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4" r:id="rId3"/>
    <p:sldId id="298" r:id="rId4"/>
    <p:sldId id="294" r:id="rId5"/>
    <p:sldId id="293" r:id="rId6"/>
    <p:sldId id="297" r:id="rId7"/>
    <p:sldId id="295" r:id="rId8"/>
    <p:sldId id="296" r:id="rId9"/>
    <p:sldId id="291" r:id="rId10"/>
    <p:sldId id="283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87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F7DEC079-A758-490D-BA5C-631F32D25D92}" type="datetimeFigureOut">
              <a:rPr lang="cs-CZ" smtClean="0"/>
              <a:pPr/>
              <a:t>17.08.2020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CF6E47E4-25ED-4BE7-8216-15FB6DC6B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DEC079-A758-490D-BA5C-631F32D25D92}" type="datetimeFigureOut">
              <a:rPr lang="cs-CZ" smtClean="0"/>
              <a:pPr/>
              <a:t>17.08.2020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6E47E4-25ED-4BE7-8216-15FB6DC6B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7DEC079-A758-490D-BA5C-631F32D25D92}" type="datetimeFigureOut">
              <a:rPr lang="cs-CZ" smtClean="0"/>
              <a:pPr/>
              <a:t>17.08.2020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CF6E47E4-25ED-4BE7-8216-15FB6DC6B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DEC079-A758-490D-BA5C-631F32D25D92}" type="datetimeFigureOut">
              <a:rPr lang="cs-CZ" smtClean="0"/>
              <a:pPr/>
              <a:t>17.08.2020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6E47E4-25ED-4BE7-8216-15FB6DC6B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DEC079-A758-490D-BA5C-631F32D25D92}" type="datetimeFigureOut">
              <a:rPr lang="cs-CZ" smtClean="0"/>
              <a:pPr/>
              <a:t>17.08.2020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6E47E4-25ED-4BE7-8216-15FB6DC6B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DEC079-A758-490D-BA5C-631F32D25D92}" type="datetimeFigureOut">
              <a:rPr lang="cs-CZ" smtClean="0"/>
              <a:pPr/>
              <a:t>17.08.2020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6E47E4-25ED-4BE7-8216-15FB6DC6B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F7DEC079-A758-490D-BA5C-631F32D25D92}" type="datetimeFigureOut">
              <a:rPr lang="cs-CZ" smtClean="0"/>
              <a:pPr/>
              <a:t>17.08.2020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6E47E4-25ED-4BE7-8216-15FB6DC6B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DEC079-A758-490D-BA5C-631F32D25D92}" type="datetimeFigureOut">
              <a:rPr lang="cs-CZ" smtClean="0"/>
              <a:pPr/>
              <a:t>17.08.2020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6E47E4-25ED-4BE7-8216-15FB6DC6B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DEC079-A758-490D-BA5C-631F32D25D92}" type="datetimeFigureOut">
              <a:rPr lang="cs-CZ" smtClean="0"/>
              <a:pPr/>
              <a:t>17.08.2020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6E47E4-25ED-4BE7-8216-15FB6DC6B32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DEC079-A758-490D-BA5C-631F32D25D92}" type="datetimeFigureOut">
              <a:rPr lang="cs-CZ" smtClean="0"/>
              <a:pPr/>
              <a:t>17.08.2020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6E47E4-25ED-4BE7-8216-15FB6DC6B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F7DEC079-A758-490D-BA5C-631F32D25D92}" type="datetimeFigureOut">
              <a:rPr lang="cs-CZ" smtClean="0"/>
              <a:pPr/>
              <a:t>17.08.2020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CF6E47E4-25ED-4BE7-8216-15FB6DC6B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F7DEC079-A758-490D-BA5C-631F32D25D92}" type="datetimeFigureOut">
              <a:rPr lang="cs-CZ" smtClean="0"/>
              <a:pPr/>
              <a:t>17.08.2020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F6E47E4-25ED-4BE7-8216-15FB6DC6B32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jpeg"/><Relationship Id="rId2" Type="http://schemas.openxmlformats.org/officeDocument/2006/relationships/hyperlink" Target="http://www.google.cz/url?sa=i&amp;rct=j&amp;q=puberta+&amp;source=images&amp;cd=&amp;cad=rja&amp;docid=adfrNDlv0yJprM&amp;tbnid=HEfMp73iuhTWFM:&amp;ved=&amp;url=http://fashion-teens.blog.cz/rubrika/puberta&amp;ei=mkJoUZEIstbgBJCggPAF&amp;bvm=bv.45175338,d.bGE&amp;psig=AFQjCNHMm3Fjfo3-W2rOTHzL5V2LOWqiOQ&amp;ust=1365873690217974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4/4b/Akne-jugend.jpg" TargetMode="External"/><Relationship Id="rId5" Type="http://schemas.openxmlformats.org/officeDocument/2006/relationships/image" Target="../media/image4.jpeg"/><Relationship Id="rId4" Type="http://schemas.openxmlformats.org/officeDocument/2006/relationships/hyperlink" Target="http://www.google.cz/url?sa=i&amp;rct=j&amp;q=puberta+&amp;source=images&amp;cd=&amp;cad=rja&amp;docid=M3S40ojKQ9VBuM&amp;tbnid=CiYrQstpljB9PM:&amp;ved=&amp;url=http://diva.aktuality.sk/clanok/33863/aknoznej-pleti-mozete-pomoct-aj-vhodnou-stravou/&amp;ei=mkJoUZEIstbgBJCggPAF&amp;bvm=bv.45175338,d.bGE&amp;psig=AFQjCNHMm3Fjfo3-W2rOTHzL5V2LOWqiOQ&amp;ust=1365873690217974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z/url?sa=i&amp;rct=j&amp;q=obr%C3%A1zky+puberta&amp;source=images&amp;cd=&amp;cad=rja&amp;docid=vgUfRnW_9lYjqM&amp;tbnid=yi9cv8cAg57TDM:&amp;ved=&amp;url=http://www.blesk.cz/clanek/pro-zeny-rodina-deti/142355/co-s-pubertalni-dcerou-sedm-veci-na-ktere-je-lepsi-si-zvyknout.html&amp;ei=VT1oUY2NGOGF4ASn8YHACQ&amp;bvm=bv.45175338,d.bGE&amp;psig=AFQjCNHhYyeGXLq2vbKl8wtwKAcXzZzX7w&amp;ust=1365872341708056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627784" y="533400"/>
            <a:ext cx="6408712" cy="2823592"/>
          </a:xfrm>
        </p:spPr>
        <p:txBody>
          <a:bodyPr/>
          <a:lstStyle/>
          <a:p>
            <a:pPr algn="ctr"/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cs-CZ" sz="6000" dirty="0"/>
              <a:t/>
            </a:r>
            <a:br>
              <a:rPr lang="cs-CZ" sz="6000" dirty="0"/>
            </a:br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cs-CZ" sz="6000" dirty="0"/>
              <a:t/>
            </a:r>
            <a:br>
              <a:rPr lang="cs-CZ" sz="6000" dirty="0"/>
            </a:br>
            <a:r>
              <a:rPr lang="cs-CZ" sz="6000" dirty="0" smtClean="0"/>
              <a:t>Puberta</a:t>
            </a:r>
            <a:endParaRPr lang="cs-CZ" sz="6000" dirty="0"/>
          </a:p>
        </p:txBody>
      </p:sp>
      <p:pic>
        <p:nvPicPr>
          <p:cNvPr id="4" name="Picture 4" descr="C:\Users\libor\Pictures\index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3573016"/>
            <a:ext cx="2520280" cy="309971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84448" y="116632"/>
            <a:ext cx="7239000" cy="876712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Obecná charakteristika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340768"/>
            <a:ext cx="7992888" cy="5256584"/>
          </a:xfrm>
        </p:spPr>
        <p:txBody>
          <a:bodyPr>
            <a:normAutofit fontScale="92500" lnSpcReduction="20000"/>
          </a:bodyPr>
          <a:lstStyle/>
          <a:p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ermín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puberta nebo pubescence (lat. </a:t>
            </a:r>
            <a:r>
              <a:rPr lang="cs-CZ" sz="2800" b="1" dirty="0" err="1">
                <a:latin typeface="Arial" panose="020B0604020202020204" pitchFamily="34" charset="0"/>
                <a:cs typeface="Arial" panose="020B0604020202020204" pitchFamily="34" charset="0"/>
              </a:rPr>
              <a:t>pubes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- chmýří, vousy)</a:t>
            </a:r>
          </a:p>
          <a:p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bdobí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zahrnuje věk mezi 11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.- 15.rokem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života</a:t>
            </a:r>
          </a:p>
          <a:p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ělíme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na:</a:t>
            </a:r>
          </a:p>
          <a:p>
            <a:pPr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     a)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prepubertu od 10/11 do 12 let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     b) vlastní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pubertu  13 do 14,5 let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b="1" dirty="0">
                <a:latin typeface="Arial" pitchFamily="34" charset="0"/>
                <a:cs typeface="Arial" pitchFamily="34" charset="0"/>
              </a:rPr>
              <a:t>     c)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postpubertu od14,5  do 16 let</a:t>
            </a:r>
            <a:endParaRPr lang="cs-CZ" sz="2800" b="1" dirty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</a:t>
            </a:r>
            <a:r>
              <a:rPr lang="it-IT" sz="2800" b="1" dirty="0" smtClean="0">
                <a:latin typeface="Arial" pitchFamily="34" charset="0"/>
                <a:cs typeface="Arial" pitchFamily="34" charset="0"/>
              </a:rPr>
              <a:t>élka</a:t>
            </a:r>
            <a:r>
              <a:rPr lang="it-IT" sz="2800" b="1" dirty="0">
                <a:latin typeface="Arial" pitchFamily="34" charset="0"/>
                <a:cs typeface="Arial" pitchFamily="34" charset="0"/>
              </a:rPr>
              <a:t>, intenzita a průběh je individuální 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jedná se o období mezi dvěma vývojovými etapami, dětstvím a 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dospělostí</a:t>
            </a:r>
            <a:endParaRPr lang="cs-CZ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 </a:t>
            </a: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to období bouřlivé, kdy dochází k nápadným změnám tělesného vzrůstu, k pohlavnímu dozrávání i ke změnám psychickým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28686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620688"/>
            <a:ext cx="8172400" cy="5835048"/>
          </a:xfrm>
        </p:spPr>
        <p:txBody>
          <a:bodyPr/>
          <a:lstStyle/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ačíná dříve u dívek (jsou větší než chlapci)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růst 4 - 5 cm ročně, růst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končetin, trup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se nemění („samá ruka – samá noha“) </a:t>
            </a: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s tím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souvisí tělesný neklid 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ohyby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jsou nešikovné,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trhavé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zvyšování hmotnosti 4 – 5 kg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ročně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hormonální změny mají vliv také na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psychiku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íce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přemýšlí o sobě, utvářejí si svůj vlastní názor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špatně snáší ponížení a tresty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 a nespravedlnost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3251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239000" cy="864096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Tělesné  změny u dívek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484784"/>
            <a:ext cx="8028384" cy="525658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vývoj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a růst prsou </a:t>
            </a:r>
            <a:endParaRPr lang="cs-CZ" sz="28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růst pubického ochlupení 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rání a vývoj pochvy, dělohy a vaječníků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dochází </a:t>
            </a:r>
            <a:r>
              <a:rPr lang="cs-CZ" sz="2800" b="1" dirty="0">
                <a:latin typeface="Arial" pitchFamily="34" charset="0"/>
                <a:cs typeface="Arial" pitchFamily="34" charset="0"/>
              </a:rPr>
              <a:t>k prvnímu menstruačnímu krvácení (u českých dívek zhruba 1 měsíc po 12 narozeninách)</a:t>
            </a:r>
          </a:p>
          <a:p>
            <a:r>
              <a:rPr lang="cs-CZ" sz="2800" b="1" dirty="0" smtClean="0">
                <a:latin typeface="Arial" pitchFamily="34" charset="0"/>
                <a:cs typeface="Arial" pitchFamily="34" charset="0"/>
              </a:rPr>
              <a:t>tělesné ochlupení</a:t>
            </a:r>
          </a:p>
          <a:p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ozšíření pánevních kostí, přibývá podkožní tuková tkáň, mění se její rozložení</a:t>
            </a:r>
          </a:p>
          <a:p>
            <a:r>
              <a:rPr lang="cs-CZ" sz="2800" b="1" dirty="0">
                <a:latin typeface="Arial" pitchFamily="34" charset="0"/>
                <a:cs typeface="Arial" pitchFamily="34" charset="0"/>
              </a:rPr>
              <a:t>změny kůže - akné</a:t>
            </a:r>
          </a:p>
          <a:p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696057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94515"/>
            <a:ext cx="7516688" cy="886213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3600" dirty="0">
                <a:latin typeface="Arial" panose="020B0604020202020204" pitchFamily="34" charset="0"/>
                <a:cs typeface="Arial" panose="020B0604020202020204" pitchFamily="34" charset="0"/>
              </a:rPr>
              <a:t>Tělesné  změny u </a:t>
            </a:r>
            <a:r>
              <a:rPr lang="cs-CZ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chlapců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8172400" cy="5472608"/>
          </a:xfrm>
        </p:spPr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</a:pPr>
            <a:r>
              <a:rPr lang="cs-CZ" sz="4200" b="1" dirty="0" smtClean="0">
                <a:latin typeface="Arial" pitchFamily="34" charset="0"/>
                <a:cs typeface="Arial" pitchFamily="34" charset="0"/>
              </a:rPr>
              <a:t>zvětšení varlat</a:t>
            </a:r>
            <a:r>
              <a:rPr lang="cs-CZ" sz="4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4200" b="1" dirty="0" smtClean="0">
                <a:latin typeface="Arial" pitchFamily="34" charset="0"/>
                <a:cs typeface="Arial" pitchFamily="34" charset="0"/>
              </a:rPr>
              <a:t>a růst genitálií (poluce)</a:t>
            </a:r>
            <a:endParaRPr lang="cs-CZ" sz="42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4200" b="1" dirty="0">
                <a:latin typeface="Arial" pitchFamily="34" charset="0"/>
                <a:cs typeface="Arial" pitchFamily="34" charset="0"/>
              </a:rPr>
              <a:t>pubické </a:t>
            </a:r>
            <a:r>
              <a:rPr lang="cs-CZ" sz="4200" b="1" dirty="0" smtClean="0">
                <a:latin typeface="Arial" pitchFamily="34" charset="0"/>
                <a:cs typeface="Arial" pitchFamily="34" charset="0"/>
              </a:rPr>
              <a:t>ochlupení</a:t>
            </a:r>
          </a:p>
          <a:p>
            <a:pPr>
              <a:lnSpc>
                <a:spcPct val="120000"/>
              </a:lnSpc>
            </a:pPr>
            <a:r>
              <a:rPr lang="cs-CZ" sz="4200" b="1" dirty="0" smtClean="0">
                <a:latin typeface="Arial" pitchFamily="34" charset="0"/>
                <a:cs typeface="Arial" pitchFamily="34" charset="0"/>
              </a:rPr>
              <a:t>tělesné </a:t>
            </a:r>
            <a:r>
              <a:rPr lang="cs-CZ" sz="4200" b="1" dirty="0">
                <a:latin typeface="Arial" pitchFamily="34" charset="0"/>
                <a:cs typeface="Arial" pitchFamily="34" charset="0"/>
              </a:rPr>
              <a:t>ochlupení </a:t>
            </a:r>
            <a:r>
              <a:rPr lang="cs-CZ" sz="4200" b="1" dirty="0" smtClean="0">
                <a:latin typeface="Arial" pitchFamily="34" charset="0"/>
                <a:cs typeface="Arial" pitchFamily="34" charset="0"/>
              </a:rPr>
              <a:t>a růst vousů</a:t>
            </a:r>
          </a:p>
          <a:p>
            <a:pPr>
              <a:lnSpc>
                <a:spcPct val="120000"/>
              </a:lnSpc>
            </a:pPr>
            <a:r>
              <a:rPr lang="cs-CZ" sz="4200" b="1" dirty="0" smtClean="0">
                <a:latin typeface="Arial" pitchFamily="34" charset="0"/>
                <a:cs typeface="Arial" pitchFamily="34" charset="0"/>
              </a:rPr>
              <a:t>změny hlasu neboli mutace </a:t>
            </a:r>
            <a:r>
              <a:rPr lang="cs-CZ" sz="4200" b="1" dirty="0">
                <a:latin typeface="Arial" pitchFamily="34" charset="0"/>
                <a:cs typeface="Arial" pitchFamily="34" charset="0"/>
              </a:rPr>
              <a:t>je dokončena přibližně kolem 15. roku</a:t>
            </a:r>
          </a:p>
          <a:p>
            <a:pPr>
              <a:lnSpc>
                <a:spcPct val="120000"/>
              </a:lnSpc>
            </a:pPr>
            <a:r>
              <a:rPr lang="cs-CZ" sz="4200" b="1" dirty="0" smtClean="0">
                <a:latin typeface="Arial" pitchFamily="34" charset="0"/>
                <a:cs typeface="Arial" pitchFamily="34" charset="0"/>
              </a:rPr>
              <a:t>nárůst </a:t>
            </a:r>
            <a:r>
              <a:rPr lang="cs-CZ" sz="4200" b="1" dirty="0">
                <a:latin typeface="Arial" pitchFamily="34" charset="0"/>
                <a:cs typeface="Arial" pitchFamily="34" charset="0"/>
              </a:rPr>
              <a:t>muskulatury a změna tvaru </a:t>
            </a:r>
            <a:r>
              <a:rPr lang="cs-CZ" sz="4200" b="1" dirty="0" smtClean="0">
                <a:latin typeface="Arial" pitchFamily="34" charset="0"/>
                <a:cs typeface="Arial" pitchFamily="34" charset="0"/>
              </a:rPr>
              <a:t>těla (mohutnějí ramena, zvětšování dolní čelisti, </a:t>
            </a:r>
            <a:r>
              <a:rPr lang="cs-CZ" sz="4200" b="1" dirty="0">
                <a:latin typeface="Arial" panose="020B0604020202020204" pitchFamily="34" charset="0"/>
                <a:cs typeface="Arial" panose="020B0604020202020204" pitchFamily="34" charset="0"/>
              </a:rPr>
              <a:t>růst chrupavky hrtanové</a:t>
            </a:r>
            <a:r>
              <a:rPr lang="cs-CZ" sz="4200" b="1" dirty="0" smtClean="0">
                <a:latin typeface="Arial" pitchFamily="34" charset="0"/>
                <a:cs typeface="Arial" pitchFamily="34" charset="0"/>
              </a:rPr>
              <a:t>)</a:t>
            </a:r>
            <a:endParaRPr lang="cs-CZ" sz="4200" b="1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</a:pPr>
            <a:r>
              <a:rPr lang="cs-CZ" sz="4200" b="1" dirty="0">
                <a:latin typeface="Arial" pitchFamily="34" charset="0"/>
                <a:cs typeface="Arial" pitchFamily="34" charset="0"/>
              </a:rPr>
              <a:t>tělesný zápach (tělesný pot - změna jeho složení </a:t>
            </a:r>
            <a:r>
              <a:rPr lang="cs-CZ" sz="4200" b="1" dirty="0" smtClean="0">
                <a:latin typeface="Arial" pitchFamily="34" charset="0"/>
                <a:cs typeface="Arial" pitchFamily="34" charset="0"/>
              </a:rPr>
              <a:t>jako </a:t>
            </a:r>
            <a:r>
              <a:rPr lang="cs-CZ" sz="4200" b="1" dirty="0">
                <a:latin typeface="Arial" pitchFamily="34" charset="0"/>
                <a:cs typeface="Arial" pitchFamily="34" charset="0"/>
              </a:rPr>
              <a:t>u dospělého)</a:t>
            </a:r>
          </a:p>
          <a:p>
            <a:pPr>
              <a:lnSpc>
                <a:spcPct val="120000"/>
              </a:lnSpc>
            </a:pPr>
            <a:r>
              <a:rPr lang="cs-CZ" sz="4200" b="1" dirty="0">
                <a:latin typeface="Arial" pitchFamily="34" charset="0"/>
                <a:cs typeface="Arial" pitchFamily="34" charset="0"/>
              </a:rPr>
              <a:t>změny kůže - akné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8358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>
                <a:latin typeface="Arial Black" panose="020B0A04020102020204" pitchFamily="34" charset="0"/>
              </a:rPr>
              <a:t>Vývoj poznávacích procesů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ozvoj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logické paměti, která má výběrový charakter (lépe si zapamatuje, co ho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zajímá)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ohatá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představivost, denní snění, ve fantazii se projevuje naivní romantismus, který ovlivňuje i jejich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chování</a:t>
            </a:r>
          </a:p>
          <a:p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 ve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vývoji myšlení se zdokonaluje abstrakce, usuzování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hypotetické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, deduktivní je na úrovni dospělých</a:t>
            </a:r>
          </a:p>
        </p:txBody>
      </p:sp>
    </p:spTree>
    <p:extLst>
      <p:ext uri="{BB962C8B-B14F-4D97-AF65-F5344CB8AC3E}">
        <p14:creationId xmlns:p14="http://schemas.microsoft.com/office/powerpoint/2010/main" val="42852114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60688"/>
          </a:xfrm>
        </p:spPr>
        <p:txBody>
          <a:bodyPr>
            <a:normAutofit/>
          </a:bodyPr>
          <a:lstStyle/>
          <a:p>
            <a:r>
              <a:rPr lang="cs-CZ" sz="3200" dirty="0" smtClean="0">
                <a:latin typeface="Arial Black" panose="020B0A04020102020204" pitchFamily="34" charset="0"/>
              </a:rPr>
              <a:t>Psychické změny</a:t>
            </a:r>
            <a:endParaRPr lang="cs-CZ" sz="3200" dirty="0">
              <a:latin typeface="Arial Black" panose="020B0A040201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24744"/>
            <a:ext cx="8316416" cy="5688632"/>
          </a:xfrm>
        </p:spPr>
        <p:txBody>
          <a:bodyPr>
            <a:noAutofit/>
          </a:bodyPr>
          <a:lstStyle/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projevuje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se to zvýšením emoční lability a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úzkostnosti a také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pocity ztráty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jistoty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ubescenti jsou často vznětliví, hašteřiví,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vzápětí ale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lítostiví,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pláč rychle střídá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smích - dochází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k náhlým změn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nálad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špatně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ovládají své chování, jsou impulzivní, nekompromisní,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vztahovačné, ale jsou i nejistí</a:t>
            </a:r>
            <a:endParaRPr lang="cs-CZ" b="1" dirty="0"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nedostatek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sebeovládání, unáhlené, nerozvážné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chování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vzrůstá potřeba mít někoho rád,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vznikají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pevnější a dlouhodobější přátelství, dochází ke svěřování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tajemství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ájem o druhé pohlaví první lásky i zklamání</a:t>
            </a:r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9009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332656"/>
            <a:ext cx="8172400" cy="6123080"/>
          </a:xfrm>
        </p:spPr>
        <p:txBody>
          <a:bodyPr>
            <a:normAutofit/>
          </a:bodyPr>
          <a:lstStyle/>
          <a:p>
            <a:r>
              <a:rPr lang="cs-CZ" b="1" dirty="0">
                <a:latin typeface="Arial" panose="020B0604020202020204" pitchFamily="34" charset="0"/>
                <a:cs typeface="Arial" pitchFamily="34" charset="0"/>
              </a:rPr>
              <a:t>vztah k dospělým je uzavřenější, impulzivnější, nepředvídatelný a velmi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vztahovačný</a:t>
            </a:r>
          </a:p>
          <a:p>
            <a:r>
              <a:rPr lang="cs-CZ" b="1" dirty="0">
                <a:latin typeface="Arial" pitchFamily="34" charset="0"/>
                <a:cs typeface="Arial" pitchFamily="34" charset="0"/>
              </a:rPr>
              <a:t>bouří se proti autoritám - proti rodičům a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učitelům jsou k nim velmi kritičtí</a:t>
            </a:r>
          </a:p>
          <a:p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svůj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názor prosazují,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dostávají se do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často do konfliktů, odmlouvají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zvyšuje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se vliv vrstevnické skupiny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 dospívající si začne uvědomovat svou 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osobnost (pubescent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se chce vrstevníkům vyrovnat,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požaduje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od rodičů totéž co mají ostatní</a:t>
            </a:r>
            <a:r>
              <a:rPr lang="cs-CZ" b="1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r>
              <a:rPr lang="cs-CZ" b="1" dirty="0" smtClean="0">
                <a:latin typeface="Arial" pitchFamily="34" charset="0"/>
                <a:cs typeface="Arial" pitchFamily="34" charset="0"/>
              </a:rPr>
              <a:t>napodobuje </a:t>
            </a:r>
            <a:r>
              <a:rPr lang="cs-CZ" b="1" dirty="0">
                <a:latin typeface="Arial" pitchFamily="34" charset="0"/>
                <a:cs typeface="Arial" pitchFamily="34" charset="0"/>
              </a:rPr>
              <a:t>své idoly</a:t>
            </a:r>
          </a:p>
          <a:p>
            <a:r>
              <a:rPr lang="cs-CZ" b="1" dirty="0">
                <a:latin typeface="Arial" pitchFamily="34" charset="0"/>
                <a:cs typeface="Arial" pitchFamily="34" charset="0"/>
              </a:rPr>
              <a:t>z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výšený zájem </a:t>
            </a:r>
            <a:r>
              <a:rPr lang="cs-CZ" b="1" dirty="0">
                <a:latin typeface="Arial" panose="020B0604020202020204" pitchFamily="34" charset="0"/>
                <a:cs typeface="Arial" panose="020B0604020202020204" pitchFamily="34" charset="0"/>
              </a:rPr>
              <a:t>o vzhled – o oblékání, účesy, líčení</a:t>
            </a:r>
          </a:p>
          <a:p>
            <a:endParaRPr lang="cs-CZ" dirty="0"/>
          </a:p>
          <a:p>
            <a:endParaRPr lang="cs-CZ" b="1" dirty="0">
              <a:latin typeface="Arial" pitchFamily="34" charset="0"/>
              <a:cs typeface="Arial" pitchFamily="34" charset="0"/>
            </a:endParaRPr>
          </a:p>
          <a:p>
            <a:endParaRPr lang="cs-CZ" b="1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88740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rc_mi" descr="http://data.whicdn.com/images/8520940/tumblr_lj5dsdyeY31qfsbmqo1_400_large.png?1301954006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6691" y="692696"/>
            <a:ext cx="2890967" cy="33777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rc_mi" descr="http://img.diva.sk/stories/Deti/Tinedzeri/akne_puberta_4.jpg">
            <a:hlinkClick r:id="rId4"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990" y="4088865"/>
            <a:ext cx="3312368" cy="26688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7" name="Obrázek 6" descr="Soubor:Akne-jugend.jpg">
            <a:hlinkClick r:id="rId6"/>
          </p:cNvPr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4" y="1556792"/>
            <a:ext cx="3888432" cy="34563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184099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23528" y="1196752"/>
            <a:ext cx="76084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tx2">
                    <a:lumMod val="75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DĚKUJI ZA POZORNOST</a:t>
            </a:r>
            <a:endParaRPr lang="cs-CZ" sz="54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tx2">
                  <a:lumMod val="75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pic>
        <p:nvPicPr>
          <p:cNvPr id="6" name="irc_mi" descr="http://img.blesk.cz/img/1/gallery/174401_dcera-matka-hadka-teenager-puberta.jpg">
            <a:hlinkClick r:id="rId2"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3660073"/>
            <a:ext cx="2148840" cy="2143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3" descr="C:\Users\libor\Pictures\index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584" y="3675218"/>
            <a:ext cx="2619375" cy="212799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642</TotalTime>
  <Words>497</Words>
  <Application>Microsoft Office PowerPoint</Application>
  <PresentationFormat>Předvádění na obrazovce (4:3)</PresentationFormat>
  <Paragraphs>57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Arial</vt:lpstr>
      <vt:lpstr>Arial Black</vt:lpstr>
      <vt:lpstr>Trebuchet MS</vt:lpstr>
      <vt:lpstr>Wingdings</vt:lpstr>
      <vt:lpstr>Wingdings 2</vt:lpstr>
      <vt:lpstr>Bohatý</vt:lpstr>
      <vt:lpstr>    Puberta</vt:lpstr>
      <vt:lpstr>Obecná charakteristika</vt:lpstr>
      <vt:lpstr>Prezentace aplikace PowerPoint</vt:lpstr>
      <vt:lpstr>Tělesné  změny u dívek</vt:lpstr>
      <vt:lpstr> Tělesné  změny u chlapců</vt:lpstr>
      <vt:lpstr>Vývoj poznávacích procesů</vt:lpstr>
      <vt:lpstr>Psychické změny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ontogeneze</dc:title>
  <dc:creator>lucka</dc:creator>
  <cp:lastModifiedBy>Věra</cp:lastModifiedBy>
  <cp:revision>68</cp:revision>
  <dcterms:created xsi:type="dcterms:W3CDTF">2010-11-21T13:21:29Z</dcterms:created>
  <dcterms:modified xsi:type="dcterms:W3CDTF">2020-08-17T19:02:06Z</dcterms:modified>
</cp:coreProperties>
</file>