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59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0D1296-53E5-4B7C-BD3E-86648FBA4FD7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5EC301-D81B-43DE-BAED-5CBF064A4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3552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5EC301-D81B-43DE-BAED-5CBF064A4DDD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0135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BBCF2C-E7A9-9C36-D347-941EAF6467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A555751-274F-1828-0AC2-A2FC5034B5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0E01E81-5D87-9B76-D994-9A0DD8588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99295DC-971C-C090-8ABC-285CE3361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013867-8EDC-7C4C-A776-00E7EE04D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6682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8C909C-D1D5-E0CE-8725-38FA70D9F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FC919E7-3EEC-6C94-6551-9833AA3753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741162A-D5B8-25DF-3A11-4A57D0E6B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502BD25-E159-5220-3AB3-474F6C37D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E2053AF-0385-CCFD-316E-CD69C19EC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9826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4C3A7E-4539-A7DA-1F30-9B19251DB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84A1690-26EC-D5F2-D921-07314FBA0E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4FEA5A-D7E1-1EC7-6146-98C39373A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35AC8F-99D2-CDE5-1C14-BC8676592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623054C-75C1-B980-8811-8C393FAD1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8136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DBD654-4F70-4256-5B0D-CDC121FFA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30B369D-3A5C-B931-E05C-07BA78C443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67ECFB4-FB87-BFA0-7B6C-1D3FB1EACA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BB06DCB-4C48-BA92-A277-C9E0EB0D6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DD729DE-9FCC-63CD-D431-944183AED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ED77F76-2621-9DCC-0DA8-6422CD8A5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3735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C07624-F2AC-E05A-679C-400310994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5F118CD-1AFA-1009-2DF2-84E0E5BF26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4C06917-9143-BD72-B5F0-FEE0B18B62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F3D6124-AC94-4F77-EF3B-3FCF920947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7D1D383-6659-0F7B-95F3-A9CF1FADA7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F849CE1-E82C-C142-29BB-974FF6174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94C3ECA-57C2-419B-408E-C81571714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CE94F95-FE69-3C65-FA5B-5D54BB8AF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4134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ACD343-EE31-AFC3-4469-E0CB743FB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8264B3F0-937E-ACDD-0CFB-7DBC053D8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168A1D0-2B81-DD7B-53E6-F046CC4EE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D19A867-7C4C-7615-1A3F-474016464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682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3A3456A-B4E3-550A-E9C4-DD5FC948C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74FC28D-CAB8-C2EF-8A77-7E02D88A1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C693C11-C20C-8AC9-3341-C28FBF810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7412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E0FE55-01F8-01A4-7A5D-AF4BD205E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EBFE82B-8D85-D973-CCBB-8C8C8269F2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1C06A50-A81B-6278-3D18-46D5723F1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10217C2-30BD-D85E-D194-389476E1D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BDE5977-7C7B-877A-C994-98FB6B3CB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5B849D2-0CA1-6C2D-4ECD-4656C5EEC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0353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9FE654-D2EA-EE88-47DE-05E3CEE26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F9CCC54-3746-B0D2-45DE-FF12257C22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7180F0F-1770-475B-B114-530B7051CD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DA83CC7-770A-EBFA-68D2-D4A7BCCBB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7C54E21-0A47-59D7-0338-37BFF402B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126C396-35C4-AADE-4ABC-9A0D89FE5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0925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C5F1D6-95F7-1CD4-363A-A4FCB9DF3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6EB9913-C18D-11A2-00EC-C1E71A1D80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70FD4EB-ACFD-9EB7-F93F-AF980698E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7622F3-1AA2-8D30-8A51-6D8133AB4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023D85A-20F2-EB8C-3346-CE2827D73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8239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59A4D46-F8E2-4B32-3D20-9ACE71920B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5449BAF-8944-0BB4-D557-0E37EB1569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085FEB6-237C-5C96-44B4-9FCD55FD7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B897662-B99F-783C-306D-C38F014C7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75A13B7-E83C-0853-A582-BD03F1679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1172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3ADF177A-2732-41F4-0B59-F5BDEE4A0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E7E471A-FA24-CD02-FE3F-38BF471C06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3BB8CE5-65E6-6B8A-F900-80582E4599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B712E-F027-4FFF-AFB3-112733479BF8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C52679C-DE79-E115-BCFC-F76539E766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C49C2B5-1AFB-C5A1-FF4E-FA40A11E8A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03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AD6450-5DE1-645C-A832-641093DC8B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58387" y="1757238"/>
            <a:ext cx="6875227" cy="1076863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Účel počítačových sítí a jejích využití</a:t>
            </a:r>
            <a:br>
              <a:rPr lang="cs-CZ" sz="4000" dirty="0"/>
            </a:br>
            <a:r>
              <a:rPr lang="cs-CZ" sz="4000"/>
              <a:t>IKT 109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895F6E8-0B8E-9BAB-92F8-FA182A3FF3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12542" y="2963532"/>
            <a:ext cx="4966915" cy="3158972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Co je počítačová síť</a:t>
            </a:r>
          </a:p>
          <a:p>
            <a:r>
              <a:rPr lang="cs-CZ" dirty="0"/>
              <a:t>Proč počítače propojujeme</a:t>
            </a:r>
          </a:p>
          <a:p>
            <a:r>
              <a:rPr lang="cs-CZ" dirty="0"/>
              <a:t>Přenos a sdílení dat</a:t>
            </a:r>
          </a:p>
          <a:p>
            <a:r>
              <a:rPr lang="cs-CZ" dirty="0"/>
              <a:t>Sdílení zařízení a služeb</a:t>
            </a:r>
          </a:p>
          <a:p>
            <a:r>
              <a:rPr lang="cs-CZ" dirty="0"/>
              <a:t>Komunikace mezi lidmi</a:t>
            </a:r>
          </a:p>
          <a:p>
            <a:r>
              <a:rPr lang="cs-CZ" dirty="0"/>
              <a:t>Síť ve škole</a:t>
            </a:r>
          </a:p>
          <a:p>
            <a:r>
              <a:rPr lang="cs-CZ" dirty="0"/>
              <a:t>Síť ve zdravotnictví</a:t>
            </a:r>
          </a:p>
          <a:p>
            <a:r>
              <a:rPr lang="cs-CZ" dirty="0"/>
              <a:t>Základní pojmy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BD12621-C698-E632-AA61-1476E324D88A}"/>
              </a:ext>
            </a:extLst>
          </p:cNvPr>
          <p:cNvSpPr txBox="1"/>
          <p:nvPr/>
        </p:nvSpPr>
        <p:spPr>
          <a:xfrm>
            <a:off x="935603" y="6122504"/>
            <a:ext cx="1176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2. 8. 2026</a:t>
            </a:r>
          </a:p>
        </p:txBody>
      </p:sp>
      <p:grpSp>
        <p:nvGrpSpPr>
          <p:cNvPr id="9" name="Skupina 8">
            <a:extLst>
              <a:ext uri="{FF2B5EF4-FFF2-40B4-BE49-F238E27FC236}">
                <a16:creationId xmlns:a16="http://schemas.microsoft.com/office/drawing/2014/main" id="{98A9BC13-A496-DC58-7BA4-5E07EFE58220}"/>
              </a:ext>
            </a:extLst>
          </p:cNvPr>
          <p:cNvGrpSpPr/>
          <p:nvPr/>
        </p:nvGrpSpPr>
        <p:grpSpPr>
          <a:xfrm>
            <a:off x="3854059" y="220897"/>
            <a:ext cx="4078829" cy="1349364"/>
            <a:chOff x="3854059" y="220897"/>
            <a:chExt cx="4078829" cy="1349364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EFF21B67-6658-823E-07A5-EAEA2E416D2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9323" y="978186"/>
              <a:ext cx="2368302" cy="592075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4932C788-FF58-9163-F954-8B61F9B5B2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54059" y="220897"/>
              <a:ext cx="4078829" cy="6474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25600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FD87531-7C24-CCEF-56DD-5FC22F847C7D}"/>
              </a:ext>
            </a:extLst>
          </p:cNvPr>
          <p:cNvSpPr txBox="1"/>
          <p:nvPr/>
        </p:nvSpPr>
        <p:spPr>
          <a:xfrm>
            <a:off x="383651" y="414838"/>
            <a:ext cx="6094674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/>
              <a:t>Co je počítačová síť?</a:t>
            </a:r>
          </a:p>
          <a:p>
            <a:endParaRPr lang="cs-CZ" b="1" dirty="0"/>
          </a:p>
          <a:p>
            <a:pPr>
              <a:buNone/>
            </a:pPr>
            <a:r>
              <a:rPr lang="cs-CZ" b="1" dirty="0"/>
              <a:t>Počítačová síť</a:t>
            </a:r>
            <a:r>
              <a:rPr lang="cs-CZ" dirty="0"/>
              <a:t> je skupina vzájemně propojených zařízení, která si mohou předávat data a sdílet prostředky.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Do sítě mohou být připojeny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počítače a notebooky;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mobilní telefony a tablety;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servery;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tiskárny;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zdravotnické přístroje;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chytré televizory a další zařízení.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998ABDE-8E6D-636D-7583-C95498FBA3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325" y="1614114"/>
            <a:ext cx="5418142" cy="3049325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FFF92B6B-8B21-8631-983B-99CCCD61947E}"/>
              </a:ext>
            </a:extLst>
          </p:cNvPr>
          <p:cNvSpPr txBox="1"/>
          <p:nvPr/>
        </p:nvSpPr>
        <p:spPr>
          <a:xfrm>
            <a:off x="383651" y="4083179"/>
            <a:ext cx="6094674" cy="2154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Počítačové sítě umožňují: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přenášet data mezi zařízeními;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sdílet soubory a informace;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komunikovat s dalšími uživateli;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používat společná zařízení;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přistupovat ke službám a databázím;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připojit více zařízení k internetu. </a:t>
            </a:r>
          </a:p>
        </p:txBody>
      </p:sp>
    </p:spTree>
    <p:extLst>
      <p:ext uri="{BB962C8B-B14F-4D97-AF65-F5344CB8AC3E}">
        <p14:creationId xmlns:p14="http://schemas.microsoft.com/office/powerpoint/2010/main" val="1149277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55D32C4-B0C3-E808-CA9D-78B7586AD728}"/>
              </a:ext>
            </a:extLst>
          </p:cNvPr>
          <p:cNvSpPr txBox="1"/>
          <p:nvPr/>
        </p:nvSpPr>
        <p:spPr>
          <a:xfrm>
            <a:off x="463164" y="481776"/>
            <a:ext cx="4283765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b="1" dirty="0"/>
              <a:t>Sdílení zařízení a služeb</a:t>
            </a:r>
          </a:p>
          <a:p>
            <a:pPr>
              <a:buNone/>
            </a:pPr>
            <a:r>
              <a:rPr lang="cs-CZ" dirty="0"/>
              <a:t>Uživatelé sítě mohou společně využívat:</a:t>
            </a:r>
          </a:p>
          <a:p>
            <a:pPr>
              <a:buNone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síťovou tiskárnu;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internetové připojení;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úložiště souborů;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databázi;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společné programy;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zálohovací služby. </a:t>
            </a:r>
          </a:p>
          <a:p>
            <a:endParaRPr lang="cs-CZ" dirty="0"/>
          </a:p>
          <a:p>
            <a:pPr>
              <a:buNone/>
            </a:pPr>
            <a:r>
              <a:rPr lang="cs-CZ" b="1" dirty="0"/>
              <a:t>Příklad:</a:t>
            </a:r>
            <a:br>
              <a:rPr lang="cs-CZ" dirty="0"/>
            </a:br>
            <a:r>
              <a:rPr lang="cs-CZ" dirty="0"/>
              <a:t>Všichni zaměstnanci školy mohou posílat dokumenty na jednu síťovou tiskárnu.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B23CDA0-D82F-AC72-C999-0BE342D074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371" y="1319916"/>
            <a:ext cx="7262489" cy="4087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458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E8E724B-0BE3-5555-8931-B20FB9D623C8}"/>
              </a:ext>
            </a:extLst>
          </p:cNvPr>
          <p:cNvSpPr txBox="1"/>
          <p:nvPr/>
        </p:nvSpPr>
        <p:spPr>
          <a:xfrm>
            <a:off x="526775" y="310174"/>
            <a:ext cx="4506401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b="1" dirty="0"/>
              <a:t>Komunikace mezi lidmi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dirty="0"/>
              <a:t>Počítačové sítě umožňují:</a:t>
            </a:r>
          </a:p>
          <a:p>
            <a:pPr>
              <a:buNone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posílat elektronickou poštu;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používat chat;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telefonovat přes internet;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pořádat videokonference;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spolupracovat na společném dokumentu;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účastnit se distanční výuky.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6D89F48D-1EFC-69D7-C138-68DC250AC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4" t="5797" r="3192" b="7246"/>
          <a:stretch>
            <a:fillRect/>
          </a:stretch>
        </p:blipFill>
        <p:spPr>
          <a:xfrm>
            <a:off x="5344601" y="499966"/>
            <a:ext cx="6480544" cy="3466768"/>
          </a:xfrm>
          <a:prstGeom prst="rect">
            <a:avLst/>
          </a:prstGeom>
        </p:spPr>
      </p:pic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0BF7738C-18B6-E1B7-9B8C-7CA5E02A02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5577696"/>
              </p:ext>
            </p:extLst>
          </p:nvPr>
        </p:nvGraphicFramePr>
        <p:xfrm>
          <a:off x="526775" y="4352330"/>
          <a:ext cx="8759373" cy="1920240"/>
        </p:xfrm>
        <a:graphic>
          <a:graphicData uri="http://schemas.openxmlformats.org/drawingml/2006/table">
            <a:tbl>
              <a:tblPr/>
              <a:tblGrid>
                <a:gridCol w="1960852">
                  <a:extLst>
                    <a:ext uri="{9D8B030D-6E8A-4147-A177-3AD203B41FA5}">
                      <a16:colId xmlns:a16="http://schemas.microsoft.com/office/drawing/2014/main" val="33935158"/>
                    </a:ext>
                  </a:extLst>
                </a:gridCol>
                <a:gridCol w="3738521">
                  <a:extLst>
                    <a:ext uri="{9D8B030D-6E8A-4147-A177-3AD203B41FA5}">
                      <a16:colId xmlns:a16="http://schemas.microsoft.com/office/drawing/2014/main" val="1925106622"/>
                    </a:ext>
                  </a:extLst>
                </a:gridCol>
                <a:gridCol w="3060000">
                  <a:extLst>
                    <a:ext uri="{9D8B030D-6E8A-4147-A177-3AD203B41FA5}">
                      <a16:colId xmlns:a16="http://schemas.microsoft.com/office/drawing/2014/main" val="96517143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Způsob komunikace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Potřebné programové vybavení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Příklady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95835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Elektronická pošta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E-mailový klient nebo webová e-mailová služba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Outlook, Gmail, Seznam Email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55182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Chat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Komunikační aplikace nebo webový prohlížeč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Microsoft Teams, WhatsApp, Messenger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146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Telefonování přes internet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Aplikace podporující internetové hovory (VoIP)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Microsoft Teams, WhatsApp, </a:t>
                      </a:r>
                      <a:r>
                        <a:rPr lang="cs-CZ" sz="1200" dirty="0" err="1"/>
                        <a:t>Signal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11003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Videokonference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200" dirty="0"/>
                        <a:t>Videokonferenční aplikace nebo webová služba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200" dirty="0"/>
                        <a:t>Microsoft Teams, Zoom, Google Meet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7447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Společný dokument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Cloudová kancelářská aplikace a sdílené úložiště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dirty="0"/>
                        <a:t>Word Online a OneDrive, </a:t>
                      </a:r>
                      <a:r>
                        <a:rPr lang="en-US" sz="1200" dirty="0" err="1"/>
                        <a:t>Dokumenty</a:t>
                      </a:r>
                      <a:r>
                        <a:rPr lang="en-US" sz="1200" dirty="0"/>
                        <a:t> Google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40053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Distanční výuka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Výuková platforma doplněná nástrojem pro videohovory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Microsoft Teams, </a:t>
                      </a:r>
                      <a:r>
                        <a:rPr lang="cs-CZ" sz="1200" dirty="0" err="1"/>
                        <a:t>Moodle</a:t>
                      </a:r>
                      <a:r>
                        <a:rPr lang="cs-CZ" sz="1200" dirty="0"/>
                        <a:t>, Google </a:t>
                      </a:r>
                      <a:r>
                        <a:rPr lang="cs-CZ" sz="1200" dirty="0" err="1"/>
                        <a:t>Classroom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4671793"/>
                  </a:ext>
                </a:extLst>
              </a:tr>
            </a:tbl>
          </a:graphicData>
        </a:graphic>
      </p:graphicFrame>
      <p:sp>
        <p:nvSpPr>
          <p:cNvPr id="8" name="Rectangle 3">
            <a:extLst>
              <a:ext uri="{FF2B5EF4-FFF2-40B4-BE49-F238E27FC236}">
                <a16:creationId xmlns:a16="http://schemas.microsoft.com/office/drawing/2014/main" id="{910DD252-2742-86B0-481E-82CBCD2680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775" y="3429000"/>
            <a:ext cx="475289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 uskutečnění síťové komunikace potřebujeme především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operační systém, připojení k internetu, webový prohlížeč nebo příslušnou komunikační aplikaci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394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4B686E71-BA81-D9AE-D7A8-256A52B2F477}"/>
              </a:ext>
            </a:extLst>
          </p:cNvPr>
          <p:cNvSpPr txBox="1"/>
          <p:nvPr/>
        </p:nvSpPr>
        <p:spPr>
          <a:xfrm>
            <a:off x="479067" y="367131"/>
            <a:ext cx="522997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cs-CZ" b="1" dirty="0"/>
              <a:t>Síť ve škole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dirty="0"/>
              <a:t>Školní počítačová síť může propojovat:</a:t>
            </a:r>
          </a:p>
          <a:p>
            <a:pPr>
              <a:buNone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počítače v učebnách;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počítače učitelů;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školní server;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tiskárny;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projektory;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bezdrátové přístupové body;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školní informační systém. </a:t>
            </a:r>
          </a:p>
          <a:p>
            <a:endParaRPr lang="cs-CZ" dirty="0"/>
          </a:p>
          <a:p>
            <a:pPr>
              <a:buNone/>
            </a:pPr>
            <a:r>
              <a:rPr lang="cs-CZ" dirty="0"/>
              <a:t>Síť umožňuje společný přístup k internetu, výukovým materiálům a školním službám.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B4E6CA2-BF27-1BF4-FCF9-41EBF7CA1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186" y="1089328"/>
            <a:ext cx="6263549" cy="3525119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14000FD6-AEE0-1019-D8B1-9751176B5E38}"/>
              </a:ext>
            </a:extLst>
          </p:cNvPr>
          <p:cNvSpPr txBox="1"/>
          <p:nvPr/>
        </p:nvSpPr>
        <p:spPr>
          <a:xfrm>
            <a:off x="7180147" y="4745142"/>
            <a:ext cx="34356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Zjednodušené schéma školní sítě.</a:t>
            </a:r>
          </a:p>
        </p:txBody>
      </p:sp>
    </p:spTree>
    <p:extLst>
      <p:ext uri="{BB962C8B-B14F-4D97-AF65-F5344CB8AC3E}">
        <p14:creationId xmlns:p14="http://schemas.microsoft.com/office/powerpoint/2010/main" val="3352629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3C39DADC-B2AE-53EB-555A-0F2055A90A1B}"/>
              </a:ext>
            </a:extLst>
          </p:cNvPr>
          <p:cNvSpPr txBox="1"/>
          <p:nvPr/>
        </p:nvSpPr>
        <p:spPr>
          <a:xfrm>
            <a:off x="264381" y="196826"/>
            <a:ext cx="5174311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5"/>
            </a:pPr>
            <a:r>
              <a:rPr lang="cs-CZ" b="1" dirty="0"/>
              <a:t>Síť ve zdravotnictví</a:t>
            </a:r>
          </a:p>
          <a:p>
            <a:pPr>
              <a:buNone/>
            </a:pPr>
            <a:r>
              <a:rPr lang="cs-CZ" dirty="0"/>
              <a:t>Ve zdravotnickém zařízení může síť propojovat: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počítače lékařů a sester;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nemocniční informační systém;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laboratorní pracoviště;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zdravotnické přístroje;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centrální databázi;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tiskárny a další zařízení. </a:t>
            </a:r>
          </a:p>
          <a:p>
            <a:endParaRPr lang="cs-CZ" dirty="0"/>
          </a:p>
          <a:p>
            <a:pPr>
              <a:buNone/>
            </a:pPr>
            <a:r>
              <a:rPr lang="cs-CZ" dirty="0"/>
              <a:t>Pomocí sítě lze přenášet například výsledky vyšetření, laboratorní výsledky nebo snímky.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Důležité:</a:t>
            </a:r>
            <a:br>
              <a:rPr lang="cs-CZ" dirty="0"/>
            </a:br>
            <a:r>
              <a:rPr lang="cs-CZ" dirty="0"/>
              <a:t>Zdravotnická data musí být chráněna před ztrátou a neoprávněným přístupem.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4E0CEAC-F360-75F8-F75A-A9012B798A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693" y="1184744"/>
            <a:ext cx="6640226" cy="37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8277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FDB0E982-3E8C-4615-4CEB-3967E92486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762143"/>
              </p:ext>
            </p:extLst>
          </p:nvPr>
        </p:nvGraphicFramePr>
        <p:xfrm>
          <a:off x="2310571" y="1042008"/>
          <a:ext cx="8039319" cy="3291840"/>
        </p:xfrm>
        <a:graphic>
          <a:graphicData uri="http://schemas.openxmlformats.org/drawingml/2006/table">
            <a:tbl>
              <a:tblPr/>
              <a:tblGrid>
                <a:gridCol w="3179319">
                  <a:extLst>
                    <a:ext uri="{9D8B030D-6E8A-4147-A177-3AD203B41FA5}">
                      <a16:colId xmlns:a16="http://schemas.microsoft.com/office/drawing/2014/main" val="3729228131"/>
                    </a:ext>
                  </a:extLst>
                </a:gridCol>
                <a:gridCol w="4860000">
                  <a:extLst>
                    <a:ext uri="{9D8B030D-6E8A-4147-A177-3AD203B41FA5}">
                      <a16:colId xmlns:a16="http://schemas.microsoft.com/office/drawing/2014/main" val="286674622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Pojem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Jednoduché vysvětlení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58529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Propojená zařízení, která spolu komunikují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08173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Data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Informace zpracované a přenášené zařízeními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3964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Uzel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Zařízení připojené k síti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22639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Klient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Zařízení nebo program, který žádá o službu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32203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Server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Počítač nebo program poskytující službu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49542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Síťová služba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Činnost poskytovaná prostřednictvím sítě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96046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Internet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Celosvětová síť vzájemně propojených sítí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69505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Protokol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Pravidla, podle kterých zařízení komunikují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026710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6E93DBFB-E3A7-604B-A836-63DE31CB9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820" y="651905"/>
            <a:ext cx="24557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6"/>
              <a:tabLst/>
            </a:pPr>
            <a:r>
              <a:rPr lang="cs-CZ" altLang="cs-CZ" b="1" dirty="0"/>
              <a:t>Základní pojmy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16222E0-9C2A-A3F4-A2FC-ED642C658ED0}"/>
              </a:ext>
            </a:extLst>
          </p:cNvPr>
          <p:cNvSpPr txBox="1"/>
          <p:nvPr/>
        </p:nvSpPr>
        <p:spPr>
          <a:xfrm>
            <a:off x="729137" y="4906342"/>
            <a:ext cx="1120218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Počítačová síť není pouze internet. Internet je jednou z mnoha sítí a služeb, které můžeme prostřednictvím síťového připojení využívat.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Kontrolní otázka:</a:t>
            </a:r>
            <a:br>
              <a:rPr lang="cs-CZ" dirty="0"/>
            </a:br>
            <a:r>
              <a:rPr lang="cs-CZ" dirty="0"/>
              <a:t>Uveďte tři příklady využití počítačové sítě ve škole nebo ve zdravotnickém zařízení.</a:t>
            </a:r>
          </a:p>
        </p:txBody>
      </p:sp>
    </p:spTree>
    <p:extLst>
      <p:ext uri="{BB962C8B-B14F-4D97-AF65-F5344CB8AC3E}">
        <p14:creationId xmlns:p14="http://schemas.microsoft.com/office/powerpoint/2010/main" val="1676825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8D9CD5-9CA9-DF6E-391B-0D7D9E92E6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770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F76A43C-E57B-76F2-B163-162D1ADEFACD}"/>
              </a:ext>
            </a:extLst>
          </p:cNvPr>
          <p:cNvSpPr txBox="1"/>
          <p:nvPr/>
        </p:nvSpPr>
        <p:spPr>
          <a:xfrm>
            <a:off x="335943" y="279666"/>
            <a:ext cx="6094674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Přenos a sdílení dat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dirty="0"/>
              <a:t>Pomocí sítě lze přenášet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textové zprávy;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dokumenty;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fotografie;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zvukové nahrávky;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videa;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výsledky měření;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zdravotnickou dokumentaci. </a:t>
            </a:r>
          </a:p>
          <a:p>
            <a:endParaRPr lang="cs-CZ" dirty="0"/>
          </a:p>
          <a:p>
            <a:pPr>
              <a:buNone/>
            </a:pPr>
            <a:r>
              <a:rPr lang="cs-CZ" dirty="0"/>
              <a:t>Přenášená data jsou obvykle rozdělena na menší části – </a:t>
            </a:r>
            <a:r>
              <a:rPr lang="cs-CZ" b="1" dirty="0"/>
              <a:t>pakety</a:t>
            </a:r>
            <a:r>
              <a:rPr lang="cs-CZ" dirty="0"/>
              <a:t>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4DB2426-47B4-A087-AD23-B1C926A95C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82" b="12579"/>
          <a:stretch>
            <a:fillRect/>
          </a:stretch>
        </p:blipFill>
        <p:spPr>
          <a:xfrm>
            <a:off x="2120642" y="3793319"/>
            <a:ext cx="7950716" cy="2583627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167615AC-5BD6-2223-9547-5EFDE5A7C6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55" b="16522"/>
          <a:stretch>
            <a:fillRect/>
          </a:stretch>
        </p:blipFill>
        <p:spPr>
          <a:xfrm>
            <a:off x="6256734" y="882594"/>
            <a:ext cx="5295921" cy="1717482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2437B69A-F69B-B748-D4E1-E46190BD3524}"/>
              </a:ext>
            </a:extLst>
          </p:cNvPr>
          <p:cNvSpPr txBox="1"/>
          <p:nvPr/>
        </p:nvSpPr>
        <p:spPr>
          <a:xfrm>
            <a:off x="7413353" y="513262"/>
            <a:ext cx="2982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Zjednodušené schéma paketu</a:t>
            </a:r>
          </a:p>
        </p:txBody>
      </p:sp>
    </p:spTree>
    <p:extLst>
      <p:ext uri="{BB962C8B-B14F-4D97-AF65-F5344CB8AC3E}">
        <p14:creationId xmlns:p14="http://schemas.microsoft.com/office/powerpoint/2010/main" val="423644442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557</Words>
  <Application>Microsoft Office PowerPoint</Application>
  <PresentationFormat>Širokoúhlá obrazovka</PresentationFormat>
  <Paragraphs>136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Motiv Office</vt:lpstr>
      <vt:lpstr>Účel počítačových sítí a jejích využití IKT 109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8</cp:revision>
  <dcterms:created xsi:type="dcterms:W3CDTF">2026-08-02T09:44:17Z</dcterms:created>
  <dcterms:modified xsi:type="dcterms:W3CDTF">2026-08-22T09:56:42Z</dcterms:modified>
</cp:coreProperties>
</file>