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6" r:id="rId3"/>
    <p:sldId id="274" r:id="rId4"/>
    <p:sldId id="257" r:id="rId5"/>
    <p:sldId id="282" r:id="rId6"/>
    <p:sldId id="278" r:id="rId7"/>
    <p:sldId id="275" r:id="rId8"/>
    <p:sldId id="269" r:id="rId9"/>
    <p:sldId id="272" r:id="rId10"/>
    <p:sldId id="270" r:id="rId11"/>
    <p:sldId id="280" r:id="rId12"/>
    <p:sldId id="265" r:id="rId13"/>
    <p:sldId id="260" r:id="rId14"/>
    <p:sldId id="261" r:id="rId15"/>
    <p:sldId id="267" r:id="rId16"/>
    <p:sldId id="281" r:id="rId17"/>
    <p:sldId id="268" r:id="rId18"/>
    <p:sldId id="262" r:id="rId19"/>
    <p:sldId id="273" r:id="rId20"/>
    <p:sldId id="271" r:id="rId21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20" d="100"/>
          <a:sy n="120" d="100"/>
        </p:scale>
        <p:origin x="198" y="96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4B88EE-66EA-460E-BF32-8D695094BE13}" type="datetimeFigureOut">
              <a:rPr lang="cs-CZ" smtClean="0"/>
              <a:t>30.11.2025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75A656-6219-48D7-A85F-C2F55A3F1DA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10579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4B88EE-66EA-460E-BF32-8D695094BE13}" type="datetimeFigureOut">
              <a:rPr lang="cs-CZ" smtClean="0"/>
              <a:t>30.11.2025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75A656-6219-48D7-A85F-C2F55A3F1DA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925684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4B88EE-66EA-460E-BF32-8D695094BE13}" type="datetimeFigureOut">
              <a:rPr lang="cs-CZ" smtClean="0"/>
              <a:t>30.11.2025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75A656-6219-48D7-A85F-C2F55A3F1DA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671966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4B88EE-66EA-460E-BF32-8D695094BE13}" type="datetimeFigureOut">
              <a:rPr lang="cs-CZ" smtClean="0"/>
              <a:t>30.11.2025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75A656-6219-48D7-A85F-C2F55A3F1DA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1897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4B88EE-66EA-460E-BF32-8D695094BE13}" type="datetimeFigureOut">
              <a:rPr lang="cs-CZ" smtClean="0"/>
              <a:t>30.11.2025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75A656-6219-48D7-A85F-C2F55A3F1DA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20739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4B88EE-66EA-460E-BF32-8D695094BE13}" type="datetimeFigureOut">
              <a:rPr lang="cs-CZ" smtClean="0"/>
              <a:t>30.11.2025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75A656-6219-48D7-A85F-C2F55A3F1DA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919506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4B88EE-66EA-460E-BF32-8D695094BE13}" type="datetimeFigureOut">
              <a:rPr lang="cs-CZ" smtClean="0"/>
              <a:t>30.11.2025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75A656-6219-48D7-A85F-C2F55A3F1DA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576251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4B88EE-66EA-460E-BF32-8D695094BE13}" type="datetimeFigureOut">
              <a:rPr lang="cs-CZ" smtClean="0"/>
              <a:t>30.11.2025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75A656-6219-48D7-A85F-C2F55A3F1DA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9230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4B88EE-66EA-460E-BF32-8D695094BE13}" type="datetimeFigureOut">
              <a:rPr lang="cs-CZ" smtClean="0"/>
              <a:t>30.11.2025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75A656-6219-48D7-A85F-C2F55A3F1DA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939098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4B88EE-66EA-460E-BF32-8D695094BE13}" type="datetimeFigureOut">
              <a:rPr lang="cs-CZ" smtClean="0"/>
              <a:t>30.11.2025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75A656-6219-48D7-A85F-C2F55A3F1DA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45182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4B88EE-66EA-460E-BF32-8D695094BE13}" type="datetimeFigureOut">
              <a:rPr lang="cs-CZ" smtClean="0"/>
              <a:t>30.11.2025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75A656-6219-48D7-A85F-C2F55A3F1DA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384622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4B88EE-66EA-460E-BF32-8D695094BE13}" type="datetimeFigureOut">
              <a:rPr lang="cs-CZ" smtClean="0"/>
              <a:t>30.11.2025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75A656-6219-48D7-A85F-C2F55A3F1DA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59610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" Target="slide13.xml"/><Relationship Id="rId2" Type="http://schemas.openxmlformats.org/officeDocument/2006/relationships/slide" Target="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hyperlink" Target="https://edu.ceskatelevize.cz/video/184-pokus-hybnost-a-impulz-sily" TargetMode="External"/><Relationship Id="rId4" Type="http://schemas.openxmlformats.org/officeDocument/2006/relationships/hyperlink" Target="https://edu.ceskatelevize.cz/video/186-zakon-zachovani-hybnosti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40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png"/><Relationship Id="rId2" Type="http://schemas.openxmlformats.org/officeDocument/2006/relationships/image" Target="../media/image9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1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0.png"/><Relationship Id="rId4" Type="http://schemas.openxmlformats.org/officeDocument/2006/relationships/image" Target="../media/image23.png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190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1.png"/><Relationship Id="rId5" Type="http://schemas.openxmlformats.org/officeDocument/2006/relationships/image" Target="../media/image170.png"/><Relationship Id="rId4" Type="http://schemas.openxmlformats.org/officeDocument/2006/relationships/image" Target="../media/image16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2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10.png"/><Relationship Id="rId7" Type="http://schemas.openxmlformats.org/officeDocument/2006/relationships/image" Target="../media/image250.pn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232.png"/><Relationship Id="rId10" Type="http://schemas.openxmlformats.org/officeDocument/2006/relationships/image" Target="../media/image28.png"/><Relationship Id="rId4" Type="http://schemas.openxmlformats.org/officeDocument/2006/relationships/image" Target="../media/image221.png"/><Relationship Id="rId9" Type="http://schemas.openxmlformats.org/officeDocument/2006/relationships/image" Target="../media/image2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2.png"/><Relationship Id="rId5" Type="http://schemas.openxmlformats.org/officeDocument/2006/relationships/image" Target="../media/image291.png"/><Relationship Id="rId4" Type="http://schemas.openxmlformats.org/officeDocument/2006/relationships/slide" Target="slide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1.png"/><Relationship Id="rId2" Type="http://schemas.openxmlformats.org/officeDocument/2006/relationships/image" Target="../media/image29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0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0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jpeg"/><Relationship Id="rId5" Type="http://schemas.microsoft.com/office/2007/relationships/hdphoto" Target="../media/hdphoto3.wdp"/><Relationship Id="rId4" Type="http://schemas.openxmlformats.org/officeDocument/2006/relationships/image" Target="../media/image39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4000" y="1737360"/>
            <a:ext cx="9144000" cy="1554480"/>
          </a:xfrm>
        </p:spPr>
        <p:txBody>
          <a:bodyPr>
            <a:normAutofit fontScale="90000"/>
          </a:bodyPr>
          <a:lstStyle/>
          <a:p>
            <a:r>
              <a:rPr lang="cs-CZ" dirty="0"/>
              <a:t>Hybnost a impulz</a:t>
            </a:r>
            <a:br>
              <a:rPr lang="cs-CZ" dirty="0"/>
            </a:br>
            <a:r>
              <a:rPr lang="cs-CZ" dirty="0"/>
              <a:t>Fyz33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24000" y="3456092"/>
            <a:ext cx="9144000" cy="1655762"/>
          </a:xfrm>
        </p:spPr>
        <p:txBody>
          <a:bodyPr>
            <a:normAutofit fontScale="77500" lnSpcReduction="20000"/>
          </a:bodyPr>
          <a:lstStyle/>
          <a:p>
            <a:r>
              <a:rPr lang="cs-CZ" dirty="0"/>
              <a:t>Hybnost tělesa a změna hybnosti</a:t>
            </a:r>
          </a:p>
          <a:p>
            <a:r>
              <a:rPr lang="cs-CZ" dirty="0">
                <a:hlinkClick r:id="rId2" action="ppaction://hlinksldjump"/>
              </a:rPr>
              <a:t>Zákon zachování hybnosti</a:t>
            </a:r>
            <a:endParaRPr lang="cs-CZ" dirty="0"/>
          </a:p>
          <a:p>
            <a:r>
              <a:rPr lang="cs-CZ" dirty="0">
                <a:hlinkClick r:id="rId3" action="ppaction://hlinksldjump"/>
              </a:rPr>
              <a:t>Impuls síly</a:t>
            </a:r>
            <a:endParaRPr lang="cs-CZ" dirty="0"/>
          </a:p>
          <a:p>
            <a:r>
              <a:rPr lang="cs-CZ" dirty="0">
                <a:hlinkClick r:id="rId4"/>
              </a:rPr>
              <a:t>Úvodní video</a:t>
            </a:r>
            <a:r>
              <a:rPr lang="cs-CZ" dirty="0"/>
              <a:t> 1</a:t>
            </a:r>
          </a:p>
          <a:p>
            <a:r>
              <a:rPr lang="cs-CZ" dirty="0">
                <a:hlinkClick r:id="rId5"/>
              </a:rPr>
              <a:t>Úvodní video </a:t>
            </a:r>
            <a:r>
              <a:rPr lang="cs-CZ" dirty="0"/>
              <a:t>2</a:t>
            </a:r>
          </a:p>
        </p:txBody>
      </p:sp>
      <p:pic>
        <p:nvPicPr>
          <p:cNvPr id="12" name="Picture 2" descr="Zdravotnické lyceum">
            <a:extLst>
              <a:ext uri="{FF2B5EF4-FFF2-40B4-BE49-F238E27FC236}">
                <a16:creationId xmlns:a16="http://schemas.microsoft.com/office/drawing/2014/main" id="{2550BC1E-2D1D-46D1-DAAD-01F5DE5071F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677"/>
          <a:stretch/>
        </p:blipFill>
        <p:spPr bwMode="auto">
          <a:xfrm>
            <a:off x="5503361" y="507168"/>
            <a:ext cx="1185278" cy="11298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667512" y="5998464"/>
            <a:ext cx="1444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13. 11. 2025</a:t>
            </a:r>
          </a:p>
        </p:txBody>
      </p:sp>
    </p:spTree>
    <p:extLst>
      <p:ext uri="{BB962C8B-B14F-4D97-AF65-F5344CB8AC3E}">
        <p14:creationId xmlns:p14="http://schemas.microsoft.com/office/powerpoint/2010/main" val="3782130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FF92E2D6-BE70-4586-8364-82727DB386E6}"/>
              </a:ext>
            </a:extLst>
          </p:cNvPr>
          <p:cNvSpPr txBox="1"/>
          <p:nvPr/>
        </p:nvSpPr>
        <p:spPr>
          <a:xfrm>
            <a:off x="246490" y="218428"/>
            <a:ext cx="27034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Hybnost hmotného bodu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CEEE9BD1-1DDA-9561-F99C-5E5CE9D51BFE}"/>
              </a:ext>
            </a:extLst>
          </p:cNvPr>
          <p:cNvSpPr txBox="1"/>
          <p:nvPr/>
        </p:nvSpPr>
        <p:spPr>
          <a:xfrm>
            <a:off x="246490" y="587760"/>
            <a:ext cx="114816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Pro vyjádření pohybového stavu hmotného bodu v dynamice používáme fyzikální veličinu zvanou</a:t>
            </a:r>
          </a:p>
          <a:p>
            <a:pPr algn="ctr"/>
            <a:r>
              <a:rPr lang="cs-CZ" b="1" dirty="0"/>
              <a:t>HYBNOST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B0AE8F61-10E4-D031-7D26-77F7CC812D00}"/>
                  </a:ext>
                </a:extLst>
              </p:cNvPr>
              <p:cNvSpPr txBox="1"/>
              <p:nvPr/>
            </p:nvSpPr>
            <p:spPr>
              <a:xfrm>
                <a:off x="341906" y="1264261"/>
                <a:ext cx="11481684" cy="1446550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Hybnost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b="1" i="1" dirty="0">
                            <a:latin typeface="Cambria Math" panose="02040503050406030204" pitchFamily="18" charset="0"/>
                          </a:rPr>
                          <m:t>𝒑</m:t>
                        </m:r>
                      </m:e>
                    </m:acc>
                  </m:oMath>
                </a14:m>
                <a:r>
                  <a:rPr lang="cs-CZ" dirty="0"/>
                  <a:t> hmotného bodu je vektorová veličina, definovaná jako součin hmotnosti a okamžité rychlosti hmotného bodu: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cs-CZ" b="1" i="1">
                              <a:latin typeface="Cambria Math" panose="02040503050406030204" pitchFamily="18" charset="0"/>
                            </a:rPr>
                            <m:t>𝒑</m:t>
                          </m:r>
                        </m:e>
                      </m:acc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. </m:t>
                      </m:r>
                      <m:acc>
                        <m:accPr>
                          <m:chr m:val="⃗"/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cs-CZ" b="1" i="1">
                              <a:latin typeface="Cambria Math" panose="02040503050406030204" pitchFamily="18" charset="0"/>
                            </a:rPr>
                            <m:t>𝒗</m:t>
                          </m:r>
                        </m:e>
                      </m:acc>
                    </m:oMath>
                  </m:oMathPara>
                </a14:m>
                <a:endParaRPr lang="cs-CZ" b="1" dirty="0"/>
              </a:p>
              <a:p>
                <a:endParaRPr lang="cs-CZ" sz="800" b="1" dirty="0"/>
              </a:p>
              <a:p>
                <a:r>
                  <a:rPr lang="cs-CZ" dirty="0"/>
                  <a:t>Vektory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𝒑</m:t>
                        </m:r>
                      </m:e>
                    </m:acc>
                  </m:oMath>
                </a14:m>
                <a:r>
                  <a:rPr lang="cs-CZ" dirty="0"/>
                  <a:t> a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𝒗</m:t>
                        </m:r>
                      </m:e>
                    </m:acc>
                  </m:oMath>
                </a14:m>
                <a:r>
                  <a:rPr lang="cs-CZ" dirty="0"/>
                  <a:t> (vektor hybnosti a vektor okamžité rychlosti) mají stejný směr (jsou souhlasně rovnoběžné, leží v téže přímce, která je tečnou k trajektorii, po níž se hmotný bod pohybuje).</a:t>
                </a:r>
              </a:p>
            </p:txBody>
          </p:sp>
        </mc:Choice>
        <mc:Fallback xmlns="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B0AE8F61-10E4-D031-7D26-77F7CC812D0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1906" y="1264261"/>
                <a:ext cx="11481684" cy="1446550"/>
              </a:xfrm>
              <a:prstGeom prst="rect">
                <a:avLst/>
              </a:prstGeom>
              <a:blipFill>
                <a:blip r:embed="rId2"/>
                <a:stretch>
                  <a:fillRect l="-371" t="-1660" b="-4564"/>
                </a:stretch>
              </a:blipFill>
              <a:ln w="1905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81F43909-442E-56B1-1DBE-1168A243B7DB}"/>
                  </a:ext>
                </a:extLst>
              </p:cNvPr>
              <p:cNvSpPr txBox="1"/>
              <p:nvPr/>
            </p:nvSpPr>
            <p:spPr>
              <a:xfrm>
                <a:off x="246490" y="2784616"/>
                <a:ext cx="11481684" cy="16004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Vektory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b="1" i="1">
                            <a:latin typeface="Cambria Math" panose="02040503050406030204" pitchFamily="18" charset="0"/>
                          </a:rPr>
                          <m:t>𝒑</m:t>
                        </m:r>
                      </m:e>
                    </m:acc>
                  </m:oMath>
                </a14:m>
                <a:r>
                  <a:rPr lang="cs-CZ" dirty="0"/>
                  <a:t> a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b="1" i="1">
                            <a:latin typeface="Cambria Math" panose="02040503050406030204" pitchFamily="18" charset="0"/>
                          </a:rPr>
                          <m:t>𝒗</m:t>
                        </m:r>
                      </m:e>
                    </m:acc>
                  </m:oMath>
                </a14:m>
                <a:r>
                  <a:rPr lang="cs-CZ" dirty="0"/>
                  <a:t> mají stejný směr a pro velikost hybnosti platí vztah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𝑝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𝑣</m:t>
                      </m:r>
                    </m:oMath>
                  </m:oMathPara>
                </a14:m>
                <a:endParaRPr lang="cs-CZ" dirty="0"/>
              </a:p>
              <a:p>
                <a:r>
                  <a:rPr lang="cs-CZ" dirty="0"/>
                  <a:t> jednotkou hybnosti je 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["/>
                          <m:endChr m:val="]"/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𝑝</m:t>
                          </m:r>
                        </m:e>
                      </m:d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kg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.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.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N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 .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s</m:t>
                      </m:r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pPr algn="ctr"/>
                <a:r>
                  <a:rPr lang="cs-CZ" b="1" dirty="0"/>
                  <a:t>Newton . sekunda = kilogram metr za sekundu</a:t>
                </a:r>
              </a:p>
            </p:txBody>
          </p:sp>
        </mc:Choice>
        <mc:Fallback xmlns="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81F43909-442E-56B1-1DBE-1168A243B7D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6490" y="2784616"/>
                <a:ext cx="11481684" cy="1600438"/>
              </a:xfrm>
              <a:prstGeom prst="rect">
                <a:avLst/>
              </a:prstGeom>
              <a:blipFill>
                <a:blip r:embed="rId3"/>
                <a:stretch>
                  <a:fillRect l="-425" t="-2290" b="-534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45FDB9F7-616F-4973-A3DC-2F8B0807258E}"/>
                  </a:ext>
                </a:extLst>
              </p:cNvPr>
              <p:cNvSpPr txBox="1"/>
              <p:nvPr/>
            </p:nvSpPr>
            <p:spPr>
              <a:xfrm>
                <a:off x="386963" y="6059298"/>
                <a:ext cx="11418073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Hybnost zavedl již René Descartes (1596 – 1650), francouzský matematik a filozof.  Pro hybnost užíval termín „množství pohybu“ a myslel tím součin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𝑚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.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𝑣</m:t>
                    </m:r>
                  </m:oMath>
                </a14:m>
                <a:r>
                  <a:rPr lang="cs-CZ" dirty="0"/>
                  <a:t>.</a:t>
                </a:r>
              </a:p>
            </p:txBody>
          </p:sp>
        </mc:Choice>
        <mc:Fallback xmlns="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45FDB9F7-616F-4973-A3DC-2F8B0807258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6963" y="6059298"/>
                <a:ext cx="11418073" cy="646331"/>
              </a:xfrm>
              <a:prstGeom prst="rect">
                <a:avLst/>
              </a:prstGeom>
              <a:blipFill>
                <a:blip r:embed="rId4"/>
                <a:stretch>
                  <a:fillRect l="-427" t="-5660" b="-1415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8" name="Přímá spojnice 7">
            <a:extLst>
              <a:ext uri="{FF2B5EF4-FFF2-40B4-BE49-F238E27FC236}">
                <a16:creationId xmlns:a16="http://schemas.microsoft.com/office/drawing/2014/main" id="{D9CAE5DB-A013-7563-5309-635EE7C2829E}"/>
              </a:ext>
            </a:extLst>
          </p:cNvPr>
          <p:cNvCxnSpPr/>
          <p:nvPr/>
        </p:nvCxnSpPr>
        <p:spPr>
          <a:xfrm>
            <a:off x="310103" y="5995284"/>
            <a:ext cx="1141807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>
                <a:extLst>
                  <a:ext uri="{FF2B5EF4-FFF2-40B4-BE49-F238E27FC236}">
                    <a16:creationId xmlns:a16="http://schemas.microsoft.com/office/drawing/2014/main" id="{9E6D7B4E-F311-670A-FCFE-52D3F644376F}"/>
                  </a:ext>
                </a:extLst>
              </p:cNvPr>
              <p:cNvSpPr txBox="1"/>
              <p:nvPr/>
            </p:nvSpPr>
            <p:spPr>
              <a:xfrm>
                <a:off x="341906" y="4425217"/>
                <a:ext cx="11386268" cy="15738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1200" b="1" dirty="0"/>
                  <a:t>Příklad </a:t>
                </a:r>
              </a:p>
              <a:p>
                <a:r>
                  <a:rPr lang="cs-CZ" sz="1200" b="1" dirty="0"/>
                  <a:t>T</a:t>
                </a:r>
                <a:r>
                  <a:rPr lang="cs-CZ" sz="1200" dirty="0"/>
                  <a:t>ěleso o hmotnosti </a:t>
                </a:r>
                <a14:m>
                  <m:oMath xmlns:m="http://schemas.openxmlformats.org/officeDocument/2006/math">
                    <m:r>
                      <a:rPr lang="cs-CZ" sz="1200" i="1" dirty="0" smtClean="0">
                        <a:latin typeface="Cambria Math"/>
                      </a:rPr>
                      <m:t>𝑚</m:t>
                    </m:r>
                    <m:r>
                      <a:rPr lang="cs-CZ" sz="1200" i="1" dirty="0" smtClean="0">
                        <a:latin typeface="Cambria Math"/>
                      </a:rPr>
                      <m:t>=20 </m:t>
                    </m:r>
                    <m:r>
                      <m:rPr>
                        <m:sty m:val="p"/>
                      </m:rPr>
                      <a:rPr lang="cs-CZ" sz="1200" i="0" dirty="0" smtClean="0">
                        <a:latin typeface="Cambria Math"/>
                      </a:rPr>
                      <m:t>kg</m:t>
                    </m:r>
                  </m:oMath>
                </a14:m>
                <a:r>
                  <a:rPr lang="cs-CZ" sz="1200" dirty="0"/>
                  <a:t> se pohybuje rychlostí </a:t>
                </a:r>
                <a14:m>
                  <m:oMath xmlns:m="http://schemas.openxmlformats.org/officeDocument/2006/math">
                    <m:r>
                      <a:rPr lang="cs-CZ" sz="1200" i="1" dirty="0" smtClean="0">
                        <a:latin typeface="Cambria Math"/>
                      </a:rPr>
                      <m:t>𝑣</m:t>
                    </m:r>
                    <m:r>
                      <a:rPr lang="cs-CZ" sz="1200" i="1" dirty="0" smtClean="0">
                        <a:latin typeface="Cambria Math"/>
                      </a:rPr>
                      <m:t>=10 </m:t>
                    </m:r>
                    <m:r>
                      <m:rPr>
                        <m:sty m:val="p"/>
                      </m:rPr>
                      <a:rPr lang="cs-CZ" sz="1200" i="0" dirty="0" smtClean="0">
                        <a:latin typeface="Cambria Math"/>
                      </a:rPr>
                      <m:t>m</m:t>
                    </m:r>
                    <m:r>
                      <a:rPr lang="cs-CZ" sz="1200" i="0" dirty="0" smtClean="0">
                        <a:latin typeface="Cambria Math"/>
                      </a:rPr>
                      <m:t>.</m:t>
                    </m:r>
                    <m:sSup>
                      <m:sSupPr>
                        <m:ctrlPr>
                          <a:rPr lang="cs-CZ" sz="1200" i="1" dirty="0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sz="1200" b="0" i="0" dirty="0" smtClean="0">
                            <a:latin typeface="Cambria Math"/>
                          </a:rPr>
                          <m:t>s</m:t>
                        </m:r>
                      </m:e>
                      <m:sup>
                        <m:r>
                          <a:rPr lang="cs-CZ" sz="1200" b="0" i="0" dirty="0" smtClean="0">
                            <a:latin typeface="Cambria Math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cs-CZ" sz="1200" dirty="0"/>
                  <a:t>. Jaká je jeho hybnost?</a:t>
                </a:r>
              </a:p>
              <a:p>
                <a:endParaRPr lang="cs-CZ" sz="1200" dirty="0"/>
              </a:p>
              <a:p>
                <a:r>
                  <a:rPr lang="cs-CZ" sz="1200" dirty="0"/>
                  <a:t>Řešení: </a:t>
                </a:r>
                <a14:m>
                  <m:oMath xmlns:m="http://schemas.openxmlformats.org/officeDocument/2006/math">
                    <m:r>
                      <a:rPr lang="cs-CZ" sz="1200" b="0" i="1" smtClean="0">
                        <a:latin typeface="Cambria Math" panose="02040503050406030204" pitchFamily="18" charset="0"/>
                      </a:rPr>
                      <m:t>𝑚</m:t>
                    </m:r>
                    <m:r>
                      <a:rPr lang="cs-CZ" sz="1200" b="0" i="1" smtClean="0">
                        <a:latin typeface="Cambria Math" panose="02040503050406030204" pitchFamily="18" charset="0"/>
                      </a:rPr>
                      <m:t>=20 </m:t>
                    </m:r>
                    <m:r>
                      <m:rPr>
                        <m:sty m:val="p"/>
                      </m:rPr>
                      <a:rPr lang="cs-CZ" sz="1200" b="0" i="0" smtClean="0">
                        <a:latin typeface="Cambria Math" panose="02040503050406030204" pitchFamily="18" charset="0"/>
                      </a:rPr>
                      <m:t>kg</m:t>
                    </m:r>
                    <m:r>
                      <a:rPr lang="cs-CZ" sz="1200" b="0" i="0" smtClean="0">
                        <a:latin typeface="Cambria Math" panose="02040503050406030204" pitchFamily="18" charset="0"/>
                      </a:rPr>
                      <m:t>, </m:t>
                    </m:r>
                    <m:r>
                      <a:rPr lang="cs-CZ" sz="1200" b="0" i="1" smtClean="0">
                        <a:latin typeface="Cambria Math" panose="02040503050406030204" pitchFamily="18" charset="0"/>
                      </a:rPr>
                      <m:t>𝑣</m:t>
                    </m:r>
                    <m:r>
                      <a:rPr lang="cs-CZ" sz="1200" b="0" i="1" smtClean="0">
                        <a:latin typeface="Cambria Math" panose="02040503050406030204" pitchFamily="18" charset="0"/>
                      </a:rPr>
                      <m:t>=10 </m:t>
                    </m:r>
                    <m:r>
                      <m:rPr>
                        <m:sty m:val="p"/>
                      </m:rPr>
                      <a:rPr lang="cs-CZ" sz="1200" b="0" i="0" smtClean="0">
                        <a:latin typeface="Cambria Math" panose="02040503050406030204" pitchFamily="18" charset="0"/>
                      </a:rPr>
                      <m:t>m</m:t>
                    </m:r>
                    <m:r>
                      <a:rPr lang="cs-CZ" sz="1200" b="0" i="0" smtClean="0">
                        <a:latin typeface="Cambria Math" panose="02040503050406030204" pitchFamily="18" charset="0"/>
                      </a:rPr>
                      <m:t>.</m:t>
                    </m:r>
                    <m:sSup>
                      <m:sSupPr>
                        <m:ctrlPr>
                          <a:rPr lang="cs-CZ" sz="12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sz="1200" b="0" i="0" smtClean="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sz="1200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  <m:r>
                      <a:rPr lang="cs-CZ" sz="1200" b="0" i="1" smtClean="0">
                        <a:latin typeface="Cambria Math" panose="02040503050406030204" pitchFamily="18" charset="0"/>
                      </a:rPr>
                      <m:t>, </m:t>
                    </m:r>
                    <m:r>
                      <a:rPr lang="cs-CZ" sz="1200" b="0" i="1" smtClean="0">
                        <a:latin typeface="Cambria Math" panose="02040503050406030204" pitchFamily="18" charset="0"/>
                      </a:rPr>
                      <m:t>𝑝</m:t>
                    </m:r>
                    <m:r>
                      <a:rPr lang="cs-CZ" sz="1200" b="0" i="1" smtClean="0">
                        <a:latin typeface="Cambria Math" panose="02040503050406030204" pitchFamily="18" charset="0"/>
                      </a:rPr>
                      <m:t>=?</m:t>
                    </m:r>
                  </m:oMath>
                </a14:m>
                <a:endParaRPr lang="cs-CZ" sz="1200" dirty="0"/>
              </a:p>
              <a:p>
                <a:endParaRPr lang="cs-CZ" sz="12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1200" b="0" i="1" smtClean="0">
                          <a:latin typeface="Cambria Math"/>
                        </a:rPr>
                        <m:t>𝑝</m:t>
                      </m:r>
                      <m:r>
                        <a:rPr lang="cs-CZ" sz="1200" b="0" i="1" smtClean="0">
                          <a:latin typeface="Cambria Math"/>
                        </a:rPr>
                        <m:t>=</m:t>
                      </m:r>
                      <m:r>
                        <a:rPr lang="cs-CZ" sz="1200" b="0" i="1" smtClean="0">
                          <a:latin typeface="Cambria Math"/>
                        </a:rPr>
                        <m:t>𝑚</m:t>
                      </m:r>
                      <m:r>
                        <a:rPr lang="cs-CZ" sz="1200" b="0" i="1" smtClean="0">
                          <a:latin typeface="Cambria Math"/>
                        </a:rPr>
                        <m:t>.</m:t>
                      </m:r>
                      <m:r>
                        <a:rPr lang="cs-CZ" sz="1200" b="0" i="1" smtClean="0">
                          <a:latin typeface="Cambria Math"/>
                        </a:rPr>
                        <m:t>𝑣</m:t>
                      </m:r>
                      <m:r>
                        <a:rPr lang="cs-CZ" sz="1200" b="0" i="1" smtClean="0">
                          <a:latin typeface="Cambria Math"/>
                        </a:rPr>
                        <m:t>=20 </m:t>
                      </m:r>
                      <m:r>
                        <m:rPr>
                          <m:sty m:val="p"/>
                        </m:rPr>
                        <a:rPr lang="cs-CZ" sz="1200" b="0" i="0" smtClean="0">
                          <a:latin typeface="Cambria Math"/>
                        </a:rPr>
                        <m:t>kg</m:t>
                      </m:r>
                      <m:r>
                        <a:rPr lang="cs-CZ" sz="1200" b="0" i="1" smtClean="0">
                          <a:latin typeface="Cambria Math"/>
                        </a:rPr>
                        <m:t> . 10 </m:t>
                      </m:r>
                      <m:r>
                        <m:rPr>
                          <m:sty m:val="p"/>
                        </m:rPr>
                        <a:rPr lang="cs-CZ" sz="1200" b="0" i="0" smtClean="0">
                          <a:latin typeface="Cambria Math"/>
                        </a:rPr>
                        <m:t>m</m:t>
                      </m:r>
                      <m:r>
                        <a:rPr lang="cs-CZ" sz="1200" b="0" i="0" smtClean="0">
                          <a:latin typeface="Cambria Math"/>
                        </a:rPr>
                        <m:t>.</m:t>
                      </m:r>
                      <m:sSup>
                        <m:sSupPr>
                          <m:ctrlPr>
                            <a:rPr lang="cs-CZ" sz="12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sz="1200" b="0" i="0" smtClean="0">
                              <a:latin typeface="Cambria Math"/>
                            </a:rPr>
                            <m:t>s</m:t>
                          </m:r>
                        </m:e>
                        <m:sup>
                          <m:r>
                            <a:rPr lang="cs-CZ" sz="1200" b="0" i="0" smtClean="0">
                              <a:latin typeface="Cambria Math"/>
                            </a:rPr>
                            <m:t>−1</m:t>
                          </m:r>
                        </m:sup>
                      </m:sSup>
                      <m:r>
                        <a:rPr lang="cs-CZ" sz="1200" b="0" i="0" smtClean="0">
                          <a:latin typeface="Cambria Math"/>
                        </a:rPr>
                        <m:t>=200 </m:t>
                      </m:r>
                      <m:r>
                        <m:rPr>
                          <m:sty m:val="p"/>
                        </m:rPr>
                        <a:rPr lang="cs-CZ" sz="1200" b="0" i="0" smtClean="0">
                          <a:latin typeface="Cambria Math"/>
                        </a:rPr>
                        <m:t>kg</m:t>
                      </m:r>
                      <m:r>
                        <a:rPr lang="cs-CZ" sz="1200" b="0" i="0" smtClean="0">
                          <a:latin typeface="Cambria Math"/>
                        </a:rPr>
                        <m:t> . </m:t>
                      </m:r>
                      <m:r>
                        <m:rPr>
                          <m:sty m:val="p"/>
                        </m:rPr>
                        <a:rPr lang="cs-CZ" sz="1200" b="0" i="0" smtClean="0">
                          <a:latin typeface="Cambria Math"/>
                        </a:rPr>
                        <m:t>m</m:t>
                      </m:r>
                      <m:r>
                        <a:rPr lang="cs-CZ" sz="1200" b="0" i="0" smtClean="0">
                          <a:latin typeface="Cambria Math"/>
                        </a:rPr>
                        <m:t> . </m:t>
                      </m:r>
                      <m:sSup>
                        <m:sSupPr>
                          <m:ctrlPr>
                            <a:rPr lang="cs-CZ" sz="12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sz="1200" b="0" i="0" smtClean="0">
                              <a:latin typeface="Cambria Math"/>
                            </a:rPr>
                            <m:t>s</m:t>
                          </m:r>
                        </m:e>
                        <m:sup>
                          <m:r>
                            <a:rPr lang="cs-CZ" sz="1200" b="0" i="0" smtClean="0">
                              <a:latin typeface="Cambria Math"/>
                            </a:rPr>
                            <m:t>−1</m:t>
                          </m:r>
                        </m:sup>
                      </m:sSup>
                      <m:r>
                        <a:rPr lang="cs-CZ" sz="1200" b="0" i="1" smtClean="0">
                          <a:latin typeface="Cambria Math" panose="02040503050406030204" pitchFamily="18" charset="0"/>
                        </a:rPr>
                        <m:t>=200 </m:t>
                      </m:r>
                      <m:r>
                        <m:rPr>
                          <m:sty m:val="p"/>
                        </m:rPr>
                        <a:rPr lang="cs-CZ" sz="1200" b="0" i="0" smtClean="0">
                          <a:latin typeface="Cambria Math" panose="02040503050406030204" pitchFamily="18" charset="0"/>
                        </a:rPr>
                        <m:t>Ns</m:t>
                      </m:r>
                    </m:oMath>
                  </m:oMathPara>
                </a14:m>
                <a:endParaRPr lang="cs-CZ" sz="1200" dirty="0"/>
              </a:p>
              <a:p>
                <a:endParaRPr lang="cs-CZ" sz="1200" dirty="0"/>
              </a:p>
              <a:p>
                <a:r>
                  <a:rPr lang="cs-CZ" sz="1200" b="1" dirty="0"/>
                  <a:t>Těleso má hybnost </a:t>
                </a:r>
                <a14:m>
                  <m:oMath xmlns:m="http://schemas.openxmlformats.org/officeDocument/2006/math">
                    <m:r>
                      <a:rPr lang="cs-CZ" sz="1200" b="1" i="1">
                        <a:latin typeface="Cambria Math"/>
                      </a:rPr>
                      <m:t>𝟐𝟎𝟎</m:t>
                    </m:r>
                    <m:r>
                      <a:rPr lang="cs-CZ" sz="1200" b="1">
                        <a:latin typeface="Cambria Math"/>
                      </a:rPr>
                      <m:t> </m:t>
                    </m:r>
                    <m:r>
                      <a:rPr lang="cs-CZ" sz="1200" b="1" i="0" smtClean="0">
                        <a:latin typeface="Cambria Math" panose="02040503050406030204" pitchFamily="18" charset="0"/>
                      </a:rPr>
                      <m:t>𝐍</m:t>
                    </m:r>
                    <m:r>
                      <a:rPr lang="cs-CZ" sz="1200" b="1" i="0" smtClean="0">
                        <a:latin typeface="Cambria Math" panose="02040503050406030204" pitchFamily="18" charset="0"/>
                      </a:rPr>
                      <m:t>.</m:t>
                    </m:r>
                    <m:r>
                      <a:rPr lang="cs-CZ" sz="1200" b="1" i="0" smtClean="0">
                        <a:latin typeface="Cambria Math" panose="02040503050406030204" pitchFamily="18" charset="0"/>
                      </a:rPr>
                      <m:t>𝐬</m:t>
                    </m:r>
                  </m:oMath>
                </a14:m>
                <a:r>
                  <a:rPr lang="cs-CZ" sz="1200" b="1" dirty="0"/>
                  <a:t> a má stejný směr jako rychlost tělesa.</a:t>
                </a:r>
              </a:p>
            </p:txBody>
          </p:sp>
        </mc:Choice>
        <mc:Fallback xmlns="">
          <p:sp>
            <p:nvSpPr>
              <p:cNvPr id="9" name="TextovéPole 8">
                <a:extLst>
                  <a:ext uri="{FF2B5EF4-FFF2-40B4-BE49-F238E27FC236}">
                    <a16:creationId xmlns:a16="http://schemas.microsoft.com/office/drawing/2014/main" id="{9E6D7B4E-F311-670A-FCFE-52D3F644376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1906" y="4425217"/>
                <a:ext cx="11386268" cy="1573829"/>
              </a:xfrm>
              <a:prstGeom prst="rect">
                <a:avLst/>
              </a:prstGeom>
              <a:blipFill>
                <a:blip r:embed="rId5"/>
                <a:stretch>
                  <a:fillRect t="-388" b="-193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0" name="Přímá spojnice 9">
            <a:extLst>
              <a:ext uri="{FF2B5EF4-FFF2-40B4-BE49-F238E27FC236}">
                <a16:creationId xmlns:a16="http://schemas.microsoft.com/office/drawing/2014/main" id="{18E6AD95-3034-22A2-C270-91C344D9355C}"/>
              </a:ext>
            </a:extLst>
          </p:cNvPr>
          <p:cNvCxnSpPr/>
          <p:nvPr/>
        </p:nvCxnSpPr>
        <p:spPr>
          <a:xfrm>
            <a:off x="310101" y="4385054"/>
            <a:ext cx="1141807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966669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2A0BCE00-75D4-1744-39CA-0EE32C3A2336}"/>
              </a:ext>
            </a:extLst>
          </p:cNvPr>
          <p:cNvSpPr txBox="1"/>
          <p:nvPr/>
        </p:nvSpPr>
        <p:spPr>
          <a:xfrm>
            <a:off x="318052" y="341906"/>
            <a:ext cx="3721211" cy="381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Hybnost tělesa – jednoduché úlohy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0656E642-09F2-B8BA-D481-B01DEF79CBD4}"/>
                  </a:ext>
                </a:extLst>
              </p:cNvPr>
              <p:cNvSpPr txBox="1"/>
              <p:nvPr/>
            </p:nvSpPr>
            <p:spPr>
              <a:xfrm>
                <a:off x="318052" y="731521"/>
                <a:ext cx="11545294" cy="15696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1) Hmotný bod o hmotnosti 25 kg se pohybuje rychlostí 10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m</m:t>
                        </m:r>
                        <m:r>
                          <a:rPr lang="cs-CZ" b="0" i="0" smtClean="0">
                            <a:latin typeface="Cambria Math" panose="02040503050406030204" pitchFamily="18" charset="0"/>
                          </a:rPr>
                          <m:t> . 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cs-CZ" dirty="0"/>
                  <a:t>. Jaká je jeho hybnost?</a:t>
                </a:r>
              </a:p>
              <a:p>
                <a:endParaRPr lang="cs-CZ" sz="800" dirty="0"/>
              </a:p>
              <a:p>
                <a:r>
                  <a:rPr lang="cs-CZ" dirty="0"/>
                  <a:t>Řešení: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𝑚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=25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kg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,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𝑣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=10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m</m:t>
                        </m:r>
                        <m:r>
                          <a:rPr lang="cs-CZ" b="0" i="0" smtClean="0">
                            <a:latin typeface="Cambria Math" panose="02040503050406030204" pitchFamily="18" charset="0"/>
                          </a:rPr>
                          <m:t> . 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,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𝑝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=?</m:t>
                    </m:r>
                  </m:oMath>
                </a14:m>
                <a:endParaRPr lang="cs-CZ" dirty="0"/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𝑝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.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𝑣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      →      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𝑝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=25 . 10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kg</m:t>
                          </m:r>
                          <m: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. </m:t>
                          </m:r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m</m:t>
                          </m:r>
                          <m: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. </m:t>
                          </m:r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=250</m:t>
                      </m:r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kg</m:t>
                          </m:r>
                          <m:r>
                            <a:rPr lang="cs-CZ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. </m:t>
                          </m:r>
                          <m:r>
                            <m:rPr>
                              <m:sty m:val="p"/>
                            </m:rPr>
                            <a:rPr lang="cs-CZ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m</m:t>
                          </m:r>
                          <m:r>
                            <a:rPr lang="cs-CZ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. </m:t>
                          </m:r>
                          <m:r>
                            <m:rPr>
                              <m:sty m:val="p"/>
                            </m:rPr>
                            <a:rPr lang="cs-CZ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=250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N</m:t>
                      </m:r>
                      <m: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.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s</m:t>
                      </m:r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r>
                  <a:rPr lang="cs-CZ" b="1" dirty="0"/>
                  <a:t>Těleso má hybnost 250 </a:t>
                </a:r>
                <a14:m>
                  <m:oMath xmlns:m="http://schemas.openxmlformats.org/officeDocument/2006/math">
                    <m:r>
                      <a:rPr lang="cs-CZ" b="1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𝐍</m:t>
                    </m:r>
                    <m:r>
                      <a:rPr lang="cs-CZ" b="1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. </m:t>
                    </m:r>
                    <m:r>
                      <a:rPr lang="cs-CZ" b="1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𝐬</m:t>
                    </m:r>
                  </m:oMath>
                </a14:m>
                <a:endParaRPr lang="cs-CZ" b="1" dirty="0"/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0656E642-09F2-B8BA-D481-B01DEF79CBD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8052" y="731521"/>
                <a:ext cx="11545294" cy="1569660"/>
              </a:xfrm>
              <a:prstGeom prst="rect">
                <a:avLst/>
              </a:prstGeom>
              <a:blipFill>
                <a:blip r:embed="rId2"/>
                <a:stretch>
                  <a:fillRect l="-422" t="-1946" b="-544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E4C5BFBB-AC87-548B-E98D-FC4FA7FFEF7C}"/>
                  </a:ext>
                </a:extLst>
              </p:cNvPr>
              <p:cNvSpPr txBox="1"/>
              <p:nvPr/>
            </p:nvSpPr>
            <p:spPr>
              <a:xfrm>
                <a:off x="318052" y="2505860"/>
                <a:ext cx="11441927" cy="156696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2) Hmotný bod pohybující se rychlostí 5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m</m:t>
                        </m:r>
                        <m:r>
                          <a:rPr lang="cs-CZ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. </m:t>
                        </m:r>
                        <m:r>
                          <m:rPr>
                            <m:sty m:val="p"/>
                          </m:rPr>
                          <a:rPr lang="cs-CZ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cs-CZ" dirty="0"/>
                  <a:t> má hybnost 100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kg</m:t>
                        </m:r>
                        <m:r>
                          <a:rPr lang="cs-CZ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. </m:t>
                        </m:r>
                        <m:r>
                          <m:rPr>
                            <m:sty m:val="p"/>
                          </m:rPr>
                          <a:rPr lang="cs-CZ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m</m:t>
                        </m:r>
                        <m:r>
                          <a:rPr lang="cs-CZ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. </m:t>
                        </m:r>
                        <m:r>
                          <m:rPr>
                            <m:sty m:val="p"/>
                          </m:rPr>
                          <a:rPr lang="cs-CZ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cs-CZ" dirty="0"/>
                  <a:t>. Jakou má hmotnost?</a:t>
                </a:r>
              </a:p>
              <a:p>
                <a:endParaRPr lang="cs-CZ" sz="800" dirty="0"/>
              </a:p>
              <a:p>
                <a:r>
                  <a:rPr lang="cs-CZ" dirty="0"/>
                  <a:t>Řešení: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𝑣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=5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m</m:t>
                        </m:r>
                        <m:r>
                          <a:rPr lang="cs-CZ" b="0" i="0" smtClean="0">
                            <a:latin typeface="Cambria Math" panose="02040503050406030204" pitchFamily="18" charset="0"/>
                          </a:rPr>
                          <m:t> . 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,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𝑝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=100</m:t>
                    </m:r>
                    <m:sSup>
                      <m:sSupPr>
                        <m:ctrlP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kg</m:t>
                        </m:r>
                        <m:r>
                          <a:rPr lang="cs-CZ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. </m:t>
                        </m:r>
                        <m:r>
                          <m:rPr>
                            <m:sty m:val="p"/>
                          </m:rPr>
                          <a:rPr lang="cs-CZ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m</m:t>
                        </m:r>
                        <m:r>
                          <a:rPr lang="cs-CZ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. </m:t>
                        </m:r>
                        <m:r>
                          <m:rPr>
                            <m:sty m:val="p"/>
                          </m:rPr>
                          <a:rPr lang="cs-CZ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−1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 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𝑚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=?</m:t>
                    </m:r>
                  </m:oMath>
                </a14:m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𝑝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.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𝑣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     →      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𝑚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𝑝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𝑣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100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5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kg</m:t>
                      </m:r>
                      <m: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20 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kg</m:t>
                      </m:r>
                    </m:oMath>
                  </m:oMathPara>
                </a14:m>
                <a:endParaRPr lang="cs-CZ" sz="800" dirty="0"/>
              </a:p>
              <a:p>
                <a:r>
                  <a:rPr lang="cs-CZ" b="1" dirty="0"/>
                  <a:t>Těleso má hmotnost 20 kg.</a:t>
                </a:r>
              </a:p>
            </p:txBody>
          </p:sp>
        </mc:Choice>
        <mc:Fallback xmlns="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E4C5BFBB-AC87-548B-E98D-FC4FA7FFEF7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8052" y="2505860"/>
                <a:ext cx="11441927" cy="1566967"/>
              </a:xfrm>
              <a:prstGeom prst="rect">
                <a:avLst/>
              </a:prstGeom>
              <a:blipFill>
                <a:blip r:embed="rId3"/>
                <a:stretch>
                  <a:fillRect l="-426" t="-1946" b="-544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Přímá spojnice 4">
            <a:extLst>
              <a:ext uri="{FF2B5EF4-FFF2-40B4-BE49-F238E27FC236}">
                <a16:creationId xmlns:a16="http://schemas.microsoft.com/office/drawing/2014/main" id="{E8571565-9707-F31B-0F0C-C347406A6510}"/>
              </a:ext>
            </a:extLst>
          </p:cNvPr>
          <p:cNvCxnSpPr/>
          <p:nvPr/>
        </p:nvCxnSpPr>
        <p:spPr>
          <a:xfrm>
            <a:off x="421080" y="2277423"/>
            <a:ext cx="11236271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" name="Přímá spojnice 5">
            <a:extLst>
              <a:ext uri="{FF2B5EF4-FFF2-40B4-BE49-F238E27FC236}">
                <a16:creationId xmlns:a16="http://schemas.microsoft.com/office/drawing/2014/main" id="{ABCF414B-9EFE-1BF6-6DB7-DCAB81483C13}"/>
              </a:ext>
            </a:extLst>
          </p:cNvPr>
          <p:cNvCxnSpPr/>
          <p:nvPr/>
        </p:nvCxnSpPr>
        <p:spPr>
          <a:xfrm>
            <a:off x="420879" y="4072827"/>
            <a:ext cx="11236271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Přímá spojnice 6">
            <a:extLst>
              <a:ext uri="{FF2B5EF4-FFF2-40B4-BE49-F238E27FC236}">
                <a16:creationId xmlns:a16="http://schemas.microsoft.com/office/drawing/2014/main" id="{022A1F24-6351-2B3D-C1EF-33091C9828ED}"/>
              </a:ext>
            </a:extLst>
          </p:cNvPr>
          <p:cNvCxnSpPr/>
          <p:nvPr/>
        </p:nvCxnSpPr>
        <p:spPr>
          <a:xfrm>
            <a:off x="420878" y="1466389"/>
            <a:ext cx="11236271" cy="0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" name="Přímá spojnice 7">
            <a:extLst>
              <a:ext uri="{FF2B5EF4-FFF2-40B4-BE49-F238E27FC236}">
                <a16:creationId xmlns:a16="http://schemas.microsoft.com/office/drawing/2014/main" id="{45E5668F-04CE-1F80-4E3B-59F71A8D67E2}"/>
              </a:ext>
            </a:extLst>
          </p:cNvPr>
          <p:cNvCxnSpPr/>
          <p:nvPr/>
        </p:nvCxnSpPr>
        <p:spPr>
          <a:xfrm>
            <a:off x="420878" y="3235450"/>
            <a:ext cx="11236271" cy="0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>
                <a:extLst>
                  <a:ext uri="{FF2B5EF4-FFF2-40B4-BE49-F238E27FC236}">
                    <a16:creationId xmlns:a16="http://schemas.microsoft.com/office/drawing/2014/main" id="{A17773DD-2BD1-7A58-6E85-6CEBC0A43F7C}"/>
                  </a:ext>
                </a:extLst>
              </p:cNvPr>
              <p:cNvSpPr txBox="1"/>
              <p:nvPr/>
            </p:nvSpPr>
            <p:spPr>
              <a:xfrm>
                <a:off x="318052" y="4277506"/>
                <a:ext cx="11441927" cy="218765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3) Jakou rychlostí se pohybuje hmotný bod o hmotnosti 12 kg, který má hybnost 60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N</m:t>
                    </m:r>
                    <m: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.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s</m:t>
                    </m:r>
                  </m:oMath>
                </a14:m>
                <a:endParaRPr lang="cs-CZ" dirty="0"/>
              </a:p>
              <a:p>
                <a:endParaRPr lang="cs-CZ" sz="800" dirty="0"/>
              </a:p>
              <a:p>
                <a:r>
                  <a:rPr lang="cs-CZ" dirty="0"/>
                  <a:t>Řešení: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𝑚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=12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kg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,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𝑝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=60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N</m:t>
                    </m:r>
                    <m: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.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s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 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𝑣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=?</m:t>
                    </m:r>
                  </m:oMath>
                </a14:m>
                <a:endParaRPr lang="cs-CZ" dirty="0"/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𝑝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.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𝑣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     →       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𝑣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𝑝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𝑚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60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12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m</m:t>
                          </m:r>
                          <m: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. </m:t>
                          </m:r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=5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m</m:t>
                          </m:r>
                          <m: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. </m:t>
                          </m:r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r>
                  <a:rPr lang="cs-CZ" b="1" dirty="0"/>
                  <a:t>Hmotný bod se pohybuje rychlostí 5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1" i="0" smtClean="0">
                            <a:latin typeface="Cambria Math" panose="02040503050406030204" pitchFamily="18" charset="0"/>
                          </a:rPr>
                          <m:t>𝐦</m:t>
                        </m:r>
                        <m:r>
                          <a:rPr lang="cs-CZ" b="1" i="0" smtClean="0">
                            <a:latin typeface="Cambria Math" panose="02040503050406030204" pitchFamily="18" charset="0"/>
                          </a:rPr>
                          <m:t> .</m:t>
                        </m:r>
                        <m:r>
                          <a:rPr lang="cs-CZ" b="1" i="0" smtClean="0">
                            <a:latin typeface="Cambria Math" panose="02040503050406030204" pitchFamily="18" charset="0"/>
                          </a:rPr>
                          <m:t>𝐬</m:t>
                        </m:r>
                      </m:e>
                      <m:sup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𝟏</m:t>
                        </m:r>
                      </m:sup>
                    </m:sSup>
                  </m:oMath>
                </a14:m>
                <a:endParaRPr lang="cs-CZ" b="1" dirty="0"/>
              </a:p>
            </p:txBody>
          </p:sp>
        </mc:Choice>
        <mc:Fallback xmlns="">
          <p:sp>
            <p:nvSpPr>
              <p:cNvPr id="9" name="TextovéPole 8">
                <a:extLst>
                  <a:ext uri="{FF2B5EF4-FFF2-40B4-BE49-F238E27FC236}">
                    <a16:creationId xmlns:a16="http://schemas.microsoft.com/office/drawing/2014/main" id="{A17773DD-2BD1-7A58-6E85-6CEBC0A43F7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8052" y="4277506"/>
                <a:ext cx="11441927" cy="2187650"/>
              </a:xfrm>
              <a:prstGeom prst="rect">
                <a:avLst/>
              </a:prstGeom>
              <a:blipFill>
                <a:blip r:embed="rId4"/>
                <a:stretch>
                  <a:fillRect l="-426" t="-1671" b="-83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1" name="Přímá spojnice 10">
            <a:extLst>
              <a:ext uri="{FF2B5EF4-FFF2-40B4-BE49-F238E27FC236}">
                <a16:creationId xmlns:a16="http://schemas.microsoft.com/office/drawing/2014/main" id="{076D263A-DB23-4E3D-DC78-0FB117349A6C}"/>
              </a:ext>
            </a:extLst>
          </p:cNvPr>
          <p:cNvCxnSpPr/>
          <p:nvPr/>
        </p:nvCxnSpPr>
        <p:spPr>
          <a:xfrm>
            <a:off x="375038" y="5008294"/>
            <a:ext cx="11236271" cy="0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509775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12595" y="193477"/>
            <a:ext cx="31169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Změna hybnosti tělesa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412595" y="655142"/>
            <a:ext cx="1116874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Působením síly na těleso se mění jeho pohybový stav, který je charakterizován </a:t>
            </a:r>
          </a:p>
          <a:p>
            <a:pPr algn="ctr"/>
            <a:r>
              <a:rPr lang="cs-CZ" b="1" dirty="0"/>
              <a:t>změnou rychlosti pohybu tělesa – změnu hybnosti</a:t>
            </a:r>
            <a:r>
              <a:rPr lang="cs-CZ" dirty="0"/>
              <a:t>. </a:t>
            </a:r>
          </a:p>
          <a:p>
            <a:r>
              <a:rPr lang="cs-CZ" dirty="0"/>
              <a:t>Pro změnu pohybového stavu je důležitá nejen velikost a směr působení síly, ale i doba po kterou síla působí.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/>
              <p:cNvSpPr txBox="1"/>
              <p:nvPr/>
            </p:nvSpPr>
            <p:spPr>
              <a:xfrm>
                <a:off x="512064" y="1719072"/>
                <a:ext cx="11069273" cy="26950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Podle druhého pohybového zákona je výslednice sil působících na hmotný bod rovna součinu hmotnosti hmotného bodu a jeho zrychlení: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</m:acc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acc>
                        <m:accPr>
                          <m:chr m:val="⃗"/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𝑎</m:t>
                          </m:r>
                        </m:e>
                      </m:acc>
                    </m:oMath>
                  </m:oMathPara>
                </a14:m>
                <a:endParaRPr lang="cs-CZ" dirty="0"/>
              </a:p>
              <a:p>
                <a:r>
                  <a:rPr lang="cs-CZ" dirty="0"/>
                  <a:t>V kinematice jsme definovali zrychlení jako podíl změny rychlosti a času, za kterou tato změna nastala: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acc>
                            <m:accPr>
                              <m:chr m:val="⃗"/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∆</m:t>
                              </m:r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𝑣</m:t>
                              </m:r>
                            </m:e>
                          </m:acc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</m:den>
                      </m:f>
                    </m:oMath>
                  </m:oMathPara>
                </a14:m>
                <a:endParaRPr lang="cs-CZ" dirty="0"/>
              </a:p>
              <a:p>
                <a:r>
                  <a:rPr lang="cs-CZ" dirty="0"/>
                  <a:t>Dosadíme-li takto vyjádřené zrychlení do druhého pohybového zákona, dostaneme: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</m:acc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acc>
                            <m:accPr>
                              <m:chr m:val="⃗"/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∆</m:t>
                              </m:r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𝑣</m:t>
                              </m:r>
                            </m:e>
                          </m:acc>
                        </m:num>
                        <m:den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2064" y="1719072"/>
                <a:ext cx="11069273" cy="2695097"/>
              </a:xfrm>
              <a:prstGeom prst="rect">
                <a:avLst/>
              </a:prstGeom>
              <a:blipFill>
                <a:blip r:embed="rId2"/>
                <a:stretch>
                  <a:fillRect l="-441" t="-113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ovéPole 12"/>
              <p:cNvSpPr txBox="1"/>
              <p:nvPr/>
            </p:nvSpPr>
            <p:spPr>
              <a:xfrm>
                <a:off x="576072" y="4414169"/>
                <a:ext cx="11356848" cy="18324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Předpokládáme-li, že hmotnost m je konstantní (klasická fyzika). Na hmotný bod působí konstantní síla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𝐹</m:t>
                    </m:r>
                  </m:oMath>
                </a14:m>
                <a:r>
                  <a:rPr lang="cs-CZ" dirty="0"/>
                  <a:t> po dobu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cs-CZ" dirty="0"/>
                  <a:t>. Vlivem této síly se rychlost hmotného bodu změní z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 dirty="0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𝑣</m:t>
                            </m:r>
                          </m:e>
                          <m:sub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e>
                    </m:acc>
                  </m:oMath>
                </a14:m>
                <a:r>
                  <a:rPr lang="cs-CZ" dirty="0"/>
                  <a:t> na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cs-CZ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𝑣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e>
                    </m:acc>
                  </m:oMath>
                </a14:m>
                <a:r>
                  <a:rPr lang="cs-CZ" dirty="0"/>
                  <a:t> a jeho hybnost z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cs-CZ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𝑝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e>
                    </m:acc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𝑚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 . </m:t>
                    </m:r>
                    <m:acc>
                      <m:accPr>
                        <m:chr m:val="⃗"/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𝑣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e>
                    </m:acc>
                  </m:oMath>
                </a14:m>
                <a:r>
                  <a:rPr lang="cs-CZ" dirty="0"/>
                  <a:t>  na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𝑝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e>
                    </m:acc>
                    <m:r>
                      <a:rPr lang="cs-CZ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i="1">
                        <a:latin typeface="Cambria Math" panose="02040503050406030204" pitchFamily="18" charset="0"/>
                      </a:rPr>
                      <m:t>𝑚</m:t>
                    </m:r>
                    <m:r>
                      <a:rPr lang="cs-CZ" i="1">
                        <a:latin typeface="Cambria Math" panose="02040503050406030204" pitchFamily="18" charset="0"/>
                      </a:rPr>
                      <m:t> . </m:t>
                    </m:r>
                    <m:acc>
                      <m:accPr>
                        <m:chr m:val="⃗"/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𝑣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e>
                    </m:acc>
                  </m:oMath>
                </a14:m>
                <a:r>
                  <a:rPr lang="cs-CZ" dirty="0"/>
                  <a:t>.</a:t>
                </a:r>
              </a:p>
              <a:p>
                <a:r>
                  <a:rPr lang="cs-CZ" dirty="0"/>
                  <a:t>Změna hybnosti za dobu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cs-CZ" dirty="0"/>
                  <a:t> je 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cs-CZ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𝑝</m:t>
                          </m:r>
                        </m:e>
                      </m:acc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acc>
                        <m:accPr>
                          <m:chr m:val="⃗"/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𝑝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e>
                      </m:acc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−</m:t>
                      </m:r>
                      <m:acc>
                        <m:accPr>
                          <m:chr m:val="⃗"/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𝑝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e>
                      </m:acc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 . </m:t>
                      </m:r>
                      <m:acc>
                        <m:accPr>
                          <m:chr m:val="⃗"/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b>
                            <m:sSub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𝑣</m:t>
                              </m:r>
                            </m:e>
                            <m:sub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e>
                      </m:acc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 . </m:t>
                      </m:r>
                      <m:acc>
                        <m:accPr>
                          <m:chr m:val="⃗"/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b>
                            <m:sSub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𝑣</m:t>
                              </m:r>
                            </m:e>
                            <m:sub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e>
                      </m:acc>
                    </m:oMath>
                  </m:oMathPara>
                </a14:m>
                <a:endParaRPr lang="cs-CZ" dirty="0"/>
              </a:p>
              <a:p>
                <a:r>
                  <a:rPr lang="cs-CZ" dirty="0"/>
                  <a:t>Po úpravě (vytknutí hmotnosti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𝑚</m:t>
                    </m:r>
                  </m:oMath>
                </a14:m>
                <a:r>
                  <a:rPr lang="cs-CZ" dirty="0"/>
                  <a:t>)</a:t>
                </a:r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𝑝</m:t>
                          </m:r>
                        </m:e>
                      </m:acc>
                      <m:r>
                        <a:rPr lang="cs-CZ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 . (</m:t>
                      </m:r>
                      <m:acc>
                        <m:accPr>
                          <m:chr m:val="⃗"/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b>
                            <m:sSub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𝑣</m:t>
                              </m:r>
                            </m:e>
                            <m:sub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e>
                      </m:acc>
                      <m:r>
                        <a:rPr lang="cs-CZ" i="1">
                          <a:latin typeface="Cambria Math" panose="02040503050406030204" pitchFamily="18" charset="0"/>
                        </a:rPr>
                        <m:t>− </m:t>
                      </m:r>
                      <m:acc>
                        <m:accPr>
                          <m:chr m:val="⃗"/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b>
                            <m:sSub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𝑣</m:t>
                              </m:r>
                            </m:e>
                            <m:sub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)</m:t>
                          </m:r>
                        </m:e>
                      </m:acc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. </m:t>
                      </m:r>
                      <m:acc>
                        <m:accPr>
                          <m:chr m:val="⃗"/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𝑣</m:t>
                          </m:r>
                        </m:e>
                      </m:acc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3" name="TextovéPole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6072" y="4414169"/>
                <a:ext cx="11356848" cy="1832425"/>
              </a:xfrm>
              <a:prstGeom prst="rect">
                <a:avLst/>
              </a:prstGeom>
              <a:blipFill>
                <a:blip r:embed="rId3"/>
                <a:stretch>
                  <a:fillRect l="-483" t="-1661" b="-199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TextovéPole 13"/>
          <p:cNvSpPr txBox="1"/>
          <p:nvPr/>
        </p:nvSpPr>
        <p:spPr>
          <a:xfrm>
            <a:off x="2063496" y="6246594"/>
            <a:ext cx="8065008" cy="373662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/>
              <a:t>Změna hybnosti hmotného bodu je rovna součinu jeho hmotnosti a změny rychlosti</a:t>
            </a:r>
          </a:p>
        </p:txBody>
      </p:sp>
    </p:spTree>
    <p:extLst>
      <p:ext uri="{BB962C8B-B14F-4D97-AF65-F5344CB8AC3E}">
        <p14:creationId xmlns:p14="http://schemas.microsoft.com/office/powerpoint/2010/main" val="27322504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Obdélník 1"/>
              <p:cNvSpPr/>
              <p:nvPr/>
            </p:nvSpPr>
            <p:spPr>
              <a:xfrm>
                <a:off x="228600" y="616220"/>
                <a:ext cx="11521440" cy="92333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cs-CZ" dirty="0"/>
                  <a:t>1)  Těleso o hmotnosti 2 kg pohybující se rychlostí 10 m.s</a:t>
                </a:r>
                <a:r>
                  <a:rPr lang="cs-CZ" baseline="30000" dirty="0"/>
                  <a:t>-1</a:t>
                </a:r>
                <a:r>
                  <a:rPr lang="cs-CZ" dirty="0"/>
                  <a:t> zvýší během pěti sekund svou rychlost na 15 m.s</a:t>
                </a:r>
                <a:r>
                  <a:rPr lang="cs-CZ" baseline="30000" dirty="0"/>
                  <a:t>-1</a:t>
                </a:r>
                <a:r>
                  <a:rPr lang="cs-CZ" dirty="0"/>
                  <a:t>. Jak se změnila hybnost tělesa?</a:t>
                </a:r>
              </a:p>
              <a:p>
                <a:r>
                  <a:rPr lang="cs-CZ" dirty="0"/>
                  <a:t>Řešení: </a:t>
                </a:r>
                <a14:m>
                  <m:oMath xmlns:m="http://schemas.openxmlformats.org/officeDocument/2006/math">
                    <m:r>
                      <a:rPr lang="cs-CZ" i="1">
                        <a:latin typeface="Cambria Math" panose="02040503050406030204" pitchFamily="18" charset="0"/>
                      </a:rPr>
                      <m:t>𝑚</m:t>
                    </m:r>
                    <m:r>
                      <a:rPr lang="cs-CZ" i="1">
                        <a:latin typeface="Cambria Math" panose="02040503050406030204" pitchFamily="18" charset="0"/>
                      </a:rPr>
                      <m:t>=2 </m:t>
                    </m:r>
                    <m:r>
                      <m:rPr>
                        <m:sty m:val="p"/>
                      </m:rPr>
                      <a:rPr lang="cs-CZ">
                        <a:latin typeface="Cambria Math" panose="02040503050406030204" pitchFamily="18" charset="0"/>
                      </a:rPr>
                      <m:t>kg</m:t>
                    </m:r>
                    <m:r>
                      <a:rPr lang="cs-CZ" i="1"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i="1">
                        <a:latin typeface="Cambria Math" panose="02040503050406030204" pitchFamily="18" charset="0"/>
                      </a:rPr>
                      <m:t>=10 </m:t>
                    </m:r>
                    <m:sSup>
                      <m:sSup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>
                            <a:latin typeface="Cambria Math" panose="02040503050406030204" pitchFamily="18" charset="0"/>
                          </a:rPr>
                          <m:t>m</m:t>
                        </m:r>
                        <m:r>
                          <a:rPr lang="cs-CZ">
                            <a:latin typeface="Cambria Math" panose="02040503050406030204" pitchFamily="18" charset="0"/>
                          </a:rPr>
                          <m:t> . </m:t>
                        </m:r>
                        <m:r>
                          <m:rPr>
                            <m:sty m:val="p"/>
                          </m:rPr>
                          <a:rPr lang="cs-CZ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i="1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  <m:r>
                      <a:rPr lang="cs-CZ" i="1"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i="1">
                        <a:latin typeface="Cambria Math" panose="02040503050406030204" pitchFamily="18" charset="0"/>
                      </a:rPr>
                      <m:t>=15 </m:t>
                    </m:r>
                    <m:sSup>
                      <m:sSup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>
                            <a:latin typeface="Cambria Math" panose="02040503050406030204" pitchFamily="18" charset="0"/>
                          </a:rPr>
                          <m:t>m</m:t>
                        </m:r>
                        <m:r>
                          <a:rPr lang="cs-CZ">
                            <a:latin typeface="Cambria Math" panose="02040503050406030204" pitchFamily="18" charset="0"/>
                          </a:rPr>
                          <m:t> . </m:t>
                        </m:r>
                        <m:r>
                          <m:rPr>
                            <m:sty m:val="p"/>
                          </m:rPr>
                          <a:rPr lang="cs-CZ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i="1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  <m:r>
                      <a:rPr lang="cs-CZ" i="1">
                        <a:latin typeface="Cambria Math" panose="02040503050406030204" pitchFamily="18" charset="0"/>
                      </a:rPr>
                      <m:t>, </m:t>
                    </m:r>
                    <m:r>
                      <a:rPr lang="cs-CZ" i="1">
                        <a:latin typeface="Cambria Math" panose="02040503050406030204" pitchFamily="18" charset="0"/>
                      </a:rPr>
                      <m:t>𝑡</m:t>
                    </m:r>
                    <m:r>
                      <a:rPr lang="cs-CZ" i="1">
                        <a:latin typeface="Cambria Math" panose="02040503050406030204" pitchFamily="18" charset="0"/>
                      </a:rPr>
                      <m:t>=5 </m:t>
                    </m:r>
                    <m:r>
                      <m:rPr>
                        <m:sty m:val="p"/>
                      </m:rPr>
                      <a:rPr lang="cs-CZ">
                        <a:latin typeface="Cambria Math" panose="02040503050406030204" pitchFamily="18" charset="0"/>
                      </a:rPr>
                      <m:t>s</m:t>
                    </m:r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2" name="Obdélník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" y="616220"/>
                <a:ext cx="11521440" cy="923330"/>
              </a:xfrm>
              <a:prstGeom prst="rect">
                <a:avLst/>
              </a:prstGeom>
              <a:blipFill>
                <a:blip r:embed="rId2"/>
                <a:stretch>
                  <a:fillRect l="-476" t="-3289" b="-921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extovéPole 2"/>
          <p:cNvSpPr txBox="1"/>
          <p:nvPr/>
        </p:nvSpPr>
        <p:spPr>
          <a:xfrm>
            <a:off x="338328" y="246888"/>
            <a:ext cx="50844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Změna hybnosti tělesa - jednoduché příklady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Obdélník 3"/>
              <p:cNvSpPr/>
              <p:nvPr/>
            </p:nvSpPr>
            <p:spPr>
              <a:xfrm>
                <a:off x="3045357" y="1721106"/>
                <a:ext cx="6101286" cy="37555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smtClean="0">
                          <a:latin typeface="Cambria Math"/>
                          <a:ea typeface="Cambria Math"/>
                        </a:rPr>
                        <m:t>∆</m:t>
                      </m:r>
                      <m:r>
                        <a:rPr lang="cs-CZ" i="1" smtClean="0">
                          <a:latin typeface="Cambria Math"/>
                          <a:ea typeface="Cambria Math"/>
                        </a:rPr>
                        <m:t>𝑝</m:t>
                      </m:r>
                      <m:r>
                        <a:rPr lang="cs-CZ" i="1" smtClean="0"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cs-CZ" i="1" smtClean="0">
                          <a:latin typeface="Cambria Math"/>
                          <a:ea typeface="Cambria Math"/>
                        </a:rPr>
                        <m:t>𝑚</m:t>
                      </m:r>
                      <m:r>
                        <a:rPr lang="cs-CZ" i="1" smtClean="0">
                          <a:latin typeface="Cambria Math"/>
                          <a:ea typeface="Cambria Math"/>
                        </a:rPr>
                        <m:t>.∆</m:t>
                      </m:r>
                      <m:r>
                        <a:rPr lang="cs-CZ" i="1" smtClean="0">
                          <a:latin typeface="Cambria Math"/>
                          <a:ea typeface="Cambria Math"/>
                        </a:rPr>
                        <m:t>𝑣</m:t>
                      </m:r>
                      <m:r>
                        <a:rPr lang="cs-CZ" i="1" smtClean="0">
                          <a:latin typeface="Cambria Math"/>
                          <a:ea typeface="Cambria Math"/>
                        </a:rPr>
                        <m:t>=2 </m:t>
                      </m:r>
                      <m:r>
                        <m:rPr>
                          <m:sty m:val="p"/>
                        </m:rPr>
                        <a:rPr lang="cs-CZ">
                          <a:latin typeface="Cambria Math"/>
                          <a:ea typeface="Cambria Math"/>
                        </a:rPr>
                        <m:t>kg</m:t>
                      </m:r>
                      <m:r>
                        <a:rPr lang="cs-CZ" i="1">
                          <a:latin typeface="Cambria Math"/>
                          <a:ea typeface="Cambria Math"/>
                        </a:rPr>
                        <m:t> . </m:t>
                      </m:r>
                      <m:d>
                        <m:dPr>
                          <m:ctrlPr>
                            <a:rPr lang="cs-CZ" i="1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15 </m:t>
                          </m:r>
                          <m:r>
                            <m:rPr>
                              <m:sty m:val="p"/>
                            </m:rPr>
                            <a:rPr lang="cs-CZ">
                              <a:latin typeface="Cambria Math"/>
                              <a:ea typeface="Cambria Math"/>
                            </a:rPr>
                            <m:t>m</m:t>
                          </m:r>
                          <m:r>
                            <a:rPr lang="cs-CZ">
                              <a:latin typeface="Cambria Math"/>
                              <a:ea typeface="Cambria Math"/>
                            </a:rPr>
                            <m:t>.</m:t>
                          </m:r>
                          <m:sSup>
                            <m:sSupPr>
                              <m:ctrlPr>
                                <a:rPr lang="cs-CZ" i="1">
                                  <a:latin typeface="Cambria Math" panose="02040503050406030204" pitchFamily="18" charset="0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cs-CZ">
                                  <a:latin typeface="Cambria Math"/>
                                  <a:ea typeface="Cambria Math"/>
                                </a:rPr>
                                <m:t>s</m:t>
                              </m:r>
                            </m:e>
                            <m:sup>
                              <m:r>
                                <a:rPr lang="cs-CZ">
                                  <a:latin typeface="Cambria Math"/>
                                  <a:ea typeface="Cambria Math"/>
                                </a:rPr>
                                <m:t>−1</m:t>
                              </m:r>
                            </m:sup>
                          </m:sSup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−10 </m:t>
                          </m:r>
                          <m:r>
                            <m:rPr>
                              <m:sty m:val="p"/>
                            </m:rPr>
                            <a:rPr lang="cs-CZ">
                              <a:latin typeface="Cambria Math"/>
                              <a:ea typeface="Cambria Math"/>
                            </a:rPr>
                            <m:t>m</m:t>
                          </m:r>
                          <m:r>
                            <a:rPr lang="cs-CZ">
                              <a:latin typeface="Cambria Math"/>
                              <a:ea typeface="Cambria Math"/>
                            </a:rPr>
                            <m:t>.</m:t>
                          </m:r>
                          <m:sSup>
                            <m:sSupPr>
                              <m:ctrlPr>
                                <a:rPr lang="cs-CZ" i="1">
                                  <a:latin typeface="Cambria Math" panose="02040503050406030204" pitchFamily="18" charset="0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cs-CZ">
                                  <a:latin typeface="Cambria Math"/>
                                  <a:ea typeface="Cambria Math"/>
                                </a:rPr>
                                <m:t>s</m:t>
                              </m:r>
                            </m:e>
                            <m:sup>
                              <m:r>
                                <a:rPr lang="cs-CZ">
                                  <a:latin typeface="Cambria Math"/>
                                  <a:ea typeface="Cambria Math"/>
                                </a:rPr>
                                <m:t>−1</m:t>
                              </m:r>
                            </m:sup>
                          </m:sSup>
                        </m:e>
                      </m:d>
                      <m:r>
                        <a:rPr lang="cs-CZ" i="1"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cs-CZ" b="1" i="1">
                          <a:latin typeface="Cambria Math"/>
                        </a:rPr>
                        <m:t>𝟏𝟎</m:t>
                      </m:r>
                      <m:r>
                        <a:rPr lang="cs-CZ" b="1" i="1">
                          <a:latin typeface="Cambria Math"/>
                        </a:rPr>
                        <m:t> </m:t>
                      </m:r>
                      <m:r>
                        <a:rPr lang="cs-CZ" b="1" i="1">
                          <a:latin typeface="Cambria Math"/>
                        </a:rPr>
                        <m:t>𝐤𝐠</m:t>
                      </m:r>
                      <m:r>
                        <a:rPr lang="cs-CZ" b="1">
                          <a:latin typeface="Cambria Math"/>
                        </a:rPr>
                        <m:t>.</m:t>
                      </m:r>
                      <m:r>
                        <a:rPr lang="cs-CZ" b="1" i="1">
                          <a:latin typeface="Cambria Math"/>
                        </a:rPr>
                        <m:t>𝐦</m:t>
                      </m:r>
                      <m:r>
                        <a:rPr lang="cs-CZ" b="1">
                          <a:latin typeface="Cambria Math"/>
                        </a:rPr>
                        <m:t>.</m:t>
                      </m:r>
                      <m:sSup>
                        <m:sSupPr>
                          <m:ctrlPr>
                            <a:rPr lang="cs-CZ" b="1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1" i="1">
                              <a:latin typeface="Cambria Math"/>
                            </a:rPr>
                            <m:t>𝒔</m:t>
                          </m:r>
                        </m:e>
                        <m:sup>
                          <m:r>
                            <a:rPr lang="cs-CZ" b="1">
                              <a:latin typeface="Cambria Math"/>
                            </a:rPr>
                            <m:t>−</m:t>
                          </m:r>
                          <m:r>
                            <a:rPr lang="cs-CZ" b="1" i="1">
                              <a:latin typeface="Cambria Math"/>
                            </a:rPr>
                            <m:t>𝟏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" name="Obdélník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45357" y="1721106"/>
                <a:ext cx="6101286" cy="375552"/>
              </a:xfrm>
              <a:prstGeom prst="rect">
                <a:avLst/>
              </a:prstGeom>
              <a:blipFill>
                <a:blip r:embed="rId3"/>
                <a:stretch>
                  <a:fillRect b="-1290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" name="Přímá spojnice 5"/>
          <p:cNvCxnSpPr/>
          <p:nvPr/>
        </p:nvCxnSpPr>
        <p:spPr>
          <a:xfrm>
            <a:off x="338328" y="1539550"/>
            <a:ext cx="11530584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/>
              <p:cNvSpPr txBox="1"/>
              <p:nvPr/>
            </p:nvSpPr>
            <p:spPr>
              <a:xfrm>
                <a:off x="4052316" y="2093547"/>
                <a:ext cx="408736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Hybnost tělesa se zvýšila o 10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kg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 .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m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 .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52316" y="2093547"/>
                <a:ext cx="4087368" cy="369332"/>
              </a:xfrm>
              <a:prstGeom prst="rect">
                <a:avLst/>
              </a:prstGeom>
              <a:blipFill>
                <a:blip r:embed="rId4"/>
                <a:stretch>
                  <a:fillRect l="-1343" t="-8197" b="-245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338328" y="2715768"/>
                <a:ext cx="11530584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buAutoNum type="arabicParenR" startAt="2"/>
                </a:pPr>
                <a:r>
                  <a:rPr lang="cs-CZ" dirty="0"/>
                  <a:t>Těleso o hmotnosti 10 kg změnilo svou hybnost z 15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cs-CZ" i="0" smtClean="0">
                        <a:latin typeface="Cambria Math" panose="02040503050406030204" pitchFamily="18" charset="0"/>
                      </a:rPr>
                      <m:t>N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 .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s</m:t>
                    </m:r>
                  </m:oMath>
                </a14:m>
                <a:r>
                  <a:rPr lang="cs-CZ" dirty="0"/>
                  <a:t> na 20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cs-CZ" i="0" dirty="0" smtClean="0">
                        <a:latin typeface="Cambria Math" panose="02040503050406030204" pitchFamily="18" charset="0"/>
                      </a:rPr>
                      <m:t>N</m:t>
                    </m:r>
                    <m:r>
                      <a:rPr lang="cs-CZ" i="0" dirty="0" smtClean="0">
                        <a:latin typeface="Cambria Math" panose="02040503050406030204" pitchFamily="18" charset="0"/>
                      </a:rPr>
                      <m:t> . </m:t>
                    </m:r>
                    <m:r>
                      <m:rPr>
                        <m:sty m:val="p"/>
                      </m:rPr>
                      <a:rPr lang="cs-CZ" i="0" dirty="0" smtClean="0">
                        <a:latin typeface="Cambria Math" panose="02040503050406030204" pitchFamily="18" charset="0"/>
                      </a:rPr>
                      <m:t>s</m:t>
                    </m:r>
                    <m:r>
                      <a:rPr lang="cs-CZ" i="0" dirty="0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cs-CZ" dirty="0"/>
                  <a:t>Jaká byla změna jeho rychlosti? </a:t>
                </a:r>
              </a:p>
              <a:p>
                <a:r>
                  <a:rPr lang="cs-CZ" dirty="0"/>
                  <a:t>Řešení: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𝑚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=10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kg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,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m:rPr>
                        <m:nor/>
                      </m:rPr>
                      <a:rPr lang="cs-CZ" dirty="0"/>
                      <m:t>15 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N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 .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s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m:rPr>
                        <m:nor/>
                      </m:rPr>
                      <a:rPr lang="cs-CZ" dirty="0"/>
                      <m:t>20 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N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 .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s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, 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𝑣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=?</m:t>
                    </m:r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8328" y="2715768"/>
                <a:ext cx="11530584" cy="646331"/>
              </a:xfrm>
              <a:prstGeom prst="rect">
                <a:avLst/>
              </a:prstGeom>
              <a:blipFill>
                <a:blip r:embed="rId5"/>
                <a:stretch>
                  <a:fillRect l="-476" t="-5660" b="-1320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9" name="Přímá spojnice 8"/>
          <p:cNvCxnSpPr/>
          <p:nvPr/>
        </p:nvCxnSpPr>
        <p:spPr>
          <a:xfrm>
            <a:off x="411480" y="3374601"/>
            <a:ext cx="11530584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/>
              <p:cNvSpPr txBox="1"/>
              <p:nvPr/>
            </p:nvSpPr>
            <p:spPr>
              <a:xfrm>
                <a:off x="411480" y="3584448"/>
                <a:ext cx="11530584" cy="8953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buFont typeface="+mj-lt"/>
                  <a:buAutoNum type="alphaLcParenR"/>
                </a:pPr>
                <a:r>
                  <a:rPr lang="cs-CZ" dirty="0"/>
                  <a:t>Rychlost tělesa při hybnosti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𝑝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i="1">
                        <a:latin typeface="Cambria Math" panose="02040503050406030204" pitchFamily="18" charset="0"/>
                      </a:rPr>
                      <m:t>=</m:t>
                    </m:r>
                    <m:r>
                      <m:rPr>
                        <m:nor/>
                      </m:rPr>
                      <a:rPr lang="cs-CZ" dirty="0"/>
                      <m:t>15 </m:t>
                    </m:r>
                    <m:sSup>
                      <m:sSup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>
                            <a:latin typeface="Cambria Math" panose="02040503050406030204" pitchFamily="18" charset="0"/>
                          </a:rPr>
                          <m:t>kg</m:t>
                        </m:r>
                        <m:r>
                          <a:rPr lang="cs-CZ">
                            <a:latin typeface="Cambria Math" panose="02040503050406030204" pitchFamily="18" charset="0"/>
                          </a:rPr>
                          <m:t> . </m:t>
                        </m:r>
                        <m:r>
                          <m:rPr>
                            <m:sty m:val="p"/>
                          </m:rPr>
                          <a:rPr lang="cs-CZ">
                            <a:latin typeface="Cambria Math" panose="02040503050406030204" pitchFamily="18" charset="0"/>
                          </a:rPr>
                          <m:t>m</m:t>
                        </m:r>
                        <m:r>
                          <a:rPr lang="cs-CZ">
                            <a:latin typeface="Cambria Math" panose="02040503050406030204" pitchFamily="18" charset="0"/>
                          </a:rPr>
                          <m:t> . </m:t>
                        </m:r>
                        <m:r>
                          <m:rPr>
                            <m:sty m:val="p"/>
                          </m:rPr>
                          <a:rPr lang="cs-CZ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i="1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cs-CZ" dirty="0"/>
                  <a:t>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𝑝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.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    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𝑝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15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10</m:t>
                          </m:r>
                        </m:den>
                      </m:f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cs-CZ">
                              <a:latin typeface="Cambria Math" panose="02040503050406030204" pitchFamily="18" charset="0"/>
                            </a:rPr>
                            <m:t>m</m:t>
                          </m:r>
                          <m:r>
                            <a:rPr lang="cs-CZ">
                              <a:latin typeface="Cambria Math" panose="02040503050406030204" pitchFamily="18" charset="0"/>
                            </a:rPr>
                            <m:t> . </m:t>
                          </m:r>
                          <m:r>
                            <m:rPr>
                              <m:sty m:val="p"/>
                            </m:rPr>
                            <a:rPr lang="cs-CZ">
                              <a:latin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=1,5</m:t>
                      </m:r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cs-CZ">
                              <a:latin typeface="Cambria Math" panose="02040503050406030204" pitchFamily="18" charset="0"/>
                            </a:rPr>
                            <m:t>m</m:t>
                          </m:r>
                          <m:r>
                            <a:rPr lang="cs-CZ">
                              <a:latin typeface="Cambria Math" panose="02040503050406030204" pitchFamily="18" charset="0"/>
                            </a:rPr>
                            <m:t> . </m:t>
                          </m:r>
                          <m:r>
                            <m:rPr>
                              <m:sty m:val="p"/>
                            </m:rPr>
                            <a:rPr lang="cs-CZ">
                              <a:latin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1480" y="3584448"/>
                <a:ext cx="11530584" cy="895310"/>
              </a:xfrm>
              <a:prstGeom prst="rect">
                <a:avLst/>
              </a:prstGeom>
              <a:blipFill>
                <a:blip r:embed="rId6"/>
                <a:stretch>
                  <a:fillRect l="-476" t="-340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ovéPole 11"/>
              <p:cNvSpPr txBox="1"/>
              <p:nvPr/>
            </p:nvSpPr>
            <p:spPr>
              <a:xfrm>
                <a:off x="411480" y="4586928"/>
                <a:ext cx="11530584" cy="91358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buFont typeface="+mj-lt"/>
                  <a:buAutoNum type="alphaLcParenR" startAt="2"/>
                </a:pPr>
                <a:r>
                  <a:rPr lang="cs-CZ" dirty="0"/>
                  <a:t>Rychlost tělesa při hybnosti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𝑝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i="1">
                        <a:latin typeface="Cambria Math" panose="02040503050406030204" pitchFamily="18" charset="0"/>
                      </a:rPr>
                      <m:t>=</m:t>
                    </m:r>
                    <m:r>
                      <m:rPr>
                        <m:nor/>
                      </m:rPr>
                      <a:rPr lang="cs-CZ" b="0" i="0" dirty="0" smtClean="0"/>
                      <m:t>20</m:t>
                    </m:r>
                    <m:r>
                      <m:rPr>
                        <m:nor/>
                      </m:rPr>
                      <a:rPr lang="cs-CZ" dirty="0"/>
                      <m:t> </m:t>
                    </m:r>
                    <m:sSup>
                      <m:sSup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>
                            <a:latin typeface="Cambria Math" panose="02040503050406030204" pitchFamily="18" charset="0"/>
                          </a:rPr>
                          <m:t>kg</m:t>
                        </m:r>
                        <m:r>
                          <a:rPr lang="cs-CZ">
                            <a:latin typeface="Cambria Math" panose="02040503050406030204" pitchFamily="18" charset="0"/>
                          </a:rPr>
                          <m:t> . </m:t>
                        </m:r>
                        <m:r>
                          <m:rPr>
                            <m:sty m:val="p"/>
                          </m:rPr>
                          <a:rPr lang="cs-CZ">
                            <a:latin typeface="Cambria Math" panose="02040503050406030204" pitchFamily="18" charset="0"/>
                          </a:rPr>
                          <m:t>m</m:t>
                        </m:r>
                        <m:r>
                          <a:rPr lang="cs-CZ">
                            <a:latin typeface="Cambria Math" panose="02040503050406030204" pitchFamily="18" charset="0"/>
                          </a:rPr>
                          <m:t> . </m:t>
                        </m:r>
                        <m:r>
                          <m:rPr>
                            <m:sty m:val="p"/>
                          </m:rPr>
                          <a:rPr lang="cs-CZ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i="1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cs-CZ" dirty="0"/>
                  <a:t>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𝑝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.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    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𝑝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20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10</m:t>
                          </m:r>
                        </m:den>
                      </m:f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cs-CZ">
                              <a:latin typeface="Cambria Math" panose="02040503050406030204" pitchFamily="18" charset="0"/>
                            </a:rPr>
                            <m:t>m</m:t>
                          </m:r>
                          <m:r>
                            <a:rPr lang="cs-CZ">
                              <a:latin typeface="Cambria Math" panose="02040503050406030204" pitchFamily="18" charset="0"/>
                            </a:rPr>
                            <m:t> . </m:t>
                          </m:r>
                          <m:r>
                            <m:rPr>
                              <m:sty m:val="p"/>
                            </m:rPr>
                            <a:rPr lang="cs-CZ">
                              <a:latin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=2</m:t>
                      </m:r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cs-CZ">
                              <a:latin typeface="Cambria Math" panose="02040503050406030204" pitchFamily="18" charset="0"/>
                            </a:rPr>
                            <m:t>m</m:t>
                          </m:r>
                          <m:r>
                            <a:rPr lang="cs-CZ">
                              <a:latin typeface="Cambria Math" panose="02040503050406030204" pitchFamily="18" charset="0"/>
                            </a:rPr>
                            <m:t> . </m:t>
                          </m:r>
                          <m:r>
                            <m:rPr>
                              <m:sty m:val="p"/>
                            </m:rPr>
                            <a:rPr lang="cs-CZ">
                              <a:latin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2" name="TextovéPole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1480" y="4586928"/>
                <a:ext cx="11530584" cy="913583"/>
              </a:xfrm>
              <a:prstGeom prst="rect">
                <a:avLst/>
              </a:prstGeom>
              <a:blipFill>
                <a:blip r:embed="rId7"/>
                <a:stretch>
                  <a:fillRect l="-476" t="-33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ovéPole 12"/>
              <p:cNvSpPr txBox="1"/>
              <p:nvPr/>
            </p:nvSpPr>
            <p:spPr>
              <a:xfrm>
                <a:off x="3246120" y="5632704"/>
                <a:ext cx="523036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𝑣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d>
                        <m:d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2−1,5</m:t>
                          </m:r>
                        </m:e>
                      </m:d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cs-CZ">
                              <a:latin typeface="Cambria Math" panose="02040503050406030204" pitchFamily="18" charset="0"/>
                            </a:rPr>
                            <m:t>m</m:t>
                          </m:r>
                          <m:r>
                            <a:rPr lang="cs-CZ">
                              <a:latin typeface="Cambria Math" panose="02040503050406030204" pitchFamily="18" charset="0"/>
                            </a:rPr>
                            <m:t> . </m:t>
                          </m:r>
                          <m:r>
                            <m:rPr>
                              <m:sty m:val="p"/>
                            </m:rPr>
                            <a:rPr lang="cs-CZ">
                              <a:latin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=0,5</m:t>
                      </m:r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cs-CZ">
                              <a:latin typeface="Cambria Math" panose="02040503050406030204" pitchFamily="18" charset="0"/>
                            </a:rPr>
                            <m:t>m</m:t>
                          </m:r>
                          <m:r>
                            <a:rPr lang="cs-CZ">
                              <a:latin typeface="Cambria Math" panose="02040503050406030204" pitchFamily="18" charset="0"/>
                            </a:rPr>
                            <m:t> . </m:t>
                          </m:r>
                          <m:r>
                            <m:rPr>
                              <m:sty m:val="p"/>
                            </m:rPr>
                            <a:rPr lang="cs-CZ">
                              <a:latin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3" name="TextovéPole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46120" y="5632704"/>
                <a:ext cx="5230368" cy="369332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ovéPole 13"/>
              <p:cNvSpPr txBox="1"/>
              <p:nvPr/>
            </p:nvSpPr>
            <p:spPr>
              <a:xfrm>
                <a:off x="2807208" y="6134229"/>
                <a:ext cx="6364224" cy="3657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Těleso změnilo rychlost z 1,5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m:rPr>
                            <m:sty m:val="p"/>
                          </m:rPr>
                          <a:rPr lang="cs-CZ">
                            <a:latin typeface="Cambria Math" panose="02040503050406030204" pitchFamily="18" charset="0"/>
                          </a:rPr>
                          <m:t>m</m:t>
                        </m:r>
                        <m:r>
                          <a:rPr lang="cs-CZ">
                            <a:latin typeface="Cambria Math" panose="02040503050406030204" pitchFamily="18" charset="0"/>
                          </a:rPr>
                          <m:t> . </m:t>
                        </m:r>
                        <m:r>
                          <m:rPr>
                            <m:sty m:val="p"/>
                          </m:rPr>
                          <a:rPr lang="cs-CZ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i="1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cs-CZ" dirty="0"/>
                  <a:t> na 2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m:rPr>
                            <m:sty m:val="p"/>
                          </m:rPr>
                          <a:rPr lang="cs-CZ">
                            <a:latin typeface="Cambria Math" panose="02040503050406030204" pitchFamily="18" charset="0"/>
                          </a:rPr>
                          <m:t>m</m:t>
                        </m:r>
                        <m:r>
                          <a:rPr lang="cs-CZ">
                            <a:latin typeface="Cambria Math" panose="02040503050406030204" pitchFamily="18" charset="0"/>
                          </a:rPr>
                          <m:t> . </m:t>
                        </m:r>
                        <m:r>
                          <m:rPr>
                            <m:sty m:val="p"/>
                          </m:rPr>
                          <a:rPr lang="cs-CZ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i="1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cs-CZ" dirty="0"/>
                  <a:t> tj. o 0,5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m:rPr>
                            <m:sty m:val="p"/>
                          </m:rPr>
                          <a:rPr lang="cs-CZ">
                            <a:latin typeface="Cambria Math" panose="02040503050406030204" pitchFamily="18" charset="0"/>
                          </a:rPr>
                          <m:t>m</m:t>
                        </m:r>
                        <m:r>
                          <a:rPr lang="cs-CZ">
                            <a:latin typeface="Cambria Math" panose="02040503050406030204" pitchFamily="18" charset="0"/>
                          </a:rPr>
                          <m:t> . </m:t>
                        </m:r>
                        <m:r>
                          <m:rPr>
                            <m:sty m:val="p"/>
                          </m:rPr>
                          <a:rPr lang="cs-CZ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i="1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14" name="TextovéPole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07208" y="6134229"/>
                <a:ext cx="6364224" cy="365760"/>
              </a:xfrm>
              <a:prstGeom prst="rect">
                <a:avLst/>
              </a:prstGeom>
              <a:blipFill>
                <a:blip r:embed="rId9"/>
                <a:stretch>
                  <a:fillRect l="-862" t="-8333" b="-26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5" name="Přímá spojnice 14">
            <a:extLst>
              <a:ext uri="{FF2B5EF4-FFF2-40B4-BE49-F238E27FC236}">
                <a16:creationId xmlns:a16="http://schemas.microsoft.com/office/drawing/2014/main" id="{E8571565-9707-F31B-0F0C-C347406A6510}"/>
              </a:ext>
            </a:extLst>
          </p:cNvPr>
          <p:cNvCxnSpPr/>
          <p:nvPr/>
        </p:nvCxnSpPr>
        <p:spPr>
          <a:xfrm>
            <a:off x="421080" y="2530907"/>
            <a:ext cx="11236271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Přímá spojnice 15">
            <a:extLst>
              <a:ext uri="{FF2B5EF4-FFF2-40B4-BE49-F238E27FC236}">
                <a16:creationId xmlns:a16="http://schemas.microsoft.com/office/drawing/2014/main" id="{E8571565-9707-F31B-0F0C-C347406A6510}"/>
              </a:ext>
            </a:extLst>
          </p:cNvPr>
          <p:cNvCxnSpPr/>
          <p:nvPr/>
        </p:nvCxnSpPr>
        <p:spPr>
          <a:xfrm>
            <a:off x="513769" y="6586859"/>
            <a:ext cx="11236271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530469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8A9AE6C8-6DBE-92C3-56FC-157D741A47A9}"/>
              </a:ext>
            </a:extLst>
          </p:cNvPr>
          <p:cNvSpPr txBox="1"/>
          <p:nvPr/>
        </p:nvSpPr>
        <p:spPr>
          <a:xfrm>
            <a:off x="246490" y="349857"/>
            <a:ext cx="44209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Hybnost a druhý Newtonův pohybový zákon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85AD622C-B1B1-CF18-51C6-9457059BFCC8}"/>
                  </a:ext>
                </a:extLst>
              </p:cNvPr>
              <p:cNvSpPr txBox="1"/>
              <p:nvPr/>
            </p:nvSpPr>
            <p:spPr>
              <a:xfrm>
                <a:off x="246490" y="644056"/>
                <a:ext cx="11505537" cy="322652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Podle druhého pohybového zákona je výslednice sil působících na hmotný bod rovna součinu hmotnosti hmotného bodu a jeho zrychlení:</a:t>
                </a:r>
              </a:p>
              <a:p>
                <a:pPr algn="ctr"/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</m:acc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𝑚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 . </m:t>
                    </m:r>
                    <m:acc>
                      <m:accPr>
                        <m:chr m:val="⃗"/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𝒂</m:t>
                        </m:r>
                      </m:e>
                    </m:acc>
                  </m:oMath>
                </a14:m>
                <a:r>
                  <a:rPr lang="cs-CZ" dirty="0"/>
                  <a:t>       (1)</a:t>
                </a:r>
              </a:p>
              <a:p>
                <a:endParaRPr lang="cs-CZ" sz="800" dirty="0"/>
              </a:p>
              <a:p>
                <a:r>
                  <a:rPr lang="cs-CZ" dirty="0"/>
                  <a:t>Zrychlení hmotného bodu je podíl změny rychlosti hmotného bodu a času , za který změna rychlosti nastala: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cs-CZ" b="1" i="1" smtClean="0">
                              <a:latin typeface="Cambria Math" panose="02040503050406030204" pitchFamily="18" charset="0"/>
                            </a:rPr>
                            <m:t>𝒂</m:t>
                          </m:r>
                        </m:e>
                      </m:acc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acc>
                            <m:accPr>
                              <m:chr m:val="⃗"/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cs-CZ" b="1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𝒗</m:t>
                              </m:r>
                            </m:e>
                          </m:acc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</m:den>
                      </m:f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r>
                  <a:rPr lang="cs-CZ" dirty="0"/>
                  <a:t>Dosadíme-li takto vyjádřené zrychlení do druhého pohybového zákona (1), dostaneme: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cs-CZ" b="1" i="1" smtClean="0">
                              <a:latin typeface="Cambria Math" panose="02040503050406030204" pitchFamily="18" charset="0"/>
                            </a:rPr>
                            <m:t>𝑭</m:t>
                          </m:r>
                        </m:e>
                      </m:acc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.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acc>
                            <m:accPr>
                              <m:chr m:val="⃗"/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cs-CZ" b="1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𝒗</m:t>
                              </m:r>
                            </m:e>
                          </m:acc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𝑚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. ∆</m:t>
                          </m:r>
                          <m:acc>
                            <m:accPr>
                              <m:chr m:val="⃗"/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𝑣</m:t>
                              </m:r>
                            </m:e>
                          </m:acc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acc>
                            <m:accPr>
                              <m:chr m:val="⃗"/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𝑝</m:t>
                              </m:r>
                            </m:e>
                          </m:acc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</m:den>
                      </m:f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85AD622C-B1B1-CF18-51C6-9457059BFCC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6490" y="644056"/>
                <a:ext cx="11505537" cy="3226524"/>
              </a:xfrm>
              <a:prstGeom prst="rect">
                <a:avLst/>
              </a:prstGeom>
              <a:blipFill>
                <a:blip r:embed="rId2"/>
                <a:stretch>
                  <a:fillRect l="-424" t="-113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3992ADA2-A85A-E609-45D3-F42CD9A2330B}"/>
                  </a:ext>
                </a:extLst>
              </p:cNvPr>
              <p:cNvSpPr txBox="1"/>
              <p:nvPr/>
            </p:nvSpPr>
            <p:spPr>
              <a:xfrm>
                <a:off x="243958" y="3901018"/>
                <a:ext cx="11704084" cy="2189638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Za předpokladu konstantní hmotnosti lze </a:t>
                </a:r>
                <a:r>
                  <a:rPr lang="cs-CZ" b="1" dirty="0"/>
                  <a:t>druhý pohybový zákon</a:t>
                </a:r>
                <a:r>
                  <a:rPr lang="cs-CZ" dirty="0"/>
                  <a:t> vyjádřit vztahem: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cs-CZ" b="1" i="1" smtClean="0">
                              <a:latin typeface="Cambria Math" panose="02040503050406030204" pitchFamily="18" charset="0"/>
                            </a:rPr>
                            <m:t>𝑭</m:t>
                          </m:r>
                        </m:e>
                      </m:acc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acc>
                            <m:accPr>
                              <m:chr m:val="⃗"/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cs-CZ" b="1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𝒑</m:t>
                              </m:r>
                            </m:e>
                          </m:acc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</m:den>
                      </m:f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r>
                  <a:rPr lang="cs-CZ" dirty="0"/>
                  <a:t>Výsledná síla působící na hmotný bod je rovna podílu změny hybnosti hmotného bodu a doby, za kterou se hybnost změnila.</a:t>
                </a:r>
              </a:p>
              <a:p>
                <a:endParaRPr lang="cs-CZ" dirty="0"/>
              </a:p>
              <a:p>
                <a:pPr algn="ctr"/>
                <a:r>
                  <a:rPr lang="cs-CZ" dirty="0"/>
                  <a:t>Vztah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accPr>
                      <m:e>
                        <m:r>
                          <a:rPr lang="cs-CZ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/>
                          </a:rPr>
                          <m:t>𝑭</m:t>
                        </m:r>
                      </m:e>
                    </m:acc>
                    <m:r>
                      <a:rPr lang="cs-CZ" b="1" i="1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=</m:t>
                    </m:r>
                    <m:f>
                      <m:fPr>
                        <m:ctrlPr>
                          <a:rPr lang="cs-CZ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fPr>
                      <m:num>
                        <m:acc>
                          <m:accPr>
                            <m:chr m:val="⃗"/>
                            <m:ctrlPr>
                              <a:rPr lang="cs-CZ" b="1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mbria Math"/>
                              </a:rPr>
                            </m:ctrlPr>
                          </m:accPr>
                          <m:e>
                            <m:r>
                              <a:rPr lang="cs-CZ" b="1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∆</m:t>
                            </m:r>
                            <m:r>
                              <a:rPr lang="cs-CZ" b="1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𝒑</m:t>
                            </m:r>
                          </m:e>
                        </m:acc>
                      </m:num>
                      <m:den>
                        <m:r>
                          <a:rPr lang="cs-CZ" b="1" i="1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∆</m:t>
                        </m:r>
                        <m:r>
                          <a:rPr lang="cs-CZ" b="1" i="1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𝒕</m:t>
                        </m:r>
                      </m:den>
                    </m:f>
                  </m:oMath>
                </a14:m>
                <a:r>
                  <a:rPr lang="cs-CZ" dirty="0"/>
                  <a:t> je obecným vyjádřením druhého Newtonova zákona.</a:t>
                </a:r>
              </a:p>
            </p:txBody>
          </p:sp>
        </mc:Choice>
        <mc:Fallback xmlns="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3992ADA2-A85A-E609-45D3-F42CD9A2330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3958" y="3901018"/>
                <a:ext cx="11704084" cy="2189638"/>
              </a:xfrm>
              <a:prstGeom prst="rect">
                <a:avLst/>
              </a:prstGeom>
              <a:blipFill>
                <a:blip r:embed="rId3"/>
                <a:stretch>
                  <a:fillRect l="-364" t="-1381" r="-364"/>
                </a:stretch>
              </a:blipFill>
              <a:ln w="1905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5085623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B72BC9B-80C4-AFB5-BE3B-BE92FD786C49}"/>
              </a:ext>
            </a:extLst>
          </p:cNvPr>
          <p:cNvSpPr txBox="1"/>
          <p:nvPr/>
        </p:nvSpPr>
        <p:spPr>
          <a:xfrm>
            <a:off x="318052" y="341906"/>
            <a:ext cx="45560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Změna hybnosti tělesa – náročnější úloha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D11C3D35-13C7-0A25-B813-18F00E3082DC}"/>
                  </a:ext>
                </a:extLst>
              </p:cNvPr>
              <p:cNvSpPr txBox="1"/>
              <p:nvPr/>
            </p:nvSpPr>
            <p:spPr>
              <a:xfrm>
                <a:off x="318052" y="814555"/>
                <a:ext cx="11449878" cy="132343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Automobil o hmotnosti 2 t měl při výjezdu z obce rychlost 45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km</m:t>
                        </m:r>
                        <m:r>
                          <a:rPr lang="cs-CZ" b="0" i="0" smtClean="0">
                            <a:latin typeface="Cambria Math" panose="02040503050406030204" pitchFamily="18" charset="0"/>
                          </a:rPr>
                          <m:t> . 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  <m:r>
                      <a:rPr lang="cs-CZ" b="0" i="0" smtClean="0">
                        <a:latin typeface="Cambria Math" panose="02040503050406030204" pitchFamily="18" charset="0"/>
                      </a:rPr>
                      <m:t>.</m:t>
                    </m:r>
                  </m:oMath>
                </a14:m>
                <a:r>
                  <a:rPr lang="cs-CZ" dirty="0"/>
                  <a:t> Na hranici obce začal zrychlovat a po dobu 4 s se pohyboval se zrychlením 3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m</m:t>
                        </m:r>
                        <m:r>
                          <a:rPr lang="cs-CZ" b="0" i="0" smtClean="0">
                            <a:latin typeface="Cambria Math" panose="02040503050406030204" pitchFamily="18" charset="0"/>
                          </a:rPr>
                          <m:t> . 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−2</m:t>
                        </m:r>
                      </m:sup>
                    </m:sSup>
                  </m:oMath>
                </a14:m>
                <a:r>
                  <a:rPr lang="cs-CZ" dirty="0"/>
                  <a:t>. Jaká byla změna jeho hybnosti na konci čtvrté sekundy zrychleného pohybu?</a:t>
                </a:r>
              </a:p>
              <a:p>
                <a:endParaRPr lang="cs-CZ" sz="800" dirty="0"/>
              </a:p>
              <a:p>
                <a:r>
                  <a:rPr lang="cs-CZ" dirty="0"/>
                  <a:t>Řešení: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=2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t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=2000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kg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,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=45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km</m:t>
                          </m:r>
                          <m:r>
                            <a:rPr lang="cs-CZ" b="0" i="0" smtClean="0">
                              <a:latin typeface="Cambria Math" panose="02040503050406030204" pitchFamily="18" charset="0"/>
                            </a:rPr>
                            <m:t> . </m:t>
                          </m:r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=12,5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m</m:t>
                          </m:r>
                          <m:r>
                            <a:rPr lang="cs-CZ" b="0" i="0" smtClean="0">
                              <a:latin typeface="Cambria Math" panose="02040503050406030204" pitchFamily="18" charset="0"/>
                            </a:rPr>
                            <m:t> . </m:t>
                          </m:r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,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𝑡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=4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s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,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=3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m</m:t>
                          </m:r>
                          <m:r>
                            <a:rPr lang="cs-CZ" b="0" i="0" smtClean="0">
                              <a:latin typeface="Cambria Math" panose="02040503050406030204" pitchFamily="18" charset="0"/>
                            </a:rPr>
                            <m:t> . </m:t>
                          </m:r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−2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,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𝑝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=?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D11C3D35-13C7-0A25-B813-18F00E3082D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8052" y="814555"/>
                <a:ext cx="11449878" cy="1323439"/>
              </a:xfrm>
              <a:prstGeom prst="rect">
                <a:avLst/>
              </a:prstGeom>
              <a:blipFill>
                <a:blip r:embed="rId2"/>
                <a:stretch>
                  <a:fillRect l="-426" t="-2765" b="-276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Přímá spojnice 4">
            <a:extLst>
              <a:ext uri="{FF2B5EF4-FFF2-40B4-BE49-F238E27FC236}">
                <a16:creationId xmlns:a16="http://schemas.microsoft.com/office/drawing/2014/main" id="{70CB57FD-0A45-F987-19DD-450AE6BE9508}"/>
              </a:ext>
            </a:extLst>
          </p:cNvPr>
          <p:cNvCxnSpPr/>
          <p:nvPr/>
        </p:nvCxnSpPr>
        <p:spPr>
          <a:xfrm flipV="1">
            <a:off x="405517" y="2146848"/>
            <a:ext cx="1136241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6AD1F112-AAC5-B2FC-A4F4-9004D1E001F5}"/>
                  </a:ext>
                </a:extLst>
              </p:cNvPr>
              <p:cNvSpPr txBox="1"/>
              <p:nvPr/>
            </p:nvSpPr>
            <p:spPr>
              <a:xfrm>
                <a:off x="405517" y="2472856"/>
                <a:ext cx="11362413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buAutoNum type="arabicParenR"/>
                </a:pPr>
                <a:r>
                  <a:rPr lang="cs-CZ" dirty="0"/>
                  <a:t>Výpočet rychlosti na konci čtvrté sekundy zrychleného pohybu:</a:t>
                </a:r>
              </a:p>
              <a:p>
                <a:pPr marL="342900" indent="-342900">
                  <a:buAutoNum type="arabicParenR"/>
                </a:pPr>
                <a:endParaRPr lang="cs-CZ" dirty="0"/>
              </a:p>
              <a:p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𝑣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+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𝑎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 .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𝑡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       →       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𝑣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=12,5+3 . 4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m</m:t>
                        </m:r>
                        <m:r>
                          <a:rPr lang="cs-CZ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. 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−1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=24,5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m</m:t>
                        </m:r>
                        <m:r>
                          <a:rPr lang="cs-CZ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. 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−1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cs-CZ" dirty="0"/>
                  <a:t>         (</a:t>
                </a:r>
                <a:r>
                  <a:rPr lang="cs-CZ" sz="1200" dirty="0"/>
                  <a:t>tj. 88,2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12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sz="1200" b="0" i="0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m:rPr>
                            <m:sty m:val="p"/>
                          </m:rPr>
                          <a:rPr lang="cs-CZ" sz="1200" b="0" i="0" smtClean="0">
                            <a:latin typeface="Cambria Math" panose="02040503050406030204" pitchFamily="18" charset="0"/>
                          </a:rPr>
                          <m:t>km</m:t>
                        </m:r>
                        <m:r>
                          <a:rPr lang="cs-CZ" sz="1200" b="0" i="0" smtClean="0">
                            <a:latin typeface="Cambria Math" panose="02040503050406030204" pitchFamily="18" charset="0"/>
                          </a:rPr>
                          <m:t> . </m:t>
                        </m:r>
                        <m:r>
                          <m:rPr>
                            <m:sty m:val="p"/>
                          </m:rPr>
                          <a:rPr lang="cs-CZ" sz="1200" b="0" i="0" smtClean="0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p>
                        <m:r>
                          <a:rPr lang="cs-CZ" sz="1200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cs-CZ" sz="1200" dirty="0"/>
                  <a:t> - k dalšímu výpočtu tento údaj nepotřebujeme</a:t>
                </a:r>
                <a:r>
                  <a:rPr lang="cs-CZ" dirty="0"/>
                  <a:t>) </a:t>
                </a:r>
              </a:p>
            </p:txBody>
          </p:sp>
        </mc:Choice>
        <mc:Fallback xmlns="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6AD1F112-AAC5-B2FC-A4F4-9004D1E001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5517" y="2472856"/>
                <a:ext cx="11362413" cy="923330"/>
              </a:xfrm>
              <a:prstGeom prst="rect">
                <a:avLst/>
              </a:prstGeom>
              <a:blipFill>
                <a:blip r:embed="rId3"/>
                <a:stretch>
                  <a:fillRect l="-483" t="-3974" b="-993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89A53EF3-CF9A-6A58-222E-032D5FA2B586}"/>
                  </a:ext>
                </a:extLst>
              </p:cNvPr>
              <p:cNvSpPr txBox="1"/>
              <p:nvPr/>
            </p:nvSpPr>
            <p:spPr>
              <a:xfrm>
                <a:off x="405517" y="3800723"/>
                <a:ext cx="11076167" cy="94699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2) Výpočet změny hybnosti automobilu na konci čtvrté sekundy zrychleného pohybu:</a:t>
                </a:r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𝑝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 . ∆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𝑣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. </m:t>
                      </m:r>
                      <m:d>
                        <m:d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𝑣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sub>
                          </m:sSub>
                        </m:e>
                      </m:d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       →          ∆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𝑝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=2000∙</m:t>
                      </m:r>
                      <m:d>
                        <m:d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24,5−12,5</m:t>
                          </m:r>
                        </m:e>
                      </m:d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kg</m:t>
                          </m:r>
                          <m: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. </m:t>
                          </m:r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m</m:t>
                          </m:r>
                          <m: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. </m:t>
                          </m:r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=24 000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N</m:t>
                      </m:r>
                      <m: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.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s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89A53EF3-CF9A-6A58-222E-032D5FA2B58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5517" y="3800723"/>
                <a:ext cx="11076167" cy="946991"/>
              </a:xfrm>
              <a:prstGeom prst="rect">
                <a:avLst/>
              </a:prstGeom>
              <a:blipFill>
                <a:blip r:embed="rId4"/>
                <a:stretch>
                  <a:fillRect l="-496" t="-3205" b="-192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>
                <a:extLst>
                  <a:ext uri="{FF2B5EF4-FFF2-40B4-BE49-F238E27FC236}">
                    <a16:creationId xmlns:a16="http://schemas.microsoft.com/office/drawing/2014/main" id="{0D486C0F-A942-9ABE-6663-4E18B4D6A14C}"/>
                  </a:ext>
                </a:extLst>
              </p:cNvPr>
              <p:cNvSpPr txBox="1"/>
              <p:nvPr/>
            </p:nvSpPr>
            <p:spPr>
              <a:xfrm>
                <a:off x="405517" y="5152251"/>
                <a:ext cx="9295074" cy="37555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/>
                  <a:t>Na konci čtvrté sekundy zrychleného pohybu měl automobil hybnost vyšší o 24 000 </a:t>
                </a:r>
                <a14:m>
                  <m:oMath xmlns:m="http://schemas.openxmlformats.org/officeDocument/2006/math">
                    <m:r>
                      <a:rPr lang="cs-CZ" b="1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𝐍</m:t>
                    </m:r>
                    <m:r>
                      <a:rPr lang="cs-CZ" b="1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. </m:t>
                    </m:r>
                    <m:r>
                      <a:rPr lang="cs-CZ" b="1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𝐬</m:t>
                    </m:r>
                  </m:oMath>
                </a14:m>
                <a:endParaRPr lang="cs-CZ" b="1" dirty="0"/>
              </a:p>
            </p:txBody>
          </p:sp>
        </mc:Choice>
        <mc:Fallback xmlns="">
          <p:sp>
            <p:nvSpPr>
              <p:cNvPr id="8" name="TextovéPole 7">
                <a:extLst>
                  <a:ext uri="{FF2B5EF4-FFF2-40B4-BE49-F238E27FC236}">
                    <a16:creationId xmlns:a16="http://schemas.microsoft.com/office/drawing/2014/main" id="{0D486C0F-A942-9ABE-6663-4E18B4D6A14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5517" y="5152251"/>
                <a:ext cx="9295074" cy="375552"/>
              </a:xfrm>
              <a:prstGeom prst="rect">
                <a:avLst/>
              </a:prstGeom>
              <a:blipFill>
                <a:blip r:embed="rId5"/>
                <a:stretch>
                  <a:fillRect l="-591" t="-8065" b="-2258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6593308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35426" y="215865"/>
            <a:ext cx="48167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/>
              <a:t>Zákon zachování  hybnosti </a:t>
            </a:r>
          </a:p>
        </p:txBody>
      </p:sp>
      <p:pic>
        <p:nvPicPr>
          <p:cNvPr id="1026" name="Picture 2" descr="Zobrazit zdrojový obrázek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667"/>
          <a:stretch/>
        </p:blipFill>
        <p:spPr bwMode="auto">
          <a:xfrm>
            <a:off x="601889" y="844232"/>
            <a:ext cx="4650335" cy="214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/>
              <p:cNvSpPr txBox="1"/>
              <p:nvPr/>
            </p:nvSpPr>
            <p:spPr>
              <a:xfrm>
                <a:off x="307912" y="3071822"/>
                <a:ext cx="11687898" cy="362599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Bruslař a koule tvoří izolovanou soustavu, tj. nepůsobí na ně žádná vnější síla.</a:t>
                </a:r>
              </a:p>
              <a:p>
                <a:r>
                  <a:rPr lang="cs-CZ" dirty="0"/>
                  <a:t>Hybnost bruslaře s koulí je </a:t>
                </a:r>
              </a:p>
              <a:p>
                <a:pPr algn="ctr"/>
                <a14:m>
                  <m:oMath xmlns:m="http://schemas.openxmlformats.org/officeDocument/2006/math">
                    <m:d>
                      <m:d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</a:rPr>
                          <m:t>𝑀</m:t>
                        </m:r>
                        <m:r>
                          <a:rPr lang="cs-CZ" b="0" i="1" smtClean="0">
                            <a:latin typeface="Cambria Math"/>
                          </a:rPr>
                          <m:t>+</m:t>
                        </m:r>
                        <m:r>
                          <a:rPr lang="cs-CZ" b="0" i="1" smtClean="0">
                            <a:latin typeface="Cambria Math"/>
                          </a:rPr>
                          <m:t>𝑚</m:t>
                        </m:r>
                      </m:e>
                    </m:d>
                    <m:r>
                      <a:rPr lang="cs-CZ" b="0" i="1" smtClean="0">
                        <a:latin typeface="Cambria Math"/>
                      </a:rPr>
                      <m:t>.</m:t>
                    </m:r>
                    <m:r>
                      <a:rPr lang="cs-CZ" b="0" i="1" smtClean="0">
                        <a:latin typeface="Cambria Math"/>
                      </a:rPr>
                      <m:t>𝑣</m:t>
                    </m:r>
                    <m:r>
                      <a:rPr lang="cs-CZ" b="0" i="1" smtClean="0">
                        <a:latin typeface="Cambria Math"/>
                      </a:rPr>
                      <m:t>=0</m:t>
                    </m:r>
                  </m:oMath>
                </a14:m>
                <a:r>
                  <a:rPr lang="cs-CZ" dirty="0"/>
                  <a:t>,  protože </a:t>
                </a:r>
                <a14:m>
                  <m:oMath xmlns:m="http://schemas.openxmlformats.org/officeDocument/2006/math">
                    <m:r>
                      <a:rPr lang="cs-CZ" i="1">
                        <a:latin typeface="Cambria Math"/>
                      </a:rPr>
                      <m:t>𝑣</m:t>
                    </m:r>
                    <m:r>
                      <a:rPr lang="cs-CZ" i="1">
                        <a:latin typeface="Cambria Math"/>
                      </a:rPr>
                      <m:t>=0</m:t>
                    </m:r>
                  </m:oMath>
                </a14:m>
                <a:r>
                  <a:rPr lang="cs-CZ" dirty="0"/>
                  <a:t>.</a:t>
                </a:r>
              </a:p>
              <a:p>
                <a:pPr algn="ctr"/>
                <a:endParaRPr lang="cs-CZ" sz="800" dirty="0"/>
              </a:p>
              <a:p>
                <a:r>
                  <a:rPr lang="cs-CZ" dirty="0"/>
                  <a:t>Odhodí-li bruslař kouli o hmotnosti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/>
                      </a:rPr>
                      <m:t>𝑚</m:t>
                    </m:r>
                  </m:oMath>
                </a14:m>
                <a:r>
                  <a:rPr lang="cs-CZ" dirty="0"/>
                  <a:t> rychlostí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cs-CZ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/>
                              </a:rPr>
                              <m:t>𝑣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/>
                              </a:rPr>
                              <m:t>1</m:t>
                            </m:r>
                          </m:sub>
                        </m:sSub>
                      </m:e>
                    </m:acc>
                  </m:oMath>
                </a14:m>
                <a:r>
                  <a:rPr lang="cs-CZ" dirty="0"/>
                  <a:t> bude na bruslaře působit síla (</a:t>
                </a:r>
                <a:r>
                  <a:rPr lang="cs-CZ" b="1" dirty="0"/>
                  <a:t>zákon akce a reakce</a:t>
                </a:r>
                <a:r>
                  <a:rPr lang="cs-CZ" dirty="0"/>
                  <a:t>), která způsobí pohyb bruslaře rychlostí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cs-CZ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𝑣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e>
                    </m:acc>
                  </m:oMath>
                </a14:m>
                <a:r>
                  <a:rPr lang="cs-CZ" dirty="0"/>
                  <a:t> v opačném směru a hybnost izolované soustavy bruslař – koule lze zapsat vztahem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i="1">
                              <a:latin typeface="Cambria Math"/>
                            </a:rPr>
                            <m:t>𝑀</m:t>
                          </m:r>
                          <m:r>
                            <a:rPr lang="cs-CZ" i="1">
                              <a:latin typeface="Cambria Math"/>
                            </a:rPr>
                            <m:t>+</m:t>
                          </m:r>
                          <m:r>
                            <a:rPr lang="cs-CZ" i="1">
                              <a:latin typeface="Cambria Math"/>
                            </a:rPr>
                            <m:t>𝑚</m:t>
                          </m:r>
                        </m:e>
                      </m:d>
                      <m:r>
                        <a:rPr lang="cs-CZ" i="1">
                          <a:latin typeface="Cambria Math"/>
                        </a:rPr>
                        <m:t>.</m:t>
                      </m:r>
                      <m:r>
                        <a:rPr lang="cs-CZ" i="1">
                          <a:latin typeface="Cambria Math"/>
                        </a:rPr>
                        <m:t>𝑣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/>
                        </a:rPr>
                        <m:t>𝑀</m:t>
                      </m:r>
                      <m:r>
                        <a:rPr lang="cs-CZ" b="0" i="1" smtClean="0">
                          <a:latin typeface="Cambria Math"/>
                        </a:rPr>
                        <m:t>.</m:t>
                      </m:r>
                      <m:acc>
                        <m:accPr>
                          <m:chr m:val="⃗"/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𝑣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/>
                                </a:rPr>
                                <m:t>2</m:t>
                              </m:r>
                            </m:sub>
                          </m:sSub>
                        </m:e>
                      </m:acc>
                      <m:r>
                        <a:rPr lang="cs-CZ" b="0" i="1" smtClean="0">
                          <a:latin typeface="Cambria Math"/>
                        </a:rPr>
                        <m:t>+</m:t>
                      </m:r>
                      <m:r>
                        <a:rPr lang="cs-CZ" b="0" i="1" smtClean="0">
                          <a:latin typeface="Cambria Math"/>
                        </a:rPr>
                        <m:t>𝑚</m:t>
                      </m:r>
                      <m:r>
                        <a:rPr lang="cs-CZ" b="0" i="1" smtClean="0">
                          <a:latin typeface="Cambria Math"/>
                        </a:rPr>
                        <m:t>.</m:t>
                      </m:r>
                      <m:acc>
                        <m:accPr>
                          <m:chr m:val="⃗"/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𝑣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/>
                                </a:rPr>
                                <m:t>1</m:t>
                              </m:r>
                            </m:sub>
                          </m:sSub>
                        </m:e>
                      </m:acc>
                      <m:r>
                        <a:rPr lang="cs-CZ" b="0" i="1" smtClean="0">
                          <a:latin typeface="Cambria Math"/>
                        </a:rPr>
                        <m:t>=0</m:t>
                      </m:r>
                    </m:oMath>
                  </m:oMathPara>
                </a14:m>
                <a:endParaRPr lang="cs-CZ" dirty="0"/>
              </a:p>
              <a:p>
                <a:r>
                  <a:rPr lang="cs-CZ" dirty="0"/>
                  <a:t>po úpravě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𝑀</m:t>
                      </m:r>
                      <m:r>
                        <a:rPr lang="cs-CZ" b="0" i="1" smtClean="0">
                          <a:latin typeface="Cambria Math"/>
                        </a:rPr>
                        <m:t>.</m:t>
                      </m:r>
                      <m:acc>
                        <m:accPr>
                          <m:chr m:val="⃗"/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𝑣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e>
                      </m:acc>
                      <m:r>
                        <a:rPr lang="cs-CZ" b="0" i="1" smtClean="0">
                          <a:latin typeface="Cambria Math"/>
                        </a:rPr>
                        <m:t>=−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.</m:t>
                      </m:r>
                      <m:acc>
                        <m:accPr>
                          <m:chr m:val="⃗"/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𝑣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e>
                      </m:acc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      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→          </m:t>
                      </m:r>
                      <m:acc>
                        <m:accPr>
                          <m:chr m:val="⃗"/>
                          <m:ctrlPr>
                            <a:rPr lang="cs-CZ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b>
                            <m:sSubPr>
                              <m:ctrlPr>
                                <a:rPr lang="cs-CZ" b="1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1" i="1">
                                  <a:solidFill>
                                    <a:srgbClr val="FF0000"/>
                                  </a:solidFill>
                                  <a:latin typeface="Cambria Math"/>
                                </a:rPr>
                                <m:t>𝒗</m:t>
                              </m:r>
                            </m:e>
                            <m:sub>
                              <m:r>
                                <a:rPr lang="cs-CZ" b="1" i="1">
                                  <a:solidFill>
                                    <a:srgbClr val="FF0000"/>
                                  </a:solidFill>
                                  <a:latin typeface="Cambria Math"/>
                                </a:rPr>
                                <m:t>𝟐</m:t>
                              </m:r>
                            </m:sub>
                          </m:sSub>
                        </m:e>
                      </m:acc>
                      <m:r>
                        <a:rPr lang="cs-CZ" b="1" i="1">
                          <a:solidFill>
                            <a:srgbClr val="FF0000"/>
                          </a:solidFill>
                          <a:latin typeface="Cambria Math"/>
                        </a:rPr>
                        <m:t>=−</m:t>
                      </m:r>
                      <m:f>
                        <m:fPr>
                          <m:ctrlPr>
                            <a:rPr lang="cs-CZ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1" i="1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𝒎</m:t>
                          </m:r>
                          <m:r>
                            <a:rPr lang="cs-CZ" b="1" i="1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.</m:t>
                          </m:r>
                          <m:acc>
                            <m:accPr>
                              <m:chr m:val="⃗"/>
                              <m:ctrlPr>
                                <a:rPr lang="cs-CZ" b="1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sSub>
                                <m:sSubPr>
                                  <m:ctrlPr>
                                    <a:rPr lang="cs-CZ" b="1" i="1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cs-CZ" b="1" i="1">
                                      <a:solidFill>
                                        <a:srgbClr val="FF0000"/>
                                      </a:solidFill>
                                      <a:latin typeface="Cambria Math"/>
                                    </a:rPr>
                                    <m:t>𝒗</m:t>
                                  </m:r>
                                </m:e>
                                <m:sub>
                                  <m:r>
                                    <a:rPr lang="cs-CZ" b="1" i="1">
                                      <a:solidFill>
                                        <a:srgbClr val="FF0000"/>
                                      </a:solidFill>
                                      <a:latin typeface="Cambria Math"/>
                                    </a:rPr>
                                    <m:t>𝟏</m:t>
                                  </m:r>
                                </m:sub>
                              </m:sSub>
                            </m:e>
                          </m:acc>
                        </m:num>
                        <m:den>
                          <m:r>
                            <a:rPr lang="cs-CZ" b="1" i="1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𝑴</m:t>
                          </m:r>
                        </m:den>
                      </m:f>
                      <m:r>
                        <a:rPr lang="cs-CZ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         (</m:t>
                      </m:r>
                      <m:r>
                        <a:rPr lang="cs-CZ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𝟏</m:t>
                      </m:r>
                      <m:r>
                        <a:rPr lang="cs-CZ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endParaRPr lang="cs-CZ" sz="800" b="1" dirty="0">
                  <a:solidFill>
                    <a:srgbClr val="FF0000"/>
                  </a:solidFill>
                </a:endParaRPr>
              </a:p>
              <a:p>
                <a:r>
                  <a:rPr lang="cs-CZ" dirty="0"/>
                  <a:t>Po odchození koule se bude bruslař pohybovat rychlostí – viz (1) . Znaménko mínus nám říká, že bruslař se pohybuje na opačnou stranu než koule.</a:t>
                </a:r>
              </a:p>
            </p:txBody>
          </p:sp>
        </mc:Choice>
        <mc:Fallback xmlns=""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7912" y="3071822"/>
                <a:ext cx="11687898" cy="3625993"/>
              </a:xfrm>
              <a:prstGeom prst="rect">
                <a:avLst/>
              </a:prstGeom>
              <a:blipFill>
                <a:blip r:embed="rId3"/>
                <a:stretch>
                  <a:fillRect l="-469" t="-1008" b="-168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28" name="Picture 4" descr="http://fyzika.jreichl.com/data/M_dynamika_soubory/image029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09563" y="-98425"/>
            <a:ext cx="1495425" cy="219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>
                <a:extLst>
                  <a:ext uri="{FF2B5EF4-FFF2-40B4-BE49-F238E27FC236}">
                    <a16:creationId xmlns:a16="http://schemas.microsoft.com/office/drawing/2014/main" id="{8F6B8596-1680-CB17-EF9C-6081148A5A6F}"/>
                  </a:ext>
                </a:extLst>
              </p:cNvPr>
              <p:cNvSpPr txBox="1"/>
              <p:nvPr/>
            </p:nvSpPr>
            <p:spPr>
              <a:xfrm>
                <a:off x="1438018" y="1915396"/>
                <a:ext cx="1405807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1000" dirty="0"/>
                  <a:t>Bruslař o hmotnosti </a:t>
                </a:r>
                <a14:m>
                  <m:oMath xmlns:m="http://schemas.openxmlformats.org/officeDocument/2006/math">
                    <m:r>
                      <a:rPr lang="cs-CZ" sz="1000" i="1" dirty="0" smtClean="0">
                        <a:latin typeface="Cambria Math" panose="02040503050406030204" pitchFamily="18" charset="0"/>
                      </a:rPr>
                      <m:t>𝑀</m:t>
                    </m:r>
                  </m:oMath>
                </a14:m>
                <a:r>
                  <a:rPr lang="cs-CZ" sz="1000" dirty="0"/>
                  <a:t> držící kouli o hmotnosti </a:t>
                </a:r>
                <a14:m>
                  <m:oMath xmlns:m="http://schemas.openxmlformats.org/officeDocument/2006/math">
                    <m:r>
                      <a:rPr lang="cs-CZ" sz="1000" i="1" dirty="0" smtClean="0">
                        <a:latin typeface="Cambria Math" panose="02040503050406030204" pitchFamily="18" charset="0"/>
                      </a:rPr>
                      <m:t>𝑚</m:t>
                    </m:r>
                  </m:oMath>
                </a14:m>
                <a:r>
                  <a:rPr lang="cs-CZ" sz="1000" dirty="0"/>
                  <a:t> tvoří izolovanou soustavu.</a:t>
                </a:r>
              </a:p>
            </p:txBody>
          </p:sp>
        </mc:Choice>
        <mc:Fallback xmlns="">
          <p:sp>
            <p:nvSpPr>
              <p:cNvPr id="8" name="TextovéPole 7">
                <a:extLst>
                  <a:ext uri="{FF2B5EF4-FFF2-40B4-BE49-F238E27FC236}">
                    <a16:creationId xmlns:a16="http://schemas.microsoft.com/office/drawing/2014/main" id="{8F6B8596-1680-CB17-EF9C-6081148A5A6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38018" y="1915396"/>
                <a:ext cx="1405807" cy="707886"/>
              </a:xfrm>
              <a:prstGeom prst="rect">
                <a:avLst/>
              </a:prstGeom>
              <a:blipFill>
                <a:blip r:embed="rId5"/>
                <a:stretch>
                  <a:fillRect b="-517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TextovéPole 10"/>
          <p:cNvSpPr txBox="1"/>
          <p:nvPr/>
        </p:nvSpPr>
        <p:spPr>
          <a:xfrm>
            <a:off x="5607699" y="573009"/>
            <a:ext cx="5722173" cy="646331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b="1" dirty="0"/>
              <a:t>Celková  hybnost izolované soustavy těles se vzájemným silovým působením těles nemění, je konstantní.</a:t>
            </a:r>
          </a:p>
        </p:txBody>
      </p:sp>
      <p:sp>
        <p:nvSpPr>
          <p:cNvPr id="12" name="Obdélník 11"/>
          <p:cNvSpPr/>
          <p:nvPr/>
        </p:nvSpPr>
        <p:spPr>
          <a:xfrm>
            <a:off x="5607698" y="1550270"/>
            <a:ext cx="5722174" cy="646331"/>
          </a:xfrm>
          <a:prstGeom prst="rect">
            <a:avLst/>
          </a:prstGeom>
          <a:ln w="1905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cs-CZ" b="1" dirty="0"/>
              <a:t>Celková hybnost izolovaná soustavy na začátku děje je rovna celkové hybnosti izolované soustavy na konci děje.</a:t>
            </a:r>
          </a:p>
        </p:txBody>
      </p:sp>
    </p:spTree>
    <p:extLst>
      <p:ext uri="{BB962C8B-B14F-4D97-AF65-F5344CB8AC3E}">
        <p14:creationId xmlns:p14="http://schemas.microsoft.com/office/powerpoint/2010/main" val="14452139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12593" y="177087"/>
            <a:ext cx="50551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/>
              <a:t>Zákon zachování  hybnosti podrobněji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9771669" y="3609066"/>
            <a:ext cx="185313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/>
              <a:t>Rychlosti vozíků jsou v opačném </a:t>
            </a:r>
          </a:p>
          <a:p>
            <a:r>
              <a:rPr lang="cs-CZ" sz="1000" dirty="0"/>
              <a:t>poměru než jejich rychlosti</a:t>
            </a: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352D436C-B8CA-5614-0335-ECCD19842E4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219" t="54821" r="27255" b="14026"/>
          <a:stretch>
            <a:fillRect/>
          </a:stretch>
        </p:blipFill>
        <p:spPr>
          <a:xfrm>
            <a:off x="278295" y="638752"/>
            <a:ext cx="4746930" cy="1757238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CAEAAAEE-6E62-4B76-97D6-D329CC3BD1EA}"/>
                  </a:ext>
                </a:extLst>
              </p:cNvPr>
              <p:cNvSpPr txBox="1"/>
              <p:nvPr/>
            </p:nvSpPr>
            <p:spPr>
              <a:xfrm>
                <a:off x="4921278" y="778707"/>
                <a:ext cx="6905836" cy="14773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Dva vozíky stojící na vodorovné podložce, spojené nití tak, aby pružina, která je mezi vozíky vložena byla stlačená.</a:t>
                </a:r>
              </a:p>
              <a:p>
                <a:r>
                  <a:rPr lang="cs-CZ" dirty="0"/>
                  <a:t>Pružina na vozíky působí silami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dirty="0"/>
                  <a:t> 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𝟐</m:t>
                        </m:r>
                      </m:sub>
                    </m:sSub>
                  </m:oMath>
                </a14:m>
                <a:r>
                  <a:rPr lang="cs-CZ" b="1" dirty="0"/>
                  <a:t> </a:t>
                </a:r>
                <a:r>
                  <a:rPr lang="cs-CZ" dirty="0"/>
                  <a:t>opačného směru,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i="1">
                        <a:latin typeface="Cambria Math" panose="02040503050406030204" pitchFamily="18" charset="0"/>
                      </a:rPr>
                      <m:t>=−</m:t>
                    </m:r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b="0" i="0" smtClean="0">
                        <a:latin typeface="Cambria Math" panose="02040503050406030204" pitchFamily="18" charset="0"/>
                      </a:rPr>
                      <m:t>.</m:t>
                    </m:r>
                  </m:oMath>
                </a14:m>
                <a:r>
                  <a:rPr lang="cs-CZ" b="1" dirty="0"/>
                  <a:t> </a:t>
                </a:r>
                <a:r>
                  <a:rPr lang="cs-CZ" dirty="0"/>
                  <a:t>Velikost těchto sil je stejná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cs-CZ" b="1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1" i="1" smtClean="0">
                                <a:latin typeface="Cambria Math" panose="02040503050406030204" pitchFamily="18" charset="0"/>
                              </a:rPr>
                              <m:t>𝑭</m:t>
                            </m:r>
                          </m:e>
                          <m:sub>
                            <m:r>
                              <a:rPr lang="cs-CZ" b="1" i="1" smtClean="0">
                                <a:latin typeface="Cambria Math" panose="02040503050406030204" pitchFamily="18" charset="0"/>
                              </a:rPr>
                              <m:t>𝟏</m:t>
                            </m:r>
                          </m:sub>
                        </m:sSub>
                      </m:e>
                    </m:d>
                    <m:r>
                      <a:rPr lang="cs-CZ" b="1" i="1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|"/>
                        <m:endChr m:val="|"/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cs-CZ" b="1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1" i="1" smtClean="0">
                                <a:latin typeface="Cambria Math" panose="02040503050406030204" pitchFamily="18" charset="0"/>
                              </a:rPr>
                              <m:t>−</m:t>
                            </m:r>
                            <m:r>
                              <a:rPr lang="cs-CZ" b="1" i="1" smtClean="0">
                                <a:latin typeface="Cambria Math" panose="02040503050406030204" pitchFamily="18" charset="0"/>
                              </a:rPr>
                              <m:t>𝑭</m:t>
                            </m:r>
                          </m:e>
                          <m:sub>
                            <m:r>
                              <a:rPr lang="cs-CZ" b="1" i="1" smtClean="0"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b>
                        </m:sSub>
                      </m:e>
                    </m:d>
                  </m:oMath>
                </a14:m>
                <a:r>
                  <a:rPr lang="cs-CZ" b="1" dirty="0"/>
                  <a:t>. </a:t>
                </a:r>
                <a:r>
                  <a:rPr lang="cs-CZ" dirty="0"/>
                  <a:t>Vozík na který působí síla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b="1" dirty="0"/>
                  <a:t> </a:t>
                </a:r>
                <a:r>
                  <a:rPr lang="cs-CZ" dirty="0"/>
                  <a:t>má hmotnost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b="1" dirty="0"/>
                  <a:t> </a:t>
                </a:r>
                <a:r>
                  <a:rPr lang="cs-CZ" dirty="0"/>
                  <a:t>a vozík, na který působí síla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cs-CZ" dirty="0"/>
                  <a:t> má hmotnost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cs-CZ" dirty="0"/>
                  <a:t>.</a:t>
                </a:r>
              </a:p>
            </p:txBody>
          </p:sp>
        </mc:Choice>
        <mc:Fallback xmlns="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CAEAAAEE-6E62-4B76-97D6-D329CC3BD1E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21278" y="778707"/>
                <a:ext cx="6905836" cy="1477328"/>
              </a:xfrm>
              <a:prstGeom prst="rect">
                <a:avLst/>
              </a:prstGeom>
              <a:blipFill>
                <a:blip r:embed="rId4"/>
                <a:stretch>
                  <a:fillRect l="-706" t="-2479" b="-578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>
                <a:extLst>
                  <a:ext uri="{FF2B5EF4-FFF2-40B4-BE49-F238E27FC236}">
                    <a16:creationId xmlns:a16="http://schemas.microsoft.com/office/drawing/2014/main" id="{2FC616DE-63B1-A249-3240-019B6D0EE4A8}"/>
                  </a:ext>
                </a:extLst>
              </p:cNvPr>
              <p:cNvSpPr txBox="1"/>
              <p:nvPr/>
            </p:nvSpPr>
            <p:spPr>
              <a:xfrm>
                <a:off x="492981" y="2520563"/>
                <a:ext cx="11334133" cy="148861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1400" dirty="0"/>
                  <a:t>Po přestřižení (či přepálení) nitky, která zabraňuje pohybu vozíků se tyto působením sil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1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400" b="1" i="1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sz="1400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sz="1400" dirty="0"/>
                  <a:t> 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1400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400" b="1" i="1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sz="1400" b="1" i="1">
                            <a:latin typeface="Cambria Math" panose="02040503050406030204" pitchFamily="18" charset="0"/>
                          </a:rPr>
                          <m:t>𝟐</m:t>
                        </m:r>
                      </m:sub>
                    </m:sSub>
                  </m:oMath>
                </a14:m>
                <a:r>
                  <a:rPr lang="cs-CZ" sz="1400" dirty="0"/>
                  <a:t> dají do rovnoměrně zrychleného pohybu, který bude trvat pro oba vozíky stejnou dobu </a:t>
                </a:r>
                <a14:m>
                  <m:oMath xmlns:m="http://schemas.openxmlformats.org/officeDocument/2006/math">
                    <m:r>
                      <a:rPr lang="cs-CZ" sz="1400" i="1" dirty="0" smtClean="0">
                        <a:latin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cs-CZ" sz="1400" dirty="0"/>
                  <a:t>, do vyčerpání stlačení pružiny. Za předpokladu nulového tření se pak vozíky budou pohybovat dál pohybem rovnoměrným, rychlostmi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1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400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sz="14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sz="1400" dirty="0"/>
                  <a:t> 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1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400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sz="14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sz="1400" b="1" i="0" smtClean="0">
                        <a:latin typeface="Cambria Math" panose="02040503050406030204" pitchFamily="18" charset="0"/>
                      </a:rPr>
                      <m:t>,</m:t>
                    </m:r>
                  </m:oMath>
                </a14:m>
                <a:r>
                  <a:rPr lang="cs-CZ" sz="1400" dirty="0"/>
                  <a:t> ve směru sil, které jim tuto rychlost udělily. Pro velikosti těchto sil platí druhý pohybový zákon:</a:t>
                </a:r>
              </a:p>
              <a:p>
                <a:endParaRPr lang="cs-CZ" sz="800" dirty="0"/>
              </a:p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cs-CZ" sz="1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400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sz="14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sz="1400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sz="14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400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cs-CZ" sz="14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sz="1400" b="0" i="1" smtClean="0">
                        <a:latin typeface="Cambria Math" panose="02040503050406030204" pitchFamily="18" charset="0"/>
                      </a:rPr>
                      <m:t>.</m:t>
                    </m:r>
                    <m:sSub>
                      <m:sSubPr>
                        <m:ctrlPr>
                          <a:rPr lang="cs-CZ" sz="14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400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cs-CZ" sz="14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sz="1400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sz="14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400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cs-CZ" sz="14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sz="1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f>
                      <m:fPr>
                        <m:ctrlPr>
                          <a:rPr lang="cs-CZ" sz="1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cs-CZ" sz="14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14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𝑣</m:t>
                            </m:r>
                          </m:e>
                          <m:sub>
                            <m:r>
                              <a:rPr lang="cs-CZ" sz="14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num>
                      <m:den>
                        <m:r>
                          <a:rPr lang="cs-CZ" sz="1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</m:t>
                        </m:r>
                      </m:den>
                    </m:f>
                  </m:oMath>
                </a14:m>
                <a:r>
                  <a:rPr lang="cs-CZ" sz="1400" dirty="0"/>
                  <a:t>      a 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1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400" i="1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sz="14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sz="1400" i="1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sz="1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400" i="1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cs-CZ" sz="14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sz="1400" i="1">
                        <a:latin typeface="Cambria Math" panose="02040503050406030204" pitchFamily="18" charset="0"/>
                      </a:rPr>
                      <m:t>.</m:t>
                    </m:r>
                    <m:sSub>
                      <m:sSubPr>
                        <m:ctrlPr>
                          <a:rPr lang="cs-CZ" sz="1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400" i="1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cs-CZ" sz="14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sz="1400" i="1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sz="1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400" i="1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cs-CZ" sz="14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sz="1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f>
                      <m:fPr>
                        <m:ctrlPr>
                          <a:rPr lang="cs-CZ" sz="1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cs-CZ" sz="14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14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𝑣</m:t>
                            </m:r>
                          </m:e>
                          <m:sub>
                            <m:r>
                              <a:rPr lang="cs-CZ" sz="14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num>
                      <m:den>
                        <m:r>
                          <a:rPr lang="cs-CZ" sz="1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</m:t>
                        </m:r>
                      </m:den>
                    </m:f>
                  </m:oMath>
                </a14:m>
                <a:endParaRPr lang="cs-CZ" sz="1400" dirty="0"/>
              </a:p>
              <a:p>
                <a:pPr algn="ctr"/>
                <a:endParaRPr lang="cs-CZ" sz="800" dirty="0"/>
              </a:p>
              <a:p>
                <a:pPr algn="ctr"/>
                <a:r>
                  <a:rPr lang="cs-CZ" sz="1400" dirty="0"/>
                  <a:t>Protože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cs-CZ" sz="1400" b="1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cs-CZ" sz="1400" b="1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1400" b="1" i="1">
                                <a:latin typeface="Cambria Math" panose="02040503050406030204" pitchFamily="18" charset="0"/>
                              </a:rPr>
                              <m:t>𝑭</m:t>
                            </m:r>
                          </m:e>
                          <m:sub>
                            <m:r>
                              <a:rPr lang="cs-CZ" sz="1400" b="1" i="1">
                                <a:latin typeface="Cambria Math" panose="02040503050406030204" pitchFamily="18" charset="0"/>
                              </a:rPr>
                              <m:t>𝟏</m:t>
                            </m:r>
                          </m:sub>
                        </m:sSub>
                      </m:e>
                    </m:d>
                    <m:r>
                      <a:rPr lang="cs-CZ" sz="1400" b="1" i="1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|"/>
                        <m:endChr m:val="|"/>
                        <m:ctrlPr>
                          <a:rPr lang="cs-CZ" sz="1400" b="1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cs-CZ" sz="1400" b="1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1400" b="1" i="1" smtClean="0">
                                <a:latin typeface="Cambria Math" panose="02040503050406030204" pitchFamily="18" charset="0"/>
                              </a:rPr>
                              <m:t>−</m:t>
                            </m:r>
                            <m:r>
                              <a:rPr lang="cs-CZ" sz="1400" b="1" i="1">
                                <a:latin typeface="Cambria Math" panose="02040503050406030204" pitchFamily="18" charset="0"/>
                              </a:rPr>
                              <m:t>𝑭</m:t>
                            </m:r>
                          </m:e>
                          <m:sub>
                            <m:r>
                              <a:rPr lang="cs-CZ" sz="1400" b="1" i="1"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b>
                        </m:sSub>
                      </m:e>
                    </m:d>
                  </m:oMath>
                </a14:m>
                <a:r>
                  <a:rPr lang="cs-CZ" sz="1400" dirty="0"/>
                  <a:t>, tedy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1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400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sz="14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sz="1400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sz="14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400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sz="14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cs-CZ" sz="1400" dirty="0"/>
                  <a:t>, jsou hybnosti vozíků stejné:</a:t>
                </a:r>
              </a:p>
            </p:txBody>
          </p:sp>
        </mc:Choice>
        <mc:Fallback xmlns="">
          <p:sp>
            <p:nvSpPr>
              <p:cNvPr id="8" name="TextovéPole 7">
                <a:extLst>
                  <a:ext uri="{FF2B5EF4-FFF2-40B4-BE49-F238E27FC236}">
                    <a16:creationId xmlns:a16="http://schemas.microsoft.com/office/drawing/2014/main" id="{2FC616DE-63B1-A249-3240-019B6D0EE4A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2981" y="2520563"/>
                <a:ext cx="11334133" cy="1488613"/>
              </a:xfrm>
              <a:prstGeom prst="rect">
                <a:avLst/>
              </a:prstGeom>
              <a:blipFill>
                <a:blip r:embed="rId5"/>
                <a:stretch>
                  <a:fillRect l="-161" t="-408" b="-326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>
                <a:extLst>
                  <a:ext uri="{FF2B5EF4-FFF2-40B4-BE49-F238E27FC236}">
                    <a16:creationId xmlns:a16="http://schemas.microsoft.com/office/drawing/2014/main" id="{A9E37226-E7BE-E140-2517-58D55E7D831D}"/>
                  </a:ext>
                </a:extLst>
              </p:cNvPr>
              <p:cNvSpPr txBox="1"/>
              <p:nvPr/>
            </p:nvSpPr>
            <p:spPr>
              <a:xfrm>
                <a:off x="2651760" y="4133749"/>
                <a:ext cx="6858226" cy="495777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</a:ln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f>
                      <m:fPr>
                        <m:ctrlP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cs-CZ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𝑣</m:t>
                            </m:r>
                          </m:e>
                          <m:sub>
                            <m:r>
                              <a:rPr lang="cs-CZ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num>
                      <m:den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</m:t>
                        </m:r>
                      </m:den>
                    </m:f>
                    <m: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f>
                      <m:fPr>
                        <m:ctrlP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cs-CZ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𝑣</m:t>
                            </m:r>
                          </m:e>
                          <m:sub>
                            <m:r>
                              <a:rPr lang="cs-CZ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num>
                      <m:den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</m:t>
                        </m:r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        →          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.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.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cs-CZ" dirty="0"/>
                  <a:t>      a také   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cs-CZ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𝑣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cs-CZ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𝑣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𝑚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𝑚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den>
                    </m:f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10" name="TextovéPole 9">
                <a:extLst>
                  <a:ext uri="{FF2B5EF4-FFF2-40B4-BE49-F238E27FC236}">
                    <a16:creationId xmlns:a16="http://schemas.microsoft.com/office/drawing/2014/main" id="{A9E37226-E7BE-E140-2517-58D55E7D831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51760" y="4133749"/>
                <a:ext cx="6858226" cy="495777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  <a:ln w="1905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TextovéPole 10">
            <a:extLst>
              <a:ext uri="{FF2B5EF4-FFF2-40B4-BE49-F238E27FC236}">
                <a16:creationId xmlns:a16="http://schemas.microsoft.com/office/drawing/2014/main" id="{389E581D-CAC9-6CF2-5D58-F98AD1563A71}"/>
              </a:ext>
            </a:extLst>
          </p:cNvPr>
          <p:cNvSpPr txBox="1"/>
          <p:nvPr/>
        </p:nvSpPr>
        <p:spPr>
          <a:xfrm>
            <a:off x="840188" y="4754099"/>
            <a:ext cx="1051162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/>
              <a:t>Hybnosti, které vozíky při vzájemném silovém působení získají, jsou stejně velké. Rychlosti vozíků jsou v opačném poměru než jejich hmotnosti.</a:t>
            </a:r>
          </a:p>
        </p:txBody>
      </p:sp>
      <p:sp>
        <p:nvSpPr>
          <p:cNvPr id="4" name="Šipka doprava 3"/>
          <p:cNvSpPr/>
          <p:nvPr/>
        </p:nvSpPr>
        <p:spPr>
          <a:xfrm rot="9013102">
            <a:off x="9344440" y="4042189"/>
            <a:ext cx="533400" cy="18312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ovéPole 11">
                <a:extLst>
                  <a:ext uri="{FF2B5EF4-FFF2-40B4-BE49-F238E27FC236}">
                    <a16:creationId xmlns:a16="http://schemas.microsoft.com/office/drawing/2014/main" id="{4D6F6919-0A40-B7CB-2644-FBC9F5EB6CED}"/>
                  </a:ext>
                </a:extLst>
              </p:cNvPr>
              <p:cNvSpPr txBox="1"/>
              <p:nvPr/>
            </p:nvSpPr>
            <p:spPr>
              <a:xfrm>
                <a:off x="2967162" y="5128591"/>
                <a:ext cx="6257676" cy="738664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sz="1400" dirty="0"/>
                  <a:t>Při vektorovém popisu děje musíme uvážit, že se vozíky pohybují opačným směrem. </a:t>
                </a:r>
              </a:p>
              <a:p>
                <a:r>
                  <a:rPr lang="cs-CZ" sz="1400" dirty="0"/>
                  <a:t>Opačný směr tedy mají i vektory rychlostí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1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400" b="1" i="1" smtClean="0">
                            <a:latin typeface="Cambria Math" panose="02040503050406030204" pitchFamily="18" charset="0"/>
                          </a:rPr>
                          <m:t>𝒗</m:t>
                        </m:r>
                      </m:e>
                      <m:sub>
                        <m:r>
                          <a:rPr lang="cs-CZ" sz="14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sz="1400" dirty="0"/>
                  <a:t> a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1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400" b="1" i="1" smtClean="0">
                            <a:latin typeface="Cambria Math" panose="02040503050406030204" pitchFamily="18" charset="0"/>
                          </a:rPr>
                          <m:t>𝒗</m:t>
                        </m:r>
                      </m:e>
                      <m:sub>
                        <m:r>
                          <a:rPr lang="cs-CZ" sz="14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cs-CZ" sz="1400" dirty="0"/>
                  <a:t> a platí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1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400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cs-CZ" sz="14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sz="1400" b="0" i="1" smtClean="0">
                        <a:latin typeface="Cambria Math" panose="02040503050406030204" pitchFamily="18" charset="0"/>
                      </a:rPr>
                      <m:t> . </m:t>
                    </m:r>
                    <m:sSub>
                      <m:sSubPr>
                        <m:ctrlPr>
                          <a:rPr lang="cs-CZ" sz="14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400" b="1" i="1" smtClean="0">
                            <a:latin typeface="Cambria Math" panose="02040503050406030204" pitchFamily="18" charset="0"/>
                          </a:rPr>
                          <m:t>𝒗</m:t>
                        </m:r>
                      </m:e>
                      <m:sub>
                        <m:r>
                          <a:rPr lang="cs-CZ" sz="14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sz="1400" b="0" i="1" smtClean="0">
                        <a:latin typeface="Cambria Math" panose="02040503050406030204" pitchFamily="18" charset="0"/>
                      </a:rPr>
                      <m:t>=−</m:t>
                    </m:r>
                    <m:sSub>
                      <m:sSubPr>
                        <m:ctrlPr>
                          <a:rPr lang="cs-CZ" sz="14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400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cs-CZ" sz="14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sz="1400" b="0" i="1" smtClean="0">
                        <a:latin typeface="Cambria Math" panose="02040503050406030204" pitchFamily="18" charset="0"/>
                      </a:rPr>
                      <m:t> . </m:t>
                    </m:r>
                    <m:sSub>
                      <m:sSubPr>
                        <m:ctrlPr>
                          <a:rPr lang="cs-CZ" sz="14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400" b="1" i="1" smtClean="0">
                            <a:latin typeface="Cambria Math" panose="02040503050406030204" pitchFamily="18" charset="0"/>
                          </a:rPr>
                          <m:t>𝒗</m:t>
                        </m:r>
                      </m:e>
                      <m:sub>
                        <m:r>
                          <a:rPr lang="cs-CZ" sz="14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sz="1400" b="0" i="0" smtClean="0">
                        <a:latin typeface="Cambria Math" panose="02040503050406030204" pitchFamily="18" charset="0"/>
                      </a:rPr>
                      <m:t>, </m:t>
                    </m:r>
                  </m:oMath>
                </a14:m>
                <a:r>
                  <a:rPr lang="cs-CZ" sz="1400" dirty="0"/>
                  <a:t>neboli</a:t>
                </a:r>
              </a:p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cs-CZ" sz="1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sSub>
                          <m:sSubPr>
                            <m:ctrlPr>
                              <a:rPr lang="cs-CZ" sz="14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1400" b="0" i="1" smtClean="0">
                                <a:latin typeface="Cambria Math" panose="02040503050406030204" pitchFamily="18" charset="0"/>
                              </a:rPr>
                              <m:t>𝑚</m:t>
                            </m:r>
                          </m:e>
                          <m:sub>
                            <m:r>
                              <a:rPr lang="cs-CZ" sz="1400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  <m:r>
                          <a:rPr lang="cs-CZ" sz="1400" b="1" i="1" smtClean="0">
                            <a:latin typeface="Cambria Math" panose="02040503050406030204" pitchFamily="18" charset="0"/>
                          </a:rPr>
                          <m:t>.</m:t>
                        </m:r>
                        <m:r>
                          <a:rPr lang="cs-CZ" sz="1400" b="1" i="1">
                            <a:latin typeface="Cambria Math" panose="02040503050406030204" pitchFamily="18" charset="0"/>
                          </a:rPr>
                          <m:t>𝒗</m:t>
                        </m:r>
                      </m:e>
                      <m:sub>
                        <m:r>
                          <a:rPr lang="cs-CZ" sz="1400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sz="1400" b="0" i="1" smtClean="0"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cs-CZ" sz="1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400" i="1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cs-CZ" sz="1400" i="1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sz="1400" i="1">
                        <a:latin typeface="Cambria Math" panose="02040503050406030204" pitchFamily="18" charset="0"/>
                      </a:rPr>
                      <m:t> . </m:t>
                    </m:r>
                    <m:sSub>
                      <m:sSubPr>
                        <m:ctrlPr>
                          <a:rPr lang="cs-CZ" sz="1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400" b="1" i="1">
                            <a:latin typeface="Cambria Math" panose="02040503050406030204" pitchFamily="18" charset="0"/>
                          </a:rPr>
                          <m:t>𝒗</m:t>
                        </m:r>
                      </m:e>
                      <m:sub>
                        <m:r>
                          <a:rPr lang="cs-CZ" sz="1400" i="1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sz="1400" b="0" i="1" smtClean="0">
                        <a:latin typeface="Cambria Math" panose="02040503050406030204" pitchFamily="18" charset="0"/>
                      </a:rPr>
                      <m:t>=0   </m:t>
                    </m:r>
                    <m:r>
                      <a:rPr lang="cs-CZ" sz="1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</m:oMath>
                </a14:m>
                <a:r>
                  <a:rPr lang="cs-CZ" sz="1400" dirty="0"/>
                  <a:t>   zákon o zachování hybnosti       </a:t>
                </a:r>
              </a:p>
            </p:txBody>
          </p:sp>
        </mc:Choice>
        <mc:Fallback xmlns="">
          <p:sp>
            <p:nvSpPr>
              <p:cNvPr id="12" name="TextovéPole 11">
                <a:extLst>
                  <a:ext uri="{FF2B5EF4-FFF2-40B4-BE49-F238E27FC236}">
                    <a16:creationId xmlns:a16="http://schemas.microsoft.com/office/drawing/2014/main" id="{4D6F6919-0A40-B7CB-2644-FBC9F5EB6CE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67162" y="5128591"/>
                <a:ext cx="6257676" cy="738664"/>
              </a:xfrm>
              <a:prstGeom prst="rect">
                <a:avLst/>
              </a:prstGeom>
              <a:blipFill>
                <a:blip r:embed="rId7"/>
                <a:stretch>
                  <a:fillRect l="-194" b="-6452"/>
                </a:stretch>
              </a:blipFill>
              <a:ln w="1905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TextovéPole 12">
            <a:extLst>
              <a:ext uri="{FF2B5EF4-FFF2-40B4-BE49-F238E27FC236}">
                <a16:creationId xmlns:a16="http://schemas.microsoft.com/office/drawing/2014/main" id="{CD0BC830-90A7-43F1-C746-1A0C14C3D577}"/>
              </a:ext>
            </a:extLst>
          </p:cNvPr>
          <p:cNvSpPr txBox="1"/>
          <p:nvPr/>
        </p:nvSpPr>
        <p:spPr>
          <a:xfrm>
            <a:off x="2358887" y="5933970"/>
            <a:ext cx="7474226" cy="646331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/>
              <a:t>Jsou-li dvě tělesa uvedena do pohybu jen vzájemným silovým působením, zůstává součet jejich hybností nulový, tj. stejný jako před uvedením do pohybu</a:t>
            </a:r>
          </a:p>
        </p:txBody>
      </p:sp>
    </p:spTree>
    <p:extLst>
      <p:ext uri="{BB962C8B-B14F-4D97-AF65-F5344CB8AC3E}">
        <p14:creationId xmlns:p14="http://schemas.microsoft.com/office/powerpoint/2010/main" val="7264982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Obdélník 1"/>
              <p:cNvSpPr/>
              <p:nvPr/>
            </p:nvSpPr>
            <p:spPr>
              <a:xfrm>
                <a:off x="544285" y="489857"/>
                <a:ext cx="11146972" cy="147732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cs-CZ" b="1" dirty="0"/>
                  <a:t>Příklad: </a:t>
                </a:r>
              </a:p>
              <a:p>
                <a:r>
                  <a:rPr lang="cs-CZ" dirty="0"/>
                  <a:t>Střela o hmotnosti 10 g je vystřelena z pušky o hmotnosti 4 kg rychlostí 800 m/s. Vypočti zpětnou rychlost pušky. </a:t>
                </a:r>
              </a:p>
              <a:p>
                <a:endParaRPr lang="cs-CZ" dirty="0"/>
              </a:p>
              <a:p>
                <a:r>
                  <a:rPr lang="cs-CZ" dirty="0"/>
                  <a:t>Řešení:</a:t>
                </a: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cs-CZ" sz="16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600" b="0" i="1" smtClean="0">
                            <a:latin typeface="Cambria Math"/>
                          </a:rPr>
                          <m:t>𝑚</m:t>
                        </m:r>
                      </m:e>
                      <m:sub>
                        <m:r>
                          <a:rPr lang="cs-CZ" sz="1600" b="0" i="1" smtClean="0">
                            <a:latin typeface="Cambria Math"/>
                          </a:rPr>
                          <m:t>𝑠</m:t>
                        </m:r>
                      </m:sub>
                    </m:sSub>
                    <m:r>
                      <a:rPr lang="cs-CZ" sz="1600" b="0" i="1" smtClean="0">
                        <a:latin typeface="Cambria Math"/>
                      </a:rPr>
                      <m:t>=10 </m:t>
                    </m:r>
                    <m:r>
                      <m:rPr>
                        <m:sty m:val="p"/>
                      </m:rPr>
                      <a:rPr lang="cs-CZ" sz="1600" b="0" i="0" smtClean="0">
                        <a:latin typeface="Cambria Math"/>
                      </a:rPr>
                      <m:t>g</m:t>
                    </m:r>
                    <m:r>
                      <a:rPr lang="cs-CZ" sz="1600" b="0" i="1" smtClean="0">
                        <a:latin typeface="Cambria Math"/>
                      </a:rPr>
                      <m:t>=0,01 </m:t>
                    </m:r>
                    <m:r>
                      <m:rPr>
                        <m:sty m:val="p"/>
                      </m:rPr>
                      <a:rPr lang="cs-CZ" sz="1600" b="0" i="0" smtClean="0">
                        <a:latin typeface="Cambria Math"/>
                      </a:rPr>
                      <m:t>kg</m:t>
                    </m:r>
                    <m:r>
                      <a:rPr lang="cs-CZ" sz="1600" b="0" i="1" smtClean="0">
                        <a:latin typeface="Cambria Math"/>
                      </a:rPr>
                      <m:t>, </m:t>
                    </m:r>
                    <m:sSub>
                      <m:sSubPr>
                        <m:ctrlPr>
                          <a:rPr lang="cs-CZ" sz="16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600" b="0" i="1" smtClean="0">
                            <a:latin typeface="Cambria Math"/>
                          </a:rPr>
                          <m:t>𝑚</m:t>
                        </m:r>
                      </m:e>
                      <m:sub>
                        <m:r>
                          <a:rPr lang="cs-CZ" sz="1600" b="0" i="1" smtClean="0">
                            <a:latin typeface="Cambria Math"/>
                          </a:rPr>
                          <m:t>𝑝</m:t>
                        </m:r>
                      </m:sub>
                    </m:sSub>
                    <m:r>
                      <a:rPr lang="cs-CZ" sz="1600" b="0" i="1" smtClean="0">
                        <a:latin typeface="Cambria Math"/>
                      </a:rPr>
                      <m:t>=4 </m:t>
                    </m:r>
                    <m:r>
                      <m:rPr>
                        <m:sty m:val="p"/>
                      </m:rPr>
                      <a:rPr lang="cs-CZ" sz="1600" b="0" i="0" smtClean="0">
                        <a:latin typeface="Cambria Math"/>
                      </a:rPr>
                      <m:t>kg</m:t>
                    </m:r>
                    <m:r>
                      <a:rPr lang="cs-CZ" sz="1600" b="0" i="1" smtClean="0">
                        <a:latin typeface="Cambria Math"/>
                      </a:rPr>
                      <m:t>, </m:t>
                    </m:r>
                    <m:sSub>
                      <m:sSubPr>
                        <m:ctrlPr>
                          <a:rPr lang="cs-CZ" sz="16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600" b="0" i="1" smtClean="0">
                            <a:latin typeface="Cambria Math"/>
                          </a:rPr>
                          <m:t>𝑣</m:t>
                        </m:r>
                      </m:e>
                      <m:sub>
                        <m:r>
                          <a:rPr lang="cs-CZ" sz="1600" b="0" i="1" smtClean="0">
                            <a:latin typeface="Cambria Math"/>
                          </a:rPr>
                          <m:t>𝑠</m:t>
                        </m:r>
                      </m:sub>
                    </m:sSub>
                    <m:r>
                      <a:rPr lang="cs-CZ" sz="1600" b="0" i="1" smtClean="0">
                        <a:latin typeface="Cambria Math"/>
                      </a:rPr>
                      <m:t>=800 </m:t>
                    </m:r>
                    <m:r>
                      <m:rPr>
                        <m:sty m:val="p"/>
                      </m:rPr>
                      <a:rPr lang="cs-CZ" sz="1600" b="0" i="0" smtClean="0">
                        <a:latin typeface="Cambria Math"/>
                      </a:rPr>
                      <m:t>m</m:t>
                    </m:r>
                    <m:r>
                      <a:rPr lang="cs-CZ" sz="1600" b="0" i="0" smtClean="0">
                        <a:latin typeface="Cambria Math"/>
                      </a:rPr>
                      <m:t>.</m:t>
                    </m:r>
                    <m:sSup>
                      <m:sSupPr>
                        <m:ctrlPr>
                          <a:rPr lang="cs-CZ" sz="16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sz="1600" b="0" i="0" smtClean="0">
                            <a:latin typeface="Cambria Math"/>
                          </a:rPr>
                          <m:t>s</m:t>
                        </m:r>
                      </m:e>
                      <m:sup>
                        <m:r>
                          <a:rPr lang="cs-CZ" sz="1600" b="0" i="0" smtClean="0">
                            <a:latin typeface="Cambria Math"/>
                          </a:rPr>
                          <m:t>−1</m:t>
                        </m:r>
                      </m:sup>
                    </m:sSup>
                    <m:r>
                      <a:rPr lang="cs-CZ" sz="1600" b="0" i="1" smtClean="0">
                        <a:latin typeface="Cambria Math"/>
                      </a:rPr>
                      <m:t>,  </m:t>
                    </m:r>
                    <m:sSub>
                      <m:sSubPr>
                        <m:ctrlPr>
                          <a:rPr lang="cs-CZ" sz="16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600" b="0" i="1" smtClean="0">
                            <a:latin typeface="Cambria Math"/>
                          </a:rPr>
                          <m:t>𝑣</m:t>
                        </m:r>
                      </m:e>
                      <m:sub>
                        <m:r>
                          <a:rPr lang="cs-CZ" sz="1600" b="0" i="1" smtClean="0">
                            <a:latin typeface="Cambria Math"/>
                          </a:rPr>
                          <m:t>0</m:t>
                        </m:r>
                        <m:r>
                          <a:rPr lang="cs-CZ" sz="1600" b="0" i="1" smtClean="0">
                            <a:latin typeface="Cambria Math"/>
                          </a:rPr>
                          <m:t>𝑝</m:t>
                        </m:r>
                      </m:sub>
                    </m:sSub>
                    <m:r>
                      <a:rPr lang="cs-CZ" sz="1600" b="0" i="1" smtClean="0"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cs-CZ" sz="16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600" b="0" i="1" smtClean="0">
                            <a:latin typeface="Cambria Math"/>
                          </a:rPr>
                          <m:t>𝑣</m:t>
                        </m:r>
                      </m:e>
                      <m:sub>
                        <m:r>
                          <a:rPr lang="cs-CZ" sz="1600" b="0" i="1" smtClean="0">
                            <a:latin typeface="Cambria Math"/>
                          </a:rPr>
                          <m:t>0</m:t>
                        </m:r>
                        <m:r>
                          <a:rPr lang="cs-CZ" sz="1600" b="0" i="1" smtClean="0">
                            <a:latin typeface="Cambria Math"/>
                          </a:rPr>
                          <m:t>𝑠</m:t>
                        </m:r>
                      </m:sub>
                    </m:sSub>
                    <m:r>
                      <a:rPr lang="cs-CZ" sz="16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sz="1600" b="0" i="1" smtClean="0">
                        <a:latin typeface="Cambria Math" panose="02040503050406030204" pitchFamily="18" charset="0"/>
                      </a:rPr>
                      <m:t>𝑣</m:t>
                    </m:r>
                    <m:r>
                      <a:rPr lang="cs-CZ" sz="1600" b="0" i="1" smtClean="0">
                        <a:latin typeface="Cambria Math" panose="02040503050406030204" pitchFamily="18" charset="0"/>
                      </a:rPr>
                      <m:t>=0 (</m:t>
                    </m:r>
                    <m:r>
                      <m:rPr>
                        <m:sty m:val="p"/>
                      </m:rPr>
                      <a:rPr lang="cs-CZ" sz="1600" b="0" i="0" smtClean="0">
                        <a:latin typeface="Cambria Math" panose="02040503050406030204" pitchFamily="18" charset="0"/>
                      </a:rPr>
                      <m:t>p</m:t>
                    </m:r>
                    <m:r>
                      <a:rPr lang="cs-CZ" sz="1600" b="0" i="0" smtClean="0">
                        <a:latin typeface="Cambria Math" panose="02040503050406030204" pitchFamily="18" charset="0"/>
                      </a:rPr>
                      <m:t>ř</m:t>
                    </m:r>
                    <m:r>
                      <m:rPr>
                        <m:sty m:val="p"/>
                      </m:rPr>
                      <a:rPr lang="cs-CZ" sz="1600" b="0" i="0" smtClean="0">
                        <a:latin typeface="Cambria Math" panose="02040503050406030204" pitchFamily="18" charset="0"/>
                      </a:rPr>
                      <m:t>ed</m:t>
                    </m:r>
                    <m:r>
                      <a:rPr lang="cs-CZ" sz="1600" b="0" i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sz="1600" b="0" i="0" smtClean="0">
                        <a:latin typeface="Cambria Math" panose="02040503050406030204" pitchFamily="18" charset="0"/>
                      </a:rPr>
                      <m:t>v</m:t>
                    </m:r>
                    <m:r>
                      <a:rPr lang="cs-CZ" sz="1600" b="0" i="0" smtClean="0">
                        <a:latin typeface="Cambria Math" panose="02040503050406030204" pitchFamily="18" charset="0"/>
                      </a:rPr>
                      <m:t>ý</m:t>
                    </m:r>
                    <m:r>
                      <m:rPr>
                        <m:sty m:val="p"/>
                      </m:rPr>
                      <a:rPr lang="cs-CZ" sz="1600" b="0" i="0" smtClean="0">
                        <a:latin typeface="Cambria Math" panose="02040503050406030204" pitchFamily="18" charset="0"/>
                      </a:rPr>
                      <m:t>st</m:t>
                    </m:r>
                    <m:r>
                      <a:rPr lang="cs-CZ" sz="1600" b="0" i="0" smtClean="0">
                        <a:latin typeface="Cambria Math" panose="02040503050406030204" pitchFamily="18" charset="0"/>
                      </a:rPr>
                      <m:t>ř</m:t>
                    </m:r>
                    <m:r>
                      <m:rPr>
                        <m:sty m:val="p"/>
                      </m:rPr>
                      <a:rPr lang="cs-CZ" sz="1600" b="0" i="0" smtClean="0">
                        <a:latin typeface="Cambria Math" panose="02040503050406030204" pitchFamily="18" charset="0"/>
                      </a:rPr>
                      <m:t>elem</m:t>
                    </m:r>
                    <m:r>
                      <a:rPr lang="cs-CZ" sz="1600" b="0" i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sz="1600" b="0" i="0" smtClean="0">
                        <a:latin typeface="Cambria Math" panose="02040503050406030204" pitchFamily="18" charset="0"/>
                      </a:rPr>
                      <m:t>je</m:t>
                    </m:r>
                    <m:r>
                      <a:rPr lang="cs-CZ" sz="1600" b="0" i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sz="1600" b="0" i="0" smtClean="0">
                        <a:latin typeface="Cambria Math" panose="02040503050406030204" pitchFamily="18" charset="0"/>
                      </a:rPr>
                      <m:t>rychlost</m:t>
                    </m:r>
                    <m:r>
                      <a:rPr lang="cs-CZ" sz="1600" b="0" i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sz="1600" b="0" i="0" smtClean="0">
                        <a:latin typeface="Cambria Math" panose="02040503050406030204" pitchFamily="18" charset="0"/>
                      </a:rPr>
                      <m:t>pu</m:t>
                    </m:r>
                    <m:r>
                      <a:rPr lang="cs-CZ" sz="1600" b="0" i="0" smtClean="0">
                        <a:latin typeface="Cambria Math" panose="02040503050406030204" pitchFamily="18" charset="0"/>
                      </a:rPr>
                      <m:t>š</m:t>
                    </m:r>
                    <m:r>
                      <m:rPr>
                        <m:sty m:val="p"/>
                      </m:rPr>
                      <a:rPr lang="cs-CZ" sz="1600" b="0" i="0" smtClean="0">
                        <a:latin typeface="Cambria Math" panose="02040503050406030204" pitchFamily="18" charset="0"/>
                      </a:rPr>
                      <m:t>ky</m:t>
                    </m:r>
                    <m:r>
                      <a:rPr lang="cs-CZ" sz="1600" b="0" i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sz="1600" b="0" i="0" smtClean="0">
                        <a:latin typeface="Cambria Math" panose="02040503050406030204" pitchFamily="18" charset="0"/>
                      </a:rPr>
                      <m:t>i</m:t>
                    </m:r>
                    <m:r>
                      <a:rPr lang="cs-CZ" sz="1600" b="0" i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sz="1600" b="0" i="0" smtClean="0">
                        <a:latin typeface="Cambria Math" panose="02040503050406030204" pitchFamily="18" charset="0"/>
                      </a:rPr>
                      <m:t>st</m:t>
                    </m:r>
                    <m:r>
                      <a:rPr lang="cs-CZ" sz="1600" b="0" i="0" smtClean="0">
                        <a:latin typeface="Cambria Math" panose="02040503050406030204" pitchFamily="18" charset="0"/>
                      </a:rPr>
                      <m:t>ř</m:t>
                    </m:r>
                    <m:r>
                      <m:rPr>
                        <m:sty m:val="p"/>
                      </m:rPr>
                      <a:rPr lang="cs-CZ" sz="1600" b="0" i="0" smtClean="0">
                        <a:latin typeface="Cambria Math" panose="02040503050406030204" pitchFamily="18" charset="0"/>
                      </a:rPr>
                      <m:t>ely</m:t>
                    </m:r>
                    <m:r>
                      <a:rPr lang="cs-CZ" sz="1600" b="0" i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sz="1600" b="0" i="0" smtClean="0">
                        <a:latin typeface="Cambria Math" panose="02040503050406030204" pitchFamily="18" charset="0"/>
                      </a:rPr>
                      <m:t>nulov</m:t>
                    </m:r>
                    <m:r>
                      <a:rPr lang="cs-CZ" sz="1600" b="0" i="0" smtClean="0">
                        <a:latin typeface="Cambria Math" panose="02040503050406030204" pitchFamily="18" charset="0"/>
                      </a:rPr>
                      <m:t>á</m:t>
                    </m:r>
                    <m:r>
                      <a:rPr lang="cs-CZ" sz="1600" b="0" i="1" smtClean="0">
                        <a:latin typeface="Cambria Math"/>
                      </a:rPr>
                      <m:t>) , </m:t>
                    </m:r>
                    <m:sSub>
                      <m:sSubPr>
                        <m:ctrlPr>
                          <a:rPr lang="cs-CZ" sz="16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600" b="0" i="1" smtClean="0">
                            <a:latin typeface="Cambria Math"/>
                          </a:rPr>
                          <m:t>𝑣</m:t>
                        </m:r>
                      </m:e>
                      <m:sub>
                        <m:r>
                          <a:rPr lang="cs-CZ" sz="1600" b="0" i="1" smtClean="0">
                            <a:latin typeface="Cambria Math"/>
                          </a:rPr>
                          <m:t>𝑝</m:t>
                        </m:r>
                      </m:sub>
                    </m:sSub>
                  </m:oMath>
                </a14:m>
                <a:r>
                  <a:rPr lang="cs-CZ" dirty="0"/>
                  <a:t>= ?</a:t>
                </a:r>
              </a:p>
            </p:txBody>
          </p:sp>
        </mc:Choice>
        <mc:Fallback xmlns="">
          <p:sp>
            <p:nvSpPr>
              <p:cNvPr id="2" name="Obdélník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4285" y="489857"/>
                <a:ext cx="11146972" cy="1477328"/>
              </a:xfrm>
              <a:prstGeom prst="rect">
                <a:avLst/>
              </a:prstGeom>
              <a:blipFill>
                <a:blip r:embed="rId2"/>
                <a:stretch>
                  <a:fillRect l="-437" t="-2058" b="-493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Obdélník 2"/>
          <p:cNvSpPr/>
          <p:nvPr/>
        </p:nvSpPr>
        <p:spPr>
          <a:xfrm>
            <a:off x="544285" y="4983424"/>
            <a:ext cx="1104899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b="1" dirty="0"/>
              <a:t>Puška získá zpětnou rychlost 2 m/s   -  zpětný ráz. </a:t>
            </a:r>
          </a:p>
          <a:p>
            <a:pPr algn="ctr"/>
            <a:r>
              <a:rPr lang="cs-CZ" dirty="0"/>
              <a:t>Znaménko mínus nám říká, že puška pohybuje na opačnou stranu než kulka. </a:t>
            </a:r>
          </a:p>
        </p:txBody>
      </p:sp>
      <p:cxnSp>
        <p:nvCxnSpPr>
          <p:cNvPr id="5" name="Přímá spojnice 4"/>
          <p:cNvCxnSpPr/>
          <p:nvPr/>
        </p:nvCxnSpPr>
        <p:spPr>
          <a:xfrm>
            <a:off x="544285" y="2175629"/>
            <a:ext cx="11146971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544284" y="2659833"/>
                <a:ext cx="11146971" cy="21526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Ze zákona zachování hybnosti plyne: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𝑠</m:t>
                              </m:r>
                            </m:sub>
                          </m:s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𝑝</m:t>
                              </m:r>
                            </m:sub>
                          </m:sSub>
                        </m:e>
                      </m:d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𝑣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/>
                            </a:rPr>
                            <m:t>𝑚</m:t>
                          </m:r>
                        </m:e>
                        <m:sub>
                          <m:r>
                            <a:rPr lang="cs-CZ" b="0" i="1" smtClean="0">
                              <a:latin typeface="Cambria Math"/>
                            </a:rPr>
                            <m:t>𝑠</m:t>
                          </m:r>
                        </m:sub>
                      </m:sSub>
                      <m:r>
                        <a:rPr lang="cs-CZ" b="0" i="1" smtClean="0">
                          <a:latin typeface="Cambria Math"/>
                        </a:rPr>
                        <m:t>.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latin typeface="Cambria Math"/>
                            </a:rPr>
                            <m:t>𝑠</m:t>
                          </m:r>
                        </m:sub>
                      </m:sSub>
                      <m:r>
                        <a:rPr lang="cs-CZ" b="0" i="1" smtClean="0">
                          <a:latin typeface="Cambria Math"/>
                        </a:rPr>
                        <m:t>+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/>
                            </a:rPr>
                            <m:t>𝑚</m:t>
                          </m:r>
                        </m:e>
                        <m:sub>
                          <m:r>
                            <a:rPr lang="cs-CZ" b="0" i="1" smtClean="0">
                              <a:latin typeface="Cambria Math"/>
                            </a:rPr>
                            <m:t>𝑝</m:t>
                          </m:r>
                        </m:sub>
                      </m:sSub>
                      <m:r>
                        <a:rPr lang="cs-CZ" b="0" i="1" smtClean="0">
                          <a:latin typeface="Cambria Math"/>
                        </a:rPr>
                        <m:t>.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latin typeface="Cambria Math"/>
                            </a:rPr>
                            <m:t>𝑝</m:t>
                          </m:r>
                        </m:sub>
                      </m:sSub>
                      <m:r>
                        <a:rPr lang="cs-CZ" b="0" i="1" smtClean="0">
                          <a:latin typeface="Cambria Math"/>
                        </a:rPr>
                        <m:t>=0</m:t>
                      </m:r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/>
                            </a:rPr>
                            <m:t>𝑚</m:t>
                          </m:r>
                        </m:e>
                        <m:sub>
                          <m:r>
                            <a:rPr lang="cs-CZ" b="0" i="1" smtClean="0">
                              <a:latin typeface="Cambria Math"/>
                            </a:rPr>
                            <m:t>𝑝</m:t>
                          </m:r>
                        </m:sub>
                      </m:sSub>
                      <m:r>
                        <a:rPr lang="cs-CZ" b="0" i="1" smtClean="0">
                          <a:latin typeface="Cambria Math"/>
                        </a:rPr>
                        <m:t>.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latin typeface="Cambria Math"/>
                            </a:rPr>
                            <m:t>𝑝</m:t>
                          </m:r>
                        </m:sub>
                      </m:sSub>
                      <m:r>
                        <a:rPr lang="cs-CZ" b="0" i="1" smtClean="0">
                          <a:latin typeface="Cambria Math"/>
                        </a:rPr>
                        <m:t>=−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/>
                            </a:rPr>
                            <m:t>𝑚</m:t>
                          </m:r>
                        </m:e>
                        <m:sub>
                          <m:r>
                            <a:rPr lang="cs-CZ" b="0" i="1" smtClean="0">
                              <a:latin typeface="Cambria Math"/>
                            </a:rPr>
                            <m:t>𝑠</m:t>
                          </m:r>
                        </m:sub>
                      </m:sSub>
                      <m:r>
                        <a:rPr lang="cs-CZ" b="0" i="1" smtClean="0">
                          <a:latin typeface="Cambria Math"/>
                        </a:rPr>
                        <m:t>.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latin typeface="Cambria Math"/>
                            </a:rPr>
                            <m:t>𝑠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latin typeface="Cambria Math"/>
                            </a:rPr>
                            <m:t>𝑝</m:t>
                          </m:r>
                        </m:sub>
                      </m:sSub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−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𝑚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/>
                                </a:rPr>
                                <m:t>𝑠</m:t>
                              </m:r>
                            </m:sub>
                          </m:sSub>
                          <m:r>
                            <a:rPr lang="cs-CZ" b="0" i="1" smtClean="0">
                              <a:latin typeface="Cambria Math"/>
                            </a:rPr>
                            <m:t>.</m:t>
                          </m:r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𝑣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/>
                                </a:rPr>
                                <m:t>𝑠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𝑚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/>
                                </a:rPr>
                                <m:t>𝑝</m:t>
                              </m:r>
                            </m:sub>
                          </m:sSub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=−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0,01 </m:t>
                          </m:r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/>
                            </a:rPr>
                            <m:t>kg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.800 </m:t>
                          </m:r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/>
                            </a:rPr>
                            <m:t>m</m:t>
                          </m:r>
                          <m:r>
                            <a:rPr lang="cs-CZ" b="0" i="0" smtClean="0">
                              <a:latin typeface="Cambria Math"/>
                            </a:rPr>
                            <m:t>.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cs-CZ" b="0" i="0" smtClean="0">
                                  <a:latin typeface="Cambria Math"/>
                                </a:rPr>
                                <m:t>s</m:t>
                              </m:r>
                            </m:e>
                            <m:sup>
                              <m:r>
                                <a:rPr lang="cs-CZ" b="0" i="0" smtClean="0">
                                  <a:latin typeface="Cambria Math"/>
                                </a:rPr>
                                <m:t>−1</m:t>
                              </m:r>
                            </m:sup>
                          </m:sSup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4 </m:t>
                          </m:r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/>
                            </a:rPr>
                            <m:t>kg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=−2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/>
                        </a:rPr>
                        <m:t>m</m:t>
                      </m:r>
                      <m:r>
                        <a:rPr lang="cs-CZ" b="0" i="0" smtClean="0">
                          <a:latin typeface="Cambria Math"/>
                        </a:rPr>
                        <m:t>.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/>
                            </a:rPr>
                            <m:t>s</m:t>
                          </m:r>
                        </m:e>
                        <m:sup>
                          <m:r>
                            <a:rPr lang="cs-CZ" b="0" i="0" smtClean="0">
                              <a:latin typeface="Cambria Math"/>
                            </a:rPr>
                            <m:t>−1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4284" y="2659833"/>
                <a:ext cx="11146971" cy="2152641"/>
              </a:xfrm>
              <a:prstGeom prst="rect">
                <a:avLst/>
              </a:prstGeom>
              <a:blipFill>
                <a:blip r:embed="rId3"/>
                <a:stretch>
                  <a:fillRect l="-437" t="-141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26" name="Picture 2" descr="Gamo FAST SHOT 10X IGT">
            <a:extLst>
              <a:ext uri="{FF2B5EF4-FFF2-40B4-BE49-F238E27FC236}">
                <a16:creationId xmlns:a16="http://schemas.microsoft.com/office/drawing/2014/main" id="{3DCEE813-CF36-81C8-D696-1C0F7E5353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6720" y="2714539"/>
            <a:ext cx="3459235" cy="7889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66051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90D521C8-E726-9038-C68F-90FC28361CAF}"/>
              </a:ext>
            </a:extLst>
          </p:cNvPr>
          <p:cNvSpPr txBox="1"/>
          <p:nvPr/>
        </p:nvSpPr>
        <p:spPr>
          <a:xfrm>
            <a:off x="294198" y="365760"/>
            <a:ext cx="86192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Hybnost soustavy těles pohybujících se ve stejném směru.</a:t>
            </a:r>
          </a:p>
        </p:txBody>
      </p:sp>
      <p:grpSp>
        <p:nvGrpSpPr>
          <p:cNvPr id="18" name="Skupina 17">
            <a:extLst>
              <a:ext uri="{FF2B5EF4-FFF2-40B4-BE49-F238E27FC236}">
                <a16:creationId xmlns:a16="http://schemas.microsoft.com/office/drawing/2014/main" id="{4C59348F-5FD2-674B-BBDD-367348AB71EA}"/>
              </a:ext>
            </a:extLst>
          </p:cNvPr>
          <p:cNvGrpSpPr/>
          <p:nvPr/>
        </p:nvGrpSpPr>
        <p:grpSpPr>
          <a:xfrm>
            <a:off x="184384" y="759807"/>
            <a:ext cx="4746567" cy="1753985"/>
            <a:chOff x="200287" y="898135"/>
            <a:chExt cx="4746567" cy="1753985"/>
          </a:xfrm>
        </p:grpSpPr>
        <p:pic>
          <p:nvPicPr>
            <p:cNvPr id="4" name="Obrázek 3">
              <a:extLst>
                <a:ext uri="{FF2B5EF4-FFF2-40B4-BE49-F238E27FC236}">
                  <a16:creationId xmlns:a16="http://schemas.microsoft.com/office/drawing/2014/main" id="{7A82294D-D3B8-D251-D508-F18EFBB6B1D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0287" y="898135"/>
              <a:ext cx="4746567" cy="1753985"/>
            </a:xfrm>
            <a:prstGeom prst="rect">
              <a:avLst/>
            </a:prstGeom>
          </p:spPr>
        </p:pic>
        <p:cxnSp>
          <p:nvCxnSpPr>
            <p:cNvPr id="9" name="Přímá spojnice se šipkou 8">
              <a:extLst>
                <a:ext uri="{FF2B5EF4-FFF2-40B4-BE49-F238E27FC236}">
                  <a16:creationId xmlns:a16="http://schemas.microsoft.com/office/drawing/2014/main" id="{A5A4D5B2-0549-6891-62CF-9FA3BAD1A53F}"/>
                </a:ext>
              </a:extLst>
            </p:cNvPr>
            <p:cNvCxnSpPr/>
            <p:nvPr/>
          </p:nvCxnSpPr>
          <p:spPr>
            <a:xfrm>
              <a:off x="2178656" y="2075290"/>
              <a:ext cx="818984" cy="0"/>
            </a:xfrm>
            <a:prstGeom prst="straightConnector1">
              <a:avLst/>
            </a:prstGeom>
            <a:ln w="38100">
              <a:solidFill>
                <a:srgbClr val="00B05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Přímá spojnice se šipkou 9">
              <a:extLst>
                <a:ext uri="{FF2B5EF4-FFF2-40B4-BE49-F238E27FC236}">
                  <a16:creationId xmlns:a16="http://schemas.microsoft.com/office/drawing/2014/main" id="{528CC4CD-D875-059E-0836-B6D10283B0FB}"/>
                </a:ext>
              </a:extLst>
            </p:cNvPr>
            <p:cNvCxnSpPr/>
            <p:nvPr/>
          </p:nvCxnSpPr>
          <p:spPr>
            <a:xfrm>
              <a:off x="4261653" y="2083241"/>
              <a:ext cx="468000" cy="0"/>
            </a:xfrm>
            <a:prstGeom prst="straightConnector1">
              <a:avLst/>
            </a:prstGeom>
            <a:ln w="38100">
              <a:solidFill>
                <a:srgbClr val="00B05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3" name="TextovéPole 12">
                  <a:extLst>
                    <a:ext uri="{FF2B5EF4-FFF2-40B4-BE49-F238E27FC236}">
                      <a16:creationId xmlns:a16="http://schemas.microsoft.com/office/drawing/2014/main" id="{51B2FE1B-ADC4-054E-B594-FA0557092CF3}"/>
                    </a:ext>
                  </a:extLst>
                </p:cNvPr>
                <p:cNvSpPr txBox="1"/>
                <p:nvPr/>
              </p:nvSpPr>
              <p:spPr>
                <a:xfrm>
                  <a:off x="2335032" y="1701578"/>
                  <a:ext cx="477078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cs-CZ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1" i="1" smtClean="0">
                                <a:latin typeface="Cambria Math" panose="02040503050406030204" pitchFamily="18" charset="0"/>
                              </a:rPr>
                              <m:t>𝒗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13" name="TextovéPole 12">
                  <a:extLst>
                    <a:ext uri="{FF2B5EF4-FFF2-40B4-BE49-F238E27FC236}">
                      <a16:creationId xmlns:a16="http://schemas.microsoft.com/office/drawing/2014/main" id="{51B2FE1B-ADC4-054E-B594-FA0557092CF3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335032" y="1701578"/>
                  <a:ext cx="477078" cy="369332"/>
                </a:xfrm>
                <a:prstGeom prst="rect">
                  <a:avLst/>
                </a:prstGeom>
                <a:blipFill>
                  <a:blip r:embed="rId3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4" name="TextovéPole 13">
                  <a:extLst>
                    <a:ext uri="{FF2B5EF4-FFF2-40B4-BE49-F238E27FC236}">
                      <a16:creationId xmlns:a16="http://schemas.microsoft.com/office/drawing/2014/main" id="{03BA7DA1-2D26-A342-9554-00A0C3487A17}"/>
                    </a:ext>
                  </a:extLst>
                </p:cNvPr>
                <p:cNvSpPr txBox="1"/>
                <p:nvPr/>
              </p:nvSpPr>
              <p:spPr>
                <a:xfrm>
                  <a:off x="4269851" y="1705958"/>
                  <a:ext cx="477078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cs-CZ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1" i="1" smtClean="0">
                                <a:latin typeface="Cambria Math" panose="02040503050406030204" pitchFamily="18" charset="0"/>
                              </a:rPr>
                              <m:t>𝒗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14" name="TextovéPole 13">
                  <a:extLst>
                    <a:ext uri="{FF2B5EF4-FFF2-40B4-BE49-F238E27FC236}">
                      <a16:creationId xmlns:a16="http://schemas.microsoft.com/office/drawing/2014/main" id="{03BA7DA1-2D26-A342-9554-00A0C3487A17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269851" y="1705958"/>
                  <a:ext cx="477078" cy="369332"/>
                </a:xfrm>
                <a:prstGeom prst="rect">
                  <a:avLst/>
                </a:prstGeom>
                <a:blipFill>
                  <a:blip r:embed="rId4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5" name="TextovéPole 14">
                  <a:extLst>
                    <a:ext uri="{FF2B5EF4-FFF2-40B4-BE49-F238E27FC236}">
                      <a16:creationId xmlns:a16="http://schemas.microsoft.com/office/drawing/2014/main" id="{D4D5FC60-630A-5369-D35A-73BBA1D20F63}"/>
                    </a:ext>
                  </a:extLst>
                </p:cNvPr>
                <p:cNvSpPr txBox="1"/>
                <p:nvPr/>
              </p:nvSpPr>
              <p:spPr>
                <a:xfrm>
                  <a:off x="2335032" y="1066059"/>
                  <a:ext cx="1224501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cs-CZ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𝑣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  <m:r>
                          <a:rPr lang="cs-CZ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&gt;</m:t>
                        </m:r>
                        <m:sSub>
                          <m:sSubPr>
                            <m:ctrlPr>
                              <a:rPr lang="cs-CZ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𝑣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15" name="TextovéPole 14">
                  <a:extLst>
                    <a:ext uri="{FF2B5EF4-FFF2-40B4-BE49-F238E27FC236}">
                      <a16:creationId xmlns:a16="http://schemas.microsoft.com/office/drawing/2014/main" id="{D4D5FC60-630A-5369-D35A-73BBA1D20F63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335032" y="1066059"/>
                  <a:ext cx="1224501" cy="369332"/>
                </a:xfrm>
                <a:prstGeom prst="rect">
                  <a:avLst/>
                </a:prstGeom>
                <a:blipFill>
                  <a:blip r:embed="rId5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ovéPole 15">
                <a:extLst>
                  <a:ext uri="{FF2B5EF4-FFF2-40B4-BE49-F238E27FC236}">
                    <a16:creationId xmlns:a16="http://schemas.microsoft.com/office/drawing/2014/main" id="{7DA23A42-2B36-6DE4-8423-4FA16A0D23DE}"/>
                  </a:ext>
                </a:extLst>
              </p:cNvPr>
              <p:cNvSpPr txBox="1"/>
              <p:nvPr/>
            </p:nvSpPr>
            <p:spPr>
              <a:xfrm>
                <a:off x="5087327" y="824586"/>
                <a:ext cx="6671144" cy="14773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Dva vozíky o hmotnostech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dirty="0"/>
                  <a:t> 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cs-CZ" dirty="0"/>
                  <a:t> pohybující se různými rychlostmi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dirty="0"/>
                  <a:t> 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cs-CZ" dirty="0"/>
                  <a:t> stejným směrem. Protože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&gt;</m:t>
                    </m:r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cs-CZ" dirty="0"/>
                  <a:t> (viz obrázek), narazí rychlejší vozík hmotnosti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dirty="0"/>
                  <a:t> do pomalejšího vozíku hmotnosti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cs-CZ" dirty="0"/>
                  <a:t> a spojí se s ním v jediné těleso.</a:t>
                </a:r>
              </a:p>
              <a:p>
                <a:r>
                  <a:rPr lang="cs-CZ" dirty="0"/>
                  <a:t>Jakou rychlostí se oba spojené vozíky po srážce budou pohybovat? </a:t>
                </a:r>
              </a:p>
            </p:txBody>
          </p:sp>
        </mc:Choice>
        <mc:Fallback xmlns="">
          <p:sp>
            <p:nvSpPr>
              <p:cNvPr id="16" name="TextovéPole 15">
                <a:extLst>
                  <a:ext uri="{FF2B5EF4-FFF2-40B4-BE49-F238E27FC236}">
                    <a16:creationId xmlns:a16="http://schemas.microsoft.com/office/drawing/2014/main" id="{7DA23A42-2B36-6DE4-8423-4FA16A0D23D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87327" y="824586"/>
                <a:ext cx="6671144" cy="1477328"/>
              </a:xfrm>
              <a:prstGeom prst="rect">
                <a:avLst/>
              </a:prstGeom>
              <a:blipFill>
                <a:blip r:embed="rId6"/>
                <a:stretch>
                  <a:fillRect l="-823" t="-2058" b="-535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ovéPole 16">
                <a:extLst>
                  <a:ext uri="{FF2B5EF4-FFF2-40B4-BE49-F238E27FC236}">
                    <a16:creationId xmlns:a16="http://schemas.microsoft.com/office/drawing/2014/main" id="{361EABDE-395A-B86F-CE37-C21C98C3CCB2}"/>
                  </a:ext>
                </a:extLst>
              </p:cNvPr>
              <p:cNvSpPr txBox="1"/>
              <p:nvPr/>
            </p:nvSpPr>
            <p:spPr>
              <a:xfrm>
                <a:off x="294198" y="2538507"/>
                <a:ext cx="11354462" cy="21181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Protože se vozíky pohybují stejným směrem, mají i vektory rychlosti stejný směr (viz obrázek), mají i vektory rychlosti stejný směr, a proto můžeme zákon zachování hybnosti zapsat ve skalárním tvaru: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.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.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e>
                      </m:d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.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𝑣</m:t>
                      </m:r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r>
                  <a:rPr lang="cs-CZ" dirty="0"/>
                  <a:t>Kde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𝑣</m:t>
                    </m:r>
                  </m:oMath>
                </a14:m>
                <a:r>
                  <a:rPr lang="cs-CZ" dirty="0"/>
                  <a:t> je společná rychlost spojených vozíků. Úpravou rovnice vypočteme společnou rychlost (rychlost po srážce) 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𝑣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</m:e>
                            <m:sub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 . </m:t>
                          </m:r>
                          <m:sSub>
                            <m:sSub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𝑣</m:t>
                              </m:r>
                            </m:e>
                            <m:sub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</m:e>
                            <m:sub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 . </m:t>
                          </m:r>
                          <m:sSub>
                            <m:sSub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𝑣</m:t>
                              </m:r>
                            </m:e>
                            <m:sub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</m:e>
                            <m:sub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</m:e>
                            <m:sub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7" name="TextovéPole 16">
                <a:extLst>
                  <a:ext uri="{FF2B5EF4-FFF2-40B4-BE49-F238E27FC236}">
                    <a16:creationId xmlns:a16="http://schemas.microsoft.com/office/drawing/2014/main" id="{361EABDE-395A-B86F-CE37-C21C98C3CCB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4198" y="2538507"/>
                <a:ext cx="11354462" cy="2118144"/>
              </a:xfrm>
              <a:prstGeom prst="rect">
                <a:avLst/>
              </a:prstGeom>
              <a:blipFill>
                <a:blip r:embed="rId7"/>
                <a:stretch>
                  <a:fillRect l="-429" t="-143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0" name="Přímá spojnice 19">
            <a:extLst>
              <a:ext uri="{FF2B5EF4-FFF2-40B4-BE49-F238E27FC236}">
                <a16:creationId xmlns:a16="http://schemas.microsoft.com/office/drawing/2014/main" id="{C41CACC2-1248-7652-77F6-BCB67F3A9C7E}"/>
              </a:ext>
            </a:extLst>
          </p:cNvPr>
          <p:cNvCxnSpPr/>
          <p:nvPr/>
        </p:nvCxnSpPr>
        <p:spPr>
          <a:xfrm>
            <a:off x="294198" y="4707173"/>
            <a:ext cx="1146427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1" name="TextovéPole 20">
            <a:extLst>
              <a:ext uri="{FF2B5EF4-FFF2-40B4-BE49-F238E27FC236}">
                <a16:creationId xmlns:a16="http://schemas.microsoft.com/office/drawing/2014/main" id="{9DEADA69-0544-1E3F-332D-288A28708E15}"/>
              </a:ext>
            </a:extLst>
          </p:cNvPr>
          <p:cNvSpPr txBox="1"/>
          <p:nvPr/>
        </p:nvSpPr>
        <p:spPr>
          <a:xfrm>
            <a:off x="184384" y="4757696"/>
            <a:ext cx="82693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b="1" dirty="0"/>
              <a:t>Příklad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ovéPole 21">
                <a:extLst>
                  <a:ext uri="{FF2B5EF4-FFF2-40B4-BE49-F238E27FC236}">
                    <a16:creationId xmlns:a16="http://schemas.microsoft.com/office/drawing/2014/main" id="{B007999A-307A-802E-6748-C7B28F239A97}"/>
                  </a:ext>
                </a:extLst>
              </p:cNvPr>
              <p:cNvSpPr txBox="1"/>
              <p:nvPr/>
            </p:nvSpPr>
            <p:spPr>
              <a:xfrm>
                <a:off x="184384" y="5028760"/>
                <a:ext cx="11632759" cy="75706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1400" dirty="0"/>
                  <a:t>Vozík o hmotnosti 50 kg jedoucí rychlostí 3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14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sz="1400" b="0" i="0" smtClean="0">
                            <a:latin typeface="Cambria Math" panose="02040503050406030204" pitchFamily="18" charset="0"/>
                          </a:rPr>
                          <m:t>m</m:t>
                        </m:r>
                        <m:r>
                          <a:rPr lang="cs-CZ" sz="1400" b="0" i="0" smtClean="0">
                            <a:latin typeface="Cambria Math" panose="02040503050406030204" pitchFamily="18" charset="0"/>
                          </a:rPr>
                          <m:t> . </m:t>
                        </m:r>
                        <m:r>
                          <m:rPr>
                            <m:sty m:val="p"/>
                          </m:rPr>
                          <a:rPr lang="cs-CZ" sz="1400" b="0" i="0" smtClean="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sz="1400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cs-CZ" sz="1400" dirty="0"/>
                  <a:t>narazí na vozík o hmotnosti 75 kg jedoucí ve stejném směru rychlostí 2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14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sz="1400">
                            <a:latin typeface="Cambria Math" panose="02040503050406030204" pitchFamily="18" charset="0"/>
                          </a:rPr>
                          <m:t>m</m:t>
                        </m:r>
                        <m:r>
                          <a:rPr lang="cs-CZ" sz="1400">
                            <a:latin typeface="Cambria Math" panose="02040503050406030204" pitchFamily="18" charset="0"/>
                          </a:rPr>
                          <m:t> . </m:t>
                        </m:r>
                        <m:r>
                          <m:rPr>
                            <m:sty m:val="p"/>
                          </m:rPr>
                          <a:rPr lang="cs-CZ" sz="140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sz="1400" i="1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cs-CZ" sz="1400" dirty="0"/>
                  <a:t> a dále se pohybují jako jedno těleso společnou rychlostí </a:t>
                </a:r>
                <a14:m>
                  <m:oMath xmlns:m="http://schemas.openxmlformats.org/officeDocument/2006/math">
                    <m:r>
                      <a:rPr lang="cs-CZ" sz="1400" i="1" dirty="0" smtClean="0">
                        <a:latin typeface="Cambria Math" panose="02040503050406030204" pitchFamily="18" charset="0"/>
                      </a:rPr>
                      <m:t>𝑣</m:t>
                    </m:r>
                  </m:oMath>
                </a14:m>
                <a:r>
                  <a:rPr lang="cs-CZ" sz="1400" dirty="0"/>
                  <a:t>. Vypočítejte jejich společnou rychlost. </a:t>
                </a:r>
              </a:p>
              <a:p>
                <a:r>
                  <a:rPr lang="cs-CZ" sz="1400" dirty="0"/>
                  <a:t>Řešení: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1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400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cs-CZ" sz="14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sz="1400" b="0" i="1" smtClean="0">
                        <a:latin typeface="Cambria Math" panose="02040503050406030204" pitchFamily="18" charset="0"/>
                      </a:rPr>
                      <m:t>=50 </m:t>
                    </m:r>
                    <m:r>
                      <m:rPr>
                        <m:sty m:val="p"/>
                      </m:rPr>
                      <a:rPr lang="cs-CZ" sz="1400" b="0" i="0" smtClean="0">
                        <a:latin typeface="Cambria Math" panose="02040503050406030204" pitchFamily="18" charset="0"/>
                      </a:rPr>
                      <m:t>kg</m:t>
                    </m:r>
                    <m:r>
                      <a:rPr lang="cs-CZ" sz="1400" b="0" i="1" smtClean="0"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cs-CZ" sz="14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400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cs-CZ" sz="14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sz="1400" b="0" i="1" smtClean="0">
                        <a:latin typeface="Cambria Math" panose="02040503050406030204" pitchFamily="18" charset="0"/>
                      </a:rPr>
                      <m:t>=75 </m:t>
                    </m:r>
                    <m:r>
                      <m:rPr>
                        <m:sty m:val="p"/>
                      </m:rPr>
                      <a:rPr lang="cs-CZ" sz="1400" b="0" i="0" smtClean="0">
                        <a:latin typeface="Cambria Math" panose="02040503050406030204" pitchFamily="18" charset="0"/>
                      </a:rPr>
                      <m:t>kg</m:t>
                    </m:r>
                    <m:r>
                      <a:rPr lang="cs-CZ" sz="1400" b="0" i="0" smtClean="0"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cs-CZ" sz="14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400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sz="14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sz="1400" b="0" i="1" smtClean="0">
                        <a:latin typeface="Cambria Math" panose="02040503050406030204" pitchFamily="18" charset="0"/>
                      </a:rPr>
                      <m:t>=3 </m:t>
                    </m:r>
                    <m:sSup>
                      <m:sSupPr>
                        <m:ctrlPr>
                          <a:rPr lang="cs-CZ" sz="14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sz="1400" b="0" i="0" smtClean="0">
                            <a:latin typeface="Cambria Math" panose="02040503050406030204" pitchFamily="18" charset="0"/>
                          </a:rPr>
                          <m:t>m</m:t>
                        </m:r>
                        <m:r>
                          <a:rPr lang="cs-CZ" sz="1400" b="0" i="0" smtClean="0">
                            <a:latin typeface="Cambria Math" panose="02040503050406030204" pitchFamily="18" charset="0"/>
                          </a:rPr>
                          <m:t> . </m:t>
                        </m:r>
                        <m:r>
                          <m:rPr>
                            <m:sty m:val="p"/>
                          </m:rPr>
                          <a:rPr lang="cs-CZ" sz="1400" b="0" i="0" smtClean="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sz="1400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  <m:r>
                      <a:rPr lang="cs-CZ" sz="1400" b="0" i="1" smtClean="0"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cs-CZ" sz="14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400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sz="14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sz="1400" b="0" i="1" smtClean="0">
                        <a:latin typeface="Cambria Math" panose="02040503050406030204" pitchFamily="18" charset="0"/>
                      </a:rPr>
                      <m:t>=2 </m:t>
                    </m:r>
                    <m:sSup>
                      <m:sSupPr>
                        <m:ctrlPr>
                          <a:rPr lang="cs-CZ" sz="14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sz="1400" b="0" i="0" smtClean="0">
                            <a:latin typeface="Cambria Math" panose="02040503050406030204" pitchFamily="18" charset="0"/>
                          </a:rPr>
                          <m:t>m</m:t>
                        </m:r>
                        <m:r>
                          <a:rPr lang="cs-CZ" sz="1400" b="0" i="0" smtClean="0">
                            <a:latin typeface="Cambria Math" panose="02040503050406030204" pitchFamily="18" charset="0"/>
                          </a:rPr>
                          <m:t> . </m:t>
                        </m:r>
                        <m:r>
                          <m:rPr>
                            <m:sty m:val="p"/>
                          </m:rPr>
                          <a:rPr lang="cs-CZ" sz="1400" b="0" i="0" smtClean="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sz="1400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  <m:r>
                      <a:rPr lang="cs-CZ" sz="1400" b="0" i="1" smtClean="0">
                        <a:latin typeface="Cambria Math" panose="02040503050406030204" pitchFamily="18" charset="0"/>
                      </a:rPr>
                      <m:t>, </m:t>
                    </m:r>
                    <m:r>
                      <a:rPr lang="cs-CZ" sz="1400" b="0" i="1" smtClean="0">
                        <a:latin typeface="Cambria Math" panose="02040503050406030204" pitchFamily="18" charset="0"/>
                      </a:rPr>
                      <m:t>𝑣</m:t>
                    </m:r>
                    <m:r>
                      <a:rPr lang="cs-CZ" sz="1400" b="0" i="1" smtClean="0">
                        <a:latin typeface="Cambria Math" panose="02040503050406030204" pitchFamily="18" charset="0"/>
                      </a:rPr>
                      <m:t>=?</m:t>
                    </m:r>
                  </m:oMath>
                </a14:m>
                <a:endParaRPr lang="cs-CZ" sz="1400" dirty="0"/>
              </a:p>
            </p:txBody>
          </p:sp>
        </mc:Choice>
        <mc:Fallback xmlns="">
          <p:sp>
            <p:nvSpPr>
              <p:cNvPr id="22" name="TextovéPole 21">
                <a:extLst>
                  <a:ext uri="{FF2B5EF4-FFF2-40B4-BE49-F238E27FC236}">
                    <a16:creationId xmlns:a16="http://schemas.microsoft.com/office/drawing/2014/main" id="{B007999A-307A-802E-6748-C7B28F239A9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4384" y="5028760"/>
                <a:ext cx="11632759" cy="757067"/>
              </a:xfrm>
              <a:prstGeom prst="rect">
                <a:avLst/>
              </a:prstGeom>
              <a:blipFill>
                <a:blip r:embed="rId8"/>
                <a:stretch>
                  <a:fillRect l="-157" t="-806" b="-564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4" name="Přímá spojnice 23">
            <a:extLst>
              <a:ext uri="{FF2B5EF4-FFF2-40B4-BE49-F238E27FC236}">
                <a16:creationId xmlns:a16="http://schemas.microsoft.com/office/drawing/2014/main" id="{A81BBA22-2A5F-B381-84BD-D98FE6DE1E55}"/>
              </a:ext>
            </a:extLst>
          </p:cNvPr>
          <p:cNvCxnSpPr/>
          <p:nvPr/>
        </p:nvCxnSpPr>
        <p:spPr>
          <a:xfrm>
            <a:off x="184384" y="5796501"/>
            <a:ext cx="11647157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ovéPole 24">
                <a:extLst>
                  <a:ext uri="{FF2B5EF4-FFF2-40B4-BE49-F238E27FC236}">
                    <a16:creationId xmlns:a16="http://schemas.microsoft.com/office/drawing/2014/main" id="{3F593F09-DCA8-DCFB-36BE-B162AA20180B}"/>
                  </a:ext>
                </a:extLst>
              </p:cNvPr>
              <p:cNvSpPr txBox="1"/>
              <p:nvPr/>
            </p:nvSpPr>
            <p:spPr>
              <a:xfrm>
                <a:off x="1526651" y="6056891"/>
                <a:ext cx="4643562" cy="55085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1400" i="1" smtClean="0">
                          <a:latin typeface="Cambria Math" panose="02040503050406030204" pitchFamily="18" charset="0"/>
                        </a:rPr>
                        <m:t>𝑣</m:t>
                      </m:r>
                      <m:r>
                        <a:rPr lang="cs-CZ" sz="140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sz="1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sz="1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sz="1400" i="1"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</m:e>
                            <m:sub>
                              <m:r>
                                <a:rPr lang="cs-CZ" sz="1400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cs-CZ" sz="1400" i="1">
                              <a:latin typeface="Cambria Math" panose="02040503050406030204" pitchFamily="18" charset="0"/>
                            </a:rPr>
                            <m:t> . </m:t>
                          </m:r>
                          <m:sSub>
                            <m:sSubPr>
                              <m:ctrlPr>
                                <a:rPr lang="cs-CZ" sz="1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sz="1400" i="1">
                                  <a:latin typeface="Cambria Math" panose="02040503050406030204" pitchFamily="18" charset="0"/>
                                </a:rPr>
                                <m:t>𝑣</m:t>
                              </m:r>
                            </m:e>
                            <m:sub>
                              <m:r>
                                <a:rPr lang="cs-CZ" sz="1400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cs-CZ" sz="1400" i="1">
                              <a:latin typeface="Cambria Math" panose="02040503050406030204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cs-CZ" sz="1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sz="1400" i="1"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</m:e>
                            <m:sub>
                              <m:r>
                                <a:rPr lang="cs-CZ" sz="1400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r>
                            <a:rPr lang="cs-CZ" sz="1400" i="1">
                              <a:latin typeface="Cambria Math" panose="02040503050406030204" pitchFamily="18" charset="0"/>
                            </a:rPr>
                            <m:t> . </m:t>
                          </m:r>
                          <m:sSub>
                            <m:sSubPr>
                              <m:ctrlPr>
                                <a:rPr lang="cs-CZ" sz="1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sz="1400" i="1">
                                  <a:latin typeface="Cambria Math" panose="02040503050406030204" pitchFamily="18" charset="0"/>
                                </a:rPr>
                                <m:t>𝑣</m:t>
                              </m:r>
                            </m:e>
                            <m:sub>
                              <m:r>
                                <a:rPr lang="cs-CZ" sz="1400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cs-CZ" sz="1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sz="1400" i="1"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</m:e>
                            <m:sub>
                              <m:r>
                                <a:rPr lang="cs-CZ" sz="1400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cs-CZ" sz="1400" i="1">
                              <a:latin typeface="Cambria Math" panose="02040503050406030204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cs-CZ" sz="1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sz="1400" i="1"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</m:e>
                            <m:sub>
                              <m:r>
                                <a:rPr lang="cs-CZ" sz="1400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den>
                      </m:f>
                      <m:r>
                        <a:rPr lang="cs-CZ" sz="1400" b="0" i="0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sz="14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sz="1400" b="0" i="1" smtClean="0">
                              <a:latin typeface="Cambria Math" panose="02040503050406030204" pitchFamily="18" charset="0"/>
                            </a:rPr>
                            <m:t>50 . 3+75 . 2</m:t>
                          </m:r>
                        </m:num>
                        <m:den>
                          <m:r>
                            <a:rPr lang="cs-CZ" sz="1400" b="0" i="1" smtClean="0">
                              <a:latin typeface="Cambria Math" panose="02040503050406030204" pitchFamily="18" charset="0"/>
                            </a:rPr>
                            <m:t>50+75</m:t>
                          </m:r>
                        </m:den>
                      </m:f>
                      <m:r>
                        <a:rPr lang="cs-CZ" sz="1400" b="0" i="1" smtClean="0">
                          <a:latin typeface="Cambria Math" panose="02040503050406030204" pitchFamily="18" charset="0"/>
                        </a:rPr>
                        <m:t> </m:t>
                      </m:r>
                      <m:sSup>
                        <m:sSupPr>
                          <m:ctrlPr>
                            <a:rPr lang="cs-CZ" sz="14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sz="1400" b="0" i="0" smtClean="0">
                              <a:latin typeface="Cambria Math" panose="02040503050406030204" pitchFamily="18" charset="0"/>
                            </a:rPr>
                            <m:t>m</m:t>
                          </m:r>
                          <m:r>
                            <a:rPr lang="cs-CZ" sz="1400" b="0" i="0" smtClean="0">
                              <a:latin typeface="Cambria Math" panose="02040503050406030204" pitchFamily="18" charset="0"/>
                            </a:rPr>
                            <m:t> . </m:t>
                          </m:r>
                          <m:r>
                            <m:rPr>
                              <m:sty m:val="p"/>
                            </m:rPr>
                            <a:rPr lang="cs-CZ" sz="1400" b="0" i="0" smtClean="0">
                              <a:latin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 sz="1400" b="0" i="1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cs-CZ" sz="1400" b="0" i="1" smtClean="0">
                          <a:latin typeface="Cambria Math" panose="02040503050406030204" pitchFamily="18" charset="0"/>
                        </a:rPr>
                        <m:t>=2,4 </m:t>
                      </m:r>
                      <m:sSup>
                        <m:sSupPr>
                          <m:ctrlPr>
                            <a:rPr lang="cs-CZ" sz="14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sz="1400" b="0" i="0" smtClean="0">
                              <a:latin typeface="Cambria Math" panose="02040503050406030204" pitchFamily="18" charset="0"/>
                            </a:rPr>
                            <m:t>m</m:t>
                          </m:r>
                          <m:r>
                            <a:rPr lang="cs-CZ" sz="1400" b="0" i="0" smtClean="0">
                              <a:latin typeface="Cambria Math" panose="02040503050406030204" pitchFamily="18" charset="0"/>
                            </a:rPr>
                            <m:t> . </m:t>
                          </m:r>
                          <m:r>
                            <m:rPr>
                              <m:sty m:val="p"/>
                            </m:rPr>
                            <a:rPr lang="cs-CZ" sz="1400" b="0" i="0" smtClean="0">
                              <a:latin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 sz="1400" b="0" i="1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</m:oMath>
                  </m:oMathPara>
                </a14:m>
                <a:endParaRPr lang="cs-CZ" sz="1400" dirty="0"/>
              </a:p>
            </p:txBody>
          </p:sp>
        </mc:Choice>
        <mc:Fallback xmlns="">
          <p:sp>
            <p:nvSpPr>
              <p:cNvPr id="25" name="TextovéPole 24">
                <a:extLst>
                  <a:ext uri="{FF2B5EF4-FFF2-40B4-BE49-F238E27FC236}">
                    <a16:creationId xmlns:a16="http://schemas.microsoft.com/office/drawing/2014/main" id="{3F593F09-DCA8-DCFB-36BE-B162AA20180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26651" y="6056891"/>
                <a:ext cx="4643562" cy="550856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ovéPole 25">
                <a:extLst>
                  <a:ext uri="{FF2B5EF4-FFF2-40B4-BE49-F238E27FC236}">
                    <a16:creationId xmlns:a16="http://schemas.microsoft.com/office/drawing/2014/main" id="{A3B5EC98-CFBB-7DCA-028E-8A440B07AFC4}"/>
                  </a:ext>
                </a:extLst>
              </p:cNvPr>
              <p:cNvSpPr txBox="1"/>
              <p:nvPr/>
            </p:nvSpPr>
            <p:spPr>
              <a:xfrm>
                <a:off x="6472362" y="6147653"/>
                <a:ext cx="517629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Společná rychlost soupravy po srážce je 2,4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>
                            <a:latin typeface="Cambria Math" panose="02040503050406030204" pitchFamily="18" charset="0"/>
                          </a:rPr>
                          <m:t>m</m:t>
                        </m:r>
                        <m:r>
                          <a:rPr lang="cs-CZ">
                            <a:latin typeface="Cambria Math" panose="02040503050406030204" pitchFamily="18" charset="0"/>
                          </a:rPr>
                          <m:t> . </m:t>
                        </m:r>
                        <m:r>
                          <m:rPr>
                            <m:sty m:val="p"/>
                          </m:rPr>
                          <a:rPr lang="cs-CZ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i="1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cs-CZ" dirty="0"/>
                  <a:t> </a:t>
                </a:r>
              </a:p>
            </p:txBody>
          </p:sp>
        </mc:Choice>
        <mc:Fallback xmlns="">
          <p:sp>
            <p:nvSpPr>
              <p:cNvPr id="26" name="TextovéPole 25">
                <a:extLst>
                  <a:ext uri="{FF2B5EF4-FFF2-40B4-BE49-F238E27FC236}">
                    <a16:creationId xmlns:a16="http://schemas.microsoft.com/office/drawing/2014/main" id="{A3B5EC98-CFBB-7DCA-028E-8A440B07AFC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72362" y="6147653"/>
                <a:ext cx="5176298" cy="369332"/>
              </a:xfrm>
              <a:prstGeom prst="rect">
                <a:avLst/>
              </a:prstGeom>
              <a:blipFill>
                <a:blip r:embed="rId10"/>
                <a:stretch>
                  <a:fillRect l="-1060" t="-8197" b="-245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1880301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/>
              <p:cNvSpPr txBox="1"/>
              <p:nvPr/>
            </p:nvSpPr>
            <p:spPr>
              <a:xfrm>
                <a:off x="2305665" y="5979322"/>
                <a:ext cx="751204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/>
                  <a:t>Po nárazu střely se vagon se střelou bude pohybovat rychlostí </a:t>
                </a:r>
                <a14:m>
                  <m:oMath xmlns:m="http://schemas.openxmlformats.org/officeDocument/2006/math">
                    <m:r>
                      <a:rPr lang="cs-CZ" b="1" i="1" dirty="0" smtClean="0">
                        <a:latin typeface="Cambria Math"/>
                      </a:rPr>
                      <m:t>𝒗</m:t>
                    </m:r>
                  </m:oMath>
                </a14:m>
                <a:r>
                  <a:rPr lang="cs-CZ" b="1" dirty="0"/>
                  <a:t> </a:t>
                </a:r>
                <a14:m>
                  <m:oMath xmlns:m="http://schemas.openxmlformats.org/officeDocument/2006/math">
                    <m:r>
                      <a:rPr lang="cs-CZ" b="1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≈</m:t>
                    </m:r>
                  </m:oMath>
                </a14:m>
                <a:r>
                  <a:rPr lang="cs-CZ" b="1" dirty="0"/>
                  <a:t> 10,5 m.s</a:t>
                </a:r>
                <a:r>
                  <a:rPr lang="cs-CZ" b="1" baseline="30000" dirty="0"/>
                  <a:t>-1</a:t>
                </a:r>
                <a:r>
                  <a:rPr lang="cs-CZ" b="1" dirty="0"/>
                  <a:t>.</a:t>
                </a:r>
                <a:endParaRPr lang="cs-CZ" b="1" baseline="30000" dirty="0"/>
              </a:p>
            </p:txBody>
          </p:sp>
        </mc:Choice>
        <mc:Fallback xmlns=""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05665" y="5979322"/>
                <a:ext cx="7512042" cy="369332"/>
              </a:xfrm>
              <a:prstGeom prst="rect">
                <a:avLst/>
              </a:prstGeom>
              <a:blipFill>
                <a:blip r:embed="rId2"/>
                <a:stretch>
                  <a:fillRect l="-649" t="-10000" b="-26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extovéPole 2">
            <a:extLst>
              <a:ext uri="{FF2B5EF4-FFF2-40B4-BE49-F238E27FC236}">
                <a16:creationId xmlns:a16="http://schemas.microsoft.com/office/drawing/2014/main" id="{D5D02DDE-5D7E-2FEC-A1CC-A8BC179B1F48}"/>
              </a:ext>
            </a:extLst>
          </p:cNvPr>
          <p:cNvSpPr txBox="1"/>
          <p:nvPr/>
        </p:nvSpPr>
        <p:spPr>
          <a:xfrm>
            <a:off x="601933" y="316728"/>
            <a:ext cx="13461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Příklad: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B67D04A7-2336-34D2-E88B-FE937CBE040D}"/>
                  </a:ext>
                </a:extLst>
              </p:cNvPr>
              <p:cNvSpPr txBox="1"/>
              <p:nvPr/>
            </p:nvSpPr>
            <p:spPr>
              <a:xfrm>
                <a:off x="601933" y="694012"/>
                <a:ext cx="10919507" cy="132343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Dělostřelecký náboj o hmotnosti 10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cs-CZ" i="0" dirty="0" smtClean="0">
                        <a:latin typeface="Cambria Math" panose="02040503050406030204" pitchFamily="18" charset="0"/>
                      </a:rPr>
                      <m:t>kg</m:t>
                    </m:r>
                  </m:oMath>
                </a14:m>
                <a:r>
                  <a:rPr lang="cs-CZ" dirty="0"/>
                  <a:t> letící ve vodorovném směru rychlostí 500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m</m:t>
                        </m:r>
                        <m:r>
                          <a:rPr lang="cs-CZ" b="0" i="0" smtClean="0">
                            <a:latin typeface="Cambria Math" panose="02040503050406030204" pitchFamily="18" charset="0"/>
                          </a:rPr>
                          <m:t> . 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cs-CZ" dirty="0"/>
                  <a:t>narazil do vagonu s pískem o celkové hmotnosti 10000 </a:t>
                </a:r>
                <a:r>
                  <a:rPr lang="cs-CZ" i="0" dirty="0">
                    <a:latin typeface="+mj-lt"/>
                  </a:rPr>
                  <a:t>kg</a:t>
                </a:r>
                <a:r>
                  <a:rPr lang="cs-CZ" dirty="0"/>
                  <a:t> a uvízl v naloženém písku. Před nárazem se vagon pohyboval rychlostí 10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m</m:t>
                        </m:r>
                        <m:r>
                          <a:rPr lang="cs-CZ" b="0" i="0" smtClean="0">
                            <a:latin typeface="Cambria Math" panose="02040503050406030204" pitchFamily="18" charset="0"/>
                          </a:rPr>
                          <m:t> . 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cs-CZ" dirty="0"/>
                  <a:t> ve stejném směru jako náboj. Jaká byla rychlost vagonu po nárazu náboje?</a:t>
                </a:r>
              </a:p>
              <a:p>
                <a:endParaRPr lang="cs-CZ" sz="800" dirty="0"/>
              </a:p>
              <a:p>
                <a:r>
                  <a:rPr lang="cs-CZ" dirty="0"/>
                  <a:t>Řešení: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=10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kg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=500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m</m:t>
                        </m:r>
                        <m:r>
                          <a:rPr lang="cs-CZ" b="0" i="0" smtClean="0">
                            <a:latin typeface="Cambria Math" panose="02040503050406030204" pitchFamily="18" charset="0"/>
                          </a:rPr>
                          <m:t> . 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,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=10000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kg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=10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m</m:t>
                        </m:r>
                        <m:r>
                          <a:rPr lang="cs-CZ" b="0" i="0" smtClean="0">
                            <a:latin typeface="Cambria Math" panose="02040503050406030204" pitchFamily="18" charset="0"/>
                          </a:rPr>
                          <m:t> . 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,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𝑣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=?</m:t>
                    </m:r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B67D04A7-2336-34D2-E88B-FE937CBE040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1933" y="694012"/>
                <a:ext cx="10919507" cy="1323439"/>
              </a:xfrm>
              <a:prstGeom prst="rect">
                <a:avLst/>
              </a:prstGeom>
              <a:blipFill>
                <a:blip r:embed="rId3"/>
                <a:stretch>
                  <a:fillRect l="-503" t="-2765" r="-112" b="-645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7" name="Přímá spojnice 6">
            <a:extLst>
              <a:ext uri="{FF2B5EF4-FFF2-40B4-BE49-F238E27FC236}">
                <a16:creationId xmlns:a16="http://schemas.microsoft.com/office/drawing/2014/main" id="{522A8048-C61E-7416-C4F1-CB3A672863FC}"/>
              </a:ext>
            </a:extLst>
          </p:cNvPr>
          <p:cNvCxnSpPr/>
          <p:nvPr/>
        </p:nvCxnSpPr>
        <p:spPr>
          <a:xfrm>
            <a:off x="601933" y="2039061"/>
            <a:ext cx="10919507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>
                <a:extLst>
                  <a:ext uri="{FF2B5EF4-FFF2-40B4-BE49-F238E27FC236}">
                    <a16:creationId xmlns:a16="http://schemas.microsoft.com/office/drawing/2014/main" id="{FDC22803-243D-D7E2-FFBA-9220BF11A1CE}"/>
                  </a:ext>
                </a:extLst>
              </p:cNvPr>
              <p:cNvSpPr txBox="1"/>
              <p:nvPr/>
            </p:nvSpPr>
            <p:spPr>
              <a:xfrm>
                <a:off x="600465" y="2121544"/>
                <a:ext cx="10991069" cy="36762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Protože všechny vektory rychlostí leží na téže přímce, lze zákon zachování hybnosti pro výslednou rychlost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𝑣</m:t>
                    </m:r>
                  </m:oMath>
                </a14:m>
                <a:r>
                  <a:rPr lang="cs-CZ" dirty="0"/>
                  <a:t> zapsat ve skalárním tvaru: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.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.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e>
                      </m:d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𝑣</m:t>
                      </m:r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r>
                  <a:rPr lang="cs-CZ" dirty="0"/>
                  <a:t>Úpravou – vyjádřením společné rychlosti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𝑣</m:t>
                    </m:r>
                  </m:oMath>
                </a14:m>
                <a:r>
                  <a:rPr lang="cs-CZ" dirty="0"/>
                  <a:t> dostaneme:</a:t>
                </a:r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𝑣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</m:e>
                            <m:sub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.</m:t>
                          </m:r>
                          <m:sSub>
                            <m:sSub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𝑣</m:t>
                              </m:r>
                            </m:e>
                            <m:sub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</m:e>
                            <m:sub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.</m:t>
                          </m:r>
                          <m:sSub>
                            <m:sSub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𝑣</m:t>
                              </m:r>
                            </m:e>
                            <m:sub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</m:e>
                            <m:sub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</m:e>
                            <m:sub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r>
                  <a:rPr lang="cs-CZ" dirty="0"/>
                  <a:t>Po dosazení zadaných hodnot dostaneme:</a:t>
                </a:r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𝑣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10 . 500+10000 . 10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10+10000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m</m:t>
                          </m:r>
                          <m:r>
                            <a:rPr lang="cs-CZ" b="0" i="0" smtClean="0">
                              <a:latin typeface="Cambria Math" panose="02040503050406030204" pitchFamily="18" charset="0"/>
                            </a:rPr>
                            <m:t> . </m:t>
                          </m:r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≈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10,5 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m</m:t>
                          </m:r>
                          <m: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. </m:t>
                          </m:r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9" name="TextovéPole 8">
                <a:extLst>
                  <a:ext uri="{FF2B5EF4-FFF2-40B4-BE49-F238E27FC236}">
                    <a16:creationId xmlns:a16="http://schemas.microsoft.com/office/drawing/2014/main" id="{FDC22803-243D-D7E2-FFBA-9220BF11A1C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0465" y="2121544"/>
                <a:ext cx="10991069" cy="3676263"/>
              </a:xfrm>
              <a:prstGeom prst="rect">
                <a:avLst/>
              </a:prstGeom>
              <a:blipFill>
                <a:blip r:embed="rId4"/>
                <a:stretch>
                  <a:fillRect l="-499" t="-82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99002628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/>
              <p:cNvSpPr txBox="1"/>
              <p:nvPr/>
            </p:nvSpPr>
            <p:spPr>
              <a:xfrm>
                <a:off x="412594" y="479502"/>
                <a:ext cx="356069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400" b="1" dirty="0"/>
                  <a:t>Impuls síly </a:t>
                </a:r>
                <a14:m>
                  <m:oMath xmlns:m="http://schemas.openxmlformats.org/officeDocument/2006/math">
                    <m:r>
                      <a:rPr lang="cs-CZ" sz="2400" b="1" i="1" dirty="0" smtClean="0">
                        <a:latin typeface="Cambria Math"/>
                      </a:rPr>
                      <m:t>𝑰</m:t>
                    </m:r>
                  </m:oMath>
                </a14:m>
                <a:endParaRPr lang="cs-CZ" sz="2400" b="1" dirty="0"/>
              </a:p>
            </p:txBody>
          </p:sp>
        </mc:Choice>
        <mc:Fallback xmlns=""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2594" y="479502"/>
                <a:ext cx="3560691" cy="461665"/>
              </a:xfrm>
              <a:prstGeom prst="rect">
                <a:avLst/>
              </a:prstGeom>
              <a:blipFill rotWithShape="1">
                <a:blip r:embed="rId3"/>
                <a:stretch>
                  <a:fillRect l="-2740" t="-10667" b="-30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412594" y="941167"/>
                <a:ext cx="11397343" cy="328038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Z dříve odvozeného vztahu (</a:t>
                </a:r>
                <a:r>
                  <a:rPr lang="cs-CZ" dirty="0">
                    <a:hlinkClick r:id="rId4" action="ppaction://hlinksldjump"/>
                  </a:rPr>
                  <a:t>snímek 4</a:t>
                </a:r>
                <a:r>
                  <a:rPr lang="cs-CZ" dirty="0"/>
                  <a:t>)</a:t>
                </a:r>
                <a:endParaRPr lang="cs-CZ" i="1" dirty="0">
                  <a:latin typeface="Cambria Math"/>
                </a:endParaRPr>
              </a:p>
              <a:p>
                <a:pPr algn="ctr"/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∆</m:t>
                        </m:r>
                        <m:r>
                          <a:rPr lang="cs-CZ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𝑝</m:t>
                        </m:r>
                      </m:e>
                    </m:acc>
                    <m:r>
                      <a:rPr lang="cs-CZ" b="0" i="1" dirty="0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i="1" dirty="0">
                        <a:latin typeface="Cambria Math"/>
                      </a:rPr>
                      <m:t>𝑚</m:t>
                    </m:r>
                    <m:r>
                      <a:rPr lang="cs-CZ" i="1" dirty="0">
                        <a:latin typeface="Cambria Math"/>
                      </a:rPr>
                      <m:t>∙</m:t>
                    </m:r>
                    <m:acc>
                      <m:accPr>
                        <m:chr m:val="⃗"/>
                        <m:ctrlPr>
                          <a:rPr lang="cs-CZ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∆</m:t>
                        </m:r>
                        <m:r>
                          <a:rPr lang="cs-CZ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𝑣</m:t>
                        </m:r>
                      </m:e>
                    </m:acc>
                    <m:r>
                      <a:rPr lang="cs-CZ" i="1" dirty="0">
                        <a:latin typeface="Cambria Math"/>
                      </a:rPr>
                      <m:t>=</m:t>
                    </m:r>
                    <m:acc>
                      <m:accPr>
                        <m:chr m:val="⃗"/>
                        <m:ctrlPr>
                          <a:rPr lang="cs-CZ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𝐹</m:t>
                        </m:r>
                      </m:e>
                    </m:acc>
                    <m:r>
                      <a:rPr lang="cs-CZ" i="1" dirty="0">
                        <a:latin typeface="Cambria Math"/>
                      </a:rPr>
                      <m:t>∙∆</m:t>
                    </m:r>
                    <m:r>
                      <a:rPr lang="cs-CZ" i="1" dirty="0">
                        <a:latin typeface="Cambria Math"/>
                      </a:rPr>
                      <m:t>𝑡</m:t>
                    </m:r>
                  </m:oMath>
                </a14:m>
                <a:r>
                  <a:rPr lang="cs-CZ" dirty="0"/>
                  <a:t>                                </a:t>
                </a:r>
              </a:p>
              <a:p>
                <a:endParaRPr lang="cs-CZ" sz="800" dirty="0"/>
              </a:p>
              <a:p>
                <a:r>
                  <a:rPr lang="cs-CZ" dirty="0"/>
                  <a:t>plyne, že změna hybnosti je rovna součinu velikosti síly a času, po který síla na těleso působila </a:t>
                </a:r>
                <a:endParaRPr lang="cs-CZ" b="0" i="0" dirty="0">
                  <a:latin typeface="Cambria Math" panose="02040503050406030204" pitchFamily="18" charset="0"/>
                  <a:ea typeface="Cambria Math"/>
                </a:endParaRPr>
              </a:p>
              <a:p>
                <a:endParaRPr lang="cs-CZ" b="0" i="0" dirty="0">
                  <a:latin typeface="Cambria Math" panose="02040503050406030204" pitchFamily="18" charset="0"/>
                  <a:ea typeface="Cambria Math"/>
                </a:endParaRPr>
              </a:p>
              <a:p>
                <a:pPr algn="ctr"/>
                <a14:m>
                  <m:oMath xmlns:m="http://schemas.openxmlformats.org/officeDocument/2006/math">
                    <m:r>
                      <a:rPr lang="cs-CZ" b="0" i="0" smtClean="0">
                        <a:latin typeface="Cambria Math" panose="02040503050406030204" pitchFamily="18" charset="0"/>
                        <a:ea typeface="Cambria Math"/>
                      </a:rPr>
                      <m:t> </m:t>
                    </m:r>
                    <m:acc>
                      <m:accPr>
                        <m:chr m:val="⃗"/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acc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∆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𝑝</m:t>
                        </m:r>
                      </m:e>
                    </m:acc>
                    <m:r>
                      <a:rPr lang="cs-CZ" b="1" i="1">
                        <a:latin typeface="Cambria Math"/>
                        <a:ea typeface="Cambria Math"/>
                      </a:rPr>
                      <m:t>=</m:t>
                    </m:r>
                    <m:acc>
                      <m:accPr>
                        <m:chr m:val="⃗"/>
                        <m:ctrlPr>
                          <a:rPr lang="cs-CZ" b="1" i="1" smtClean="0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acc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/>
                          </a:rPr>
                          <m:t>𝐹</m:t>
                        </m:r>
                      </m:e>
                    </m:acc>
                    <m:r>
                      <a:rPr lang="cs-CZ" b="1" i="1">
                        <a:latin typeface="Cambria Math"/>
                        <a:ea typeface="Cambria Math"/>
                      </a:rPr>
                      <m:t>∙∆</m:t>
                    </m:r>
                  </m:oMath>
                </a14:m>
                <a:r>
                  <a:rPr lang="cs-CZ" b="1" dirty="0"/>
                  <a:t>t</a:t>
                </a:r>
              </a:p>
              <a:p>
                <a:endParaRPr lang="cs-CZ" b="1" i="1" dirty="0">
                  <a:latin typeface="Cambria Math"/>
                  <a:ea typeface="Cambria Math"/>
                </a:endParaRPr>
              </a:p>
              <a:p>
                <a:r>
                  <a:rPr lang="cs-CZ" dirty="0"/>
                  <a:t>Součin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b="1" i="1" smtClean="0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acc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  <a:ea typeface="Cambria Math"/>
                          </a:rPr>
                          <m:t>𝑭</m:t>
                        </m:r>
                      </m:e>
                    </m:acc>
                    <m:r>
                      <a:rPr lang="cs-CZ" b="1" i="1">
                        <a:latin typeface="Cambria Math"/>
                        <a:ea typeface="Cambria Math"/>
                      </a:rPr>
                      <m:t>∙∆</m:t>
                    </m:r>
                    <m:r>
                      <a:rPr lang="cs-CZ" b="1" i="1">
                        <a:latin typeface="Cambria Math"/>
                        <a:ea typeface="Cambria Math"/>
                      </a:rPr>
                      <m:t>𝒕</m:t>
                    </m:r>
                    <m:r>
                      <a:rPr lang="cs-CZ">
                        <a:latin typeface="Cambria Math"/>
                        <a:ea typeface="Cambria Math"/>
                      </a:rPr>
                      <m:t>  </m:t>
                    </m:r>
                  </m:oMath>
                </a14:m>
                <a:r>
                  <a:rPr lang="cs-CZ" dirty="0"/>
                  <a:t>je nová fyzikální veličina, která se nazývá </a:t>
                </a:r>
                <a:r>
                  <a:rPr lang="cs-CZ" b="1" dirty="0"/>
                  <a:t>IMPULS SÍLY, </a:t>
                </a:r>
                <a:r>
                  <a:rPr lang="cs-CZ" dirty="0"/>
                  <a:t>má značku </a:t>
                </a:r>
                <a14:m>
                  <m:oMath xmlns:m="http://schemas.openxmlformats.org/officeDocument/2006/math">
                    <m:r>
                      <a:rPr lang="cs-CZ" b="1" i="1" dirty="0">
                        <a:latin typeface="Cambria Math"/>
                      </a:rPr>
                      <m:t>𝑰</m:t>
                    </m:r>
                  </m:oMath>
                </a14:m>
                <a:r>
                  <a:rPr lang="cs-CZ" dirty="0"/>
                  <a:t> </a:t>
                </a:r>
              </a:p>
              <a:p>
                <a:endParaRPr lang="cs-CZ" sz="800" b="1" i="1" dirty="0">
                  <a:latin typeface="Cambria Math"/>
                  <a:ea typeface="Cambria Math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cs-CZ" sz="36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accPr>
                        <m:e>
                          <m:r>
                            <a:rPr lang="cs-CZ" sz="36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/>
                            </a:rPr>
                            <m:t>𝑭</m:t>
                          </m:r>
                        </m:e>
                      </m:acc>
                      <m:r>
                        <a:rPr lang="cs-CZ" sz="3600" b="1" i="1" smtClean="0">
                          <a:solidFill>
                            <a:srgbClr val="FF0000"/>
                          </a:solidFill>
                          <a:latin typeface="Cambria Math"/>
                          <a:ea typeface="Cambria Math"/>
                        </a:rPr>
                        <m:t>∙∆</m:t>
                      </m:r>
                      <m:r>
                        <a:rPr lang="cs-CZ" sz="3600" b="1" i="1" smtClean="0">
                          <a:solidFill>
                            <a:srgbClr val="FF0000"/>
                          </a:solidFill>
                          <a:latin typeface="Cambria Math"/>
                          <a:ea typeface="Cambria Math"/>
                        </a:rPr>
                        <m:t>𝒕</m:t>
                      </m:r>
                      <m:r>
                        <a:rPr lang="cs-CZ" sz="3600" b="1" i="1" smtClean="0">
                          <a:solidFill>
                            <a:srgbClr val="FF0000"/>
                          </a:solidFill>
                          <a:latin typeface="Cambria Math"/>
                          <a:ea typeface="Cambria Math"/>
                        </a:rPr>
                        <m:t>=</m:t>
                      </m:r>
                      <m:acc>
                        <m:accPr>
                          <m:chr m:val="⃗"/>
                          <m:ctrlPr>
                            <a:rPr lang="cs-CZ" sz="36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accPr>
                        <m:e>
                          <m:r>
                            <a:rPr lang="cs-CZ" sz="36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/>
                            </a:rPr>
                            <m:t>𝑰</m:t>
                          </m:r>
                        </m:e>
                      </m:acc>
                    </m:oMath>
                  </m:oMathPara>
                </a14:m>
                <a:endParaRPr lang="cs-CZ" sz="3600" dirty="0">
                  <a:solidFill>
                    <a:srgbClr val="FF0000"/>
                  </a:solidFill>
                </a:endParaRPr>
              </a:p>
              <a:p>
                <a:r>
                  <a:rPr lang="cs-CZ" sz="800" dirty="0"/>
                  <a:t> </a:t>
                </a:r>
                <a:r>
                  <a:rPr lang="cs-CZ" dirty="0"/>
                  <a:t>Fyzikální veličina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𝐼</m:t>
                    </m:r>
                  </m:oMath>
                </a14:m>
                <a:r>
                  <a:rPr lang="cs-CZ" i="1" dirty="0"/>
                  <a:t> </a:t>
                </a:r>
                <a:r>
                  <a:rPr lang="cs-CZ" dirty="0"/>
                  <a:t>je vektorová veličina. </a:t>
                </a:r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2594" y="941167"/>
                <a:ext cx="11397343" cy="3280385"/>
              </a:xfrm>
              <a:prstGeom prst="rect">
                <a:avLst/>
              </a:prstGeom>
              <a:blipFill>
                <a:blip r:embed="rId5"/>
                <a:stretch>
                  <a:fillRect l="-482" t="-928" b="-185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/>
              <p:cNvSpPr txBox="1"/>
              <p:nvPr/>
            </p:nvSpPr>
            <p:spPr>
              <a:xfrm>
                <a:off x="2974703" y="4493203"/>
                <a:ext cx="6273123" cy="116955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/>
                  <a:t>Jednotka impulsu síly</a:t>
                </a:r>
                <a:r>
                  <a:rPr lang="cs-CZ" dirty="0"/>
                  <a:t> je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</a:rPr>
                          <m:t>𝐼</m:t>
                        </m:r>
                      </m:e>
                    </m:d>
                    <m:r>
                      <a:rPr lang="cs-CZ" b="0" i="1" smtClean="0">
                        <a:latin typeface="Cambria Math"/>
                      </a:rPr>
                      <m:t>=</m:t>
                    </m:r>
                    <m:r>
                      <a:rPr lang="cs-CZ" b="0" i="0" smtClean="0">
                        <a:latin typeface="Cambria Math"/>
                      </a:rPr>
                      <m:t>=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/>
                      </a:rPr>
                      <m:t>kg</m:t>
                    </m:r>
                    <m:r>
                      <a:rPr lang="cs-CZ" b="0" i="0" smtClean="0">
                        <a:latin typeface="Cambria Math"/>
                      </a:rPr>
                      <m:t>.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/>
                          </a:rPr>
                          <m:t>m</m:t>
                        </m:r>
                        <m:r>
                          <a:rPr lang="cs-CZ" b="0" i="0" smtClean="0">
                            <a:latin typeface="Cambria Math"/>
                          </a:rPr>
                          <m:t>.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/>
                          </a:rPr>
                          <m:t>s</m:t>
                        </m:r>
                      </m:e>
                      <m:sup>
                        <m:r>
                          <a:rPr lang="cs-CZ" b="0" i="0" smtClean="0">
                            <a:latin typeface="Cambria Math"/>
                          </a:rPr>
                          <m:t>−2</m:t>
                        </m:r>
                      </m:sup>
                    </m:sSup>
                    <m:r>
                      <a:rPr lang="cs-CZ" b="0" i="0" smtClean="0">
                        <a:latin typeface="Cambria Math"/>
                      </a:rPr>
                      <m:t>.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/>
                      </a:rPr>
                      <m:t>s</m:t>
                    </m:r>
                    <m:r>
                      <a:rPr lang="cs-CZ" b="0" i="0" smtClean="0">
                        <a:latin typeface="Cambria Math"/>
                      </a:rPr>
                      <m:t>=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/>
                      </a:rPr>
                      <m:t>kg</m:t>
                    </m:r>
                    <m:r>
                      <a:rPr lang="cs-CZ" b="0" i="0" smtClean="0">
                        <a:latin typeface="Cambria Math"/>
                      </a:rPr>
                      <m:t>.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/>
                      </a:rPr>
                      <m:t>m</m:t>
                    </m:r>
                    <m:r>
                      <a:rPr lang="cs-CZ" b="0" i="0" smtClean="0">
                        <a:latin typeface="Cambria Math"/>
                      </a:rPr>
                      <m:t>.</m:t>
                    </m:r>
                    <m:sSup>
                      <m:sSup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/>
                          </a:rPr>
                          <m:t>s</m:t>
                        </m:r>
                      </m:e>
                      <m:sup>
                        <m:r>
                          <a:rPr lang="cs-CZ" b="0" i="0" smtClean="0">
                            <a:latin typeface="Cambria Math"/>
                          </a:rPr>
                          <m:t>−1</m:t>
                        </m:r>
                      </m:sup>
                    </m:sSup>
                    <m:r>
                      <a:rPr lang="cs-CZ" b="1" i="0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1">
                        <a:latin typeface="Cambria Math"/>
                      </a:rPr>
                      <m:t>𝐍</m:t>
                    </m:r>
                    <m:r>
                      <a:rPr lang="cs-CZ" b="1">
                        <a:latin typeface="Cambria Math"/>
                      </a:rPr>
                      <m:t>.</m:t>
                    </m:r>
                    <m:r>
                      <a:rPr lang="cs-CZ" b="1">
                        <a:latin typeface="Cambria Math"/>
                      </a:rPr>
                      <m:t>𝐬</m:t>
                    </m:r>
                  </m:oMath>
                </a14:m>
                <a:endParaRPr lang="cs-CZ" b="1" dirty="0"/>
              </a:p>
              <a:p>
                <a:endParaRPr lang="cs-CZ" sz="800" b="1" dirty="0"/>
              </a:p>
              <a:p>
                <a:pPr algn="ctr"/>
                <a:r>
                  <a:rPr lang="cs-CZ" b="1" dirty="0"/>
                  <a:t>Newton . sekunda</a:t>
                </a:r>
              </a:p>
              <a:p>
                <a:endParaRPr lang="cs-CZ" sz="800" b="1" dirty="0"/>
              </a:p>
              <a:p>
                <a:pPr algn="ctr"/>
                <a:r>
                  <a:rPr lang="cs-CZ" b="1" dirty="0"/>
                  <a:t>Jednotka impulsu je shodná s jednotkou hybnosti</a:t>
                </a:r>
              </a:p>
            </p:txBody>
          </p:sp>
        </mc:Choice>
        <mc:Fallback xmlns=""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74703" y="4493203"/>
                <a:ext cx="6273123" cy="1169551"/>
              </a:xfrm>
              <a:prstGeom prst="rect">
                <a:avLst/>
              </a:prstGeom>
              <a:blipFill>
                <a:blip r:embed="rId6"/>
                <a:stretch>
                  <a:fillRect l="-875" t="-2604" b="-729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0194890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59229" y="489857"/>
            <a:ext cx="10242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Příklad 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/>
              <p:cNvSpPr txBox="1"/>
              <p:nvPr/>
            </p:nvSpPr>
            <p:spPr>
              <a:xfrm>
                <a:off x="359229" y="898385"/>
                <a:ext cx="11440885" cy="12003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Fotbalista při kopu do míče o hmotnosti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/>
                      </a:rPr>
                      <m:t>𝑚</m:t>
                    </m:r>
                  </m:oMath>
                </a14:m>
                <a:r>
                  <a:rPr lang="cs-CZ" dirty="0"/>
                  <a:t> = 800 g na něj působil silou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/>
                      </a:rPr>
                      <m:t>𝐹</m:t>
                    </m:r>
                    <m:r>
                      <a:rPr lang="cs-CZ" b="0" i="1" dirty="0" smtClean="0">
                        <a:latin typeface="Cambria Math"/>
                      </a:rPr>
                      <m:t> </m:t>
                    </m:r>
                  </m:oMath>
                </a14:m>
                <a:r>
                  <a:rPr lang="cs-CZ" dirty="0"/>
                  <a:t>= 300 N po dobu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/>
                      </a:rPr>
                      <m:t>𝑡</m:t>
                    </m:r>
                  </m:oMath>
                </a14:m>
                <a:r>
                  <a:rPr lang="cs-CZ" dirty="0"/>
                  <a:t> = 0,02 s.  Vypočítejte jako rychlost míči udělil.</a:t>
                </a:r>
              </a:p>
              <a:p>
                <a:r>
                  <a:rPr lang="cs-CZ" dirty="0"/>
                  <a:t>Řešení: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𝑚</m:t>
                      </m:r>
                      <m:r>
                        <a:rPr lang="cs-CZ" b="0" i="1" smtClean="0">
                          <a:latin typeface="Cambria Math"/>
                        </a:rPr>
                        <m:t>=800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/>
                        </a:rPr>
                        <m:t>g</m:t>
                      </m:r>
                      <m:r>
                        <a:rPr lang="cs-CZ" b="0" i="1" smtClean="0">
                          <a:latin typeface="Cambria Math"/>
                        </a:rPr>
                        <m:t>=0,8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/>
                        </a:rPr>
                        <m:t>kg</m:t>
                      </m:r>
                      <m:r>
                        <a:rPr lang="cs-CZ" b="0" i="1" smtClean="0">
                          <a:latin typeface="Cambria Math"/>
                        </a:rPr>
                        <m:t>, </m:t>
                      </m:r>
                      <m:r>
                        <a:rPr lang="cs-CZ" b="0" i="1" smtClean="0">
                          <a:latin typeface="Cambria Math"/>
                        </a:rPr>
                        <m:t>𝐹</m:t>
                      </m:r>
                      <m:r>
                        <a:rPr lang="cs-CZ" b="0" i="1" smtClean="0">
                          <a:latin typeface="Cambria Math"/>
                        </a:rPr>
                        <m:t>=300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/>
                        </a:rPr>
                        <m:t>N</m:t>
                      </m:r>
                      <m:r>
                        <a:rPr lang="cs-CZ" b="0" i="1" smtClean="0">
                          <a:latin typeface="Cambria Math"/>
                        </a:rPr>
                        <m:t>, </m:t>
                      </m:r>
                      <m:r>
                        <a:rPr lang="cs-CZ" b="0" i="1" smtClean="0">
                          <a:latin typeface="Cambria Math"/>
                        </a:rPr>
                        <m:t>𝑡</m:t>
                      </m:r>
                      <m:r>
                        <a:rPr lang="cs-CZ" b="0" i="1" smtClean="0">
                          <a:latin typeface="Cambria Math"/>
                        </a:rPr>
                        <m:t>=0,02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/>
                        </a:rPr>
                        <m:t>s</m:t>
                      </m:r>
                      <m:r>
                        <a:rPr lang="cs-CZ" b="0" i="1" smtClean="0">
                          <a:latin typeface="Cambria Math"/>
                        </a:rPr>
                        <m:t>, </m:t>
                      </m:r>
                      <m:r>
                        <a:rPr lang="cs-CZ" b="0" i="1" smtClean="0">
                          <a:latin typeface="Cambria Math"/>
                        </a:rPr>
                        <m:t>𝑣</m:t>
                      </m:r>
                      <m:r>
                        <a:rPr lang="cs-CZ" b="0" i="1" smtClean="0">
                          <a:latin typeface="Cambria Math"/>
                        </a:rPr>
                        <m:t>=?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9229" y="898385"/>
                <a:ext cx="11440885" cy="1200329"/>
              </a:xfrm>
              <a:prstGeom prst="rect">
                <a:avLst/>
              </a:prstGeom>
              <a:blipFill>
                <a:blip r:embed="rId2"/>
                <a:stretch>
                  <a:fillRect l="-479" t="-2538" b="-355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Přímá spojnice 4"/>
          <p:cNvCxnSpPr/>
          <p:nvPr/>
        </p:nvCxnSpPr>
        <p:spPr>
          <a:xfrm>
            <a:off x="375557" y="2098714"/>
            <a:ext cx="11440885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4817919" y="2470032"/>
                <a:ext cx="6627231" cy="380565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i="1" smtClean="0">
                          <a:latin typeface="Cambria Math"/>
                          <a:ea typeface="Cambria Math"/>
                        </a:rPr>
                        <m:t>∆</m:t>
                      </m:r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𝑝</m:t>
                      </m:r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𝐹</m:t>
                      </m:r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.∆</m:t>
                      </m:r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𝑡</m:t>
                      </m:r>
                      <m:r>
                        <a:rPr lang="cs-CZ" sz="2400" b="0" i="1" smtClean="0">
                          <a:latin typeface="Cambria Math" panose="02040503050406030204" pitchFamily="18" charset="0"/>
                          <a:ea typeface="Cambria Math"/>
                        </a:rPr>
                        <m:t>    </m:t>
                      </m:r>
                      <m:r>
                        <a:rPr lang="cs-CZ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→     </m:t>
                      </m:r>
                      <m:r>
                        <a:rPr lang="cs-CZ" sz="2400" i="1">
                          <a:latin typeface="Cambria Math"/>
                        </a:rPr>
                        <m:t>𝑚</m:t>
                      </m:r>
                      <m:r>
                        <a:rPr lang="cs-CZ" sz="2400" i="1">
                          <a:latin typeface="Cambria Math"/>
                        </a:rPr>
                        <m:t>.∆</m:t>
                      </m:r>
                      <m:r>
                        <a:rPr lang="cs-CZ" sz="2400" i="1">
                          <a:latin typeface="Cambria Math"/>
                          <a:ea typeface="Cambria Math"/>
                        </a:rPr>
                        <m:t>𝑣</m:t>
                      </m:r>
                      <m:r>
                        <a:rPr lang="cs-CZ" sz="2400" i="1"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cs-CZ" sz="2400" i="1">
                          <a:latin typeface="Cambria Math"/>
                          <a:ea typeface="Cambria Math"/>
                        </a:rPr>
                        <m:t>𝐹</m:t>
                      </m:r>
                      <m:r>
                        <a:rPr lang="cs-CZ" sz="2400" i="1">
                          <a:latin typeface="Cambria Math"/>
                          <a:ea typeface="Cambria Math"/>
                        </a:rPr>
                        <m:t>.∆</m:t>
                      </m:r>
                      <m:r>
                        <a:rPr lang="cs-CZ" sz="2400" i="1">
                          <a:latin typeface="Cambria Math"/>
                          <a:ea typeface="Cambria Math"/>
                        </a:rPr>
                        <m:t>𝑡</m:t>
                      </m:r>
                    </m:oMath>
                  </m:oMathPara>
                </a14:m>
                <a:endParaRPr lang="cs-CZ" sz="2400" dirty="0">
                  <a:ea typeface="Cambria Math"/>
                </a:endParaRPr>
              </a:p>
              <a:p>
                <a:endParaRPr lang="cs-CZ" sz="2400" dirty="0"/>
              </a:p>
              <a:p>
                <a:pPr algn="ctr"/>
                <a:r>
                  <a:rPr lang="cs-CZ" sz="2400" dirty="0"/>
                  <a:t>Pro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2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2400" b="0" i="1" smtClean="0">
                            <a:latin typeface="Cambria Math"/>
                          </a:rPr>
                          <m:t>𝑣</m:t>
                        </m:r>
                      </m:e>
                      <m:sub>
                        <m:r>
                          <a:rPr lang="cs-CZ" sz="2400" b="0" i="1" smtClean="0">
                            <a:latin typeface="Cambria Math"/>
                          </a:rPr>
                          <m:t>0</m:t>
                        </m:r>
                      </m:sub>
                    </m:sSub>
                    <m:r>
                      <a:rPr lang="cs-CZ" sz="2400" b="0" i="1" smtClean="0">
                        <a:latin typeface="Cambria Math"/>
                      </a:rPr>
                      <m:t>=0</m:t>
                    </m:r>
                  </m:oMath>
                </a14:m>
                <a:r>
                  <a:rPr lang="cs-CZ" sz="2400" dirty="0"/>
                  <a:t>  je </a:t>
                </a:r>
                <a14:m>
                  <m:oMath xmlns:m="http://schemas.openxmlformats.org/officeDocument/2006/math">
                    <m:r>
                      <a:rPr lang="cs-CZ" sz="2400" i="1" smtClean="0">
                        <a:latin typeface="Cambria Math"/>
                        <a:ea typeface="Cambria Math"/>
                      </a:rPr>
                      <m:t>∆</m:t>
                    </m:r>
                    <m:r>
                      <a:rPr lang="cs-CZ" sz="2400" b="0" i="1" smtClean="0">
                        <a:latin typeface="Cambria Math"/>
                        <a:ea typeface="Cambria Math"/>
                      </a:rPr>
                      <m:t>𝑣</m:t>
                    </m:r>
                    <m:r>
                      <a:rPr lang="cs-CZ" sz="2400" b="0" i="1" smtClean="0">
                        <a:latin typeface="Cambria Math"/>
                        <a:ea typeface="Cambria Math"/>
                      </a:rPr>
                      <m:t>=</m:t>
                    </m:r>
                    <m:r>
                      <a:rPr lang="cs-CZ" sz="2400" b="0" i="1" smtClean="0">
                        <a:latin typeface="Cambria Math"/>
                        <a:ea typeface="Cambria Math"/>
                      </a:rPr>
                      <m:t>𝑣</m:t>
                    </m:r>
                    <m:r>
                      <a:rPr lang="cs-CZ" sz="2400" b="0" i="1" smtClean="0">
                        <a:latin typeface="Cambria Math"/>
                        <a:ea typeface="Cambria Math"/>
                      </a:rPr>
                      <m:t>−</m:t>
                    </m:r>
                    <m:sSub>
                      <m:sSubPr>
                        <m:ctrlPr>
                          <a:rPr lang="cs-CZ" sz="2400" b="0" i="1" smtClean="0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sSubPr>
                      <m:e>
                        <m:r>
                          <a:rPr lang="cs-CZ" sz="2400" b="0" i="1" smtClean="0">
                            <a:latin typeface="Cambria Math"/>
                            <a:ea typeface="Cambria Math"/>
                          </a:rPr>
                          <m:t>𝑣</m:t>
                        </m:r>
                      </m:e>
                      <m:sub>
                        <m:r>
                          <a:rPr lang="cs-CZ" sz="2400" b="0" i="1" smtClean="0">
                            <a:latin typeface="Cambria Math"/>
                            <a:ea typeface="Cambria Math"/>
                          </a:rPr>
                          <m:t>0</m:t>
                        </m:r>
                      </m:sub>
                    </m:sSub>
                    <m:r>
                      <a:rPr lang="cs-CZ" sz="2400" b="0" i="1" smtClean="0">
                        <a:latin typeface="Cambria Math"/>
                        <a:ea typeface="Cambria Math"/>
                      </a:rPr>
                      <m:t>=</m:t>
                    </m:r>
                    <m:r>
                      <a:rPr lang="cs-CZ" sz="2400" b="0" i="1" smtClean="0">
                        <a:latin typeface="Cambria Math"/>
                        <a:ea typeface="Cambria Math"/>
                      </a:rPr>
                      <m:t>𝑣</m:t>
                    </m:r>
                  </m:oMath>
                </a14:m>
                <a:endParaRPr lang="cs-CZ" sz="2400" dirty="0"/>
              </a:p>
              <a:p>
                <a:pPr algn="ctr"/>
                <a:endParaRPr lang="cs-CZ" sz="2400" dirty="0"/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smtClean="0">
                          <a:latin typeface="Cambria Math"/>
                        </a:rPr>
                        <m:t>𝑚</m:t>
                      </m:r>
                      <m:r>
                        <a:rPr lang="cs-CZ" sz="2400" b="0" i="1" smtClean="0">
                          <a:latin typeface="Cambria Math"/>
                        </a:rPr>
                        <m:t>.</m:t>
                      </m:r>
                      <m:r>
                        <a:rPr lang="cs-CZ" sz="2400" b="0" i="1" smtClean="0">
                          <a:latin typeface="Cambria Math"/>
                        </a:rPr>
                        <m:t>𝑣</m:t>
                      </m:r>
                      <m:r>
                        <a:rPr lang="cs-CZ" sz="2400" b="0" i="1" smtClean="0">
                          <a:latin typeface="Cambria Math"/>
                        </a:rPr>
                        <m:t>=</m:t>
                      </m:r>
                      <m:r>
                        <a:rPr lang="cs-CZ" sz="2400" b="0" i="1" smtClean="0">
                          <a:latin typeface="Cambria Math"/>
                        </a:rPr>
                        <m:t>𝐹</m:t>
                      </m:r>
                      <m:r>
                        <a:rPr lang="cs-CZ" sz="2400" b="0" i="1" smtClean="0">
                          <a:latin typeface="Cambria Math"/>
                        </a:rPr>
                        <m:t>.∆</m:t>
                      </m:r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𝑡</m:t>
                      </m:r>
                    </m:oMath>
                  </m:oMathPara>
                </a14:m>
                <a:endParaRPr lang="cs-CZ" sz="2400" b="0" dirty="0">
                  <a:ea typeface="Cambria Math"/>
                </a:endParaRPr>
              </a:p>
              <a:p>
                <a:pPr algn="ctr"/>
                <a:endParaRPr lang="cs-CZ" sz="2400" dirty="0"/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smtClean="0">
                          <a:latin typeface="Cambria Math"/>
                        </a:rPr>
                        <m:t>𝑣</m:t>
                      </m:r>
                      <m:r>
                        <a:rPr lang="cs-CZ" sz="2400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24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sz="2400" b="0" i="1" smtClean="0">
                              <a:latin typeface="Cambria Math"/>
                            </a:rPr>
                            <m:t>𝐹</m:t>
                          </m:r>
                          <m:r>
                            <a:rPr lang="cs-CZ" sz="2400" b="0" i="1" smtClean="0">
                              <a:latin typeface="Cambria Math"/>
                            </a:rPr>
                            <m:t>.∆</m:t>
                          </m:r>
                          <m:r>
                            <a:rPr lang="cs-CZ" sz="2400" b="0" i="1" smtClean="0">
                              <a:latin typeface="Cambria Math"/>
                              <a:ea typeface="Cambria Math"/>
                            </a:rPr>
                            <m:t>𝑡</m:t>
                          </m:r>
                        </m:num>
                        <m:den>
                          <m:r>
                            <a:rPr lang="cs-CZ" sz="2400" b="0" i="1" smtClean="0">
                              <a:latin typeface="Cambria Math"/>
                            </a:rPr>
                            <m:t>𝑚</m:t>
                          </m:r>
                        </m:den>
                      </m:f>
                      <m:r>
                        <a:rPr lang="cs-CZ" sz="2400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24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sz="2400" b="0" i="1" smtClean="0">
                              <a:latin typeface="Cambria Math"/>
                            </a:rPr>
                            <m:t>300 </m:t>
                          </m:r>
                          <m:r>
                            <m:rPr>
                              <m:sty m:val="p"/>
                            </m:rPr>
                            <a:rPr lang="cs-CZ" sz="2400" b="0" i="0" smtClean="0">
                              <a:latin typeface="Cambria Math"/>
                            </a:rPr>
                            <m:t>N</m:t>
                          </m:r>
                          <m:r>
                            <a:rPr lang="cs-CZ" sz="2400" b="0" i="1" smtClean="0">
                              <a:latin typeface="Cambria Math"/>
                            </a:rPr>
                            <m:t>.0,02</m:t>
                          </m:r>
                          <m:r>
                            <m:rPr>
                              <m:sty m:val="p"/>
                            </m:rPr>
                            <a:rPr lang="cs-CZ" sz="2400" b="0" i="0" smtClean="0">
                              <a:latin typeface="Cambria Math"/>
                            </a:rPr>
                            <m:t>s</m:t>
                          </m:r>
                        </m:num>
                        <m:den>
                          <m:r>
                            <a:rPr lang="cs-CZ" sz="2400" b="0" i="1" smtClean="0">
                              <a:latin typeface="Cambria Math"/>
                            </a:rPr>
                            <m:t>0,8</m:t>
                          </m:r>
                          <m:r>
                            <m:rPr>
                              <m:sty m:val="p"/>
                            </m:rPr>
                            <a:rPr lang="cs-CZ" sz="2400" b="0" i="0" smtClean="0">
                              <a:latin typeface="Cambria Math"/>
                            </a:rPr>
                            <m:t>kg</m:t>
                          </m:r>
                        </m:den>
                      </m:f>
                      <m:r>
                        <a:rPr lang="cs-CZ" sz="2400" b="0" i="1" smtClean="0">
                          <a:latin typeface="Cambria Math"/>
                        </a:rPr>
                        <m:t>=7</m:t>
                      </m:r>
                      <m:r>
                        <a:rPr lang="cs-CZ" sz="2400" b="0" i="1" smtClean="0">
                          <a:latin typeface="Cambria Math" panose="02040503050406030204" pitchFamily="18" charset="0"/>
                        </a:rPr>
                        <m:t>,</m:t>
                      </m:r>
                      <m:r>
                        <a:rPr lang="cs-CZ" sz="2400" b="0" i="1" smtClean="0">
                          <a:latin typeface="Cambria Math"/>
                        </a:rPr>
                        <m:t>5 </m:t>
                      </m:r>
                      <m:r>
                        <m:rPr>
                          <m:sty m:val="p"/>
                        </m:rPr>
                        <a:rPr lang="cs-CZ" sz="2400" b="0" i="0" smtClean="0">
                          <a:latin typeface="Cambria Math"/>
                        </a:rPr>
                        <m:t>m</m:t>
                      </m:r>
                      <m:r>
                        <a:rPr lang="cs-CZ" sz="2400" b="0" i="0" smtClean="0">
                          <a:latin typeface="Cambria Math"/>
                        </a:rPr>
                        <m:t>.</m:t>
                      </m:r>
                      <m:sSup>
                        <m:sSupPr>
                          <m:ctrlPr>
                            <a:rPr lang="cs-CZ" sz="24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sz="2400" b="0" i="0" smtClean="0">
                              <a:latin typeface="Cambria Math"/>
                            </a:rPr>
                            <m:t>s</m:t>
                          </m:r>
                        </m:e>
                        <m:sup>
                          <m:r>
                            <a:rPr lang="cs-CZ" sz="2400" b="0" i="0" smtClean="0">
                              <a:latin typeface="Cambria Math"/>
                            </a:rPr>
                            <m:t>−1</m:t>
                          </m:r>
                        </m:sup>
                      </m:sSup>
                    </m:oMath>
                  </m:oMathPara>
                </a14:m>
                <a:endParaRPr lang="cs-CZ" sz="2400" dirty="0"/>
              </a:p>
              <a:p>
                <a:pPr algn="ctr"/>
                <a:endParaRPr lang="cs-CZ" sz="2400" dirty="0"/>
              </a:p>
              <a:p>
                <a:pPr algn="ctr"/>
                <a:r>
                  <a:rPr lang="cs-CZ" sz="2400" b="1" dirty="0"/>
                  <a:t>Míč se po odkopu pohyboval rychlostí 7,5 m. s</a:t>
                </a:r>
                <a:r>
                  <a:rPr lang="cs-CZ" sz="2400" b="1" baseline="30000" dirty="0"/>
                  <a:t>-1</a:t>
                </a:r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17919" y="2470032"/>
                <a:ext cx="6627231" cy="3805657"/>
              </a:xfrm>
              <a:prstGeom prst="rect">
                <a:avLst/>
              </a:prstGeom>
              <a:blipFill>
                <a:blip r:embed="rId3"/>
                <a:stretch>
                  <a:fillRect b="-272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26" name="Picture 2">
            <a:extLst>
              <a:ext uri="{FF2B5EF4-FFF2-40B4-BE49-F238E27FC236}">
                <a16:creationId xmlns:a16="http://schemas.microsoft.com/office/drawing/2014/main" id="{2134AFF9-C218-128E-3D33-838BD7C5E9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850" y="2340808"/>
            <a:ext cx="3070843" cy="4027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184282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Obdélník 1"/>
              <p:cNvSpPr/>
              <p:nvPr/>
            </p:nvSpPr>
            <p:spPr>
              <a:xfrm>
                <a:off x="391885" y="337457"/>
                <a:ext cx="11375571" cy="144655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cs-CZ" b="1" dirty="0"/>
                  <a:t>Příklad: </a:t>
                </a:r>
              </a:p>
              <a:p>
                <a:endParaRPr lang="cs-CZ" sz="800" dirty="0"/>
              </a:p>
              <a:p>
                <a:r>
                  <a:rPr lang="cs-CZ" dirty="0"/>
                  <a:t>Motocykl s jezdcem o hmotnosti 300 kg zvýšil na přímém úseku silnice rychlost z 54 km.h</a:t>
                </a:r>
                <a:r>
                  <a:rPr lang="cs-CZ" baseline="30000" dirty="0"/>
                  <a:t>-1</a:t>
                </a:r>
                <a:r>
                  <a:rPr lang="cs-CZ" dirty="0"/>
                  <a:t> na 90 km.h</a:t>
                </a:r>
                <a:r>
                  <a:rPr lang="cs-CZ" baseline="30000" dirty="0"/>
                  <a:t>-1</a:t>
                </a:r>
                <a:r>
                  <a:rPr lang="cs-CZ" dirty="0"/>
                  <a:t> během 6 s. </a:t>
                </a:r>
              </a:p>
              <a:p>
                <a:r>
                  <a:rPr lang="cs-CZ" dirty="0"/>
                  <a:t>Jak velká síla na něj během zvyšování rychlosti působila? </a:t>
                </a:r>
              </a:p>
              <a:p>
                <a:endParaRPr lang="cs-CZ" sz="800" dirty="0"/>
              </a:p>
              <a:p>
                <a:r>
                  <a:rPr lang="cs-CZ" dirty="0"/>
                  <a:t>Řešení: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/>
                      </a:rPr>
                      <m:t>𝑚</m:t>
                    </m:r>
                  </m:oMath>
                </a14:m>
                <a:r>
                  <a:rPr lang="cs-CZ" dirty="0"/>
                  <a:t> = 300 kg,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/>
                      </a:rPr>
                      <m:t>𝑣</m:t>
                    </m:r>
                    <m:r>
                      <a:rPr lang="cs-CZ" i="1" baseline="-25000" dirty="0" smtClean="0">
                        <a:latin typeface="Cambria Math"/>
                      </a:rPr>
                      <m:t>0</m:t>
                    </m:r>
                  </m:oMath>
                </a14:m>
                <a:r>
                  <a:rPr lang="cs-CZ" dirty="0"/>
                  <a:t> = 54 km.h</a:t>
                </a:r>
                <a:r>
                  <a:rPr lang="cs-CZ" baseline="30000" dirty="0"/>
                  <a:t>-1 </a:t>
                </a:r>
                <a:r>
                  <a:rPr lang="cs-CZ" dirty="0"/>
                  <a:t>= 15 m.s</a:t>
                </a:r>
                <a:r>
                  <a:rPr lang="cs-CZ" baseline="30000" dirty="0"/>
                  <a:t>-1</a:t>
                </a:r>
                <a:r>
                  <a:rPr lang="cs-CZ" dirty="0"/>
                  <a:t>,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/>
                      </a:rPr>
                      <m:t>𝑣</m:t>
                    </m:r>
                    <m:r>
                      <a:rPr lang="cs-CZ" i="1" baseline="-25000" dirty="0" smtClean="0">
                        <a:latin typeface="Cambria Math"/>
                      </a:rPr>
                      <m:t>1</m:t>
                    </m:r>
                  </m:oMath>
                </a14:m>
                <a:r>
                  <a:rPr lang="cs-CZ" dirty="0"/>
                  <a:t> = 90 km.h</a:t>
                </a:r>
                <a:r>
                  <a:rPr lang="cs-CZ" baseline="30000" dirty="0"/>
                  <a:t>-1</a:t>
                </a:r>
                <a:r>
                  <a:rPr lang="cs-CZ" dirty="0"/>
                  <a:t> = 25 m.s</a:t>
                </a:r>
                <a:r>
                  <a:rPr lang="cs-CZ" baseline="30000" dirty="0"/>
                  <a:t>-1</a:t>
                </a:r>
                <a:r>
                  <a:rPr lang="cs-CZ" dirty="0"/>
                  <a:t>, 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/>
                        <a:ea typeface="Cambria Math"/>
                      </a:rPr>
                      <m:t>∆</m:t>
                    </m:r>
                    <m:r>
                      <a:rPr lang="cs-CZ" i="1" dirty="0" smtClean="0">
                        <a:latin typeface="Cambria Math"/>
                      </a:rPr>
                      <m:t>𝑡</m:t>
                    </m:r>
                  </m:oMath>
                </a14:m>
                <a:r>
                  <a:rPr lang="cs-CZ" dirty="0"/>
                  <a:t> = 6 s,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/>
                      </a:rPr>
                      <m:t>𝐹</m:t>
                    </m:r>
                  </m:oMath>
                </a14:m>
                <a:r>
                  <a:rPr lang="cs-CZ" dirty="0"/>
                  <a:t> = ?</a:t>
                </a:r>
              </a:p>
            </p:txBody>
          </p:sp>
        </mc:Choice>
        <mc:Fallback xmlns="">
          <p:sp>
            <p:nvSpPr>
              <p:cNvPr id="2" name="Obdélník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1885" y="337457"/>
                <a:ext cx="11375571" cy="1446550"/>
              </a:xfrm>
              <a:prstGeom prst="rect">
                <a:avLst/>
              </a:prstGeom>
              <a:blipFill>
                <a:blip r:embed="rId2"/>
                <a:stretch>
                  <a:fillRect l="-429" t="-2101" b="-546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" name="Přímá spojnice 3"/>
          <p:cNvCxnSpPr/>
          <p:nvPr/>
        </p:nvCxnSpPr>
        <p:spPr>
          <a:xfrm>
            <a:off x="370114" y="1869885"/>
            <a:ext cx="11375571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391885" y="2011423"/>
                <a:ext cx="10000470" cy="341753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buAutoNum type="arabicPeriod"/>
                </a:pPr>
                <a:r>
                  <a:rPr lang="cs-CZ" dirty="0"/>
                  <a:t>Výpočet změny hybnosti motocyklu s jezdcem:</a:t>
                </a:r>
              </a:p>
              <a:p>
                <a:endParaRPr lang="cs-CZ" dirty="0"/>
              </a:p>
              <a:p>
                <a:pPr algn="ctr"/>
                <a14:m>
                  <m:oMath xmlns:m="http://schemas.openxmlformats.org/officeDocument/2006/math">
                    <m:r>
                      <a:rPr lang="cs-CZ" i="1" smtClean="0">
                        <a:latin typeface="Cambria Math"/>
                        <a:ea typeface="Cambria Math"/>
                      </a:rPr>
                      <m:t>∆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𝑝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=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𝑚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.∆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𝑣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=300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/>
                        <a:ea typeface="Cambria Math"/>
                      </a:rPr>
                      <m:t>kg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 . (</m:t>
                    </m:r>
                    <m:r>
                      <m:rPr>
                        <m:nor/>
                      </m:rPr>
                      <a:rPr lang="cs-CZ" dirty="0"/>
                      <m:t>25 </m:t>
                    </m:r>
                    <m:r>
                      <m:rPr>
                        <m:nor/>
                      </m:rPr>
                      <a:rPr lang="cs-CZ" dirty="0"/>
                      <m:t>m</m:t>
                    </m:r>
                    <m:r>
                      <m:rPr>
                        <m:nor/>
                      </m:rPr>
                      <a:rPr lang="cs-CZ" dirty="0"/>
                      <m:t>.</m:t>
                    </m:r>
                    <m:r>
                      <m:rPr>
                        <m:nor/>
                      </m:rPr>
                      <a:rPr lang="cs-CZ" dirty="0"/>
                      <m:t>s</m:t>
                    </m:r>
                    <m:r>
                      <m:rPr>
                        <m:nor/>
                      </m:rPr>
                      <a:rPr lang="cs-CZ" baseline="30000" dirty="0"/>
                      <m:t>−1</m:t>
                    </m:r>
                  </m:oMath>
                </a14:m>
                <a:r>
                  <a:rPr lang="cs-CZ" dirty="0"/>
                  <a:t>- 15 m.s</a:t>
                </a:r>
                <a:r>
                  <a:rPr lang="cs-CZ" baseline="30000" dirty="0"/>
                  <a:t>-1</a:t>
                </a:r>
                <a:r>
                  <a:rPr lang="cs-CZ" dirty="0"/>
                  <a:t>) = 300 kg . 10 m. s</a:t>
                </a:r>
                <a:r>
                  <a:rPr lang="cs-CZ" baseline="30000" dirty="0"/>
                  <a:t>-1</a:t>
                </a:r>
                <a:r>
                  <a:rPr lang="cs-CZ" dirty="0"/>
                  <a:t>= </a:t>
                </a:r>
                <a:r>
                  <a:rPr lang="cs-CZ" b="1" dirty="0"/>
                  <a:t>3000 N . s</a:t>
                </a:r>
              </a:p>
              <a:p>
                <a:pPr algn="ctr"/>
                <a:endParaRPr lang="cs-CZ" b="1" dirty="0"/>
              </a:p>
              <a:p>
                <a:pPr marL="342900" indent="-342900">
                  <a:buAutoNum type="arabicPeriod" startAt="2"/>
                </a:pPr>
                <a:r>
                  <a:rPr lang="cs-CZ" dirty="0"/>
                  <a:t>Výpočet působící síly:</a:t>
                </a:r>
              </a:p>
              <a:p>
                <a:endParaRPr lang="cs-CZ" dirty="0"/>
              </a:p>
              <a:p>
                <a:r>
                  <a:rPr lang="cs-CZ" dirty="0"/>
                  <a:t>Ze vztahu </a:t>
                </a:r>
                <a14:m>
                  <m:oMath xmlns:m="http://schemas.openxmlformats.org/officeDocument/2006/math">
                    <m:r>
                      <a:rPr lang="cs-CZ" b="1" i="1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∆</m:t>
                    </m:r>
                    <m:r>
                      <a:rPr lang="cs-CZ" b="1" i="1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𝒑</m:t>
                    </m:r>
                    <m:r>
                      <a:rPr lang="cs-CZ" b="1" i="1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=</m:t>
                    </m:r>
                    <m:r>
                      <a:rPr lang="cs-CZ" b="1" i="1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𝑭</m:t>
                    </m:r>
                    <m:r>
                      <a:rPr lang="cs-CZ" b="1" i="1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∙∆</m:t>
                    </m:r>
                    <m:r>
                      <a:rPr lang="cs-CZ" b="1" i="1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𝒕</m:t>
                    </m:r>
                  </m:oMath>
                </a14:m>
                <a:r>
                  <a:rPr lang="cs-CZ" dirty="0"/>
                  <a:t>  vyjádříme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/>
                      </a:rPr>
                      <m:t>𝐹</m:t>
                    </m:r>
                  </m:oMath>
                </a14:m>
                <a:r>
                  <a:rPr lang="cs-CZ" dirty="0"/>
                  <a:t>:</a:t>
                </a:r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𝐹</m:t>
                      </m:r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∆</m:t>
                          </m:r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𝑝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∆</m:t>
                          </m:r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𝑡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3000 </m:t>
                          </m:r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/>
                            </a:rPr>
                            <m:t>kg</m:t>
                          </m:r>
                          <m:r>
                            <a:rPr lang="cs-CZ" b="0" i="0" smtClean="0">
                              <a:latin typeface="Cambria Math"/>
                            </a:rPr>
                            <m:t>.</m:t>
                          </m:r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/>
                            </a:rPr>
                            <m:t>m</m:t>
                          </m:r>
                          <m:r>
                            <a:rPr lang="cs-CZ" b="0" i="0" smtClean="0">
                              <a:latin typeface="Cambria Math"/>
                            </a:rPr>
                            <m:t>.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cs-CZ" b="0" i="0" smtClean="0">
                                  <a:latin typeface="Cambria Math"/>
                                </a:rPr>
                                <m:t>s</m:t>
                              </m:r>
                            </m:e>
                            <m:sup>
                              <m:r>
                                <a:rPr lang="cs-CZ" b="0" i="0" smtClean="0">
                                  <a:latin typeface="Cambria Math"/>
                                </a:rPr>
                                <m:t>−1</m:t>
                              </m:r>
                            </m:sup>
                          </m:sSup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6 </m:t>
                          </m:r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/>
                            </a:rPr>
                            <m:t>s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=500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/>
                        </a:rPr>
                        <m:t>kg</m:t>
                      </m:r>
                      <m:r>
                        <a:rPr lang="cs-CZ" b="0" i="0" smtClean="0">
                          <a:latin typeface="Cambria Math"/>
                        </a:rPr>
                        <m:t>.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/>
                        </a:rPr>
                        <m:t>m</m:t>
                      </m:r>
                      <m:r>
                        <a:rPr lang="cs-CZ" b="0" i="0" smtClean="0">
                          <a:latin typeface="Cambria Math"/>
                        </a:rPr>
                        <m:t>.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/>
                            </a:rPr>
                            <m:t>s</m:t>
                          </m:r>
                        </m:e>
                        <m:sup>
                          <m:r>
                            <a:rPr lang="cs-CZ" b="0" i="0" smtClean="0">
                              <a:latin typeface="Cambria Math"/>
                            </a:rPr>
                            <m:t>−2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=500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/>
                        </a:rPr>
                        <m:t>N</m:t>
                      </m:r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r>
                  <a:rPr lang="cs-CZ" b="1" dirty="0"/>
                  <a:t>Na motocykl s jezdcem působila síla 500 N.</a:t>
                </a:r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1885" y="2011423"/>
                <a:ext cx="10000470" cy="3417539"/>
              </a:xfrm>
              <a:prstGeom prst="rect">
                <a:avLst/>
              </a:prstGeom>
              <a:blipFill>
                <a:blip r:embed="rId3"/>
                <a:stretch>
                  <a:fillRect l="-488" t="-1070" b="-178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074" name="Picture 2">
            <a:extLst>
              <a:ext uri="{FF2B5EF4-FFF2-40B4-BE49-F238E27FC236}">
                <a16:creationId xmlns:a16="http://schemas.microsoft.com/office/drawing/2014/main" id="{0986BE1D-C64B-89D6-CA19-18EB72613C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7679" y="3574770"/>
            <a:ext cx="3582436" cy="28266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0665912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3880104" y="5501497"/>
            <a:ext cx="44317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Zeď působila na míč průměrnou silou 100 N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393192" y="356616"/>
            <a:ext cx="10424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Příklad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393191" y="2128708"/>
                <a:ext cx="11060265" cy="307680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Z druhého pohybového zákona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</m:acc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acc>
                          <m:accPr>
                            <m:chr m:val="⃗"/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∆</m:t>
                            </m:r>
                            <m:r>
                              <a:rPr lang="cs-CZ" b="1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𝒑</m:t>
                            </m:r>
                          </m:e>
                        </m:acc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∆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</m:t>
                        </m:r>
                      </m:den>
                    </m:f>
                  </m:oMath>
                </a14:m>
                <a:r>
                  <a:rPr lang="cs-CZ" dirty="0"/>
                  <a:t> pro velikost hledané síly vyplývá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𝐹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d>
                            <m:dPr>
                              <m:begChr m:val="|"/>
                              <m:endChr m:val="|"/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acc>
                                <m:accPr>
                                  <m:chr m:val="⃗"/>
                                  <m:ctrlPr>
                                    <a:rPr lang="cs-CZ" i="1"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cs-CZ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∆</m:t>
                                  </m:r>
                                  <m:r>
                                    <a:rPr lang="cs-CZ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𝑝</m:t>
                                  </m:r>
                                </m:e>
                              </m:acc>
                            </m:e>
                          </m:d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</m:den>
                      </m:f>
                    </m:oMath>
                  </m:oMathPara>
                </a14:m>
                <a:endParaRPr lang="cs-CZ" dirty="0"/>
              </a:p>
              <a:p>
                <a:r>
                  <a:rPr lang="cs-CZ" dirty="0"/>
                  <a:t>Velikost změny hybnosti míče po odrazu od stěny je</a:t>
                </a:r>
              </a:p>
              <a:p>
                <a:endParaRPr lang="cs-CZ" sz="800" i="1" dirty="0">
                  <a:latin typeface="Cambria Math" panose="020405030504060302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|"/>
                          <m:endChr m:val="|"/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acc>
                            <m:accPr>
                              <m:chr m:val="⃗"/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∆</m:t>
                              </m:r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𝑝</m:t>
                              </m:r>
                            </m:e>
                          </m:acc>
                        </m:e>
                      </m:d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𝑝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𝑝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𝑚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∙(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r>
                  <a:rPr lang="cs-CZ" dirty="0"/>
                  <a:t>Po úpravě a dosazení dostaneme vztah pro výpočet hledané síly hodnotu hledané síly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𝐹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𝑚</m:t>
                          </m:r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∙(</m:t>
                          </m:r>
                          <m:sSub>
                            <m:sSubPr>
                              <m:ctrlP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𝑣</m:t>
                              </m:r>
                            </m:e>
                            <m:sub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𝑣</m:t>
                              </m:r>
                            </m:e>
                            <m:sub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)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0,2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∙(15+10)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0,05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N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=100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N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3191" y="2128708"/>
                <a:ext cx="11060265" cy="3076804"/>
              </a:xfrm>
              <a:prstGeom prst="rect">
                <a:avLst/>
              </a:prstGeom>
              <a:blipFill>
                <a:blip r:embed="rId2"/>
                <a:stretch>
                  <a:fillRect l="-44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8FED41A6-3321-108A-AEA5-F52C72DF0437}"/>
                  </a:ext>
                </a:extLst>
              </p:cNvPr>
              <p:cNvSpPr txBox="1"/>
              <p:nvPr/>
            </p:nvSpPr>
            <p:spPr>
              <a:xfrm>
                <a:off x="393192" y="857655"/>
                <a:ext cx="11060265" cy="104644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Míč o hmotnosti 0,2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cs-CZ" i="0" dirty="0" smtClean="0">
                        <a:latin typeface="Cambria Math" panose="02040503050406030204" pitchFamily="18" charset="0"/>
                      </a:rPr>
                      <m:t>kg</m:t>
                    </m:r>
                  </m:oMath>
                </a14:m>
                <a:r>
                  <a:rPr lang="cs-CZ" dirty="0"/>
                  <a:t> dopadl kolmo na pevnou stěnu rychlostí 15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m</m:t>
                        </m:r>
                        <m:r>
                          <a:rPr lang="cs-CZ" b="0" i="0" smtClean="0">
                            <a:latin typeface="Cambria Math" panose="02040503050406030204" pitchFamily="18" charset="0"/>
                          </a:rPr>
                          <m:t> . 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cs-CZ" dirty="0"/>
                  <a:t>a odrazil se rychlostí o velikosti 10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m</m:t>
                        </m:r>
                        <m:r>
                          <a:rPr lang="cs-CZ" b="0" i="0" smtClean="0">
                            <a:latin typeface="Cambria Math" panose="02040503050406030204" pitchFamily="18" charset="0"/>
                          </a:rPr>
                          <m:t> . 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cs-CZ" dirty="0"/>
                  <a:t>.</a:t>
                </a:r>
              </a:p>
              <a:p>
                <a:r>
                  <a:rPr lang="cs-CZ" dirty="0"/>
                  <a:t>Náraz trval po dobu 0,05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cs-CZ" i="0" dirty="0" smtClean="0">
                        <a:latin typeface="Cambria Math" panose="02040503050406030204" pitchFamily="18" charset="0"/>
                      </a:rPr>
                      <m:t>s</m:t>
                    </m:r>
                  </m:oMath>
                </a14:m>
                <a:r>
                  <a:rPr lang="cs-CZ" dirty="0"/>
                  <a:t>. Jak velkou průměrnou silou působila stěna na míč?</a:t>
                </a:r>
              </a:p>
              <a:p>
                <a:endParaRPr lang="cs-CZ" sz="800" dirty="0"/>
              </a:p>
              <a:p>
                <a:r>
                  <a:rPr lang="cs-CZ" dirty="0"/>
                  <a:t>Řešení: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𝑚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=0,2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kg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,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=15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m</m:t>
                        </m:r>
                        <m:r>
                          <a:rPr lang="cs-CZ" b="0" i="0" smtClean="0">
                            <a:latin typeface="Cambria Math" panose="02040503050406030204" pitchFamily="18" charset="0"/>
                          </a:rPr>
                          <m:t> . 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m</m:t>
                        </m:r>
                        <m:r>
                          <a:rPr lang="cs-CZ" b="0" i="0" smtClean="0">
                            <a:latin typeface="Cambria Math" panose="02040503050406030204" pitchFamily="18" charset="0"/>
                          </a:rPr>
                          <m:t> . 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, 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=0,05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s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 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𝐹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=?</m:t>
                    </m:r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8FED41A6-3321-108A-AEA5-F52C72DF043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3192" y="857655"/>
                <a:ext cx="11060265" cy="1046440"/>
              </a:xfrm>
              <a:prstGeom prst="rect">
                <a:avLst/>
              </a:prstGeom>
              <a:blipFill>
                <a:blip r:embed="rId3"/>
                <a:stretch>
                  <a:fillRect l="-496" t="-3509" b="-877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8" name="Přímá spojnice 7">
            <a:extLst>
              <a:ext uri="{FF2B5EF4-FFF2-40B4-BE49-F238E27FC236}">
                <a16:creationId xmlns:a16="http://schemas.microsoft.com/office/drawing/2014/main" id="{CE29DE8E-39EC-D39D-7748-EC5719F09797}"/>
              </a:ext>
            </a:extLst>
          </p:cNvPr>
          <p:cNvCxnSpPr/>
          <p:nvPr/>
        </p:nvCxnSpPr>
        <p:spPr>
          <a:xfrm>
            <a:off x="393192" y="1908313"/>
            <a:ext cx="11064638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8006843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Obdélník 1"/>
              <p:cNvSpPr/>
              <p:nvPr/>
            </p:nvSpPr>
            <p:spPr>
              <a:xfrm>
                <a:off x="566057" y="515035"/>
                <a:ext cx="10994572" cy="190821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cs-CZ" sz="2800" dirty="0"/>
                  <a:t>Příklad: </a:t>
                </a:r>
              </a:p>
              <a:p>
                <a:endParaRPr lang="cs-CZ" dirty="0"/>
              </a:p>
              <a:p>
                <a:r>
                  <a:rPr lang="cs-CZ" dirty="0"/>
                  <a:t>Raketa dosáhne za dobu 1,5 minuty letu rychlosti 6 km.s</a:t>
                </a:r>
                <a:r>
                  <a:rPr lang="cs-CZ" baseline="30000" dirty="0"/>
                  <a:t>-1</a:t>
                </a:r>
                <a:r>
                  <a:rPr lang="cs-CZ" dirty="0"/>
                  <a:t> . Tažná síla motorů je 180 </a:t>
                </a:r>
                <a:r>
                  <a:rPr lang="cs-CZ" dirty="0" err="1"/>
                  <a:t>kN</a:t>
                </a:r>
                <a:r>
                  <a:rPr lang="cs-CZ" dirty="0"/>
                  <a:t>. Jaká je hmotnost rakety?</a:t>
                </a:r>
              </a:p>
              <a:p>
                <a:endParaRPr lang="cs-CZ" dirty="0"/>
              </a:p>
              <a:p>
                <a:r>
                  <a:rPr lang="cs-CZ" dirty="0"/>
                  <a:t>Řešení:</a:t>
                </a:r>
              </a:p>
              <a:p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</a:rPr>
                      <m:t>𝐹</m:t>
                    </m:r>
                    <m:r>
                      <a:rPr lang="cs-CZ" b="0" i="1" smtClean="0">
                        <a:latin typeface="Cambria Math"/>
                      </a:rPr>
                      <m:t>=180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/>
                      </a:rPr>
                      <m:t>kN</m:t>
                    </m:r>
                    <m:r>
                      <a:rPr lang="cs-CZ" b="0" i="1" smtClean="0">
                        <a:latin typeface="Cambria Math"/>
                      </a:rPr>
                      <m:t>=180000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/>
                      </a:rPr>
                      <m:t>N</m:t>
                    </m:r>
                    <m:r>
                      <a:rPr lang="cs-CZ" b="0" i="1" smtClean="0">
                        <a:latin typeface="Cambria Math"/>
                      </a:rPr>
                      <m:t>, 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∆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𝑣</m:t>
                    </m:r>
                    <m:r>
                      <a:rPr lang="cs-CZ" b="0" i="1" smtClean="0">
                        <a:latin typeface="Cambria Math"/>
                      </a:rPr>
                      <m:t>=6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/>
                      </a:rPr>
                      <m:t>km</m:t>
                    </m:r>
                    <m:r>
                      <a:rPr lang="cs-CZ" b="0" i="0" smtClean="0">
                        <a:latin typeface="Cambria Math"/>
                      </a:rPr>
                      <m:t>.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/>
                          </a:rPr>
                          <m:t>s</m:t>
                        </m:r>
                      </m:e>
                      <m:sup>
                        <m:r>
                          <a:rPr lang="cs-CZ" b="0" i="0" smtClean="0">
                            <a:latin typeface="Cambria Math"/>
                          </a:rPr>
                          <m:t>−1</m:t>
                        </m:r>
                      </m:sup>
                    </m:sSup>
                    <m:r>
                      <a:rPr lang="cs-CZ" b="0" i="1" smtClean="0">
                        <a:latin typeface="Cambria Math"/>
                      </a:rPr>
                      <m:t>=6000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/>
                      </a:rPr>
                      <m:t>m</m:t>
                    </m:r>
                    <m:r>
                      <a:rPr lang="cs-CZ" b="0" i="0" smtClean="0">
                        <a:latin typeface="Cambria Math"/>
                      </a:rPr>
                      <m:t>.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/>
                          </a:rPr>
                          <m:t>s</m:t>
                        </m:r>
                      </m:e>
                      <m:sup>
                        <m:r>
                          <a:rPr lang="cs-CZ" b="0" i="0" smtClean="0">
                            <a:latin typeface="Cambria Math"/>
                          </a:rPr>
                          <m:t>1</m:t>
                        </m:r>
                      </m:sup>
                    </m:sSup>
                    <m:r>
                      <a:rPr lang="cs-CZ" b="0" i="1" smtClean="0">
                        <a:latin typeface="Cambria Math"/>
                      </a:rPr>
                      <m:t>, 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∆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𝑡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=1,5</m:t>
                    </m:r>
                    <m:r>
                      <a:rPr lang="cs-CZ" b="0" i="0" smtClean="0">
                        <a:latin typeface="Cambria Math"/>
                        <a:ea typeface="Cambria Math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/>
                        <a:ea typeface="Cambria Math"/>
                      </a:rPr>
                      <m:t>min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.=90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/>
                        <a:ea typeface="Cambria Math"/>
                      </a:rPr>
                      <m:t>s</m:t>
                    </m:r>
                  </m:oMath>
                </a14:m>
                <a:r>
                  <a:rPr lang="cs-CZ" dirty="0"/>
                  <a:t>,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/>
                      </a:rPr>
                      <m:t>𝑚</m:t>
                    </m:r>
                  </m:oMath>
                </a14:m>
                <a:r>
                  <a:rPr lang="cs-CZ" i="1" dirty="0"/>
                  <a:t> = ?</a:t>
                </a:r>
                <a:endParaRPr lang="cs-CZ" dirty="0"/>
              </a:p>
            </p:txBody>
          </p:sp>
        </mc:Choice>
        <mc:Fallback xmlns="">
          <p:sp>
            <p:nvSpPr>
              <p:cNvPr id="2" name="Obdélník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6057" y="515035"/>
                <a:ext cx="10994572" cy="1908215"/>
              </a:xfrm>
              <a:prstGeom prst="rect">
                <a:avLst/>
              </a:prstGeom>
              <a:blipFill>
                <a:blip r:embed="rId2"/>
                <a:stretch>
                  <a:fillRect l="-1165" t="-2866" b="-382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" name="Přímá spojnice 3"/>
          <p:cNvCxnSpPr/>
          <p:nvPr/>
        </p:nvCxnSpPr>
        <p:spPr>
          <a:xfrm>
            <a:off x="560614" y="2596855"/>
            <a:ext cx="10994572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/>
              <p:cNvSpPr txBox="1"/>
              <p:nvPr/>
            </p:nvSpPr>
            <p:spPr>
              <a:xfrm>
                <a:off x="560614" y="3103581"/>
                <a:ext cx="11070772" cy="286366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buAutoNum type="arabicPeriod"/>
                </a:pPr>
                <a:r>
                  <a:rPr lang="cs-CZ" dirty="0"/>
                  <a:t>Výpočet změny hybnosti:</a:t>
                </a:r>
              </a:p>
              <a:p>
                <a:endParaRPr lang="cs-CZ" dirty="0"/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smtClean="0">
                          <a:latin typeface="Cambria Math"/>
                          <a:ea typeface="Cambria Math"/>
                        </a:rPr>
                        <m:t>∆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𝑝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𝐹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.∆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𝑡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=180000 . 90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/>
                        </a:rPr>
                        <m:t>N</m:t>
                      </m:r>
                      <m:r>
                        <a:rPr lang="cs-CZ" b="0" i="0" smtClean="0">
                          <a:latin typeface="Cambria Math" panose="02040503050406030204" pitchFamily="18" charset="0"/>
                          <a:ea typeface="Cambria Math"/>
                        </a:rPr>
                        <m:t> .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/>
                          <a:ea typeface="Cambria Math"/>
                        </a:rPr>
                        <m:t>s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=16200000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/>
                          <a:ea typeface="Cambria Math"/>
                        </a:rPr>
                        <m:t>N</m:t>
                      </m:r>
                      <m:r>
                        <a:rPr lang="cs-CZ" b="0" i="0" smtClean="0">
                          <a:latin typeface="Cambria Math"/>
                          <a:ea typeface="Cambria Math"/>
                        </a:rPr>
                        <m:t>.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/>
                          <a:ea typeface="Cambria Math"/>
                        </a:rPr>
                        <m:t>s</m:t>
                      </m:r>
                    </m:oMath>
                  </m:oMathPara>
                </a14:m>
                <a:endParaRPr lang="cs-CZ" dirty="0"/>
              </a:p>
              <a:p>
                <a:pPr algn="ctr"/>
                <a:endParaRPr lang="cs-CZ" dirty="0"/>
              </a:p>
              <a:p>
                <a:r>
                  <a:rPr lang="cs-CZ" dirty="0"/>
                  <a:t>2. Výpočet hmotnosti rakety:</a:t>
                </a:r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smtClean="0">
                          <a:latin typeface="Cambria Math"/>
                          <a:ea typeface="Cambria Math"/>
                        </a:rPr>
                        <m:t>∆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𝑝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𝑚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.∆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𝑣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          →           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𝑚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∆</m:t>
                          </m:r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𝑝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∆</m:t>
                          </m:r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𝑣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16200000 </m:t>
                          </m:r>
                          <m:r>
                            <m:rPr>
                              <m:sty m:val="p"/>
                            </m:rPr>
                            <a:rPr lang="cs-CZ">
                              <a:latin typeface="Cambria Math"/>
                              <a:ea typeface="Cambria Math"/>
                            </a:rPr>
                            <m:t>k</m:t>
                          </m:r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/>
                            </a:rPr>
                            <m:t>g</m:t>
                          </m:r>
                          <m:r>
                            <a:rPr lang="cs-CZ">
                              <a:latin typeface="Cambria Math"/>
                              <a:ea typeface="Cambria Math"/>
                            </a:rPr>
                            <m:t>.</m:t>
                          </m:r>
                          <m:r>
                            <m:rPr>
                              <m:sty m:val="p"/>
                            </m:rPr>
                            <a:rPr lang="cs-CZ">
                              <a:latin typeface="Cambria Math"/>
                              <a:ea typeface="Cambria Math"/>
                            </a:rPr>
                            <m:t>m</m:t>
                          </m:r>
                          <m:r>
                            <a:rPr lang="cs-CZ">
                              <a:latin typeface="Cambria Math"/>
                              <a:ea typeface="Cambria Math"/>
                            </a:rPr>
                            <m:t>.</m:t>
                          </m:r>
                          <m:sSup>
                            <m:sSupPr>
                              <m:ctrlPr>
                                <a:rPr lang="cs-CZ" i="1">
                                  <a:latin typeface="Cambria Math" panose="02040503050406030204" pitchFamily="18" charset="0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cs-CZ">
                                  <a:latin typeface="Cambria Math"/>
                                  <a:ea typeface="Cambria Math"/>
                                </a:rPr>
                                <m:t>s</m:t>
                              </m:r>
                            </m:e>
                            <m:sup>
                              <m:r>
                                <a:rPr lang="cs-CZ">
                                  <a:latin typeface="Cambria Math"/>
                                  <a:ea typeface="Cambria Math"/>
                                </a:rPr>
                                <m:t>−</m:t>
                              </m:r>
                              <m:r>
                                <a:rPr lang="cs-CZ" b="0" i="0" smtClean="0">
                                  <a:latin typeface="Cambria Math" panose="02040503050406030204" pitchFamily="18" charset="0"/>
                                  <a:ea typeface="Cambria Math"/>
                                </a:rPr>
                                <m:t>1</m:t>
                              </m:r>
                            </m:sup>
                          </m:sSup>
                        </m:num>
                        <m:den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6000</m:t>
                          </m:r>
                          <m:r>
                            <m:rPr>
                              <m:sty m:val="p"/>
                            </m:rPr>
                            <a:rPr lang="cs-CZ">
                              <a:latin typeface="Cambria Math"/>
                            </a:rPr>
                            <m:t>m</m:t>
                          </m:r>
                          <m:r>
                            <a:rPr lang="cs-CZ">
                              <a:latin typeface="Cambria Math"/>
                            </a:rPr>
                            <m:t>.</m:t>
                          </m:r>
                          <m:sSup>
                            <m:sSup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cs-CZ">
                                  <a:latin typeface="Cambria Math"/>
                                </a:rPr>
                                <m:t>s</m:t>
                              </m:r>
                            </m:e>
                            <m:sup>
                              <m:r>
                                <a:rPr lang="cs-CZ" b="0" i="0" smtClean="0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cs-CZ">
                                  <a:latin typeface="Cambria Math"/>
                                </a:rPr>
                                <m:t>1</m:t>
                              </m:r>
                            </m:sup>
                          </m:sSup>
                        </m:den>
                      </m:f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=2700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/>
                          <a:ea typeface="Cambria Math"/>
                        </a:rPr>
                        <m:t>kg</m:t>
                      </m:r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pPr algn="ctr"/>
                <a:r>
                  <a:rPr lang="cs-CZ" b="1" dirty="0"/>
                  <a:t>Hmotnost rakety je 2700 kg.</a:t>
                </a:r>
              </a:p>
            </p:txBody>
          </p:sp>
        </mc:Choice>
        <mc:Fallback xmlns=""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0614" y="3103581"/>
                <a:ext cx="11070772" cy="2863669"/>
              </a:xfrm>
              <a:prstGeom prst="rect">
                <a:avLst/>
              </a:prstGeom>
              <a:blipFill>
                <a:blip r:embed="rId3"/>
                <a:stretch>
                  <a:fillRect l="-496" t="-1064" b="-234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54925675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429987" y="1057318"/>
            <a:ext cx="1133202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AutoNum type="arabicPeriod"/>
            </a:pPr>
            <a:r>
              <a:rPr lang="cs-CZ" dirty="0"/>
              <a:t>Automobil o hmotnosti 800 kg zvýšil svoji rychlost v důsledku působení konstantní síly během 10 s z 15 m/s na 20 m/s. Jaká byla velikost této síly?</a:t>
            </a:r>
          </a:p>
          <a:p>
            <a:pPr marL="342900" indent="-342900">
              <a:buAutoNum type="arabicPeriod"/>
            </a:pPr>
            <a:endParaRPr lang="cs-CZ" dirty="0"/>
          </a:p>
          <a:p>
            <a:r>
              <a:rPr lang="cs-CZ" dirty="0"/>
              <a:t>2. Míč o hmotnosti 0,5 kg dopadl na zem ve svislém směru rychlostí 20 m/s a odrazil se rychlostí 15 m/s. Náraz trval po dobu 0,005 s. Jaká konstantní síla od země na něj při nárazu působila?</a:t>
            </a:r>
          </a:p>
          <a:p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283028" y="250371"/>
            <a:ext cx="36684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Test pozornosti: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4CE1998A-5C18-BCBA-09E1-B956077C5B9D}"/>
                  </a:ext>
                </a:extLst>
              </p:cNvPr>
              <p:cNvSpPr txBox="1"/>
              <p:nvPr/>
            </p:nvSpPr>
            <p:spPr>
              <a:xfrm>
                <a:off x="429987" y="2811644"/>
                <a:ext cx="11332026" cy="338958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buAutoNum type="arabicPeriod"/>
                </a:pPr>
                <a:r>
                  <a:rPr lang="cs-CZ" dirty="0"/>
                  <a:t>Řešení: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𝑚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=800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kg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, 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=10</m:t>
                    </m:r>
                    <m: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s</m:t>
                    </m:r>
                    <m: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 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𝑣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d>
                      <m:d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20−15</m:t>
                        </m:r>
                      </m:e>
                    </m:d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m</m:t>
                    </m:r>
                    <m: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.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−1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=5</m:t>
                    </m:r>
                    <m:r>
                      <m:rPr>
                        <m:sty m:val="p"/>
                      </m:rPr>
                      <a:rPr lang="cs-CZ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m</m:t>
                    </m:r>
                    <m:r>
                      <a:rPr lang="cs-CZ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.</m:t>
                    </m:r>
                    <m:sSup>
                      <m:sSupPr>
                        <m:ctrlP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endParaRPr lang="cs-CZ" dirty="0"/>
              </a:p>
              <a:p>
                <a:pPr marL="342900" indent="-342900">
                  <a:buAutoNum type="arabicPeriod"/>
                </a:pPr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.∆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𝑣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𝐹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.∆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𝑡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          →        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𝐹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𝑚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.∆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𝑣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          →          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𝐹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800.5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10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N</m:t>
                      </m:r>
                      <m: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=400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N</m:t>
                      </m:r>
                    </m:oMath>
                  </m:oMathPara>
                </a14:m>
                <a:endParaRPr lang="cs-CZ" dirty="0"/>
              </a:p>
              <a:p>
                <a:r>
                  <a:rPr lang="cs-CZ" b="1" dirty="0"/>
                  <a:t>Motor automobilu působil silou 400 N</a:t>
                </a:r>
              </a:p>
              <a:p>
                <a:endParaRPr lang="cs-CZ" b="1" dirty="0"/>
              </a:p>
              <a:p>
                <a:r>
                  <a:rPr lang="cs-CZ" dirty="0"/>
                  <a:t>2. Řešení: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𝑚</m:t>
                    </m:r>
                    <m:r>
                      <a:rPr lang="cs-CZ" i="1" dirty="0" smtClean="0">
                        <a:latin typeface="Cambria Math" panose="02040503050406030204" pitchFamily="18" charset="0"/>
                      </a:rPr>
                      <m:t>=0,5 </m:t>
                    </m:r>
                    <m:r>
                      <m:rPr>
                        <m:sty m:val="p"/>
                      </m:rPr>
                      <a:rPr lang="cs-CZ" i="0" dirty="0" smtClean="0">
                        <a:latin typeface="Cambria Math" panose="02040503050406030204" pitchFamily="18" charset="0"/>
                      </a:rPr>
                      <m:t>kg</m:t>
                    </m:r>
                    <m:r>
                      <a:rPr lang="cs-CZ" b="0" i="1" dirty="0" smtClean="0">
                        <a:latin typeface="Cambria Math" panose="02040503050406030204" pitchFamily="18" charset="0"/>
                      </a:rPr>
                      <m:t>,   </m:t>
                    </m:r>
                    <m:r>
                      <a:rPr lang="cs-CZ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cs-CZ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𝑣</m:t>
                    </m:r>
                    <m:r>
                      <a:rPr lang="cs-CZ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d>
                      <m:dPr>
                        <m:ctrlP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20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+</m:t>
                        </m:r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15</m:t>
                        </m:r>
                      </m:e>
                    </m:d>
                    <m:r>
                      <m:rPr>
                        <m:sty m:val="p"/>
                      </m:rPr>
                      <a:rPr lang="cs-CZ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m</m:t>
                    </m:r>
                    <m:r>
                      <a:rPr lang="cs-CZ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.</m:t>
                    </m:r>
                    <m:sSup>
                      <m:sSupPr>
                        <m:ctrlP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−1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  ∆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=0,005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s</m:t>
                    </m:r>
                  </m:oMath>
                </a14:m>
                <a:endParaRPr lang="cs-CZ" dirty="0"/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.∆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𝑣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𝐹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.∆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𝑡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          →        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𝐹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𝑚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.∆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𝑣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          →          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𝐹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0,5.35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0,005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N</m:t>
                      </m:r>
                      <m: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=3500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N</m:t>
                      </m:r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r>
                  <a:rPr lang="cs-CZ" b="1" dirty="0"/>
                  <a:t>Na míč působila síla 500 N</a:t>
                </a:r>
              </a:p>
            </p:txBody>
          </p:sp>
        </mc:Choice>
        <mc:Fallback xmlns="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4CE1998A-5C18-BCBA-09E1-B956077C5B9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9987" y="2811644"/>
                <a:ext cx="11332026" cy="3389582"/>
              </a:xfrm>
              <a:prstGeom prst="rect">
                <a:avLst/>
              </a:prstGeom>
              <a:blipFill>
                <a:blip r:embed="rId2"/>
                <a:stretch>
                  <a:fillRect l="-484" t="-899" b="-197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" name="Přímá spojnice 5">
            <a:extLst>
              <a:ext uri="{FF2B5EF4-FFF2-40B4-BE49-F238E27FC236}">
                <a16:creationId xmlns:a16="http://schemas.microsoft.com/office/drawing/2014/main" id="{DBD53571-1B2A-C22D-A144-BD3205C75D9C}"/>
              </a:ext>
            </a:extLst>
          </p:cNvPr>
          <p:cNvCxnSpPr/>
          <p:nvPr/>
        </p:nvCxnSpPr>
        <p:spPr>
          <a:xfrm>
            <a:off x="429986" y="3180976"/>
            <a:ext cx="11332027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>
            <a:extLst>
              <a:ext uri="{FF2B5EF4-FFF2-40B4-BE49-F238E27FC236}">
                <a16:creationId xmlns:a16="http://schemas.microsoft.com/office/drawing/2014/main" id="{AC690417-8162-09F9-2846-83A6F465F01D}"/>
              </a:ext>
            </a:extLst>
          </p:cNvPr>
          <p:cNvCxnSpPr/>
          <p:nvPr/>
        </p:nvCxnSpPr>
        <p:spPr>
          <a:xfrm>
            <a:off x="429985" y="4814948"/>
            <a:ext cx="11332028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813054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7888885D-C696-DF55-842C-1C45EF80E37E}"/>
              </a:ext>
            </a:extLst>
          </p:cNvPr>
          <p:cNvSpPr txBox="1"/>
          <p:nvPr/>
        </p:nvSpPr>
        <p:spPr>
          <a:xfrm>
            <a:off x="283027" y="250371"/>
            <a:ext cx="22136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Cvičení</a:t>
            </a:r>
          </a:p>
        </p:txBody>
      </p:sp>
      <p:pic>
        <p:nvPicPr>
          <p:cNvPr id="4" name="Obrázek 3" descr="Obsah obrázku text&#10;&#10;Popis byl vytvořen automaticky">
            <a:extLst>
              <a:ext uri="{FF2B5EF4-FFF2-40B4-BE49-F238E27FC236}">
                <a16:creationId xmlns:a16="http://schemas.microsoft.com/office/drawing/2014/main" id="{90B6948E-69BA-BC56-77A9-69D0E296B3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1288" y="718459"/>
            <a:ext cx="8709424" cy="4264088"/>
          </a:xfrm>
          <a:prstGeom prst="rect">
            <a:avLst/>
          </a:prstGeom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96CAC251-58D4-0D76-BAD0-26208DF79B8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4088" y="5081303"/>
            <a:ext cx="8709424" cy="1015151"/>
          </a:xfrm>
          <a:prstGeom prst="rect">
            <a:avLst/>
          </a:prstGeom>
        </p:spPr>
      </p:pic>
      <p:pic>
        <p:nvPicPr>
          <p:cNvPr id="8" name="Obrázek 7" descr="Obsah obrázku text&#10;&#10;Popis byl vytvořen automaticky">
            <a:extLst>
              <a:ext uri="{FF2B5EF4-FFF2-40B4-BE49-F238E27FC236}">
                <a16:creationId xmlns:a16="http://schemas.microsoft.com/office/drawing/2014/main" id="{DC84C6C2-38DB-D002-0DA9-EDDE2B562C5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829" y="732454"/>
            <a:ext cx="1412459" cy="21180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297085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Loďky — Sbírka úloh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14" r="2324" b="15137"/>
          <a:stretch/>
        </p:blipFill>
        <p:spPr bwMode="auto">
          <a:xfrm>
            <a:off x="2144486" y="1150483"/>
            <a:ext cx="7903029" cy="30514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5690507" y="5061857"/>
            <a:ext cx="8109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Konec</a:t>
            </a:r>
          </a:p>
        </p:txBody>
      </p:sp>
    </p:spTree>
    <p:extLst>
      <p:ext uri="{BB962C8B-B14F-4D97-AF65-F5344CB8AC3E}">
        <p14:creationId xmlns:p14="http://schemas.microsoft.com/office/powerpoint/2010/main" val="2533551509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1584</TotalTime>
  <Words>2941</Words>
  <Application>Microsoft Office PowerPoint</Application>
  <PresentationFormat>Širokoúhlá obrazovka</PresentationFormat>
  <Paragraphs>281</Paragraphs>
  <Slides>20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20</vt:i4>
      </vt:variant>
    </vt:vector>
  </HeadingPairs>
  <TitlesOfParts>
    <vt:vector size="25" baseType="lpstr">
      <vt:lpstr>Arial</vt:lpstr>
      <vt:lpstr>Calibri</vt:lpstr>
      <vt:lpstr>Calibri Light</vt:lpstr>
      <vt:lpstr>Cambria Math</vt:lpstr>
      <vt:lpstr>Motiv Office</vt:lpstr>
      <vt:lpstr>Hybnost a impulz Fyz33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DYNAMIKA II</dc:title>
  <dc:creator>SIXL Karel</dc:creator>
  <cp:lastModifiedBy>Karel Sixl</cp:lastModifiedBy>
  <cp:revision>119</cp:revision>
  <dcterms:created xsi:type="dcterms:W3CDTF">2022-11-03T08:25:32Z</dcterms:created>
  <dcterms:modified xsi:type="dcterms:W3CDTF">2025-11-30T11:02:00Z</dcterms:modified>
</cp:coreProperties>
</file>