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71" r:id="rId14"/>
    <p:sldId id="274" r:id="rId15"/>
    <p:sldId id="273" r:id="rId16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D9CA3C-9F85-45F7-904B-632F1C0CBADF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C82BDA-BB59-42B8-915F-06037CA4C7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9796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C82BDA-BB59-42B8-915F-06037CA4C757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38536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F0145DB-FC44-5519-30D2-81A1595E2F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973D731-A51D-2D20-AC78-BB7AFEDA79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25535CD-A5FE-9B90-4818-CF9BA1D51E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471D8-9A6D-4304-AAE4-6F32A4CEDA31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3B9E173-B7EC-3907-86E9-2BAABB012D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83627EF-71AE-11E2-AFCE-EFD85FEC76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E886-C1FD-4B3C-A7C4-F0A5B4C11D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23564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7FA696A-5D44-7487-2B18-F1ACE3CE6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12F9C50-7A25-6190-7428-D04344499A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FCB3776-7C40-A2B1-FF7F-4177F1197D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471D8-9A6D-4304-AAE4-6F32A4CEDA31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97FA7C8-36B9-2EA1-17B2-E980DE5C53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2BC105E-CFF0-C798-8BD5-F1F56B4780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E886-C1FD-4B3C-A7C4-F0A5B4C11D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5959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55ECBB8-3685-AD9F-9306-41B876CE14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8B706225-A6C7-8927-9C50-89B7AA95C9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5CC98F9-17E4-A0C1-0F24-4AA423BEEC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471D8-9A6D-4304-AAE4-6F32A4CEDA31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41DF96A-7BF6-49BD-6604-0D088FF18E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3BA1B6E-F46E-5540-A69C-C0C9C0A850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E886-C1FD-4B3C-A7C4-F0A5B4C11D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78116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8895B43-6D39-3922-6CAA-5712C6093C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7A6081B-3DD0-59AE-77DD-B84FC6C9700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9D39C980-2263-D3E7-FCBD-96E50CBE4D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0DD5583-A14C-5237-BC20-9AD4D3EC88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471D8-9A6D-4304-AAE4-6F32A4CEDA31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6F67D088-B56C-F4C2-D899-2C8B5C0A77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763963F-B532-9581-E757-C9D1EACD6E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E886-C1FD-4B3C-A7C4-F0A5B4C11D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858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0F7267A-AD05-5924-26BF-55D4E55D17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CE952981-943C-1176-CFAB-0E6B9759C5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B7AF0AB4-F0AB-A72F-77B2-EE7EA5BF09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05F1C312-1A1B-602D-2C85-50AAF8AF98C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BADBC83A-2AC8-DEC0-ADA5-AD09CD628C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1F37BFA3-6AE2-E9E3-283C-3F5F1CADF5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471D8-9A6D-4304-AAE4-6F32A4CEDA31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D4A42775-E82B-72D0-D0CE-DD99854FF7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AB00AFC4-A796-7D6A-6827-352BAD6866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E886-C1FD-4B3C-A7C4-F0A5B4C11D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47487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0D55B72-B644-3138-EFDF-59D532041F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7987D7F7-2051-8C5C-A6C3-614D307907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471D8-9A6D-4304-AAE4-6F32A4CEDA31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BBD0F9FB-2ABB-2ABE-BAE7-E139C6E726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18BB4877-2911-1585-D99D-44AEF3409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E886-C1FD-4B3C-A7C4-F0A5B4C11D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00912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A3F70C70-465D-537A-0C47-B70109C58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471D8-9A6D-4304-AAE4-6F32A4CEDA31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5FF8D83A-D9AC-48C4-4EC5-75F66711DA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6C490A41-4CCE-532F-BA3E-BD5616035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E886-C1FD-4B3C-A7C4-F0A5B4C11D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96341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1DAFD2-50A8-FA63-2D18-627A97B69B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313BEAD-C2DE-D33C-D320-4F0CDE0633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75E71C5-2715-10F0-5787-4B94F6425D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6560DC9-B9DE-53B7-690C-79D1CB7960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471D8-9A6D-4304-AAE4-6F32A4CEDA31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EA8185D-8F5A-CDA3-7F9B-DE795A27C6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E8360D75-8C94-E88A-8939-0E4580DEFA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E886-C1FD-4B3C-A7C4-F0A5B4C11D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82514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4FCD1E7-05BF-DAFF-CD5A-7372CBA06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B75094E6-A951-C4E1-D568-9E1CCE2AABA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BDF2B8D2-A5F4-1C37-3146-33FB35B7B6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1BECE4D3-2816-9823-A070-283D54B1B2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471D8-9A6D-4304-AAE4-6F32A4CEDA31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E0EF2D5-A3CF-6E3F-489C-2BB5CEA69A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BCDD838A-77EC-0143-E392-73C49ABE87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E886-C1FD-4B3C-A7C4-F0A5B4C11D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14876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0D05EAC-D159-BDF4-B4EF-DA371E8E60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08298622-4D60-9408-3D28-5DCEFE5697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D35337B-8441-4E35-6D4E-3C529B22AE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471D8-9A6D-4304-AAE4-6F32A4CEDA31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F5DA874-EFB4-A329-5C7B-1C13707FFF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A1132AB-0371-88FA-BDEC-CE93FF130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E886-C1FD-4B3C-A7C4-F0A5B4C11D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917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A6669F6F-D8F0-50B2-7535-47DAD0E28CF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D66EFBC-DFE2-4B7E-4A28-78AD306450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797D9A7-55C7-8D47-2C19-0422049470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471D8-9A6D-4304-AAE4-6F32A4CEDA31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09D395D-6E83-F748-016C-E4F09410FB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799172E-6409-30A5-2EA5-26A977BD5C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E886-C1FD-4B3C-A7C4-F0A5B4C11D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4998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C6ADD1DC-0AA7-F2AD-9AB1-911EB61314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698204F-2895-B760-EEB2-F44C019BE4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5117624-77DE-EDD2-79EA-EB0FC16F3D8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8471D8-9A6D-4304-AAE4-6F32A4CEDA31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FE4CE29-5952-3912-3B46-0FF6787B4E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BF85BDB-AD4E-5939-0F04-2CAE46E39B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19E886-C1FD-4B3C-A7C4-F0A5B4C11D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5153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" Target="slide1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1B4010B-DF99-A811-6193-17BB6D811D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814887"/>
            <a:ext cx="9144000" cy="1026712"/>
          </a:xfrm>
        </p:spPr>
        <p:txBody>
          <a:bodyPr>
            <a:noAutofit/>
          </a:bodyPr>
          <a:lstStyle/>
          <a:p>
            <a:r>
              <a:rPr lang="cs-CZ" sz="3600" dirty="0"/>
              <a:t>Logické uspořádání sítě a adresování</a:t>
            </a:r>
            <a:br>
              <a:rPr lang="cs-CZ" sz="3600" dirty="0"/>
            </a:br>
            <a:r>
              <a:rPr lang="cs-CZ" sz="3600"/>
              <a:t>IKT 111</a:t>
            </a:r>
            <a:endParaRPr lang="cs-CZ" sz="3600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B0F59363-33AC-01B3-EC8E-19ACC97E20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71731" y="3013641"/>
            <a:ext cx="4048539" cy="2854421"/>
          </a:xfrm>
        </p:spPr>
        <p:txBody>
          <a:bodyPr>
            <a:normAutofit fontScale="62500" lnSpcReduction="20000"/>
          </a:bodyPr>
          <a:lstStyle/>
          <a:p>
            <a:r>
              <a:rPr lang="cs-CZ" dirty="0"/>
              <a:t>Co je logické uspořádání sítě</a:t>
            </a:r>
          </a:p>
          <a:p>
            <a:r>
              <a:rPr kumimoji="0" lang="cs-CZ" altLang="cs-CZ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Fyzické a logické uspořádání</a:t>
            </a:r>
          </a:p>
          <a:p>
            <a:r>
              <a:rPr lang="cs-CZ" dirty="0"/>
              <a:t>Jak je zařízení v síti identifikováno</a:t>
            </a:r>
          </a:p>
          <a:p>
            <a:r>
              <a:rPr kumimoji="0" lang="cs-CZ" altLang="cs-CZ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MAC adresa – adresa síťové karty</a:t>
            </a:r>
          </a:p>
          <a:p>
            <a:r>
              <a:rPr kumimoji="0" lang="cs-CZ" altLang="cs-CZ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Jak se používá MAC adresa</a:t>
            </a:r>
          </a:p>
          <a:p>
            <a:r>
              <a:rPr kumimoji="0" lang="cs-CZ" altLang="cs-CZ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 adresa – logická adresa zařízení</a:t>
            </a:r>
          </a:p>
          <a:p>
            <a:r>
              <a:rPr kumimoji="0" lang="cs-CZ" altLang="cs-CZ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Maska sítě</a:t>
            </a:r>
          </a:p>
          <a:p>
            <a:r>
              <a:rPr kumimoji="0" lang="cs-CZ" altLang="cs-CZ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Stejná, nebo jiná síť?</a:t>
            </a:r>
          </a:p>
          <a:p>
            <a:r>
              <a:rPr kumimoji="0" lang="cs-CZ" altLang="cs-CZ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Výchozí brána</a:t>
            </a:r>
          </a:p>
          <a:p>
            <a:r>
              <a:rPr kumimoji="0" lang="cs-CZ" altLang="cs-CZ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DNS – překlad názvů na IP adresy</a:t>
            </a:r>
          </a:p>
          <a:p>
            <a:endParaRPr kumimoji="0" lang="cs-CZ" altLang="cs-CZ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endParaRPr kumimoji="0" lang="cs-CZ" altLang="cs-CZ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endParaRPr kumimoji="0" lang="cs-CZ" altLang="cs-CZ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endParaRPr kumimoji="0" lang="cs-CZ" altLang="cs-CZ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endParaRPr kumimoji="0" lang="cs-CZ" altLang="cs-CZ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endParaRPr kumimoji="0" lang="cs-CZ" altLang="cs-CZ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endParaRPr kumimoji="0" lang="cs-CZ" altLang="cs-CZ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endParaRPr kumimoji="0" lang="cs-CZ" altLang="cs-CZ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endParaRPr kumimoji="0" lang="cs-CZ" altLang="cs-CZ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endParaRPr lang="cs-CZ" dirty="0"/>
          </a:p>
          <a:p>
            <a:endParaRPr lang="cs-CZ" dirty="0"/>
          </a:p>
          <a:p>
            <a:endParaRPr kumimoji="0" lang="cs-CZ" altLang="cs-CZ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098E344E-84A9-42A7-E2A4-31DAA3B0A3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250754"/>
            <a:ext cx="4078818" cy="1349446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F27BF521-B61F-25FF-0704-A37F64F89371}"/>
              </a:ext>
            </a:extLst>
          </p:cNvPr>
          <p:cNvSpPr txBox="1"/>
          <p:nvPr/>
        </p:nvSpPr>
        <p:spPr>
          <a:xfrm>
            <a:off x="923676" y="6106602"/>
            <a:ext cx="1200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4. 8. 2026</a:t>
            </a:r>
          </a:p>
        </p:txBody>
      </p:sp>
    </p:spTree>
    <p:extLst>
      <p:ext uri="{BB962C8B-B14F-4D97-AF65-F5344CB8AC3E}">
        <p14:creationId xmlns:p14="http://schemas.microsoft.com/office/powerpoint/2010/main" val="18075898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>
            <a:extLst>
              <a:ext uri="{FF2B5EF4-FFF2-40B4-BE49-F238E27FC236}">
                <a16:creationId xmlns:a16="http://schemas.microsoft.com/office/drawing/2014/main" id="{3B228571-7F31-AB46-3A5E-57BFD8020712}"/>
              </a:ext>
            </a:extLst>
          </p:cNvPr>
          <p:cNvSpPr txBox="1"/>
          <p:nvPr/>
        </p:nvSpPr>
        <p:spPr>
          <a:xfrm>
            <a:off x="399554" y="328108"/>
            <a:ext cx="4514352" cy="28161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b="1" dirty="0"/>
              <a:t>Co je logické uspořádání sítě</a:t>
            </a:r>
          </a:p>
          <a:p>
            <a:pPr>
              <a:buNone/>
            </a:pPr>
            <a:endParaRPr lang="cs-CZ" b="1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Popisuje, jak spolu zařízení komunikují.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Určuje rozdělení sítě, adresy zařízení a cestu dat.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Nezabývá se především tím, kudy vedou kabely.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Stejná fyzická síť může být logicky rozdělena na několik částí. 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AD1EEB64-A1B3-FDE5-AA17-AAC2A8ACE6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5876" y="57764"/>
            <a:ext cx="6604907" cy="3717235"/>
          </a:xfrm>
          <a:prstGeom prst="rect">
            <a:avLst/>
          </a:prstGeom>
        </p:spPr>
      </p:pic>
      <p:sp>
        <p:nvSpPr>
          <p:cNvPr id="10" name="Rectangle 1">
            <a:extLst>
              <a:ext uri="{FF2B5EF4-FFF2-40B4-BE49-F238E27FC236}">
                <a16:creationId xmlns:a16="http://schemas.microsoft.com/office/drawing/2014/main" id="{0610E1B3-8C72-C09D-38E6-DA41205456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9554" y="3686042"/>
            <a:ext cx="11606916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sz="1600" b="1" dirty="0">
                <a:latin typeface="Arial" panose="020B0604020202020204" pitchFamily="34" charset="0"/>
              </a:rPr>
              <a:t>D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vě různé sítě mohou být propojeny jedním směrovačem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Je to jedna z jeho hlavních funkcí.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Směrovač má pro každou síť samostatné síťové rozhraní: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síť A: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192.168.1.0/24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   →   rozhraní směrovače například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192.168.1.1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síť B: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192.168.2.0/24 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→   rozhraní směrovače například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192.168.2.1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. 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Když chce počítač ze sítě A komunikovat s počítačem v síti B, odešle paket své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výchozí bráně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směrovači. Ten podle cílové IP adresy pozná, do které sítě má paket předat.</a:t>
            </a:r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1BA381C2-3289-AA25-A229-E3247D1046E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9239" b="31135"/>
          <a:stretch>
            <a:fillRect/>
          </a:stretch>
        </p:blipFill>
        <p:spPr>
          <a:xfrm>
            <a:off x="3173639" y="5669990"/>
            <a:ext cx="6058746" cy="747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0205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>
            <a:extLst>
              <a:ext uri="{FF2B5EF4-FFF2-40B4-BE49-F238E27FC236}">
                <a16:creationId xmlns:a16="http://schemas.microsoft.com/office/drawing/2014/main" id="{1D18C2F3-7FD2-AF94-E09F-518388ED3F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4721976"/>
              </p:ext>
            </p:extLst>
          </p:nvPr>
        </p:nvGraphicFramePr>
        <p:xfrm>
          <a:off x="2779100" y="851171"/>
          <a:ext cx="6633801" cy="1828800"/>
        </p:xfrm>
        <a:graphic>
          <a:graphicData uri="http://schemas.openxmlformats.org/drawingml/2006/table">
            <a:tbl>
              <a:tblPr/>
              <a:tblGrid>
                <a:gridCol w="4005801">
                  <a:extLst>
                    <a:ext uri="{9D8B030D-6E8A-4147-A177-3AD203B41FA5}">
                      <a16:colId xmlns:a16="http://schemas.microsoft.com/office/drawing/2014/main" val="2384575909"/>
                    </a:ext>
                  </a:extLst>
                </a:gridCol>
                <a:gridCol w="2628000">
                  <a:extLst>
                    <a:ext uri="{9D8B030D-6E8A-4147-A177-3AD203B41FA5}">
                      <a16:colId xmlns:a16="http://schemas.microsoft.com/office/drawing/2014/main" val="163607726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Fyzické uspořádání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Logické uspořádání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715821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Kabely a Wi-Fi spojení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IP adresy a podsítě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267632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Síťové karty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Pravidla komunikace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0704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Přepínače a směrovače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Cesty paketů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847079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Skutečné rozmístění zařízení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Logické rozdělení sítě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5313324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DA37EF9F-2C72-6174-05B9-EE90B7CAE1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2927" y="340712"/>
            <a:ext cx="394848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2"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Fyzické a logické uspořádání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237D2E27-F3B4-314A-3EA0-046983036B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088"/>
          <a:stretch>
            <a:fillRect/>
          </a:stretch>
        </p:blipFill>
        <p:spPr>
          <a:xfrm>
            <a:off x="2358555" y="2679971"/>
            <a:ext cx="3382620" cy="3605256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DF59057A-58E4-4718-6A0F-D0F8DC7807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59"/>
          <a:stretch>
            <a:fillRect/>
          </a:stretch>
        </p:blipFill>
        <p:spPr>
          <a:xfrm>
            <a:off x="6450827" y="2679971"/>
            <a:ext cx="3637060" cy="3605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3247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71A83AF3-BD1D-388D-AFF3-4712F5ED758C}"/>
              </a:ext>
            </a:extLst>
          </p:cNvPr>
          <p:cNvSpPr txBox="1"/>
          <p:nvPr/>
        </p:nvSpPr>
        <p:spPr>
          <a:xfrm>
            <a:off x="534725" y="265794"/>
            <a:ext cx="5667292" cy="30931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3"/>
            </a:pPr>
            <a:r>
              <a:rPr lang="cs-CZ" b="1" dirty="0"/>
              <a:t>Jak je zařízení v síti identifikováno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dirty="0"/>
              <a:t>Každé zařízení může při komunikaci používat několik údajů:</a:t>
            </a:r>
          </a:p>
          <a:p>
            <a:pPr>
              <a:buNone/>
            </a:pPr>
            <a:endParaRPr lang="cs-CZ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název zařízení,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MAC adresu,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IP adresu,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masku sítě,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výchozí bránu,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adresu DNS serveru. 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3D6815FC-A628-23A4-7693-2A4D4534E6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9204" y="1397345"/>
            <a:ext cx="8413309" cy="4735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5754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F130A7-23EC-D054-9862-40BB6CCF73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857" y="469810"/>
            <a:ext cx="5542060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4"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MAC adresa – adresa síťové karty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MAC znamená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Media Access </a:t>
            </a:r>
            <a:r>
              <a:rPr kumimoji="0" lang="cs-CZ" altLang="cs-CZ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Control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Identifikuje síťové rozhraní v místní síti.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Používají ji hlavně síťové karty a přepínače.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Obvykle se zapisuje šesti dvojicemi hexadecimálních znaků.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Příklad: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3C:52:82:1A:7F:09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Poznámka: zařízení s Ethernetem a Wi-Fi má zpravidla pro každé rozhraní jinou MAC adresu.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713465C8-67EB-C26C-6A7A-58443A309B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0044" y="804440"/>
            <a:ext cx="6242225" cy="3513118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08784671-AEDF-2735-0BF0-3EECC8B9A890}"/>
              </a:ext>
            </a:extLst>
          </p:cNvPr>
          <p:cNvSpPr txBox="1"/>
          <p:nvPr/>
        </p:nvSpPr>
        <p:spPr>
          <a:xfrm>
            <a:off x="349857" y="4910862"/>
            <a:ext cx="9883472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MAC adresu síťovému rozhraní zpravidla přiděluje </a:t>
            </a:r>
            <a:r>
              <a:rPr lang="cs-CZ" b="1" dirty="0"/>
              <a:t>výrobce síťové karty nebo zařízení</a:t>
            </a:r>
            <a:r>
              <a:rPr lang="cs-CZ" dirty="0"/>
              <a:t> při výrobě.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První část MAC adresy označuje výrobce.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Druhá část rozlišuje konkrétní síťové rozhraní.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Adresa bývá uložena přímo v síťovém adaptéru.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Ethernetová a Wi‑Fi karta stejného zařízení mají obvykle rozdílné MAC adresy.</a:t>
            </a:r>
          </a:p>
        </p:txBody>
      </p:sp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339FF252-1D89-C3AE-8DA6-73C7980FCDE8}"/>
              </a:ext>
            </a:extLst>
          </p:cNvPr>
          <p:cNvCxnSpPr/>
          <p:nvPr/>
        </p:nvCxnSpPr>
        <p:spPr>
          <a:xfrm>
            <a:off x="413468" y="4754880"/>
            <a:ext cx="1143397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25410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0F5FDB4-38EB-FCB3-0F4B-BFF7917D4A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712" y="308726"/>
            <a:ext cx="5446643" cy="3847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5"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Jak se používá MAC adresa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Odesílatel vloží paket do ethernetového rámce.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Rámec obsahuje zdrojovou a cílovou MAC adresu.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Přepínač podle cílové MAC adresy předá rámec správným portem.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MAC adresy se používají pouze v daném úseku místní sítě.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Důležitá poznámka: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MAC adresa pomáhá doručit rámec zařízení v místní síti.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E1796646-5DFE-9147-B283-7FCF7F9737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882594"/>
            <a:ext cx="5502911" cy="3097033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89F74F69-431A-1CB8-545A-FA4C4AEBFC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52" b="19189"/>
          <a:stretch>
            <a:fillRect/>
          </a:stretch>
        </p:blipFill>
        <p:spPr>
          <a:xfrm>
            <a:off x="3704277" y="4567118"/>
            <a:ext cx="4783446" cy="1754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2648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8615926-2F81-5B3C-4B6F-EB3697BA2F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4031" y="399277"/>
            <a:ext cx="4929245" cy="3108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6"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 adresa – logická adresa zařízení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Identifikuje zařízení a síť, do které patří.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Umožňuje směrování paketů mezi různými sítěmi.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Přiděluje se ručně nebo automaticky pomocí 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2" action="ppaction://hlinksldjump"/>
              </a:rPr>
              <a:t>DHCP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Při připojení k jiné síti se může změnit. </a:t>
            </a: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Příklad IPv4 adresy: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192.168.1.25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A351138-962B-F10A-68DD-BDBB55FE29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31"/>
          <a:stretch>
            <a:fillRect/>
          </a:stretch>
        </p:blipFill>
        <p:spPr>
          <a:xfrm>
            <a:off x="5462690" y="230587"/>
            <a:ext cx="6315279" cy="3283003"/>
          </a:xfrm>
          <a:prstGeom prst="rect">
            <a:avLst/>
          </a:prstGeom>
        </p:spPr>
      </p:pic>
      <p:graphicFrame>
        <p:nvGraphicFramePr>
          <p:cNvPr id="5" name="Tabulka 4">
            <a:extLst>
              <a:ext uri="{FF2B5EF4-FFF2-40B4-BE49-F238E27FC236}">
                <a16:creationId xmlns:a16="http://schemas.microsoft.com/office/drawing/2014/main" id="{EA75CC3A-2934-3F70-B6E4-1BFD0B0E22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4930899"/>
              </p:ext>
            </p:extLst>
          </p:nvPr>
        </p:nvGraphicFramePr>
        <p:xfrm>
          <a:off x="2728343" y="4156548"/>
          <a:ext cx="7456166" cy="1920240"/>
        </p:xfrm>
        <a:graphic>
          <a:graphicData uri="http://schemas.openxmlformats.org/drawingml/2006/table">
            <a:tbl>
              <a:tblPr/>
              <a:tblGrid>
                <a:gridCol w="3856166">
                  <a:extLst>
                    <a:ext uri="{9D8B030D-6E8A-4147-A177-3AD203B41FA5}">
                      <a16:colId xmlns:a16="http://schemas.microsoft.com/office/drawing/2014/main" val="2508788155"/>
                    </a:ext>
                  </a:extLst>
                </a:gridCol>
                <a:gridCol w="3600000">
                  <a:extLst>
                    <a:ext uri="{9D8B030D-6E8A-4147-A177-3AD203B41FA5}">
                      <a16:colId xmlns:a16="http://schemas.microsoft.com/office/drawing/2014/main" val="83822287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IPv4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IPv6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7478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Adresa má 32 bitů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Adresa má 128 bitů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797034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Zapisuje se desítkově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Zapisuje se hexadecimálně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635107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Čtyři čísla oddělená tečkami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Osm skupin oddělených dvojtečkami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7392237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Přibližně 4,3 miliardy adres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Obrovské množství adres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1696192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Často používá NAT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NAT obvykle není potřebný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5901445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Např. 192.168.1.25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Např. 2001:0db8:0000:0000:0000:0000:0000:0025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27066453"/>
                  </a:ext>
                </a:extLst>
              </a:tr>
            </a:tbl>
          </a:graphicData>
        </a:graphic>
      </p:graphicFrame>
      <p:sp>
        <p:nvSpPr>
          <p:cNvPr id="6" name="Rectangle 2">
            <a:extLst>
              <a:ext uri="{FF2B5EF4-FFF2-40B4-BE49-F238E27FC236}">
                <a16:creationId xmlns:a16="http://schemas.microsoft.com/office/drawing/2014/main" id="{A06EFB08-C015-4EF7-7185-87F86702E0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38273" y="3879549"/>
            <a:ext cx="914670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IPv4 a IPv6 jsou dvě verze internetového protokolu. Obě slouží především k </a:t>
            </a: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adresování zařízení a směrování paketů mezi sítěmi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6E36181C-A52E-DCFB-77BD-F4C9C2FEC61D}"/>
              </a:ext>
            </a:extLst>
          </p:cNvPr>
          <p:cNvSpPr txBox="1"/>
          <p:nvPr/>
        </p:nvSpPr>
        <p:spPr>
          <a:xfrm>
            <a:off x="551596" y="6258081"/>
            <a:ext cx="1136393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IPv4 používá 32bitové adresy, zatímco IPv6 používá 128bitové adresy a nabízí téměř nevyčerpatelné množství adres.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0EA44103-38F8-43E9-54AB-4192E1C9042B}"/>
              </a:ext>
            </a:extLst>
          </p:cNvPr>
          <p:cNvSpPr txBox="1"/>
          <p:nvPr/>
        </p:nvSpPr>
        <p:spPr>
          <a:xfrm>
            <a:off x="4330925" y="3504447"/>
            <a:ext cx="353015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Moderní sítě používají také IPv6.</a:t>
            </a:r>
          </a:p>
        </p:txBody>
      </p:sp>
    </p:spTree>
    <p:extLst>
      <p:ext uri="{BB962C8B-B14F-4D97-AF65-F5344CB8AC3E}">
        <p14:creationId xmlns:p14="http://schemas.microsoft.com/office/powerpoint/2010/main" val="5130474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9792EC4-7A97-F5F8-5989-FCE9E210C6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3955" y="391568"/>
            <a:ext cx="4945712" cy="3570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7"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Maska sítě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Určuje, která část IP adresy označuje síť.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Pomáhá zařízení rozhodnout, zda je příjemce ve stejné síti.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Nejčastější domácí maska je: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255.255.255.0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Příklad: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 adresa zařízení: 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192.168.1.25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maska: 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255.255.255.0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adresa sítě: 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192.168.1.0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1D729C53-E1A9-BC19-DB62-69CA1E8E1E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0843" y="463164"/>
            <a:ext cx="6092761" cy="3429000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2A1C95C2-0D92-81D2-BF09-BA4CDF9A4E1E}"/>
              </a:ext>
            </a:extLst>
          </p:cNvPr>
          <p:cNvSpPr txBox="1"/>
          <p:nvPr/>
        </p:nvSpPr>
        <p:spPr>
          <a:xfrm>
            <a:off x="333955" y="4248834"/>
            <a:ext cx="1126964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Mezi jednotlivými bity IP adresy a masky sítě se provede logický součin AND. Výsledkem je adresa sítě.</a:t>
            </a:r>
          </a:p>
        </p:txBody>
      </p:sp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37C50574-41E3-004F-8BEE-466122662AF2}"/>
              </a:ext>
            </a:extLst>
          </p:cNvPr>
          <p:cNvCxnSpPr/>
          <p:nvPr/>
        </p:nvCxnSpPr>
        <p:spPr>
          <a:xfrm>
            <a:off x="333955" y="4174435"/>
            <a:ext cx="1157709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4" name="Skupina 13">
            <a:extLst>
              <a:ext uri="{FF2B5EF4-FFF2-40B4-BE49-F238E27FC236}">
                <a16:creationId xmlns:a16="http://schemas.microsoft.com/office/drawing/2014/main" id="{01177C0D-507B-4D34-05DC-BD542D09D59C}"/>
              </a:ext>
            </a:extLst>
          </p:cNvPr>
          <p:cNvGrpSpPr/>
          <p:nvPr/>
        </p:nvGrpSpPr>
        <p:grpSpPr>
          <a:xfrm>
            <a:off x="3360752" y="4895165"/>
            <a:ext cx="5470497" cy="1754326"/>
            <a:chOff x="2886325" y="4895165"/>
            <a:chExt cx="5470497" cy="1754326"/>
          </a:xfrm>
        </p:grpSpPr>
        <p:sp>
          <p:nvSpPr>
            <p:cNvPr id="11" name="Rectangle 3">
              <a:extLst>
                <a:ext uri="{FF2B5EF4-FFF2-40B4-BE49-F238E27FC236}">
                  <a16:creationId xmlns:a16="http://schemas.microsoft.com/office/drawing/2014/main" id="{AF5327E8-4370-5E80-F55F-BE5CC76A86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6325" y="4895165"/>
              <a:ext cx="2598981" cy="1477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cs-CZ" altLang="cs-CZ" dirty="0"/>
                <a:t>Například poslední části:</a:t>
              </a: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cs-CZ" altLang="cs-CZ" dirty="0"/>
                <a:t>IP adresa: 25 = 00011001 </a:t>
              </a: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cs-CZ" altLang="cs-CZ" dirty="0"/>
                <a:t>Maska: 0 = 00000000 </a:t>
              </a: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cs-CZ" altLang="cs-CZ" dirty="0"/>
                <a:t>AND </a:t>
              </a: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cs-CZ" altLang="cs-CZ" dirty="0"/>
                <a:t>Výsledek: 0 = 00000000</a:t>
              </a:r>
            </a:p>
          </p:txBody>
        </p:sp>
        <p:sp>
          <p:nvSpPr>
            <p:cNvPr id="13" name="TextovéPole 12">
              <a:extLst>
                <a:ext uri="{FF2B5EF4-FFF2-40B4-BE49-F238E27FC236}">
                  <a16:creationId xmlns:a16="http://schemas.microsoft.com/office/drawing/2014/main" id="{896EA0DD-968B-5C80-DF21-79E9EA6AF25F}"/>
                </a:ext>
              </a:extLst>
            </p:cNvPr>
            <p:cNvSpPr txBox="1"/>
            <p:nvPr/>
          </p:nvSpPr>
          <p:spPr>
            <a:xfrm>
              <a:off x="5941614" y="4895165"/>
              <a:ext cx="2415208" cy="175432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cs-CZ" altLang="cs-CZ" dirty="0"/>
                <a:t>Proto platí:</a:t>
              </a: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cs-CZ" altLang="cs-CZ" dirty="0"/>
                <a:t>192.168.1.25 </a:t>
              </a: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cs-CZ" altLang="cs-CZ" dirty="0"/>
                <a:t>AND </a:t>
              </a: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cs-CZ" altLang="cs-CZ" dirty="0"/>
                <a:t>255.255.255.0 </a:t>
              </a: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cs-CZ" altLang="cs-CZ" dirty="0"/>
                <a:t>────────────────── </a:t>
              </a: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cs-CZ" altLang="cs-CZ" dirty="0"/>
                <a:t>192.168.1.0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556087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A2651F3-2D18-90B7-17DF-D318B2E426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0345" y="211269"/>
            <a:ext cx="5335325" cy="420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8"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Stejná, nebo jiná síť?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Příklad dvou počítačů: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počítač A: 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192.168.1.25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počítač B: 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192.168.1.80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Oba patří do sítě 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192.168.1.0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a proto mohou komunikovat přímo.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Další zařízení: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počítač C: 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192.168.2.20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Patří do jiné sítě.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Data k němu musí být odeslána přes směrovač.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55451FA8-0615-DF93-47FC-297E6DAF17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1607" y="810478"/>
            <a:ext cx="6400048" cy="3601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62711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6A9EF95-FA27-E61C-34C0-029109D800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760" y="476045"/>
            <a:ext cx="4977516" cy="56169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9"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Výchozí brána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Je to IP adresa směrovače v místní síti.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Zařízení na ni posílá pakety určené do jiných sítí.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Umožňuje například komunikaci s internetem.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Musí být dostupná ve stejné místní síti jako zařízení.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Příklad: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počítač: 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192.168.1.25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maska: 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255.255.255.0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výchozí brána: 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192.168.1.1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Jednoduché vysvětlení: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Výchozí brána je „východ“ z místní sítě.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6C990F6D-4399-1128-284E-9DDC13BE2B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16" b="19884"/>
          <a:stretch>
            <a:fillRect/>
          </a:stretch>
        </p:blipFill>
        <p:spPr>
          <a:xfrm>
            <a:off x="5343276" y="1876507"/>
            <a:ext cx="6512192" cy="2345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0003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B51BE0A-B2E4-CD1F-0A7B-33099CC539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809" y="339775"/>
            <a:ext cx="5287618" cy="4278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10"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DNS – překlad názvů na IP adresy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DNS znamená </a:t>
            </a:r>
            <a:r>
              <a:rPr kumimoji="0" lang="cs-CZ" altLang="cs-CZ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Domain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Name </a:t>
            </a:r>
            <a:r>
              <a:rPr kumimoji="0" lang="cs-CZ" altLang="cs-CZ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System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Překládá doménová jména na IP adresy.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Lidé si lépe pamatují názvy než číselné adresy.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DNS server sdělí počítači, na jaké IP adrese se hledaný server nachází.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Příklad: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Unicode M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www.example.com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  →  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93.184.216.34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Důležité upřesnění: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DNS nepřenáší webovou stránku.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Pouze pomůže zjistit IP adresu serveru.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A03E539-C96B-BD60-F350-9E58342377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9" t="5825" r="6194" b="4116"/>
          <a:stretch>
            <a:fillRect/>
          </a:stretch>
        </p:blipFill>
        <p:spPr>
          <a:xfrm>
            <a:off x="5733427" y="455132"/>
            <a:ext cx="6137866" cy="3464862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D6DECB0F-16FC-99F9-3F53-0AD99135B587}"/>
              </a:ext>
            </a:extLst>
          </p:cNvPr>
          <p:cNvSpPr txBox="1"/>
          <p:nvPr/>
        </p:nvSpPr>
        <p:spPr>
          <a:xfrm>
            <a:off x="6300317" y="4059300"/>
            <a:ext cx="500408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+mj-lt"/>
              <a:buAutoNum type="arabicPeriod"/>
            </a:pPr>
            <a:r>
              <a:rPr lang="cs-CZ" dirty="0"/>
              <a:t>počítač se zeptá DNS serveru na doménový název, </a:t>
            </a:r>
          </a:p>
          <a:p>
            <a:pPr>
              <a:buFont typeface="+mj-lt"/>
              <a:buAutoNum type="arabicPeriod"/>
            </a:pPr>
            <a:r>
              <a:rPr lang="cs-CZ" dirty="0"/>
              <a:t>DNS server vrátí IP adresu, </a:t>
            </a:r>
          </a:p>
          <a:p>
            <a:pPr>
              <a:buFont typeface="+mj-lt"/>
              <a:buAutoNum type="arabicPeriod"/>
            </a:pPr>
            <a:r>
              <a:rPr lang="cs-CZ" dirty="0"/>
              <a:t>počítač se spojí přímo s webovým serverem. </a:t>
            </a:r>
          </a:p>
        </p:txBody>
      </p:sp>
    </p:spTree>
    <p:extLst>
      <p:ext uri="{BB962C8B-B14F-4D97-AF65-F5344CB8AC3E}">
        <p14:creationId xmlns:p14="http://schemas.microsoft.com/office/powerpoint/2010/main" val="35817853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0CDF6A5C-89A3-94F6-CD4C-C2F1D44C8B45}"/>
              </a:ext>
            </a:extLst>
          </p:cNvPr>
          <p:cNvSpPr txBox="1"/>
          <p:nvPr/>
        </p:nvSpPr>
        <p:spPr>
          <a:xfrm>
            <a:off x="264381" y="285025"/>
            <a:ext cx="5174311" cy="32162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11"/>
            </a:pPr>
            <a:r>
              <a:rPr lang="cs-CZ" b="1" dirty="0"/>
              <a:t>Jak všechny údaje spolupracují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dirty="0"/>
              <a:t>Příklad otevření webové stránky:</a:t>
            </a:r>
          </a:p>
          <a:p>
            <a:pPr>
              <a:buNone/>
            </a:pPr>
            <a:endParaRPr lang="cs-CZ" sz="800" dirty="0"/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dirty="0"/>
              <a:t>Uživatel zadá název webu. 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dirty="0"/>
              <a:t>DNS zjistí IP adresu webového serveru. 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dirty="0"/>
              <a:t>Maska určí, že server není v místní síti. 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dirty="0"/>
              <a:t>Paket je odeslán na výchozí bránu. 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dirty="0"/>
              <a:t>K doručení rámce směrovači se použije jeho MAC adresa. 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dirty="0"/>
              <a:t>Směrovač předá paket směrem k internetu.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05BC14F0-CF2F-D3EC-E0FC-07A4D8E4F8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8692" y="285025"/>
            <a:ext cx="6606945" cy="3718382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3AF008CC-5C61-3868-E4FF-19AF0CEE17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9328" y="4149575"/>
            <a:ext cx="4473345" cy="2517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7383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1757559A-BC08-9272-080A-34BFC6C24EB4}"/>
              </a:ext>
            </a:extLst>
          </p:cNvPr>
          <p:cNvSpPr txBox="1"/>
          <p:nvPr/>
        </p:nvSpPr>
        <p:spPr>
          <a:xfrm>
            <a:off x="399554" y="316829"/>
            <a:ext cx="6094674" cy="27392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12"/>
            </a:pPr>
            <a:r>
              <a:rPr lang="cs-CZ" b="1" dirty="0"/>
              <a:t>Nejčastější problémy se síťovým nastavením</a:t>
            </a:r>
          </a:p>
          <a:p>
            <a:pPr>
              <a:buNone/>
            </a:pPr>
            <a:endParaRPr lang="cs-CZ" sz="800" b="1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Chybná IP adresa → zařízení nemusí komunikovat.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Chybná maska → zařízení nesprávně rozpozná místní síť.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Chybná brána → místní síť funguje, internet nikoliv.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Chybný DNS → internetové spojení může fungovat, ale názvy webů se nepřeloží.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Duplicitní IP adresa → dvě zařízení se stejnou adresou způsobují konflikt.</a:t>
            </a:r>
          </a:p>
        </p:txBody>
      </p:sp>
      <p:graphicFrame>
        <p:nvGraphicFramePr>
          <p:cNvPr id="4" name="Tabulka 3">
            <a:extLst>
              <a:ext uri="{FF2B5EF4-FFF2-40B4-BE49-F238E27FC236}">
                <a16:creationId xmlns:a16="http://schemas.microsoft.com/office/drawing/2014/main" id="{E479111B-CFAC-DE51-2E18-D53C4B9192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4189138"/>
              </p:ext>
            </p:extLst>
          </p:nvPr>
        </p:nvGraphicFramePr>
        <p:xfrm>
          <a:off x="399554" y="3464712"/>
          <a:ext cx="10515600" cy="2560320"/>
        </p:xfrm>
        <a:graphic>
          <a:graphicData uri="http://schemas.openxmlformats.org/drawingml/2006/table">
            <a:tbl>
              <a:tblPr/>
              <a:tblGrid>
                <a:gridCol w="5257800">
                  <a:extLst>
                    <a:ext uri="{9D8B030D-6E8A-4147-A177-3AD203B41FA5}">
                      <a16:colId xmlns:a16="http://schemas.microsoft.com/office/drawing/2014/main" val="911685551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316499797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Údaj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Hlavní úloha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4477254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MAC adresa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Identifikuje síťové rozhraní v místní síti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0190781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IP adresa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Určuje zařízení a jeho síť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045614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Maska sítě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Rozlišuje místní a vzdálené adresy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260665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Výchozí brána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/>
                        <a:t>Zajišťuje cestu do jiných sítí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8003339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DNS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/>
                        <a:t>Překládá názvy na IP adresy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1211899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DHCP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Automaticky přiděluje síťové nastavení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46859376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DA1C3AAE-285C-7C19-2FC7-E728D4745C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9554" y="3121166"/>
            <a:ext cx="275711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13"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Závěrečné shrnutí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0A003269-CC81-3FA6-158A-E7CE9569E760}"/>
              </a:ext>
            </a:extLst>
          </p:cNvPr>
          <p:cNvSpPr txBox="1"/>
          <p:nvPr/>
        </p:nvSpPr>
        <p:spPr>
          <a:xfrm>
            <a:off x="399554" y="6249038"/>
            <a:ext cx="1116088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 adresa určuje cíl, maska posoudí jeho umístění, brána zajistí cestu a DNS přeloží jeho název.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37241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>
            <a:extLst>
              <a:ext uri="{FF2B5EF4-FFF2-40B4-BE49-F238E27FC236}">
                <a16:creationId xmlns:a16="http://schemas.microsoft.com/office/drawing/2014/main" id="{27B60D13-BB5C-CE14-70AB-ADC0028C82BB}"/>
              </a:ext>
            </a:extLst>
          </p:cNvPr>
          <p:cNvGrpSpPr/>
          <p:nvPr/>
        </p:nvGrpSpPr>
        <p:grpSpPr>
          <a:xfrm>
            <a:off x="3239" y="0"/>
            <a:ext cx="12185522" cy="6858000"/>
            <a:chOff x="3239" y="0"/>
            <a:chExt cx="12185522" cy="6858000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42155E1F-E8A9-AB4E-694F-82B85652525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39" y="0"/>
              <a:ext cx="12185522" cy="6858000"/>
            </a:xfrm>
            <a:prstGeom prst="rect">
              <a:avLst/>
            </a:prstGeom>
          </p:spPr>
        </p:pic>
        <p:sp>
          <p:nvSpPr>
            <p:cNvPr id="4" name="TextovéPole 3">
              <a:extLst>
                <a:ext uri="{FF2B5EF4-FFF2-40B4-BE49-F238E27FC236}">
                  <a16:creationId xmlns:a16="http://schemas.microsoft.com/office/drawing/2014/main" id="{C4BB05D5-9C34-0DDE-5DF5-20EE7F31080F}"/>
                </a:ext>
              </a:extLst>
            </p:cNvPr>
            <p:cNvSpPr txBox="1"/>
            <p:nvPr/>
          </p:nvSpPr>
          <p:spPr>
            <a:xfrm>
              <a:off x="5241235" y="6058894"/>
              <a:ext cx="170953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>
                  <a:solidFill>
                    <a:schemeClr val="bg1"/>
                  </a:solidFill>
                </a:rPr>
                <a:t>© Ing. Karel Sixl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193575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539B293-7A34-352E-94C8-8918538E7B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2149" y="295956"/>
            <a:ext cx="11632759" cy="5940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DHCP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</a:t>
            </a:r>
            <a:r>
              <a:rPr kumimoji="0" lang="cs-CZ" altLang="cs-CZ" sz="14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Dynamic</a:t>
            </a:r>
            <a:r>
              <a:rPr kumimoji="0" lang="cs-CZ" altLang="cs-CZ" sz="1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Host </a:t>
            </a:r>
            <a:r>
              <a:rPr kumimoji="0" lang="cs-CZ" altLang="cs-CZ" sz="14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Configuration</a:t>
            </a:r>
            <a:r>
              <a:rPr kumimoji="0" lang="cs-CZ" altLang="cs-CZ" sz="1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cs-CZ" altLang="cs-CZ" sz="14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Protocol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) je síťový protokol, který zařízení </a:t>
            </a: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automaticky přiděluje potřebné síťové nastavení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DHCP zařízení obvykle poskytne: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 adresu,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masku sítě,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adresu výchozí brány,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adresu DNS serveru,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dobu platnosti přidělené adresy.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Jak DHCP funguje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Zařízení se připojí k síti a požádá o síťové nastavení.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DHCP server nabídne volnou IP adresu a další údaje.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Zařízení nabídku přijme.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DHCP server přidělení potvrdí.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Zařízení může začít komunikovat v síti.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 domácí síti plní funkci DHCP serveru zpravidla </a:t>
            </a: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směrovač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Ve školní nebo podnikové síti to může být samostatný server.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Příklad přidělených údajů: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 adresa: 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192.168.1.25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maska sítě: 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255.255.255.0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výchozí brána: 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192.168.1.1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DNS server: 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192.168.1.1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 adresa se přiděluje pouze na určitou dobu, které se říká </a:t>
            </a: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doba zápůjčky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Zařízení si ji během připojení obvykle automaticky obnovuje.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DHCP automaticky přiděluje zařízení IP adresu a další údaje potřebné pro komunikaci v síti.</a:t>
            </a: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Obrázek 3">
            <a:hlinkClick r:id="rId2" action="ppaction://hlinksldjump"/>
            <a:extLst>
              <a:ext uri="{FF2B5EF4-FFF2-40B4-BE49-F238E27FC236}">
                <a16:creationId xmlns:a16="http://schemas.microsoft.com/office/drawing/2014/main" id="{C6EFC8ED-3C7F-3F22-E3CD-C5DC3D3695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9974" y="6033699"/>
            <a:ext cx="562500" cy="554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26650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</TotalTime>
  <Words>1186</Words>
  <Application>Microsoft Office PowerPoint</Application>
  <PresentationFormat>Širokoúhlá obrazovka</PresentationFormat>
  <Paragraphs>238</Paragraphs>
  <Slides>15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20" baseType="lpstr">
      <vt:lpstr>Arial</vt:lpstr>
      <vt:lpstr>Arial Unicode MS</vt:lpstr>
      <vt:lpstr>Calibri</vt:lpstr>
      <vt:lpstr>Calibri Light</vt:lpstr>
      <vt:lpstr>Motiv Office</vt:lpstr>
      <vt:lpstr>Logické uspořádání sítě a adresování IKT 111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8</cp:revision>
  <dcterms:created xsi:type="dcterms:W3CDTF">2026-08-04T07:06:53Z</dcterms:created>
  <dcterms:modified xsi:type="dcterms:W3CDTF">2026-08-22T09:57:33Z</dcterms:modified>
</cp:coreProperties>
</file>