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56" r:id="rId2"/>
    <p:sldId id="258" r:id="rId3"/>
    <p:sldId id="259" r:id="rId4"/>
    <p:sldId id="260" r:id="rId5"/>
    <p:sldId id="275" r:id="rId6"/>
    <p:sldId id="276" r:id="rId7"/>
    <p:sldId id="277" r:id="rId8"/>
    <p:sldId id="278" r:id="rId9"/>
    <p:sldId id="279" r:id="rId10"/>
    <p:sldId id="265" r:id="rId11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838" autoAdjust="0"/>
    <p:restoredTop sz="94660"/>
  </p:normalViewPr>
  <p:slideViewPr>
    <p:cSldViewPr snapToGrid="0">
      <p:cViewPr varScale="1">
        <p:scale>
          <a:sx n="123" d="100"/>
          <a:sy n="123" d="100"/>
        </p:scale>
        <p:origin x="120" y="186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83B79BF-400A-4ADC-96C5-8815EB685F76}" type="datetimeFigureOut">
              <a:rPr lang="cs-CZ" smtClean="0"/>
              <a:t>25.05.2026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C2EC8AA-CFCC-47ED-81B1-7AF74960C30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0147175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621DE7-3BEF-4D70-8161-69CA02DD56A5}" type="datetime1">
              <a:rPr lang="cs-CZ" smtClean="0"/>
              <a:t>25.05.2026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B7330-6D57-470E-A20C-1A2C606A514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723406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7B5224-D664-4D97-B4A8-D6561A617AE2}" type="datetime1">
              <a:rPr lang="cs-CZ" smtClean="0"/>
              <a:t>25.05.2026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B7330-6D57-470E-A20C-1A2C606A514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07019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51CEA2-3EE2-4104-800A-FD44BCD96C37}" type="datetime1">
              <a:rPr lang="cs-CZ" smtClean="0"/>
              <a:t>25.05.2026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B7330-6D57-470E-A20C-1A2C606A514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024156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10AF4C-AB36-4B6E-A235-F6FCC32E9713}" type="datetime1">
              <a:rPr lang="cs-CZ" smtClean="0"/>
              <a:t>25.05.2026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B7330-6D57-470E-A20C-1A2C606A514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6206257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CB93A7-6086-4682-8484-17FE0CDE149D}" type="datetime1">
              <a:rPr lang="cs-CZ" smtClean="0"/>
              <a:t>25.05.2026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B7330-6D57-470E-A20C-1A2C606A514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43322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CF4072-85A9-4F05-B0C8-0D0B8ECD07EA}" type="datetime1">
              <a:rPr lang="cs-CZ" smtClean="0"/>
              <a:t>25.05.2026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B7330-6D57-470E-A20C-1A2C606A514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150255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92F296-5456-4749-A1FD-BFC9E71F214F}" type="datetime1">
              <a:rPr lang="cs-CZ" smtClean="0"/>
              <a:t>25.05.2026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B7330-6D57-470E-A20C-1A2C606A514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836804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1DAC02-7F1F-4FC9-9FB0-B87680E7ED73}" type="datetime1">
              <a:rPr lang="cs-CZ" smtClean="0"/>
              <a:t>25.05.2026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B7330-6D57-470E-A20C-1A2C606A514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8650034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114F91-6DE3-4038-8720-6C918BFFE862}" type="datetime1">
              <a:rPr lang="cs-CZ" smtClean="0"/>
              <a:t>25.05.2026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B7330-6D57-470E-A20C-1A2C606A514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3424180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BF9947-F1C7-4264-A639-A0C9ADD88CDE}" type="datetime1">
              <a:rPr lang="cs-CZ" smtClean="0"/>
              <a:t>25.05.2026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B7330-6D57-470E-A20C-1A2C606A514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941667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B7839F-C76D-4927-9758-5F341BCF7F14}" type="datetime1">
              <a:rPr lang="cs-CZ" smtClean="0"/>
              <a:t>25.05.2026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B7330-6D57-470E-A20C-1A2C606A514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582095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456A22-7694-4533-AB8C-91376B3F7DDB}" type="datetime1">
              <a:rPr lang="cs-CZ" smtClean="0"/>
              <a:t>25.05.2026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B7330-6D57-470E-A20C-1A2C606A514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443794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Videa/Elektrick&#253;%20proud%20jako%20d&#283;j%20a%20veli&#269;ina%20-%20fyzika%20S&#352;%20(480p).mp4" TargetMode="External"/><Relationship Id="rId2" Type="http://schemas.openxmlformats.org/officeDocument/2006/relationships/hyperlink" Target="https://www.youtube.com/user/gymjev2006/videos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5" Type="http://schemas.microsoft.com/office/2007/relationships/hdphoto" Target="../media/hdphoto2.wdp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5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3204755" y="2316480"/>
            <a:ext cx="5782491" cy="1837918"/>
          </a:xfrm>
        </p:spPr>
        <p:txBody>
          <a:bodyPr/>
          <a:lstStyle/>
          <a:p>
            <a:r>
              <a:rPr lang="cs-CZ" dirty="0"/>
              <a:t>Elektrický proud</a:t>
            </a:r>
            <a:br>
              <a:rPr lang="cs-CZ" dirty="0"/>
            </a:br>
            <a:r>
              <a:rPr lang="cs-CZ" dirty="0" err="1"/>
              <a:t>Fyz</a:t>
            </a:r>
            <a:r>
              <a:rPr lang="cs-CZ" dirty="0"/>
              <a:t> 123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965266" y="4359820"/>
            <a:ext cx="6261463" cy="447311"/>
          </a:xfrm>
        </p:spPr>
        <p:txBody>
          <a:bodyPr>
            <a:normAutofit/>
          </a:bodyPr>
          <a:lstStyle/>
          <a:p>
            <a:r>
              <a:rPr lang="cs-CZ" dirty="0"/>
              <a:t>Elektrický proud v kovových vodičích</a:t>
            </a:r>
          </a:p>
        </p:txBody>
      </p:sp>
      <p:sp>
        <p:nvSpPr>
          <p:cNvPr id="5" name="TextovéPole 4"/>
          <p:cNvSpPr txBox="1"/>
          <p:nvPr/>
        </p:nvSpPr>
        <p:spPr>
          <a:xfrm>
            <a:off x="860998" y="5872781"/>
            <a:ext cx="151799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27. 4. 2026</a:t>
            </a:r>
          </a:p>
        </p:txBody>
      </p:sp>
      <p:sp>
        <p:nvSpPr>
          <p:cNvPr id="4" name="TextovéPole 4">
            <a:extLst>
              <a:ext uri="{FF2B5EF4-FFF2-40B4-BE49-F238E27FC236}">
                <a16:creationId xmlns:a16="http://schemas.microsoft.com/office/drawing/2014/main" id="{963FCFAC-D935-7D6D-9B27-6A1C766FFF13}"/>
              </a:ext>
            </a:extLst>
          </p:cNvPr>
          <p:cNvSpPr txBox="1"/>
          <p:nvPr/>
        </p:nvSpPr>
        <p:spPr>
          <a:xfrm>
            <a:off x="3179674" y="6242113"/>
            <a:ext cx="58326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/>
              <a:t>Videa k výuce matematiky a fyziky: </a:t>
            </a:r>
            <a:r>
              <a:rPr lang="cs-CZ" dirty="0">
                <a:hlinkClick r:id="rId2"/>
              </a:rPr>
              <a:t>Petr Němec - YouTube</a:t>
            </a:r>
            <a:endParaRPr lang="cs-CZ" dirty="0"/>
          </a:p>
        </p:txBody>
      </p:sp>
      <p:sp>
        <p:nvSpPr>
          <p:cNvPr id="7" name="Ovál 6">
            <a:hlinkClick r:id="rId3" action="ppaction://hlinkfile"/>
          </p:cNvPr>
          <p:cNvSpPr/>
          <p:nvPr/>
        </p:nvSpPr>
        <p:spPr>
          <a:xfrm>
            <a:off x="10634942" y="4902274"/>
            <a:ext cx="900000" cy="900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TextovéPole 7"/>
          <p:cNvSpPr txBox="1"/>
          <p:nvPr/>
        </p:nvSpPr>
        <p:spPr>
          <a:xfrm>
            <a:off x="10634942" y="5236858"/>
            <a:ext cx="971933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900" dirty="0">
                <a:solidFill>
                  <a:schemeClr val="bg1"/>
                </a:solidFill>
              </a:rPr>
              <a:t>Elektrický proud</a:t>
            </a:r>
          </a:p>
        </p:txBody>
      </p:sp>
      <p:pic>
        <p:nvPicPr>
          <p:cNvPr id="6" name="Obrázek 5">
            <a:extLst>
              <a:ext uri="{FF2B5EF4-FFF2-40B4-BE49-F238E27FC236}">
                <a16:creationId xmlns:a16="http://schemas.microsoft.com/office/drawing/2014/main" id="{01B70ADA-D1DC-7F04-96E7-4E3C915E5EB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013"/>
          <a:stretch>
            <a:fillRect/>
          </a:stretch>
        </p:blipFill>
        <p:spPr>
          <a:xfrm>
            <a:off x="4727391" y="785712"/>
            <a:ext cx="2737212" cy="900554"/>
          </a:xfrm>
          <a:prstGeom prst="rect">
            <a:avLst/>
          </a:prstGeom>
        </p:spPr>
      </p:pic>
      <p:sp>
        <p:nvSpPr>
          <p:cNvPr id="10" name="Zástupný symbol pro číslo snímku 9">
            <a:extLst>
              <a:ext uri="{FF2B5EF4-FFF2-40B4-BE49-F238E27FC236}">
                <a16:creationId xmlns:a16="http://schemas.microsoft.com/office/drawing/2014/main" id="{BCB86E32-B4AD-22C5-C07B-CD0E05339E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B7330-6D57-470E-A20C-1A2C606A5141}" type="slidenum">
              <a:rPr lang="cs-CZ" smtClean="0"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6634673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339635" y="409303"/>
            <a:ext cx="174171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Elektrický proud</a:t>
            </a:r>
          </a:p>
        </p:txBody>
      </p:sp>
      <p:pic>
        <p:nvPicPr>
          <p:cNvPr id="1026" name="Picture 2" descr="https://www.gme.cz/data/product/480_480/pctdetail.723-066.1.jpg?ts=1503697177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169" t="8644" r="20546" b="10340"/>
          <a:stretch/>
        </p:blipFill>
        <p:spPr bwMode="auto">
          <a:xfrm>
            <a:off x="9039497" y="2274276"/>
            <a:ext cx="2664823" cy="27780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>
            <a:extLst>
              <a:ext uri="{FF2B5EF4-FFF2-40B4-BE49-F238E27FC236}">
                <a16:creationId xmlns:a16="http://schemas.microsoft.com/office/drawing/2014/main" id="{B20930BC-6001-8CCD-F7E4-6E2DA3B6474C}"/>
              </a:ext>
            </a:extLst>
          </p:cNvPr>
          <p:cNvSpPr txBox="1"/>
          <p:nvPr/>
        </p:nvSpPr>
        <p:spPr>
          <a:xfrm>
            <a:off x="339635" y="778635"/>
            <a:ext cx="644729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Elektrický proud je usměrněný pohyb částic s elektrickým nábojem.</a:t>
            </a:r>
          </a:p>
        </p:txBody>
      </p:sp>
      <p:sp>
        <p:nvSpPr>
          <p:cNvPr id="5" name="TextovéPole 4">
            <a:extLst>
              <a:ext uri="{FF2B5EF4-FFF2-40B4-BE49-F238E27FC236}">
                <a16:creationId xmlns:a16="http://schemas.microsoft.com/office/drawing/2014/main" id="{849836F7-ACBA-17CE-4519-AB64EA704673}"/>
              </a:ext>
            </a:extLst>
          </p:cNvPr>
          <p:cNvSpPr txBox="1"/>
          <p:nvPr/>
        </p:nvSpPr>
        <p:spPr>
          <a:xfrm>
            <a:off x="441702" y="1301858"/>
            <a:ext cx="8097864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Elektrický proud ve vodiči vzniká, jsou-li splněny dvě podmínky:</a:t>
            </a:r>
          </a:p>
          <a:p>
            <a:endParaRPr lang="cs-CZ" dirty="0"/>
          </a:p>
          <a:p>
            <a:pPr marL="342900" indent="-342900">
              <a:buFont typeface="+mj-lt"/>
              <a:buAutoNum type="arabicParenR"/>
            </a:pPr>
            <a:r>
              <a:rPr lang="cs-CZ" dirty="0"/>
              <a:t>Vodič obsahuje volně pohyblivé částice s nábojem.</a:t>
            </a:r>
          </a:p>
          <a:p>
            <a:pPr marL="342900" indent="-342900">
              <a:buFont typeface="+mj-lt"/>
              <a:buAutoNum type="arabicParenR"/>
            </a:pPr>
            <a:endParaRPr lang="cs-CZ" dirty="0"/>
          </a:p>
          <a:p>
            <a:pPr marL="342900" indent="-342900">
              <a:buFont typeface="+mj-lt"/>
              <a:buAutoNum type="arabicParenR"/>
            </a:pPr>
            <a:r>
              <a:rPr lang="cs-CZ" dirty="0"/>
              <a:t>Na částice působí elektrická síla, tzn. ve vodiči je elektrické pole. Tato podmínka je splněna, když je na koncích vodiče rozdíl elektrických potenciálů.</a:t>
            </a:r>
          </a:p>
          <a:p>
            <a:pPr marL="342900" indent="-342900">
              <a:buFont typeface="+mj-lt"/>
              <a:buAutoNum type="arabicParenR"/>
            </a:pPr>
            <a:endParaRPr lang="cs-CZ" dirty="0"/>
          </a:p>
          <a:p>
            <a:r>
              <a:rPr lang="cs-CZ" dirty="0"/>
              <a:t>Jakmile připojíme konce vodiče k pólům zdroje napětí, uvedou síly elektrického pole volné elektrony do usměrněného pohybu v jednom směru, a to ve směru od záporného pólu zdroje k pólu kladnému. Elektrony tak současně konají dva pohyby, usměrněný pohyb v elektrickém poli a chaotický tepelný pohyb.</a:t>
            </a:r>
          </a:p>
        </p:txBody>
      </p:sp>
      <p:grpSp>
        <p:nvGrpSpPr>
          <p:cNvPr id="10" name="Skupina 9">
            <a:extLst>
              <a:ext uri="{FF2B5EF4-FFF2-40B4-BE49-F238E27FC236}">
                <a16:creationId xmlns:a16="http://schemas.microsoft.com/office/drawing/2014/main" id="{ABB97461-CA2F-80C5-9E84-92408F9DC60B}"/>
              </a:ext>
            </a:extLst>
          </p:cNvPr>
          <p:cNvGrpSpPr/>
          <p:nvPr/>
        </p:nvGrpSpPr>
        <p:grpSpPr>
          <a:xfrm>
            <a:off x="2485321" y="4614598"/>
            <a:ext cx="4010625" cy="1551957"/>
            <a:chOff x="487680" y="4440265"/>
            <a:chExt cx="4010625" cy="1551957"/>
          </a:xfrm>
        </p:grpSpPr>
        <p:pic>
          <p:nvPicPr>
            <p:cNvPr id="7" name="Obrázek 6">
              <a:extLst>
                <a:ext uri="{FF2B5EF4-FFF2-40B4-BE49-F238E27FC236}">
                  <a16:creationId xmlns:a16="http://schemas.microsoft.com/office/drawing/2014/main" id="{DE7F245D-B416-FFB9-3F0B-B1497B52938E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sharpenSoften amount="50000"/>
                      </a14:imgEffect>
                      <a14:imgEffect>
                        <a14:brightnessContrast bright="20000" contras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6878" t="6177" b="21810"/>
            <a:stretch/>
          </p:blipFill>
          <p:spPr>
            <a:xfrm>
              <a:off x="487680" y="4440265"/>
              <a:ext cx="4010625" cy="891152"/>
            </a:xfrm>
            <a:prstGeom prst="rect">
              <a:avLst/>
            </a:prstGeom>
          </p:spPr>
        </p:pic>
        <p:sp>
          <p:nvSpPr>
            <p:cNvPr id="8" name="TextovéPole 7">
              <a:extLst>
                <a:ext uri="{FF2B5EF4-FFF2-40B4-BE49-F238E27FC236}">
                  <a16:creationId xmlns:a16="http://schemas.microsoft.com/office/drawing/2014/main" id="{A507691D-40F4-F1E1-1283-1A70494DF401}"/>
                </a:ext>
              </a:extLst>
            </p:cNvPr>
            <p:cNvSpPr txBox="1"/>
            <p:nvPr/>
          </p:nvSpPr>
          <p:spPr>
            <a:xfrm>
              <a:off x="573437" y="5392058"/>
              <a:ext cx="1650570" cy="4308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1100" dirty="0"/>
                <a:t>Neusměrněný (chaotický)</a:t>
              </a:r>
            </a:p>
            <a:p>
              <a:r>
                <a:rPr lang="cs-CZ" sz="1100" dirty="0"/>
                <a:t>Pohyb nabitých částic</a:t>
              </a:r>
            </a:p>
          </p:txBody>
        </p:sp>
        <p:sp>
          <p:nvSpPr>
            <p:cNvPr id="9" name="TextovéPole 8">
              <a:extLst>
                <a:ext uri="{FF2B5EF4-FFF2-40B4-BE49-F238E27FC236}">
                  <a16:creationId xmlns:a16="http://schemas.microsoft.com/office/drawing/2014/main" id="{720C5B60-EF00-69A6-BE2B-B61720E72B18}"/>
                </a:ext>
              </a:extLst>
            </p:cNvPr>
            <p:cNvSpPr txBox="1"/>
            <p:nvPr/>
          </p:nvSpPr>
          <p:spPr>
            <a:xfrm>
              <a:off x="2665709" y="5392058"/>
              <a:ext cx="1778352" cy="6001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1100" dirty="0"/>
                <a:t>Elektrickým polem usměrněný pohyb záporně nabitých částic</a:t>
              </a:r>
            </a:p>
          </p:txBody>
        </p:sp>
      </p:grpSp>
      <p:sp>
        <p:nvSpPr>
          <p:cNvPr id="2" name="Zástupný symbol pro číslo snímku 1">
            <a:extLst>
              <a:ext uri="{FF2B5EF4-FFF2-40B4-BE49-F238E27FC236}">
                <a16:creationId xmlns:a16="http://schemas.microsoft.com/office/drawing/2014/main" id="{C93AAFC0-FD2A-27F8-B3B2-F8DD5004DF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B7330-6D57-470E-A20C-1A2C606A5141}" type="slidenum">
              <a:rPr lang="cs-CZ" smtClean="0"/>
              <a:t>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4050292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57051" y="313501"/>
            <a:ext cx="26038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Elektrický proud jako děj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ovéPole 2"/>
              <p:cNvSpPr txBox="1"/>
              <p:nvPr/>
            </p:nvSpPr>
            <p:spPr>
              <a:xfrm>
                <a:off x="357051" y="626995"/>
                <a:ext cx="11530149" cy="191103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Volné elektrony  se ve vodiči pohybují </a:t>
                </a:r>
                <a:r>
                  <a:rPr lang="cs-CZ" b="1" dirty="0"/>
                  <a:t>od záporného ke kladnému pólu zdroje. </a:t>
                </a:r>
                <a:r>
                  <a:rPr lang="cs-CZ" dirty="0"/>
                  <a:t>Tedy </a:t>
                </a:r>
                <a:r>
                  <a:rPr lang="cs-CZ" b="1" dirty="0"/>
                  <a:t>proti směru intenzity elektrického pole.</a:t>
                </a:r>
                <a:r>
                  <a:rPr lang="cs-CZ" dirty="0"/>
                  <a:t> Zopakujme si: </a:t>
                </a:r>
                <a:r>
                  <a:rPr lang="cs-CZ" b="1" dirty="0"/>
                  <a:t>směr vektoru intenzity elektrického pole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b="1" i="1" smtClean="0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𝑬</m:t>
                        </m:r>
                      </m:e>
                    </m:acc>
                  </m:oMath>
                </a14:m>
                <a:r>
                  <a:rPr lang="cs-CZ" b="1" dirty="0"/>
                  <a:t> je vždy od náboje kladného k náboji zápornému.</a:t>
                </a:r>
              </a:p>
              <a:p>
                <a:endParaRPr lang="cs-CZ" sz="800" b="1" dirty="0"/>
              </a:p>
              <a:p>
                <a:r>
                  <a:rPr lang="cs-CZ" dirty="0"/>
                  <a:t>Elektrický proud nemusí být jen pohybem záporných elektronů.  Elektrický proud může být také pohyb kladně nabitých částic.</a:t>
                </a:r>
              </a:p>
              <a:p>
                <a:r>
                  <a:rPr lang="cs-CZ" dirty="0"/>
                  <a:t>Vždy však se kladné nabité částice pohybují </a:t>
                </a:r>
                <a:r>
                  <a:rPr lang="cs-CZ" b="1" dirty="0"/>
                  <a:t>ve směru intenzity elektrického pole</a:t>
                </a:r>
                <a:r>
                  <a:rPr lang="cs-CZ" dirty="0"/>
                  <a:t>, a záporně nabité částice se pohybují </a:t>
                </a:r>
                <a:r>
                  <a:rPr lang="cs-CZ" b="1" dirty="0"/>
                  <a:t>proti směru intenzity elektrického pole</a:t>
                </a:r>
                <a:r>
                  <a:rPr lang="cs-CZ" dirty="0"/>
                  <a:t>.</a:t>
                </a:r>
              </a:p>
            </p:txBody>
          </p:sp>
        </mc:Choice>
        <mc:Fallback xmlns="">
          <p:sp>
            <p:nvSpPr>
              <p:cNvPr id="3" name="TextovéPole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7051" y="626995"/>
                <a:ext cx="11530149" cy="1911036"/>
              </a:xfrm>
              <a:prstGeom prst="rect">
                <a:avLst/>
              </a:prstGeom>
              <a:blipFill>
                <a:blip r:embed="rId2"/>
                <a:stretch>
                  <a:fillRect l="-476" t="-1917" b="-447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050" name="Picture 2" descr="https://slideplayer.cz/slide/2345840/8/images/6/4.+Dohodnut%C3%BD+sm%C4%9Br+el.+proudu+je+v%C5%A1ak+od+%2B+p%C3%B3lu+k+-+p%C3%B3lu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569" t="7446" r="18863" b="32374"/>
          <a:stretch/>
        </p:blipFill>
        <p:spPr bwMode="auto">
          <a:xfrm>
            <a:off x="434689" y="3076929"/>
            <a:ext cx="3529325" cy="25459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ovéPole 7">
            <a:extLst>
              <a:ext uri="{FF2B5EF4-FFF2-40B4-BE49-F238E27FC236}">
                <a16:creationId xmlns:a16="http://schemas.microsoft.com/office/drawing/2014/main" id="{A70D7545-6254-D134-C70B-F432C42455F3}"/>
              </a:ext>
            </a:extLst>
          </p:cNvPr>
          <p:cNvSpPr txBox="1"/>
          <p:nvPr/>
        </p:nvSpPr>
        <p:spPr>
          <a:xfrm>
            <a:off x="4252822" y="2538031"/>
            <a:ext cx="7021903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Dříve než byla vysvětlena podstata elektrického proudu v kovových vodičích (počátek 20. století), byla učiněna </a:t>
            </a:r>
            <a:r>
              <a:rPr lang="cs-CZ" b="1" dirty="0"/>
              <a:t>dohoda</a:t>
            </a:r>
            <a:r>
              <a:rPr lang="cs-CZ" dirty="0"/>
              <a:t> o směru elektrického proudu.</a:t>
            </a:r>
          </a:p>
          <a:p>
            <a:r>
              <a:rPr lang="cs-CZ" b="1" dirty="0"/>
              <a:t>Dohodnutý směr elektrického proudu</a:t>
            </a:r>
            <a:r>
              <a:rPr lang="cs-CZ" dirty="0"/>
              <a:t>, který se dnes používá v technické praxi – </a:t>
            </a:r>
            <a:r>
              <a:rPr lang="cs-CZ" b="1" dirty="0"/>
              <a:t>technický směr proudu</a:t>
            </a:r>
            <a:r>
              <a:rPr lang="cs-CZ" dirty="0"/>
              <a:t>, je směr proudu od </a:t>
            </a:r>
            <a:r>
              <a:rPr lang="cs-CZ" b="1" dirty="0"/>
              <a:t>kladného pólu k pólu zápornému</a:t>
            </a:r>
            <a:r>
              <a:rPr lang="cs-CZ" dirty="0"/>
              <a:t>. Tedy směr právě opačný než směr pohybu volných elektronů v kovovém vodiči.</a:t>
            </a:r>
            <a:endParaRPr lang="cs-CZ" b="1" dirty="0"/>
          </a:p>
        </p:txBody>
      </p:sp>
      <p:pic>
        <p:nvPicPr>
          <p:cNvPr id="9" name="Obrázek 8">
            <a:extLst>
              <a:ext uri="{FF2B5EF4-FFF2-40B4-BE49-F238E27FC236}">
                <a16:creationId xmlns:a16="http://schemas.microsoft.com/office/drawing/2014/main" id="{9254C346-51C3-3AFF-A379-8987129559F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99762" y="4617650"/>
            <a:ext cx="2633686" cy="1862742"/>
          </a:xfrm>
          <a:prstGeom prst="rect">
            <a:avLst/>
          </a:prstGeom>
        </p:spPr>
      </p:pic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88BC4CF8-80DA-1CAF-E93B-53501577A8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B7330-6D57-470E-A20C-1A2C606A5141}" type="slidenum">
              <a:rPr lang="cs-CZ" smtClean="0"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3295004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57051" y="313501"/>
            <a:ext cx="30131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Elektrický proud jako veličina</a:t>
            </a:r>
          </a:p>
        </p:txBody>
      </p:sp>
      <p:sp>
        <p:nvSpPr>
          <p:cNvPr id="3" name="TextovéPole 2"/>
          <p:cNvSpPr txBox="1"/>
          <p:nvPr/>
        </p:nvSpPr>
        <p:spPr>
          <a:xfrm>
            <a:off x="426720" y="776706"/>
            <a:ext cx="1149531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Termín </a:t>
            </a:r>
            <a:r>
              <a:rPr lang="cs-CZ" b="1" dirty="0"/>
              <a:t>elektrický proud</a:t>
            </a:r>
            <a:r>
              <a:rPr lang="cs-CZ" dirty="0"/>
              <a:t> je používán nejen pro fyzikální děj, tedy uspořádaný pohyb volných částic s nábojem, ale i pro </a:t>
            </a:r>
            <a:r>
              <a:rPr lang="cs-CZ" b="1" dirty="0"/>
              <a:t>fyzikální veličinu</a:t>
            </a:r>
            <a:r>
              <a:rPr lang="cs-CZ" dirty="0"/>
              <a:t>, která tento děj </a:t>
            </a:r>
            <a:r>
              <a:rPr lang="cs-CZ" b="1" dirty="0"/>
              <a:t>kvantitativně charakterizuje.</a:t>
            </a:r>
            <a:r>
              <a:rPr lang="cs-CZ" dirty="0"/>
              <a:t> 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ovéPole 7"/>
              <p:cNvSpPr txBox="1"/>
              <p:nvPr/>
            </p:nvSpPr>
            <p:spPr>
              <a:xfrm>
                <a:off x="432217" y="3035794"/>
                <a:ext cx="11355977" cy="226715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Jednotka elektrického proudu je </a:t>
                </a:r>
                <a:r>
                  <a:rPr lang="cs-CZ" b="1" dirty="0"/>
                  <a:t>AMPÉR</a:t>
                </a:r>
                <a:r>
                  <a:rPr lang="cs-CZ" dirty="0"/>
                  <a:t> </a:t>
                </a:r>
                <a:r>
                  <a:rPr lang="cs-CZ" b="1" dirty="0"/>
                  <a:t>(A)</a:t>
                </a:r>
                <a:r>
                  <a:rPr lang="cs-CZ" dirty="0"/>
                  <a:t> a patří mezi základní jednotky SI.</a:t>
                </a:r>
              </a:p>
              <a:p>
                <a:r>
                  <a:rPr lang="cs-CZ" dirty="0"/>
                  <a:t>Při proudu 1 A (jeden ampér) prochází vodičem za 1 s náboj 1 C.</a:t>
                </a:r>
              </a:p>
              <a:p>
                <a:endParaRPr lang="cs-CZ" dirty="0"/>
              </a:p>
              <a:p>
                <a:pPr algn="ctr"/>
                <a:r>
                  <a:rPr lang="cs-CZ" b="0" dirty="0"/>
                  <a:t> 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 panose="02040503050406030204" pitchFamily="18" charset="0"/>
                      </a:rPr>
                      <m:t>𝐼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𝑄</m:t>
                        </m:r>
                      </m:num>
                      <m:den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𝑡</m:t>
                        </m:r>
                      </m:den>
                    </m:f>
                    <m:r>
                      <a:rPr lang="cs-CZ" b="0" i="1" smtClean="0">
                        <a:latin typeface="Cambria Math" panose="02040503050406030204" pitchFamily="18" charset="0"/>
                      </a:rPr>
                      <m:t>         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→</m:t>
                    </m:r>
                  </m:oMath>
                </a14:m>
                <a:r>
                  <a:rPr lang="cs-CZ" b="0" dirty="0"/>
                  <a:t>       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 panose="02040503050406030204" pitchFamily="18" charset="0"/>
                      </a:rPr>
                      <m:t>1 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𝐴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1 </m:t>
                        </m:r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</a:rPr>
                          <m:t>C</m:t>
                        </m:r>
                      </m:num>
                      <m:den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1 </m:t>
                        </m:r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</a:rPr>
                          <m:t>s</m:t>
                        </m:r>
                      </m:den>
                    </m:f>
                  </m:oMath>
                </a14:m>
                <a:r>
                  <a:rPr lang="cs-CZ" dirty="0"/>
                  <a:t>        </a:t>
                </a:r>
              </a:p>
              <a:p>
                <a:pPr algn="ctr"/>
                <a:endParaRPr lang="cs-CZ" dirty="0"/>
              </a:p>
              <a:p>
                <a:r>
                  <a:rPr lang="cs-CZ" dirty="0"/>
                  <a:t>Ze vztahu 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 panose="02040503050406030204" pitchFamily="18" charset="0"/>
                      </a:rPr>
                      <m:t>𝐼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𝑄</m:t>
                        </m:r>
                      </m:num>
                      <m:den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𝑡</m:t>
                        </m:r>
                      </m:den>
                    </m:f>
                    <m:r>
                      <a:rPr lang="cs-CZ" b="0" i="1" smtClean="0">
                        <a:latin typeface="Cambria Math" panose="02040503050406030204" pitchFamily="18" charset="0"/>
                      </a:rPr>
                      <m:t>  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→ </m:t>
                    </m:r>
                    <m:d>
                      <m:dPr>
                        <m:begChr m:val="["/>
                        <m:endChr m:val="]"/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𝑄</m:t>
                        </m:r>
                      </m:e>
                    </m:d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d>
                      <m:dPr>
                        <m:begChr m:val="["/>
                        <m:endChr m:val="]"/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𝐼</m:t>
                        </m:r>
                      </m:e>
                    </m:d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∙</m:t>
                    </m:r>
                    <m:d>
                      <m:dPr>
                        <m:begChr m:val="["/>
                        <m:endChr m:val="]"/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𝑡</m:t>
                        </m:r>
                      </m:e>
                    </m:d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𝐴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∙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s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𝐶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a:rPr lang="cs-CZ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, </m:t>
                    </m:r>
                  </m:oMath>
                </a14:m>
                <a:r>
                  <a:rPr lang="cs-CZ" dirty="0"/>
                  <a:t> pro jednotku náboje Coulomb se také používá název </a:t>
                </a:r>
                <a:r>
                  <a:rPr lang="cs-CZ" b="1" dirty="0"/>
                  <a:t>ampérsekunda</a:t>
                </a:r>
                <a:r>
                  <a:rPr lang="cs-CZ" dirty="0"/>
                  <a:t> </a:t>
                </a:r>
              </a:p>
              <a:p>
                <a:endParaRPr lang="cs-CZ" dirty="0"/>
              </a:p>
            </p:txBody>
          </p:sp>
        </mc:Choice>
        <mc:Fallback xmlns="">
          <p:sp>
            <p:nvSpPr>
              <p:cNvPr id="8" name="TextovéPole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2217" y="3035794"/>
                <a:ext cx="11355977" cy="2267159"/>
              </a:xfrm>
              <a:prstGeom prst="rect">
                <a:avLst/>
              </a:prstGeom>
              <a:blipFill>
                <a:blip r:embed="rId2"/>
                <a:stretch>
                  <a:fillRect l="-483" t="-161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ovéPole 3">
                <a:extLst>
                  <a:ext uri="{FF2B5EF4-FFF2-40B4-BE49-F238E27FC236}">
                    <a16:creationId xmlns:a16="http://schemas.microsoft.com/office/drawing/2014/main" id="{CD41FE4E-7A84-ABD0-B73B-8607CD273031}"/>
                  </a:ext>
                </a:extLst>
              </p:cNvPr>
              <p:cNvSpPr txBox="1"/>
              <p:nvPr/>
            </p:nvSpPr>
            <p:spPr>
              <a:xfrm>
                <a:off x="519193" y="5463153"/>
                <a:ext cx="11182027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V případě, že proud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𝐼</m:t>
                    </m:r>
                  </m:oMath>
                </a14:m>
                <a:r>
                  <a:rPr lang="cs-CZ" dirty="0"/>
                  <a:t> je stálý a nemění se ani převládající směr pohybu nosičů náboje (například elektronů v kovovém vodiči), jde o </a:t>
                </a:r>
                <a:r>
                  <a:rPr lang="cs-CZ" b="1" dirty="0"/>
                  <a:t>stejnosměrný elektrický proud</a:t>
                </a:r>
                <a:r>
                  <a:rPr lang="cs-CZ" dirty="0"/>
                  <a:t>.</a:t>
                </a:r>
              </a:p>
            </p:txBody>
          </p:sp>
        </mc:Choice>
        <mc:Fallback xmlns="">
          <p:sp>
            <p:nvSpPr>
              <p:cNvPr id="4" name="TextovéPole 3">
                <a:extLst>
                  <a:ext uri="{FF2B5EF4-FFF2-40B4-BE49-F238E27FC236}">
                    <a16:creationId xmlns:a16="http://schemas.microsoft.com/office/drawing/2014/main" id="{CD41FE4E-7A84-ABD0-B73B-8607CD27303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9193" y="5463153"/>
                <a:ext cx="11182027" cy="646331"/>
              </a:xfrm>
              <a:prstGeom prst="rect">
                <a:avLst/>
              </a:prstGeom>
              <a:blipFill>
                <a:blip r:embed="rId5"/>
                <a:stretch>
                  <a:fillRect l="-436" t="-4717" b="-1415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ovéPole 4"/>
              <p:cNvSpPr txBox="1"/>
              <p:nvPr/>
            </p:nvSpPr>
            <p:spPr>
              <a:xfrm>
                <a:off x="357051" y="1585754"/>
                <a:ext cx="11361474" cy="1289840"/>
              </a:xfrm>
              <a:prstGeom prst="rect">
                <a:avLst/>
              </a:prstGeom>
              <a:noFill/>
              <a:ln w="19050">
                <a:solidFill>
                  <a:srgbClr val="FF0000"/>
                </a:solidFill>
              </a:ln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Prochází-li náboj průřezem vodiče rovnoměrně, je elektrický  proud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𝐼</m:t>
                    </m:r>
                  </m:oMath>
                </a14:m>
                <a:r>
                  <a:rPr lang="cs-CZ" dirty="0"/>
                  <a:t> určen jako podíl celkového náboje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𝑄</m:t>
                    </m:r>
                  </m:oMath>
                </a14:m>
                <a:r>
                  <a:rPr lang="cs-CZ" dirty="0"/>
                  <a:t>, který projde průřezem vodiče a doby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𝑡</m:t>
                    </m:r>
                  </m:oMath>
                </a14:m>
                <a:r>
                  <a:rPr lang="cs-CZ" dirty="0"/>
                  <a:t>, po kterou proud průřezem vodičem procházel</a:t>
                </a:r>
              </a:p>
              <a:p>
                <a:endParaRPr lang="cs-CZ" sz="8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𝐼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𝑄</m:t>
                          </m:r>
                        </m:num>
                        <m:den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𝑡</m:t>
                          </m:r>
                        </m:den>
                      </m:f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5" name="TextovéPole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7051" y="1585754"/>
                <a:ext cx="11361474" cy="1289840"/>
              </a:xfrm>
              <a:prstGeom prst="rect">
                <a:avLst/>
              </a:prstGeom>
              <a:blipFill>
                <a:blip r:embed="rId6"/>
                <a:stretch>
                  <a:fillRect l="-429" t="-1860"/>
                </a:stretch>
              </a:blipFill>
              <a:ln w="19050">
                <a:solidFill>
                  <a:srgbClr val="FF0000"/>
                </a:solidFill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04D787BD-EE18-D660-16AE-B586A57DAC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B7330-6D57-470E-A20C-1A2C606A5141}" type="slidenum">
              <a:rPr lang="cs-CZ" smtClean="0"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099393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026BA68-B5FC-1321-C49F-CB111E1739B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8391" y="840783"/>
            <a:ext cx="10635219" cy="5176434"/>
          </a:xfrm>
          <a:prstGeom prst="rect">
            <a:avLst/>
          </a:prstGeom>
        </p:spPr>
      </p:pic>
      <p:sp>
        <p:nvSpPr>
          <p:cNvPr id="2" name="Zástupný symbol pro číslo snímku 1">
            <a:extLst>
              <a:ext uri="{FF2B5EF4-FFF2-40B4-BE49-F238E27FC236}">
                <a16:creationId xmlns:a16="http://schemas.microsoft.com/office/drawing/2014/main" id="{2CF920BE-889D-C88D-54C1-FD710D8A48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B7330-6D57-470E-A20C-1A2C606A5141}" type="slidenum">
              <a:rPr lang="cs-CZ" smtClean="0"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3402932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www.malyvedec.cz/plocha-bat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48307" y="3589670"/>
            <a:ext cx="3533775" cy="3067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4763588" y="3635753"/>
            <a:ext cx="54864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dirty="0"/>
              <a:t>+</a:t>
            </a:r>
          </a:p>
        </p:txBody>
      </p:sp>
      <p:sp>
        <p:nvSpPr>
          <p:cNvPr id="5" name="TextovéPole 4"/>
          <p:cNvSpPr txBox="1"/>
          <p:nvPr/>
        </p:nvSpPr>
        <p:spPr>
          <a:xfrm>
            <a:off x="6766560" y="3696713"/>
            <a:ext cx="54864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dirty="0"/>
              <a:t>-</a:t>
            </a:r>
          </a:p>
        </p:txBody>
      </p:sp>
      <p:sp>
        <p:nvSpPr>
          <p:cNvPr id="4" name="Ovál 3"/>
          <p:cNvSpPr/>
          <p:nvPr/>
        </p:nvSpPr>
        <p:spPr>
          <a:xfrm>
            <a:off x="5364525" y="1663345"/>
            <a:ext cx="901338" cy="901338"/>
          </a:xfrm>
          <a:prstGeom prst="ellipse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7" name="Přímá spojnice 6"/>
          <p:cNvCxnSpPr>
            <a:stCxn id="4" idx="3"/>
            <a:endCxn id="4" idx="7"/>
          </p:cNvCxnSpPr>
          <p:nvPr/>
        </p:nvCxnSpPr>
        <p:spPr>
          <a:xfrm flipV="1">
            <a:off x="5496523" y="1795343"/>
            <a:ext cx="637342" cy="637342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nice 8"/>
          <p:cNvCxnSpPr>
            <a:stCxn id="4" idx="1"/>
            <a:endCxn id="4" idx="5"/>
          </p:cNvCxnSpPr>
          <p:nvPr/>
        </p:nvCxnSpPr>
        <p:spPr>
          <a:xfrm>
            <a:off x="5496523" y="1795343"/>
            <a:ext cx="637342" cy="637342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nice 10"/>
          <p:cNvCxnSpPr/>
          <p:nvPr/>
        </p:nvCxnSpPr>
        <p:spPr>
          <a:xfrm flipH="1" flipV="1">
            <a:off x="4502331" y="2114014"/>
            <a:ext cx="862194" cy="193723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nice 12"/>
          <p:cNvCxnSpPr>
            <a:endCxn id="4" idx="2"/>
          </p:cNvCxnSpPr>
          <p:nvPr/>
        </p:nvCxnSpPr>
        <p:spPr>
          <a:xfrm>
            <a:off x="4502331" y="2114014"/>
            <a:ext cx="86219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nice 14"/>
          <p:cNvCxnSpPr/>
          <p:nvPr/>
        </p:nvCxnSpPr>
        <p:spPr>
          <a:xfrm>
            <a:off x="6252754" y="2114014"/>
            <a:ext cx="86219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římá spojnice 15"/>
          <p:cNvCxnSpPr/>
          <p:nvPr/>
        </p:nvCxnSpPr>
        <p:spPr>
          <a:xfrm flipH="1">
            <a:off x="6265863" y="2114014"/>
            <a:ext cx="840331" cy="193723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Přímá spojnice se šipkou 17"/>
          <p:cNvCxnSpPr/>
          <p:nvPr/>
        </p:nvCxnSpPr>
        <p:spPr>
          <a:xfrm flipH="1" flipV="1">
            <a:off x="4162697" y="2229402"/>
            <a:ext cx="426720" cy="975360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ovéPole 18"/>
          <p:cNvSpPr txBox="1"/>
          <p:nvPr/>
        </p:nvSpPr>
        <p:spPr>
          <a:xfrm>
            <a:off x="2168434" y="2564683"/>
            <a:ext cx="187987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/>
              <a:t>Dohodnutý směr proudu</a:t>
            </a:r>
          </a:p>
        </p:txBody>
      </p:sp>
      <p:cxnSp>
        <p:nvCxnSpPr>
          <p:cNvPr id="21" name="Přímá spojnice se šipkou 20"/>
          <p:cNvCxnSpPr/>
          <p:nvPr/>
        </p:nvCxnSpPr>
        <p:spPr>
          <a:xfrm flipV="1">
            <a:off x="6871108" y="2152525"/>
            <a:ext cx="487680" cy="1129113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extovéPole 22"/>
          <p:cNvSpPr txBox="1"/>
          <p:nvPr/>
        </p:nvSpPr>
        <p:spPr>
          <a:xfrm>
            <a:off x="7438295" y="2564682"/>
            <a:ext cx="187987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/>
              <a:t>Skutečný směr proudu</a:t>
            </a:r>
          </a:p>
        </p:txBody>
      </p:sp>
      <p:pic>
        <p:nvPicPr>
          <p:cNvPr id="24" name="Obrázek 23">
            <a:extLst>
              <a:ext uri="{FF2B5EF4-FFF2-40B4-BE49-F238E27FC236}">
                <a16:creationId xmlns:a16="http://schemas.microsoft.com/office/drawing/2014/main" id="{5026BA68-B5FC-1321-C49F-CB111E1739B9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461" b="60052"/>
          <a:stretch/>
        </p:blipFill>
        <p:spPr>
          <a:xfrm>
            <a:off x="665179" y="526404"/>
            <a:ext cx="10635219" cy="853440"/>
          </a:xfrm>
          <a:prstGeom prst="rect">
            <a:avLst/>
          </a:prstGeom>
        </p:spPr>
      </p:pic>
      <p:sp>
        <p:nvSpPr>
          <p:cNvPr id="2" name="Zástupný symbol pro číslo snímku 1">
            <a:extLst>
              <a:ext uri="{FF2B5EF4-FFF2-40B4-BE49-F238E27FC236}">
                <a16:creationId xmlns:a16="http://schemas.microsoft.com/office/drawing/2014/main" id="{EE682672-387F-86BC-9508-230C45406A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B7330-6D57-470E-A20C-1A2C606A5141}" type="slidenum">
              <a:rPr lang="cs-CZ" smtClean="0"/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7889288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5026BA68-B5FC-1321-C49F-CB111E1739B9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1462" b="39695"/>
          <a:stretch/>
        </p:blipFill>
        <p:spPr>
          <a:xfrm>
            <a:off x="787100" y="313507"/>
            <a:ext cx="10635219" cy="975361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ovéPole 2"/>
              <p:cNvSpPr txBox="1"/>
              <p:nvPr/>
            </p:nvSpPr>
            <p:spPr>
              <a:xfrm>
                <a:off x="1036320" y="1541417"/>
                <a:ext cx="10711543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Řešení: 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𝑡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=30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min</m:t>
                      </m:r>
                      <m:r>
                        <a:rPr lang="cs-CZ" b="0" i="0" smtClean="0">
                          <a:latin typeface="Cambria Math" panose="02040503050406030204" pitchFamily="18" charset="0"/>
                        </a:rPr>
                        <m:t>=1800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s</m:t>
                      </m:r>
                      <m:r>
                        <a:rPr lang="cs-CZ" b="0" i="0" smtClean="0">
                          <a:latin typeface="Cambria Math" panose="02040503050406030204" pitchFamily="18" charset="0"/>
                        </a:rPr>
                        <m:t>,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𝑄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=900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C</m:t>
                      </m:r>
                      <m:r>
                        <a:rPr lang="cs-CZ" b="0" i="0" smtClean="0">
                          <a:latin typeface="Cambria Math" panose="02040503050406030204" pitchFamily="18" charset="0"/>
                        </a:rPr>
                        <m:t>,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𝐼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=?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3" name="TextovéPole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36320" y="1541417"/>
                <a:ext cx="10711543" cy="646331"/>
              </a:xfrm>
              <a:prstGeom prst="rect">
                <a:avLst/>
              </a:prstGeom>
              <a:blipFill>
                <a:blip r:embed="rId3"/>
                <a:stretch>
                  <a:fillRect l="-455" t="-5660" b="-471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5" name="Přímá spojnice 4"/>
          <p:cNvCxnSpPr/>
          <p:nvPr/>
        </p:nvCxnSpPr>
        <p:spPr>
          <a:xfrm flipV="1">
            <a:off x="1036320" y="2177143"/>
            <a:ext cx="10728960" cy="3483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ovéPole 5"/>
              <p:cNvSpPr txBox="1"/>
              <p:nvPr/>
            </p:nvSpPr>
            <p:spPr>
              <a:xfrm>
                <a:off x="2438400" y="2647406"/>
                <a:ext cx="7550331" cy="276434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1 ampér = 1 coulomb za sekundu</a:t>
                </a:r>
              </a:p>
              <a:p>
                <a:endParaRPr lang="cs-CZ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𝐼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𝑄</m:t>
                          </m:r>
                        </m:num>
                        <m:den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𝑡</m:t>
                          </m:r>
                        </m:den>
                      </m:f>
                    </m:oMath>
                  </m:oMathPara>
                </a14:m>
                <a:endParaRPr lang="cs-CZ" dirty="0"/>
              </a:p>
              <a:p>
                <a:endParaRPr lang="cs-CZ" sz="800" dirty="0"/>
              </a:p>
              <a:p>
                <a:endParaRPr lang="cs-CZ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I</m:t>
                      </m:r>
                      <m:r>
                        <a:rPr lang="cs-CZ" b="0" i="0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900 </m:t>
                          </m:r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 panose="02040503050406030204" pitchFamily="18" charset="0"/>
                            </a:rPr>
                            <m:t>C</m:t>
                          </m:r>
                        </m:num>
                        <m:den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1800 </m:t>
                          </m:r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 panose="02040503050406030204" pitchFamily="18" charset="0"/>
                            </a:rPr>
                            <m:t>s</m:t>
                          </m:r>
                        </m:den>
                      </m:f>
                    </m:oMath>
                  </m:oMathPara>
                </a14:m>
                <a:endParaRPr lang="cs-CZ" dirty="0"/>
              </a:p>
              <a:p>
                <a:endParaRPr lang="cs-CZ" dirty="0"/>
              </a:p>
              <a:p>
                <a:endParaRPr lang="cs-CZ" sz="8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𝐼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=0,5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A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6" name="TextovéPole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38400" y="2647406"/>
                <a:ext cx="7550331" cy="2764346"/>
              </a:xfrm>
              <a:prstGeom prst="rect">
                <a:avLst/>
              </a:prstGeom>
              <a:blipFill>
                <a:blip r:embed="rId4"/>
                <a:stretch>
                  <a:fillRect l="-646" t="-110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TextovéPole 6"/>
          <p:cNvSpPr txBox="1"/>
          <p:nvPr/>
        </p:nvSpPr>
        <p:spPr>
          <a:xfrm>
            <a:off x="3968930" y="5749601"/>
            <a:ext cx="44892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Vodičem protéká proud o velikosti 0,5 ampér.</a:t>
            </a:r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CB9814C8-D25D-848D-0F0E-E33DB3A0EB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B7330-6D57-470E-A20C-1A2C606A5141}" type="slidenum">
              <a:rPr lang="cs-CZ" smtClean="0"/>
              <a:t>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0819901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5026BA68-B5FC-1321-C49F-CB111E1739B9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0473" b="22703"/>
          <a:stretch/>
        </p:blipFill>
        <p:spPr>
          <a:xfrm>
            <a:off x="717431" y="400594"/>
            <a:ext cx="10635219" cy="870857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ovéPole 2"/>
              <p:cNvSpPr txBox="1"/>
              <p:nvPr/>
            </p:nvSpPr>
            <p:spPr>
              <a:xfrm>
                <a:off x="1071154" y="1558834"/>
                <a:ext cx="10371909" cy="66999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Řešení:</a:t>
                </a:r>
              </a:p>
              <a:p>
                <a14:m>
                  <m:oMath xmlns:m="http://schemas.openxmlformats.org/officeDocument/2006/math">
                    <m:r>
                      <a:rPr lang="cs-CZ" b="0" i="1" smtClean="0">
                        <a:latin typeface="Cambria Math" panose="02040503050406030204" pitchFamily="18" charset="0"/>
                      </a:rPr>
                      <m:t>𝑡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=1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s</m:t>
                    </m:r>
                    <m:r>
                      <a:rPr lang="cs-CZ" b="0" i="0" smtClean="0">
                        <a:latin typeface="Cambria Math" panose="02040503050406030204" pitchFamily="18" charset="0"/>
                      </a:rPr>
                      <m:t>, 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𝐼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=1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A</m:t>
                    </m:r>
                    <m:r>
                      <a:rPr lang="cs-CZ" b="0" i="0" smtClean="0">
                        <a:latin typeface="Cambria Math" panose="02040503050406030204" pitchFamily="18" charset="0"/>
                      </a:rPr>
                      <m:t>, 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𝑒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=1,602 . 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10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−19</m:t>
                        </m:r>
                      </m:sup>
                    </m:sSup>
                    <m:r>
                      <a:rPr lang="cs-CZ" b="0" i="1" smtClean="0">
                        <a:latin typeface="Cambria Math" panose="02040503050406030204" pitchFamily="18" charset="0"/>
                      </a:rPr>
                      <m:t>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C</m:t>
                    </m:r>
                    <m:r>
                      <a:rPr lang="cs-CZ" b="0" i="0" smtClean="0">
                        <a:latin typeface="Cambria Math" panose="02040503050406030204" pitchFamily="18" charset="0"/>
                      </a:rPr>
                      <m:t>,</m:t>
                    </m:r>
                  </m:oMath>
                </a14:m>
                <a:r>
                  <a:rPr lang="cs-CZ" b="0" i="1" dirty="0">
                    <a:latin typeface="+mj-lt"/>
                  </a:rPr>
                  <a:t> n</a:t>
                </a:r>
                <a14:m>
                  <m:oMath xmlns:m="http://schemas.openxmlformats.org/officeDocument/2006/math">
                    <m:r>
                      <a:rPr lang="cs-CZ" b="0" i="0" smtClean="0">
                        <a:latin typeface="Cambria Math" panose="02040503050406030204" pitchFamily="18" charset="0"/>
                      </a:rPr>
                      <m:t> (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po</m:t>
                    </m:r>
                    <m:r>
                      <a:rPr lang="cs-CZ" b="0" i="0" smtClean="0">
                        <a:latin typeface="Cambria Math" panose="02040503050406030204" pitchFamily="18" charset="0"/>
                      </a:rPr>
                      <m:t>č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et</m:t>
                    </m:r>
                    <m:r>
                      <a:rPr lang="cs-CZ" b="0" i="0" smtClean="0">
                        <a:latin typeface="Cambria Math" panose="02040503050406030204" pitchFamily="18" charset="0"/>
                      </a:rPr>
                      <m:t>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elektron</m:t>
                    </m:r>
                    <m:r>
                      <a:rPr lang="cs-CZ" b="0" i="0" smtClean="0">
                        <a:latin typeface="Cambria Math" panose="02040503050406030204" pitchFamily="18" charset="0"/>
                      </a:rPr>
                      <m:t>ů)=?</m:t>
                    </m:r>
                  </m:oMath>
                </a14:m>
                <a:endParaRPr lang="cs-CZ" dirty="0"/>
              </a:p>
            </p:txBody>
          </p:sp>
        </mc:Choice>
        <mc:Fallback xmlns="">
          <p:sp>
            <p:nvSpPr>
              <p:cNvPr id="3" name="TextovéPole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71154" y="1558834"/>
                <a:ext cx="10371909" cy="669992"/>
              </a:xfrm>
              <a:prstGeom prst="rect">
                <a:avLst/>
              </a:prstGeom>
              <a:blipFill>
                <a:blip r:embed="rId3"/>
                <a:stretch>
                  <a:fillRect l="-529" t="-5455" b="-1000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5" name="Přímá spojnice 4"/>
          <p:cNvCxnSpPr/>
          <p:nvPr/>
        </p:nvCxnSpPr>
        <p:spPr>
          <a:xfrm>
            <a:off x="1036320" y="2220686"/>
            <a:ext cx="10415451" cy="870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ovéPole 5"/>
              <p:cNvSpPr txBox="1"/>
              <p:nvPr/>
            </p:nvSpPr>
            <p:spPr>
              <a:xfrm>
                <a:off x="2943497" y="2751909"/>
                <a:ext cx="5521234" cy="202703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𝑛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1 </m:t>
                          </m:r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 panose="02040503050406030204" pitchFamily="18" charset="0"/>
                            </a:rPr>
                            <m:t>C</m:t>
                          </m:r>
                        </m:num>
                        <m:den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𝑒</m:t>
                          </m:r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1 </m:t>
                          </m:r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 panose="02040503050406030204" pitchFamily="18" charset="0"/>
                            </a:rPr>
                            <m:t>C</m:t>
                          </m:r>
                        </m:num>
                        <m:den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1,602 . </m:t>
                          </m:r>
                          <m:sSup>
                            <m:sSup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10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−19</m:t>
                              </m:r>
                            </m:sup>
                          </m:sSup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 panose="02040503050406030204" pitchFamily="18" charset="0"/>
                            </a:rPr>
                            <m:t>C</m:t>
                          </m:r>
                        </m:den>
                      </m:f>
                    </m:oMath>
                  </m:oMathPara>
                </a14:m>
                <a:endParaRPr lang="cs-CZ" dirty="0"/>
              </a:p>
              <a:p>
                <a:endParaRPr lang="cs-CZ" dirty="0"/>
              </a:p>
              <a:p>
                <a:endParaRPr lang="cs-CZ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𝑛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=0,624218 . 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10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19</m:t>
                          </m:r>
                        </m:sup>
                      </m:sSup>
                    </m:oMath>
                  </m:oMathPara>
                </a14:m>
                <a:endParaRPr lang="cs-CZ" dirty="0"/>
              </a:p>
              <a:p>
                <a:pPr algn="ctr"/>
                <a:endParaRPr lang="cs-CZ" dirty="0"/>
              </a:p>
              <a:p>
                <a:pPr algn="ctr"/>
                <a14:m>
                  <m:oMath xmlns:m="http://schemas.openxmlformats.org/officeDocument/2006/math"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𝑛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≈6,25 . 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10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18</m:t>
                        </m:r>
                      </m:sup>
                    </m:sSup>
                  </m:oMath>
                </a14:m>
                <a:r>
                  <a:rPr lang="cs-CZ" dirty="0"/>
                  <a:t> elektronů</a:t>
                </a:r>
              </a:p>
            </p:txBody>
          </p:sp>
        </mc:Choice>
        <mc:Fallback xmlns="">
          <p:sp>
            <p:nvSpPr>
              <p:cNvPr id="6" name="TextovéPole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43497" y="2751909"/>
                <a:ext cx="5521234" cy="2027030"/>
              </a:xfrm>
              <a:prstGeom prst="rect">
                <a:avLst/>
              </a:prstGeom>
              <a:blipFill>
                <a:blip r:embed="rId4"/>
                <a:stretch>
                  <a:fillRect b="-3904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ovéPole 6"/>
              <p:cNvSpPr txBox="1"/>
              <p:nvPr/>
            </p:nvSpPr>
            <p:spPr>
              <a:xfrm>
                <a:off x="2455817" y="5180491"/>
                <a:ext cx="6496594" cy="37555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b="1" dirty="0"/>
                  <a:t>Vodičem proteče za jednu sekundu přibližně 6,25 .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b="1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𝟏𝟎</m:t>
                        </m:r>
                      </m:e>
                      <m:sup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𝟏𝟖</m:t>
                        </m:r>
                      </m:sup>
                    </m:sSup>
                  </m:oMath>
                </a14:m>
                <a:r>
                  <a:rPr lang="cs-CZ" b="1" dirty="0"/>
                  <a:t> elektronů.</a:t>
                </a:r>
              </a:p>
            </p:txBody>
          </p:sp>
        </mc:Choice>
        <mc:Fallback xmlns="">
          <p:sp>
            <p:nvSpPr>
              <p:cNvPr id="7" name="TextovéPole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55817" y="5180491"/>
                <a:ext cx="6496594" cy="375552"/>
              </a:xfrm>
              <a:prstGeom prst="rect">
                <a:avLst/>
              </a:prstGeom>
              <a:blipFill>
                <a:blip r:embed="rId5"/>
                <a:stretch>
                  <a:fillRect l="-844" t="-8197" r="-657" b="-2623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067820A7-47BF-A145-84FE-F9F585A4DD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B7330-6D57-470E-A20C-1A2C606A5141}" type="slidenum">
              <a:rPr lang="cs-CZ" smtClean="0"/>
              <a:t>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9267654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5026BA68-B5FC-1321-C49F-CB111E1739B9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7633"/>
          <a:stretch/>
        </p:blipFill>
        <p:spPr>
          <a:xfrm>
            <a:off x="813225" y="330926"/>
            <a:ext cx="10635219" cy="1157834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ovéPole 2"/>
              <p:cNvSpPr txBox="1"/>
              <p:nvPr/>
            </p:nvSpPr>
            <p:spPr>
              <a:xfrm>
                <a:off x="1036320" y="1488760"/>
                <a:ext cx="10789920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Řešení: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𝑡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=10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hod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=36 000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s</m:t>
                      </m:r>
                      <m:r>
                        <a:rPr lang="cs-CZ" b="0" i="0" smtClean="0">
                          <a:latin typeface="Cambria Math" panose="02040503050406030204" pitchFamily="18" charset="0"/>
                        </a:rPr>
                        <m:t>,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𝐼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=0,5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A</m:t>
                      </m:r>
                      <m:r>
                        <a:rPr lang="cs-CZ" b="0" i="0" smtClean="0">
                          <a:latin typeface="Cambria Math" panose="02040503050406030204" pitchFamily="18" charset="0"/>
                        </a:rPr>
                        <m:t>,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𝑄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=?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3" name="TextovéPole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36320" y="1488760"/>
                <a:ext cx="10789920" cy="646331"/>
              </a:xfrm>
              <a:prstGeom prst="rect">
                <a:avLst/>
              </a:prstGeom>
              <a:blipFill>
                <a:blip r:embed="rId3"/>
                <a:stretch>
                  <a:fillRect l="-452" t="-4717" b="-566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5" name="Přímá spojnice 4"/>
          <p:cNvCxnSpPr/>
          <p:nvPr/>
        </p:nvCxnSpPr>
        <p:spPr>
          <a:xfrm>
            <a:off x="1018903" y="2124891"/>
            <a:ext cx="10807337" cy="8709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ovéPole 5"/>
              <p:cNvSpPr txBox="1"/>
              <p:nvPr/>
            </p:nvSpPr>
            <p:spPr>
              <a:xfrm>
                <a:off x="1018903" y="2377440"/>
                <a:ext cx="10807337" cy="196694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Náboj o velikosti jednoho coulombu proteče vodičem při proudu 1 ampér za jednu sekundu.</a:t>
                </a:r>
              </a:p>
              <a:p>
                <a:r>
                  <a:rPr lang="cs-CZ" dirty="0"/>
                  <a:t>Při proudu 0,5 A proteče vodičem za jednu sekundu náboj 0,5 C.</a:t>
                </a:r>
              </a:p>
              <a:p>
                <a:r>
                  <a:rPr lang="cs-CZ" dirty="0"/>
                  <a:t>Za dobu 36000 sekund proteče vodičem</a:t>
                </a:r>
              </a:p>
              <a:p>
                <a:endParaRPr lang="cs-CZ" sz="8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𝐼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𝑄</m:t>
                          </m:r>
                        </m:num>
                        <m:den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𝑡</m:t>
                          </m:r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          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→          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𝑄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𝐼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.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𝑡</m:t>
                      </m:r>
                    </m:oMath>
                  </m:oMathPara>
                </a14:m>
                <a:endParaRPr lang="cs-CZ" b="0" i="1" dirty="0">
                  <a:latin typeface="Cambria Math" panose="02040503050406030204" pitchFamily="18" charset="0"/>
                </a:endParaRPr>
              </a:p>
              <a:p>
                <a:endParaRPr lang="cs-CZ" sz="800" b="0" i="1" dirty="0">
                  <a:latin typeface="Cambria Math" panose="02040503050406030204" pitchFamily="18" charset="0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𝑄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=0,5 ∙36000=18000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C</m:t>
                      </m:r>
                      <m:r>
                        <a:rPr lang="cs-CZ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=1,8 . 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10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4</m:t>
                          </m:r>
                        </m:sup>
                      </m:sSup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C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6" name="TextovéPole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18903" y="2377440"/>
                <a:ext cx="10807337" cy="1966949"/>
              </a:xfrm>
              <a:prstGeom prst="rect">
                <a:avLst/>
              </a:prstGeom>
              <a:blipFill>
                <a:blip r:embed="rId4"/>
                <a:stretch>
                  <a:fillRect l="-451" t="-1548" b="-929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ovéPole 6"/>
              <p:cNvSpPr txBox="1"/>
              <p:nvPr/>
            </p:nvSpPr>
            <p:spPr>
              <a:xfrm>
                <a:off x="4158342" y="4399315"/>
                <a:ext cx="4528457" cy="37484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b="1" dirty="0"/>
                  <a:t>Obvodem prošel náboj o velikosti 1,8 .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b="1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𝟏𝟎</m:t>
                        </m:r>
                      </m:e>
                      <m:sup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𝟒</m:t>
                        </m:r>
                      </m:sup>
                    </m:sSup>
                    <m:r>
                      <a:rPr lang="cs-CZ" b="1" i="1" smtClean="0">
                        <a:latin typeface="Cambria Math" panose="02040503050406030204" pitchFamily="18" charset="0"/>
                      </a:rPr>
                      <m:t> </m:t>
                    </m:r>
                    <m:r>
                      <a:rPr lang="cs-CZ" b="1" i="0" smtClean="0">
                        <a:latin typeface="Cambria Math" panose="02040503050406030204" pitchFamily="18" charset="0"/>
                      </a:rPr>
                      <m:t>𝐂</m:t>
                    </m:r>
                    <m:r>
                      <a:rPr lang="cs-CZ" b="1" i="0" smtClean="0">
                        <a:latin typeface="Cambria Math" panose="02040503050406030204" pitchFamily="18" charset="0"/>
                      </a:rPr>
                      <m:t>.</m:t>
                    </m:r>
                  </m:oMath>
                </a14:m>
                <a:endParaRPr lang="cs-CZ" b="1" dirty="0"/>
              </a:p>
            </p:txBody>
          </p:sp>
        </mc:Choice>
        <mc:Fallback xmlns="">
          <p:sp>
            <p:nvSpPr>
              <p:cNvPr id="7" name="TextovéPole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58342" y="4399315"/>
                <a:ext cx="4528457" cy="374846"/>
              </a:xfrm>
              <a:prstGeom prst="rect">
                <a:avLst/>
              </a:prstGeom>
              <a:blipFill>
                <a:blip r:embed="rId5"/>
                <a:stretch>
                  <a:fillRect l="-1077" t="-8197" b="-2623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TextovéPole 3"/>
          <p:cNvSpPr txBox="1"/>
          <p:nvPr/>
        </p:nvSpPr>
        <p:spPr>
          <a:xfrm>
            <a:off x="1036320" y="5066270"/>
            <a:ext cx="43635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Kolik za tu dobu prošlo vodičem elektronů?</a:t>
            </a:r>
          </a:p>
        </p:txBody>
      </p:sp>
      <p:cxnSp>
        <p:nvCxnSpPr>
          <p:cNvPr id="10" name="Přímá spojnice 9"/>
          <p:cNvCxnSpPr/>
          <p:nvPr/>
        </p:nvCxnSpPr>
        <p:spPr>
          <a:xfrm>
            <a:off x="1036320" y="4923984"/>
            <a:ext cx="10807337" cy="8709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ovéPole 10"/>
              <p:cNvSpPr txBox="1"/>
              <p:nvPr/>
            </p:nvSpPr>
            <p:spPr>
              <a:xfrm>
                <a:off x="1036320" y="5569179"/>
                <a:ext cx="10707659" cy="109831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r>
                      <a:rPr lang="cs-CZ" b="0" i="1" smtClean="0">
                        <a:latin typeface="Cambria Math" panose="02040503050406030204" pitchFamily="18" charset="0"/>
                      </a:rPr>
                      <m:t>𝑛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𝑄</m:t>
                        </m:r>
                      </m:num>
                      <m:den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𝑒</m:t>
                        </m:r>
                      </m:den>
                    </m:f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1,8 . </m:t>
                        </m:r>
                        <m:sSup>
                          <m:sSupPr>
                            <m:ctrlPr>
                              <a:rPr lang="cs-CZ" b="0" i="1" smtClean="0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10</m:t>
                            </m:r>
                          </m:e>
                          <m:sup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4</m:t>
                            </m:r>
                          </m:sup>
                        </m:sSup>
                      </m:num>
                      <m:den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1,602 . </m:t>
                        </m:r>
                        <m:sSup>
                          <m:sSupPr>
                            <m:ctrlPr>
                              <a:rPr lang="cs-CZ" b="0" i="1" smtClean="0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10</m:t>
                            </m:r>
                          </m:e>
                          <m:sup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−19</m:t>
                            </m:r>
                          </m:sup>
                        </m:sSup>
                      </m:den>
                    </m:f>
                    <m:r>
                      <a:rPr lang="cs-CZ" b="0" i="1" smtClean="0">
                        <a:latin typeface="Cambria Math" panose="02040503050406030204" pitchFamily="18" charset="0"/>
                      </a:rPr>
                      <m:t>=1,12 . 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10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23</m:t>
                        </m:r>
                      </m:sup>
                    </m:sSup>
                  </m:oMath>
                </a14:m>
                <a:r>
                  <a:rPr lang="cs-CZ" dirty="0"/>
                  <a:t> elektronů</a:t>
                </a:r>
              </a:p>
              <a:p>
                <a:pPr algn="ctr"/>
                <a:endParaRPr lang="cs-CZ" dirty="0"/>
              </a:p>
              <a:p>
                <a:pPr algn="ctr"/>
                <a:r>
                  <a:rPr lang="cs-CZ" b="1" dirty="0"/>
                  <a:t>Vodičem za dobu 10 hodin a proudu 0,5 A prošlo 1,12 . 10</a:t>
                </a:r>
                <a:r>
                  <a:rPr lang="cs-CZ" b="1" baseline="30000" dirty="0"/>
                  <a:t>24</a:t>
                </a:r>
                <a:r>
                  <a:rPr lang="cs-CZ" b="1" dirty="0"/>
                  <a:t> elektronů.</a:t>
                </a:r>
              </a:p>
            </p:txBody>
          </p:sp>
        </mc:Choice>
        <mc:Fallback xmlns="">
          <p:sp>
            <p:nvSpPr>
              <p:cNvPr id="11" name="TextovéPole 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36320" y="5569179"/>
                <a:ext cx="10707659" cy="1098314"/>
              </a:xfrm>
              <a:prstGeom prst="rect">
                <a:avLst/>
              </a:prstGeom>
              <a:blipFill>
                <a:blip r:embed="rId6"/>
                <a:stretch>
                  <a:fillRect b="-833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Zástupný symbol pro číslo snímku 7">
            <a:extLst>
              <a:ext uri="{FF2B5EF4-FFF2-40B4-BE49-F238E27FC236}">
                <a16:creationId xmlns:a16="http://schemas.microsoft.com/office/drawing/2014/main" id="{7C9A1D70-A2A7-E87E-CE6D-C9B52D8400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B7330-6D57-470E-A20C-1A2C606A5141}" type="slidenum">
              <a:rPr lang="cs-CZ" smtClean="0"/>
              <a:t>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2051449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F186EAE3-1571-41D6-73B8-849F02DA8552}"/>
              </a:ext>
            </a:extLst>
          </p:cNvPr>
          <p:cNvSpPr txBox="1"/>
          <p:nvPr/>
        </p:nvSpPr>
        <p:spPr>
          <a:xfrm>
            <a:off x="5433447" y="3105834"/>
            <a:ext cx="132510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/>
              <a:t>Konec</a:t>
            </a:r>
          </a:p>
        </p:txBody>
      </p:sp>
      <p:sp>
        <p:nvSpPr>
          <p:cNvPr id="3" name="Zástupný symbol pro číslo snímku 2">
            <a:extLst>
              <a:ext uri="{FF2B5EF4-FFF2-40B4-BE49-F238E27FC236}">
                <a16:creationId xmlns:a16="http://schemas.microsoft.com/office/drawing/2014/main" id="{E8FA0CDE-82C8-EC84-E7BF-6BB71CA467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B7330-6D57-470E-A20C-1A2C606A5141}" type="slidenum">
              <a:rPr lang="cs-CZ" smtClean="0"/>
              <a:t>10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71447054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Office">
  <a:themeElements>
    <a:clrScheme name="Kancelář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Kancelář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1252</TotalTime>
  <Words>694</Words>
  <Application>Microsoft Office PowerPoint</Application>
  <PresentationFormat>Širokoúhlá obrazovka</PresentationFormat>
  <Paragraphs>86</Paragraphs>
  <Slides>10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5" baseType="lpstr">
      <vt:lpstr>Arial</vt:lpstr>
      <vt:lpstr>Calibri</vt:lpstr>
      <vt:lpstr>Calibri Light</vt:lpstr>
      <vt:lpstr>Cambria Math</vt:lpstr>
      <vt:lpstr>Motiv Office</vt:lpstr>
      <vt:lpstr>Elektrický proud Fyz 123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Elektrický proud</dc:title>
  <dc:creator>Karel Sixl</dc:creator>
  <cp:lastModifiedBy>Karel Sixl</cp:lastModifiedBy>
  <cp:revision>58</cp:revision>
  <dcterms:created xsi:type="dcterms:W3CDTF">2023-04-28T06:28:05Z</dcterms:created>
  <dcterms:modified xsi:type="dcterms:W3CDTF">2026-05-25T16:30:40Z</dcterms:modified>
</cp:coreProperties>
</file>