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5" r:id="rId6"/>
    <p:sldId id="276" r:id="rId7"/>
    <p:sldId id="277" r:id="rId8"/>
    <p:sldId id="278" r:id="rId9"/>
    <p:sldId id="279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20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34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01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41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06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3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025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680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500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41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16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20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A0DBD-BD02-408D-A902-231D785FFD0C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379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gymjev2006/video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Videa/Elektrick&#253;%20proud%20jako%20d&#283;j%20a%20veli&#269;ina%20-%20fyzika%20S&#352;%20(480p).mp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04755" y="2316480"/>
            <a:ext cx="5782491" cy="1837918"/>
          </a:xfrm>
        </p:spPr>
        <p:txBody>
          <a:bodyPr/>
          <a:lstStyle/>
          <a:p>
            <a:r>
              <a:rPr lang="cs-CZ" dirty="0"/>
              <a:t>Elektrický proud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123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65266" y="4359820"/>
            <a:ext cx="6261463" cy="447311"/>
          </a:xfrm>
        </p:spPr>
        <p:txBody>
          <a:bodyPr>
            <a:normAutofit/>
          </a:bodyPr>
          <a:lstStyle/>
          <a:p>
            <a:r>
              <a:rPr lang="cs-CZ" dirty="0"/>
              <a:t>Elektrický proud v kovových vodičích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60998" y="5872781"/>
            <a:ext cx="1517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27. 4. 2026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51981786-1373-889E-97AA-FB0AB04E47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0" y="763193"/>
            <a:ext cx="3602217" cy="900554"/>
          </a:xfrm>
          <a:prstGeom prst="rect">
            <a:avLst/>
          </a:prstGeom>
        </p:spPr>
      </p:pic>
      <p:sp>
        <p:nvSpPr>
          <p:cNvPr id="4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4" y="6242113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3"/>
              </a:rPr>
              <a:t>Petr Němec - YouTube</a:t>
            </a:r>
            <a:endParaRPr lang="cs-CZ" dirty="0"/>
          </a:p>
        </p:txBody>
      </p:sp>
      <p:sp>
        <p:nvSpPr>
          <p:cNvPr id="7" name="Ovál 6">
            <a:hlinkClick r:id="rId4" action="ppaction://hlinkfile"/>
          </p:cNvPr>
          <p:cNvSpPr/>
          <p:nvPr/>
        </p:nvSpPr>
        <p:spPr>
          <a:xfrm>
            <a:off x="10598976" y="5607447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563010" y="5198192"/>
            <a:ext cx="9719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Elektrický proud</a:t>
            </a:r>
          </a:p>
        </p:txBody>
      </p:sp>
    </p:spTree>
    <p:extLst>
      <p:ext uri="{BB962C8B-B14F-4D97-AF65-F5344CB8AC3E}">
        <p14:creationId xmlns:p14="http://schemas.microsoft.com/office/powerpoint/2010/main" val="766346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39635" y="409303"/>
            <a:ext cx="174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</a:t>
            </a:r>
          </a:p>
        </p:txBody>
      </p:sp>
      <p:pic>
        <p:nvPicPr>
          <p:cNvPr id="1026" name="Picture 2" descr="https://www.gme.cz/data/product/480_480/pctdetail.723-066.1.jpg?ts=150369717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9" t="8644" r="20546" b="10340"/>
          <a:stretch/>
        </p:blipFill>
        <p:spPr bwMode="auto">
          <a:xfrm>
            <a:off x="9039497" y="2274276"/>
            <a:ext cx="2664823" cy="277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20930BC-6001-8CCD-F7E4-6E2DA3B6474C}"/>
              </a:ext>
            </a:extLst>
          </p:cNvPr>
          <p:cNvSpPr txBox="1"/>
          <p:nvPr/>
        </p:nvSpPr>
        <p:spPr>
          <a:xfrm>
            <a:off x="339635" y="778635"/>
            <a:ext cx="6447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je usměrněný pohyb částic s elektrickým nábojem.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49836F7-ACBA-17CE-4519-AB64EA704673}"/>
              </a:ext>
            </a:extLst>
          </p:cNvPr>
          <p:cNvSpPr txBox="1"/>
          <p:nvPr/>
        </p:nvSpPr>
        <p:spPr>
          <a:xfrm>
            <a:off x="441702" y="1301858"/>
            <a:ext cx="80978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ve vodiči vzniká, jsou-li splněny dvě podmínky:</a:t>
            </a:r>
          </a:p>
          <a:p>
            <a:endParaRPr lang="cs-CZ" dirty="0"/>
          </a:p>
          <a:p>
            <a:pPr marL="342900" indent="-342900">
              <a:buFont typeface="+mj-lt"/>
              <a:buAutoNum type="arabicParenR"/>
            </a:pPr>
            <a:r>
              <a:rPr lang="cs-CZ" dirty="0"/>
              <a:t>Vodič obsahuje volně pohyblivé částice s nábojem.</a:t>
            </a:r>
          </a:p>
          <a:p>
            <a:pPr marL="342900" indent="-342900">
              <a:buFont typeface="+mj-lt"/>
              <a:buAutoNum type="arabicParenR"/>
            </a:pPr>
            <a:endParaRPr lang="cs-CZ" dirty="0"/>
          </a:p>
          <a:p>
            <a:pPr marL="342900" indent="-342900">
              <a:buFont typeface="+mj-lt"/>
              <a:buAutoNum type="arabicParenR"/>
            </a:pPr>
            <a:r>
              <a:rPr lang="cs-CZ" dirty="0"/>
              <a:t>Na částice působí elektrická síla, tzn. ve vodiči je elektrické pole. Tato podmínka je splněna, když je na koncích vodiče rozdíl elektrických potenciálů.</a:t>
            </a:r>
          </a:p>
          <a:p>
            <a:pPr marL="342900" indent="-342900">
              <a:buFont typeface="+mj-lt"/>
              <a:buAutoNum type="arabicParenR"/>
            </a:pPr>
            <a:endParaRPr lang="cs-CZ" dirty="0"/>
          </a:p>
          <a:p>
            <a:r>
              <a:rPr lang="cs-CZ" dirty="0"/>
              <a:t>Jakmile připojíme konce vodiče k pólům zdroje napětí, uvedou síly elektrického pole volné elektrony do usměrněného pohybu v jednom směru, a to ve směru od záporného pólu zdroje k pólu kladnému. Elektrony tak současně konají dva pohyby, usměrněný pohyb v elektrickém poli a chaotický tepelný pohyb.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ABB97461-CA2F-80C5-9E84-92408F9DC60B}"/>
              </a:ext>
            </a:extLst>
          </p:cNvPr>
          <p:cNvGrpSpPr/>
          <p:nvPr/>
        </p:nvGrpSpPr>
        <p:grpSpPr>
          <a:xfrm>
            <a:off x="2485321" y="4614598"/>
            <a:ext cx="4010625" cy="1551957"/>
            <a:chOff x="487680" y="4440265"/>
            <a:chExt cx="4010625" cy="1551957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DE7F245D-B416-FFB9-3F0B-B1497B529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78" t="6177" b="21810"/>
            <a:stretch/>
          </p:blipFill>
          <p:spPr>
            <a:xfrm>
              <a:off x="487680" y="4440265"/>
              <a:ext cx="4010625" cy="891152"/>
            </a:xfrm>
            <a:prstGeom prst="rect">
              <a:avLst/>
            </a:prstGeom>
          </p:spPr>
        </p:pic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A507691D-40F4-F1E1-1283-1A70494DF401}"/>
                </a:ext>
              </a:extLst>
            </p:cNvPr>
            <p:cNvSpPr txBox="1"/>
            <p:nvPr/>
          </p:nvSpPr>
          <p:spPr>
            <a:xfrm>
              <a:off x="573437" y="5392058"/>
              <a:ext cx="16505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Neusměrněný (chaotický)</a:t>
              </a:r>
            </a:p>
            <a:p>
              <a:r>
                <a:rPr lang="cs-CZ" sz="1100" dirty="0"/>
                <a:t>Pohyb nabitých částic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720C5B60-EF00-69A6-BE2B-B61720E72B18}"/>
                </a:ext>
              </a:extLst>
            </p:cNvPr>
            <p:cNvSpPr txBox="1"/>
            <p:nvPr/>
          </p:nvSpPr>
          <p:spPr>
            <a:xfrm>
              <a:off x="2665709" y="5392058"/>
              <a:ext cx="17783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Elektrickým polem usměrněný pohyb záporně nabitých částic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0502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051" y="313501"/>
            <a:ext cx="2603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 jako děj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57051" y="626995"/>
                <a:ext cx="11530149" cy="1911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Volné elektrony  se ve vodiči pohybují </a:t>
                </a:r>
                <a:r>
                  <a:rPr lang="cs-CZ" b="1" dirty="0"/>
                  <a:t>od záporného ke kladnému pólu zdroje. </a:t>
                </a:r>
                <a:r>
                  <a:rPr lang="cs-CZ" dirty="0"/>
                  <a:t>Tedy </a:t>
                </a:r>
                <a:r>
                  <a:rPr lang="cs-CZ" b="1" dirty="0"/>
                  <a:t>proti směru intenzity elektrického pole.</a:t>
                </a:r>
                <a:r>
                  <a:rPr lang="cs-CZ" dirty="0"/>
                  <a:t> Zopakujme si: </a:t>
                </a:r>
                <a:r>
                  <a:rPr lang="cs-CZ" b="1" dirty="0"/>
                  <a:t>směr vektoru intenzity elektrického pole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</m:acc>
                  </m:oMath>
                </a14:m>
                <a:r>
                  <a:rPr lang="cs-CZ" b="1" dirty="0"/>
                  <a:t> je vždy od náboje kladného k náboji zápornému.</a:t>
                </a:r>
              </a:p>
              <a:p>
                <a:endParaRPr lang="cs-CZ" sz="800" b="1" dirty="0"/>
              </a:p>
              <a:p>
                <a:r>
                  <a:rPr lang="cs-CZ" dirty="0"/>
                  <a:t>Elektrický proud nemusí být jen pohybem záporných elektronů.  Elektrický proud může být také pohyb kladně nabitých částic.</a:t>
                </a:r>
              </a:p>
              <a:p>
                <a:r>
                  <a:rPr lang="cs-CZ" dirty="0"/>
                  <a:t>Vždy však se kladné nabité částice pohybují </a:t>
                </a:r>
                <a:r>
                  <a:rPr lang="cs-CZ" b="1" dirty="0"/>
                  <a:t>ve směru intenzity elektrického pole</a:t>
                </a:r>
                <a:r>
                  <a:rPr lang="cs-CZ" dirty="0"/>
                  <a:t>, a záporně nabité částice se pohybují </a:t>
                </a:r>
                <a:r>
                  <a:rPr lang="cs-CZ" b="1" dirty="0"/>
                  <a:t>proti směru intenzity elektrického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626995"/>
                <a:ext cx="11530149" cy="1911036"/>
              </a:xfrm>
              <a:prstGeom prst="rect">
                <a:avLst/>
              </a:prstGeom>
              <a:blipFill>
                <a:blip r:embed="rId2"/>
                <a:stretch>
                  <a:fillRect l="-476" t="-1917" b="-44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https://slideplayer.cz/slide/2345840/8/images/6/4.+Dohodnut%C3%BD+sm%C4%9Br+el.+proudu+je+v%C5%A1ak+od+%2B+p%C3%B3lu+k+-+p%C3%B3l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9" t="7446" r="18863" b="32374"/>
          <a:stretch/>
        </p:blipFill>
        <p:spPr bwMode="auto">
          <a:xfrm>
            <a:off x="434689" y="3076929"/>
            <a:ext cx="3529325" cy="254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70D7545-6254-D134-C70B-F432C42455F3}"/>
              </a:ext>
            </a:extLst>
          </p:cNvPr>
          <p:cNvSpPr txBox="1"/>
          <p:nvPr/>
        </p:nvSpPr>
        <p:spPr>
          <a:xfrm>
            <a:off x="4252822" y="2538031"/>
            <a:ext cx="70219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Dříve než byla vysvětlena podstata elektrického proudu v kovových vodičích (počátek 20. století), byla učiněna </a:t>
            </a:r>
            <a:r>
              <a:rPr lang="cs-CZ" b="1" dirty="0"/>
              <a:t>dohoda</a:t>
            </a:r>
            <a:r>
              <a:rPr lang="cs-CZ" dirty="0"/>
              <a:t> o směru elektrického proudu.</a:t>
            </a:r>
          </a:p>
          <a:p>
            <a:r>
              <a:rPr lang="cs-CZ" b="1" dirty="0"/>
              <a:t>Dohodnutý směr elektrického proudu</a:t>
            </a:r>
            <a:r>
              <a:rPr lang="cs-CZ" dirty="0"/>
              <a:t>, který se dnes používá v technické praxi – </a:t>
            </a:r>
            <a:r>
              <a:rPr lang="cs-CZ" b="1" dirty="0"/>
              <a:t>technický směr proudu</a:t>
            </a:r>
            <a:r>
              <a:rPr lang="cs-CZ" dirty="0"/>
              <a:t>, je směr proudu od </a:t>
            </a:r>
            <a:r>
              <a:rPr lang="cs-CZ" b="1" dirty="0"/>
              <a:t>kladného pólu k pólu zápornému</a:t>
            </a:r>
            <a:r>
              <a:rPr lang="cs-CZ" dirty="0"/>
              <a:t>. Tedy směr právě opačný než směr pohybu volných elektronů v kovovém vodiči.</a:t>
            </a:r>
            <a:endParaRPr lang="cs-CZ" b="1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254C346-51C3-3AFF-A379-898712955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762" y="4617650"/>
            <a:ext cx="2633686" cy="1862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5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051" y="313501"/>
            <a:ext cx="3013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 jako veličina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26720" y="776706"/>
            <a:ext cx="11495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Termín </a:t>
            </a:r>
            <a:r>
              <a:rPr lang="cs-CZ" b="1" dirty="0"/>
              <a:t>elektrický proud</a:t>
            </a:r>
            <a:r>
              <a:rPr lang="cs-CZ" dirty="0"/>
              <a:t> je používán nejen pro fyzikální děj, tedy uspořádaný pohyb volných částic s nábojem, ale i pro </a:t>
            </a:r>
            <a:r>
              <a:rPr lang="cs-CZ" b="1" dirty="0"/>
              <a:t>fyzikální veličinu</a:t>
            </a:r>
            <a:r>
              <a:rPr lang="cs-CZ" dirty="0"/>
              <a:t>, která tento děj </a:t>
            </a:r>
            <a:r>
              <a:rPr lang="cs-CZ" b="1" dirty="0"/>
              <a:t>kvantitativně charakterizuje.</a:t>
            </a:r>
            <a:r>
              <a:rPr lang="cs-CZ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2217" y="3035794"/>
                <a:ext cx="11355977" cy="2267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elektrického proudu je </a:t>
                </a:r>
                <a:r>
                  <a:rPr lang="cs-CZ" b="1" dirty="0"/>
                  <a:t>AMPÉR</a:t>
                </a:r>
                <a:r>
                  <a:rPr lang="cs-CZ" dirty="0"/>
                  <a:t> </a:t>
                </a:r>
                <a:r>
                  <a:rPr lang="cs-CZ" b="1" dirty="0"/>
                  <a:t>(A)</a:t>
                </a:r>
                <a:r>
                  <a:rPr lang="cs-CZ" dirty="0"/>
                  <a:t> a patří mezi základní jednotky SI.</a:t>
                </a:r>
              </a:p>
              <a:p>
                <a:r>
                  <a:rPr lang="cs-CZ" dirty="0"/>
                  <a:t>Při proudu 1 A (jeden ampér) prochází vodičem za 1 s náboj 1 C.</a:t>
                </a:r>
              </a:p>
              <a:p>
                <a:endParaRPr lang="cs-CZ" dirty="0"/>
              </a:p>
              <a:p>
                <a:pPr algn="ctr"/>
                <a:r>
                  <a:rPr lang="cs-CZ" b="0" dirty="0"/>
                  <a:t>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b="0" dirty="0"/>
                  <a:t>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den>
                    </m:f>
                  </m:oMath>
                </a14:m>
                <a:r>
                  <a:rPr lang="cs-CZ" dirty="0"/>
                  <a:t>       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Ze vztahu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 pro jednotku náboje Coulomb se také používá název </a:t>
                </a:r>
                <a:r>
                  <a:rPr lang="cs-CZ" b="1" dirty="0"/>
                  <a:t>ampérsekunda</a:t>
                </a:r>
                <a:r>
                  <a:rPr lang="cs-CZ" dirty="0"/>
                  <a:t>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217" y="3035794"/>
                <a:ext cx="11355977" cy="2267159"/>
              </a:xfrm>
              <a:prstGeom prst="rect">
                <a:avLst/>
              </a:prstGeom>
              <a:blipFill>
                <a:blip r:embed="rId2"/>
                <a:stretch>
                  <a:fillRect l="-483" t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D41FE4E-7A84-ABD0-B73B-8607CD273031}"/>
                  </a:ext>
                </a:extLst>
              </p:cNvPr>
              <p:cNvSpPr txBox="1"/>
              <p:nvPr/>
            </p:nvSpPr>
            <p:spPr>
              <a:xfrm>
                <a:off x="519193" y="5463153"/>
                <a:ext cx="1118202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případě, že proud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je stálý a nemění se ani převládající směr pohybu nosičů náboje (například elektronů v kovovém vodiči), jde o </a:t>
                </a:r>
                <a:r>
                  <a:rPr lang="cs-CZ" b="1" dirty="0"/>
                  <a:t>stejnosměrný elektrický proud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D41FE4E-7A84-ABD0-B73B-8607CD273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93" y="5463153"/>
                <a:ext cx="11182027" cy="646331"/>
              </a:xfrm>
              <a:prstGeom prst="rect">
                <a:avLst/>
              </a:prstGeom>
              <a:blipFill>
                <a:blip r:embed="rId5"/>
                <a:stretch>
                  <a:fillRect l="-43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57051" y="1585754"/>
                <a:ext cx="11361474" cy="128984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Prochází-li náboj průřezem vodiče rovnoměrně, je elektrický  proud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určen jako podíl celkového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, který projde průřezem vodiče a doby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po kterou proud průřezem vodičem procházel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1585754"/>
                <a:ext cx="11361474" cy="1289840"/>
              </a:xfrm>
              <a:prstGeom prst="rect">
                <a:avLst/>
              </a:prstGeom>
              <a:blipFill>
                <a:blip r:embed="rId6"/>
                <a:stretch>
                  <a:fillRect l="-429" t="-186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993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91" y="840783"/>
            <a:ext cx="10635219" cy="517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029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alyvedec.cz/plocha-b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307" y="3589670"/>
            <a:ext cx="353377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63588" y="3635753"/>
            <a:ext cx="548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+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766560" y="3696713"/>
            <a:ext cx="548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-</a:t>
            </a:r>
          </a:p>
        </p:txBody>
      </p:sp>
      <p:sp>
        <p:nvSpPr>
          <p:cNvPr id="4" name="Ovál 3"/>
          <p:cNvSpPr/>
          <p:nvPr/>
        </p:nvSpPr>
        <p:spPr>
          <a:xfrm>
            <a:off x="5364525" y="1663345"/>
            <a:ext cx="901338" cy="90133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4" idx="3"/>
            <a:endCxn id="4" idx="7"/>
          </p:cNvCxnSpPr>
          <p:nvPr/>
        </p:nvCxnSpPr>
        <p:spPr>
          <a:xfrm flipV="1">
            <a:off x="5496523" y="1795343"/>
            <a:ext cx="637342" cy="6373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4" idx="1"/>
            <a:endCxn id="4" idx="5"/>
          </p:cNvCxnSpPr>
          <p:nvPr/>
        </p:nvCxnSpPr>
        <p:spPr>
          <a:xfrm>
            <a:off x="5496523" y="1795343"/>
            <a:ext cx="637342" cy="6373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 flipV="1">
            <a:off x="4502331" y="2114014"/>
            <a:ext cx="862194" cy="19372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4" idx="2"/>
          </p:cNvCxnSpPr>
          <p:nvPr/>
        </p:nvCxnSpPr>
        <p:spPr>
          <a:xfrm>
            <a:off x="4502331" y="2114014"/>
            <a:ext cx="8621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252754" y="2114014"/>
            <a:ext cx="8621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6265863" y="2114014"/>
            <a:ext cx="840331" cy="19372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4162697" y="2229402"/>
            <a:ext cx="426720" cy="9753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168434" y="2564683"/>
            <a:ext cx="187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Dohodnutý směr proudu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6871108" y="2152525"/>
            <a:ext cx="487680" cy="112911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438295" y="2564682"/>
            <a:ext cx="187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Skutečný směr proudu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61" b="60052"/>
          <a:stretch/>
        </p:blipFill>
        <p:spPr>
          <a:xfrm>
            <a:off x="665179" y="526404"/>
            <a:ext cx="10635219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92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2" b="39695"/>
          <a:stretch/>
        </p:blipFill>
        <p:spPr>
          <a:xfrm>
            <a:off x="787100" y="313507"/>
            <a:ext cx="10635219" cy="9753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36320" y="1541417"/>
                <a:ext cx="107115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=1800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1541417"/>
                <a:ext cx="10711543" cy="646331"/>
              </a:xfrm>
              <a:prstGeom prst="rect">
                <a:avLst/>
              </a:prstGeom>
              <a:blipFill>
                <a:blip r:embed="rId3"/>
                <a:stretch>
                  <a:fillRect l="-455" t="-5660" b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1036320" y="2177143"/>
            <a:ext cx="10728960" cy="348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438400" y="2647406"/>
                <a:ext cx="7550331" cy="2764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1 ampér = 1 coulomb za sekundu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1800 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647406"/>
                <a:ext cx="7550331" cy="2764346"/>
              </a:xfrm>
              <a:prstGeom prst="rect">
                <a:avLst/>
              </a:prstGeom>
              <a:blipFill>
                <a:blip r:embed="rId4"/>
                <a:stretch>
                  <a:fillRect l="-646" t="-11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968930" y="5749601"/>
            <a:ext cx="448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Vodičem protéká proud o velikosti 0,5 ampér.</a:t>
            </a:r>
          </a:p>
        </p:txBody>
      </p:sp>
    </p:spTree>
    <p:extLst>
      <p:ext uri="{BB962C8B-B14F-4D97-AF65-F5344CB8AC3E}">
        <p14:creationId xmlns:p14="http://schemas.microsoft.com/office/powerpoint/2010/main" val="1208199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73" b="22703"/>
          <a:stretch/>
        </p:blipFill>
        <p:spPr>
          <a:xfrm>
            <a:off x="717431" y="400594"/>
            <a:ext cx="10635219" cy="8708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71154" y="1558834"/>
                <a:ext cx="1037190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=1,602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b="0" i="1" dirty="0">
                    <a:latin typeface="+mj-lt"/>
                  </a:rPr>
                  <a:t> n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po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č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elektron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ů)=?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1154" y="1558834"/>
                <a:ext cx="10371909" cy="669992"/>
              </a:xfrm>
              <a:prstGeom prst="rect">
                <a:avLst/>
              </a:prstGeom>
              <a:blipFill>
                <a:blip r:embed="rId3"/>
                <a:stretch>
                  <a:fillRect l="-529" t="-545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036320" y="2220686"/>
            <a:ext cx="10415451" cy="8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43497" y="2751909"/>
                <a:ext cx="5521234" cy="202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1,602 . 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=0,624218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19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≈6,25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r>
                  <a:rPr lang="cs-CZ" dirty="0"/>
                  <a:t> elektronů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3497" y="2751909"/>
                <a:ext cx="5521234" cy="2027030"/>
              </a:xfrm>
              <a:prstGeom prst="rect">
                <a:avLst/>
              </a:prstGeom>
              <a:blipFill>
                <a:blip r:embed="rId4"/>
                <a:stretch>
                  <a:fillRect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455817" y="5180491"/>
                <a:ext cx="649659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Vodičem proteče za jednu sekundu přibližně 6,25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𝟏𝟖</m:t>
                        </m:r>
                      </m:sup>
                    </m:sSup>
                  </m:oMath>
                </a14:m>
                <a:r>
                  <a:rPr lang="cs-CZ" b="1" dirty="0"/>
                  <a:t> elektronů.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817" y="5180491"/>
                <a:ext cx="6496594" cy="375552"/>
              </a:xfrm>
              <a:prstGeom prst="rect">
                <a:avLst/>
              </a:prstGeom>
              <a:blipFill>
                <a:blip r:embed="rId5"/>
                <a:stretch>
                  <a:fillRect l="-844" t="-8197" r="-6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2676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33"/>
          <a:stretch/>
        </p:blipFill>
        <p:spPr>
          <a:xfrm>
            <a:off x="813225" y="330926"/>
            <a:ext cx="10635219" cy="11578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36320" y="1488760"/>
                <a:ext cx="107899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hod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=36 000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1488760"/>
                <a:ext cx="10789920" cy="646331"/>
              </a:xfrm>
              <a:prstGeom prst="rect">
                <a:avLst/>
              </a:prstGeom>
              <a:blipFill>
                <a:blip r:embed="rId3"/>
                <a:stretch>
                  <a:fillRect l="-452" t="-4717" b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018903" y="2124891"/>
            <a:ext cx="10807337" cy="8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018903" y="2377440"/>
                <a:ext cx="10807337" cy="1966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Náboj o velikosti jednoho coulombu proteče vodičem při proudu 1 ampér za jednu sekundu.</a:t>
                </a:r>
              </a:p>
              <a:p>
                <a:r>
                  <a:rPr lang="cs-CZ" dirty="0"/>
                  <a:t>Při proudu 0,5 A proteče vodičem za jednu sekundu náboj 0,5 C.</a:t>
                </a:r>
              </a:p>
              <a:p>
                <a:r>
                  <a:rPr lang="cs-CZ" dirty="0"/>
                  <a:t>Za dobu 36000 sekund proteče vodičem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∙36000=18000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8903" y="2377440"/>
                <a:ext cx="10807337" cy="1966949"/>
              </a:xfrm>
              <a:prstGeom prst="rect">
                <a:avLst/>
              </a:prstGeom>
              <a:blipFill>
                <a:blip r:embed="rId4"/>
                <a:stretch>
                  <a:fillRect l="-451" t="-1548" b="-9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158342" y="4399315"/>
                <a:ext cx="4528457" cy="3748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Obvodem prošel náboj o velikosti 1,8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342" y="4399315"/>
                <a:ext cx="4528457" cy="374846"/>
              </a:xfrm>
              <a:prstGeom prst="rect">
                <a:avLst/>
              </a:prstGeom>
              <a:blipFill>
                <a:blip r:embed="rId5"/>
                <a:stretch>
                  <a:fillRect l="-1077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1036320" y="5066270"/>
            <a:ext cx="436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Kolik za tu dobu prošlo vodičem elektronů?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1036320" y="4923984"/>
            <a:ext cx="10807337" cy="8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36320" y="5569179"/>
                <a:ext cx="10707659" cy="1098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1,8 . 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1,602 . 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−19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=1,12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r>
                  <a:rPr lang="cs-CZ" dirty="0"/>
                  <a:t> elektronů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Vodičem za dobu 10 hodin a proudu 0,5 A prošlo 1,12 . 10</a:t>
                </a:r>
                <a:r>
                  <a:rPr lang="cs-CZ" b="1" baseline="30000" dirty="0"/>
                  <a:t>24</a:t>
                </a:r>
                <a:r>
                  <a:rPr lang="cs-CZ" b="1" dirty="0"/>
                  <a:t> elektronů.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5569179"/>
                <a:ext cx="10707659" cy="1098314"/>
              </a:xfrm>
              <a:prstGeom prst="rect">
                <a:avLst/>
              </a:prstGeom>
              <a:blipFill>
                <a:blip r:embed="rId6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0514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86EAE3-1571-41D6-73B8-849F02DA8552}"/>
              </a:ext>
            </a:extLst>
          </p:cNvPr>
          <p:cNvSpPr txBox="1"/>
          <p:nvPr/>
        </p:nvSpPr>
        <p:spPr>
          <a:xfrm>
            <a:off x="5433447" y="3105834"/>
            <a:ext cx="1325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6714470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684</Words>
  <Application>Microsoft Office PowerPoint</Application>
  <PresentationFormat>Širokoúhlá obrazovka</PresentationFormat>
  <Paragraphs>76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Motiv Office</vt:lpstr>
      <vt:lpstr>Elektrický proud Fyz 123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proud</dc:title>
  <dc:creator>Karel Sixl</dc:creator>
  <cp:lastModifiedBy>Karel Sixl</cp:lastModifiedBy>
  <cp:revision>57</cp:revision>
  <dcterms:created xsi:type="dcterms:W3CDTF">2023-04-28T06:28:05Z</dcterms:created>
  <dcterms:modified xsi:type="dcterms:W3CDTF">2026-05-02T09:23:26Z</dcterms:modified>
</cp:coreProperties>
</file>