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75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C2B3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914400" y="2011680"/>
            <a:ext cx="10362895" cy="17799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400"/>
              </a:spcAft>
              <a:defRPr sz="4400" b="1">
                <a:solidFill>
                  <a:srgbClr val="A3DBC4"/>
                </a:solidFill>
                <a:latin typeface="Arial"/>
              </a:defRPr>
            </a:pPr>
            <a:r>
              <a:rPr lang="cs-CZ" noProof="0" dirty="0"/>
              <a:t>SKUPINY HMATŮ KLASICKÉ MASÁŽE</a:t>
            </a:r>
          </a:p>
          <a:p>
            <a:pPr>
              <a:defRPr sz="1800">
                <a:solidFill>
                  <a:srgbClr val="F5F7F6"/>
                </a:solidFill>
                <a:latin typeface="Arial"/>
              </a:defRPr>
            </a:pPr>
            <a:r>
              <a:rPr lang="cs-CZ" noProof="0" dirty="0"/>
              <a:t>Metodický a výukový průvodce pro studenty | 2026</a:t>
            </a:r>
          </a:p>
          <a:p>
            <a:pPr>
              <a:defRPr sz="1800">
                <a:solidFill>
                  <a:srgbClr val="F5F7F6"/>
                </a:solidFill>
                <a:latin typeface="Arial"/>
              </a:defRPr>
            </a:pPr>
            <a:endParaRPr lang="cs-CZ" dirty="0"/>
          </a:p>
          <a:p>
            <a:pPr>
              <a:defRPr sz="1800">
                <a:solidFill>
                  <a:srgbClr val="F5F7F6"/>
                </a:solidFill>
                <a:latin typeface="Arial"/>
              </a:defRPr>
            </a:pPr>
            <a:r>
              <a:rPr lang="cs-CZ" noProof="0" dirty="0">
                <a:solidFill>
                  <a:schemeClr val="accent5">
                    <a:lumMod val="75000"/>
                  </a:schemeClr>
                </a:solidFill>
              </a:rPr>
              <a:t>Mgr. Kateřina Ptáčková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5" y="-90535"/>
            <a:ext cx="12191695" cy="6858000"/>
          </a:xfrm>
          <a:prstGeom prst="rect">
            <a:avLst/>
          </a:prstGeom>
          <a:solidFill>
            <a:srgbClr val="F5F7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1277295" cy="1426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600" b="1">
                <a:solidFill>
                  <a:srgbClr val="212529"/>
                </a:solidFill>
                <a:latin typeface="Calibri"/>
              </a:defRPr>
            </a:pPr>
            <a:r>
              <a:rPr lang="cs-CZ" noProof="0" dirty="0"/>
              <a:t>Základní pravidlo masáže</a:t>
            </a:r>
          </a:p>
          <a:p>
            <a:pPr>
              <a:spcBef>
                <a:spcPts val="800"/>
              </a:spcBef>
              <a:defRPr sz="1600">
                <a:solidFill>
                  <a:srgbClr val="6C757D"/>
                </a:solidFill>
                <a:latin typeface="Calibri"/>
              </a:defRPr>
            </a:pPr>
            <a:r>
              <a:rPr lang="cs-CZ" noProof="0" dirty="0"/>
              <a:t>Centripetální směr hmatů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330450" y="1995274"/>
            <a:ext cx="6070349" cy="2939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000" b="1">
                <a:solidFill>
                  <a:srgbClr val="287465"/>
                </a:solidFill>
                <a:latin typeface="Calibri"/>
              </a:defRPr>
            </a:pPr>
            <a:r>
              <a:rPr lang="cs-CZ" noProof="0" dirty="0"/>
              <a:t>Klíčové pravidlo pro praxi:</a:t>
            </a:r>
          </a:p>
          <a:p>
            <a:pPr>
              <a:spcBef>
                <a:spcPts val="1400"/>
              </a:spcBef>
              <a:defRPr sz="2800" b="1">
                <a:solidFill>
                  <a:srgbClr val="212529"/>
                </a:solidFill>
                <a:latin typeface="Calibri"/>
              </a:defRPr>
            </a:pPr>
            <a:r>
              <a:rPr lang="cs-CZ" noProof="0" dirty="0"/>
              <a:t>Všechny masážní hmaty se provádějí zásadně směrem k srdci (centripetálně).</a:t>
            </a:r>
          </a:p>
          <a:p>
            <a:pPr>
              <a:spcBef>
                <a:spcPts val="2000"/>
              </a:spcBef>
              <a:defRPr sz="1600">
                <a:solidFill>
                  <a:srgbClr val="6C757D"/>
                </a:solidFill>
                <a:latin typeface="Calibri"/>
              </a:defRPr>
            </a:pPr>
            <a:r>
              <a:rPr lang="cs-CZ" noProof="0" dirty="0"/>
              <a:t>Tímto způsobem masér mechanicky podporuje přirozený návrat žilní krve a lymfy z periferie směrem k srdci. </a:t>
            </a:r>
          </a:p>
          <a:p>
            <a:pPr>
              <a:spcBef>
                <a:spcPts val="2000"/>
              </a:spcBef>
              <a:defRPr sz="1600">
                <a:solidFill>
                  <a:srgbClr val="6C757D"/>
                </a:solidFill>
                <a:latin typeface="Calibri"/>
              </a:defRPr>
            </a:pPr>
            <a:r>
              <a:rPr lang="cs-CZ" noProof="0" dirty="0"/>
              <a:t>Dlouhé tahy se vedou vždy od distálních částí směrem k částem proximálním.</a:t>
            </a:r>
          </a:p>
        </p:txBody>
      </p:sp>
      <p:pic>
        <p:nvPicPr>
          <p:cNvPr id="7" name="Obrázek 6" descr="Diana Remaley Massage Therapy">
            <a:extLst>
              <a:ext uri="{FF2B5EF4-FFF2-40B4-BE49-F238E27FC236}">
                <a16:creationId xmlns:a16="http://schemas.microsoft.com/office/drawing/2014/main" id="{2EB8FA4F-BBD5-F010-4446-D7B8F4F56D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496" y="90535"/>
            <a:ext cx="5460751" cy="6571155"/>
          </a:xfrm>
          <a:prstGeom prst="rect">
            <a:avLst/>
          </a:prstGeom>
        </p:spPr>
      </p:pic>
      <p:pic>
        <p:nvPicPr>
          <p:cNvPr id="9" name="Obrázek 8" descr="Diana Remaley Massage Therapy">
            <a:extLst>
              <a:ext uri="{FF2B5EF4-FFF2-40B4-BE49-F238E27FC236}">
                <a16:creationId xmlns:a16="http://schemas.microsoft.com/office/drawing/2014/main" id="{2E700485-BB4A-5855-52A4-F058AC9110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2516" r="58949"/>
          <a:stretch>
            <a:fillRect/>
          </a:stretch>
        </p:blipFill>
        <p:spPr>
          <a:xfrm>
            <a:off x="9823232" y="3606706"/>
            <a:ext cx="2038318" cy="223967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>
            <a:extLst>
              <a:ext uri="{FF2B5EF4-FFF2-40B4-BE49-F238E27FC236}">
                <a16:creationId xmlns:a16="http://schemas.microsoft.com/office/drawing/2014/main" id="{B500C309-7E68-3F5B-ED69-B4805F08A19F}"/>
              </a:ext>
            </a:extLst>
          </p:cNvPr>
          <p:cNvSpPr/>
          <p:nvPr/>
        </p:nvSpPr>
        <p:spPr>
          <a:xfrm>
            <a:off x="407405" y="232372"/>
            <a:ext cx="11343993" cy="914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1. TŘENÍ</a:t>
            </a:r>
          </a:p>
        </p:txBody>
      </p:sp>
      <p:sp>
        <p:nvSpPr>
          <p:cNvPr id="17" name="Obdélník 16">
            <a:extLst>
              <a:ext uri="{FF2B5EF4-FFF2-40B4-BE49-F238E27FC236}">
                <a16:creationId xmlns:a16="http://schemas.microsoft.com/office/drawing/2014/main" id="{722F9B93-0C00-7F08-F9D1-C1FB10838A12}"/>
              </a:ext>
            </a:extLst>
          </p:cNvPr>
          <p:cNvSpPr/>
          <p:nvPr/>
        </p:nvSpPr>
        <p:spPr>
          <a:xfrm>
            <a:off x="407401" y="1350852"/>
            <a:ext cx="11343993" cy="9144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2. VYTÍRÁNÍ</a:t>
            </a:r>
          </a:p>
        </p:txBody>
      </p:sp>
      <p:sp>
        <p:nvSpPr>
          <p:cNvPr id="19" name="Obdélník 18">
            <a:extLst>
              <a:ext uri="{FF2B5EF4-FFF2-40B4-BE49-F238E27FC236}">
                <a16:creationId xmlns:a16="http://schemas.microsoft.com/office/drawing/2014/main" id="{FEBB06E3-FF15-A945-B509-70D677DBC313}"/>
              </a:ext>
            </a:extLst>
          </p:cNvPr>
          <p:cNvSpPr/>
          <p:nvPr/>
        </p:nvSpPr>
        <p:spPr>
          <a:xfrm>
            <a:off x="407405" y="2442172"/>
            <a:ext cx="11343992" cy="914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3. HNĚTENÍ</a:t>
            </a:r>
          </a:p>
        </p:txBody>
      </p:sp>
      <p:sp>
        <p:nvSpPr>
          <p:cNvPr id="21" name="Obdélník 20">
            <a:extLst>
              <a:ext uri="{FF2B5EF4-FFF2-40B4-BE49-F238E27FC236}">
                <a16:creationId xmlns:a16="http://schemas.microsoft.com/office/drawing/2014/main" id="{284ADAA2-670B-AB34-5738-BF9147327328}"/>
              </a:ext>
            </a:extLst>
          </p:cNvPr>
          <p:cNvSpPr/>
          <p:nvPr/>
        </p:nvSpPr>
        <p:spPr>
          <a:xfrm>
            <a:off x="407403" y="3560652"/>
            <a:ext cx="11343995" cy="9144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4. TEPÁNÍ</a:t>
            </a:r>
          </a:p>
        </p:txBody>
      </p:sp>
      <p:sp>
        <p:nvSpPr>
          <p:cNvPr id="23" name="Obdélník 22">
            <a:extLst>
              <a:ext uri="{FF2B5EF4-FFF2-40B4-BE49-F238E27FC236}">
                <a16:creationId xmlns:a16="http://schemas.microsoft.com/office/drawing/2014/main" id="{392D2CB0-F61B-D59F-8663-B7B287BABCCE}"/>
              </a:ext>
            </a:extLst>
          </p:cNvPr>
          <p:cNvSpPr/>
          <p:nvPr/>
        </p:nvSpPr>
        <p:spPr>
          <a:xfrm>
            <a:off x="407402" y="4690072"/>
            <a:ext cx="11343992" cy="9144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5. CHVĚNÍ</a:t>
            </a:r>
          </a:p>
        </p:txBody>
      </p:sp>
      <p:sp>
        <p:nvSpPr>
          <p:cNvPr id="25" name="Obdélník 24">
            <a:extLst>
              <a:ext uri="{FF2B5EF4-FFF2-40B4-BE49-F238E27FC236}">
                <a16:creationId xmlns:a16="http://schemas.microsoft.com/office/drawing/2014/main" id="{875D8F09-5002-1942-BFCB-B277D7DB579B}"/>
              </a:ext>
            </a:extLst>
          </p:cNvPr>
          <p:cNvSpPr/>
          <p:nvPr/>
        </p:nvSpPr>
        <p:spPr>
          <a:xfrm>
            <a:off x="407401" y="5819492"/>
            <a:ext cx="11343997" cy="91440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chemeClr val="tx1"/>
                </a:solidFill>
              </a:rPr>
              <a:t>6. PASIVNÍ POHYBY</a:t>
            </a:r>
          </a:p>
        </p:txBody>
      </p:sp>
    </p:spTree>
    <p:extLst>
      <p:ext uri="{BB962C8B-B14F-4D97-AF65-F5344CB8AC3E}">
        <p14:creationId xmlns:p14="http://schemas.microsoft.com/office/powerpoint/2010/main" val="3164666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127729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AutoNum type="arabicPeriod"/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noProof="0" dirty="0"/>
              <a:t>Tření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sz="1400" noProof="0" dirty="0"/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sz="1400" noProof="0" dirty="0"/>
              <a:t>Časová dotace: 15 %  z celkové doby masáže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389823" y="1558473"/>
            <a:ext cx="5334001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287465"/>
                </a:solidFill>
                <a:latin typeface="Calibri"/>
              </a:defRPr>
            </a:pPr>
            <a:r>
              <a:rPr lang="cs-CZ" sz="2000" noProof="0" dirty="0"/>
              <a:t>Charakteristika a účinek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Význam: seznámení ruky maséra s kůží pacienta, roztírání masážního prostředku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 úvodní a zakončovací hmaty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 dlouhé tahy od distálních částí proximálně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Účinek: působí na povrchové vrstvy kůže, vyvolává místní zklidnění nebo prohřátí </a:t>
            </a:r>
          </a:p>
          <a:p>
            <a:pPr>
              <a:spcBef>
                <a:spcPts val="1600"/>
              </a:spcBef>
              <a:defRPr sz="1500" b="1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Příklady hmatů:</a:t>
            </a:r>
          </a:p>
          <a:p>
            <a:pPr>
              <a:spcBef>
                <a:spcPts val="400"/>
              </a:spcBef>
              <a:defRPr sz="1400">
                <a:solidFill>
                  <a:srgbClr val="6C757D"/>
                </a:solidFill>
                <a:latin typeface="Calibri"/>
              </a:defRPr>
            </a:pPr>
            <a:r>
              <a:rPr lang="cs-CZ" sz="2000" noProof="0" dirty="0"/>
              <a:t>tření plochou dlaně, tření obtahováním, tření bříšky prstů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0" y="1371600"/>
            <a:ext cx="5303520" cy="2103120"/>
          </a:xfrm>
          <a:prstGeom prst="roundRect">
            <a:avLst/>
          </a:prstGeom>
          <a:solidFill>
            <a:srgbClr val="E6F5EB"/>
          </a:solidFill>
          <a:ln>
            <a:solidFill>
              <a:srgbClr val="38B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  <a:defRPr sz="1400" b="1">
                <a:solidFill>
                  <a:srgbClr val="38B000"/>
                </a:solidFill>
              </a:defRPr>
            </a:pPr>
            <a:r>
              <a:rPr lang="cs-CZ" sz="1600" noProof="0" dirty="0"/>
              <a:t>✔ BEZPEČNÁ MÍSTA PRO APLIKACI</a:t>
            </a:r>
          </a:p>
          <a:p>
            <a:pPr>
              <a:defRPr sz="1200">
                <a:solidFill>
                  <a:srgbClr val="1E292C"/>
                </a:solidFill>
              </a:defRPr>
            </a:pPr>
            <a:r>
              <a:rPr lang="cs-CZ" sz="1600" noProof="0" dirty="0"/>
              <a:t>celé tělo (záda, šíje, končetiny, břicho, hrudník)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68178" y="3657600"/>
            <a:ext cx="5303520" cy="2743200"/>
          </a:xfrm>
          <a:prstGeom prst="roundRect">
            <a:avLst/>
          </a:prstGeom>
          <a:solidFill>
            <a:srgbClr val="FDEDED"/>
          </a:solidFill>
          <a:ln>
            <a:solidFill>
              <a:srgbClr val="D628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400"/>
              </a:spcAft>
              <a:defRPr sz="1400" b="1">
                <a:solidFill>
                  <a:srgbClr val="D62828"/>
                </a:solidFill>
              </a:defRPr>
            </a:pPr>
            <a:r>
              <a:rPr lang="cs-CZ" sz="1600" noProof="0" dirty="0"/>
              <a:t>❌ ZAKÁZANÁ NEBO RIZIKOVÁ MÍSTA</a:t>
            </a:r>
          </a:p>
          <a:p>
            <a:pPr>
              <a:defRPr sz="1100">
                <a:solidFill>
                  <a:srgbClr val="1E292C"/>
                </a:solidFill>
              </a:defRPr>
            </a:pPr>
            <a:r>
              <a:rPr lang="cs-CZ" sz="1600" noProof="0" dirty="0"/>
              <a:t>žádná plošná omezení (vyjma otevřených kožních lézí a zranění).</a:t>
            </a:r>
          </a:p>
          <a:p>
            <a:pPr>
              <a:spcBef>
                <a:spcPts val="400"/>
              </a:spcBef>
              <a:defRPr sz="1200" b="1">
                <a:solidFill>
                  <a:srgbClr val="D62828"/>
                </a:solidFill>
              </a:defRPr>
            </a:pPr>
            <a:r>
              <a:rPr lang="cs-CZ" sz="1600" noProof="0" dirty="0"/>
              <a:t>Riziko / Důvod omezení:</a:t>
            </a:r>
          </a:p>
          <a:p>
            <a:pPr>
              <a:defRPr sz="1200" i="1">
                <a:solidFill>
                  <a:srgbClr val="1E292C"/>
                </a:solidFill>
              </a:defRPr>
            </a:pPr>
            <a:r>
              <a:rPr lang="cs-CZ" sz="1600" noProof="0" dirty="0"/>
              <a:t>Jde o velmi jemný, povrchový hmat bez hlubokého tlaku, riziko poškození je minimální.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1277295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noProof="0" dirty="0"/>
              <a:t>2. Vytírání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sz="2800" noProof="0" dirty="0"/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sz="1400" noProof="0" dirty="0"/>
              <a:t>Časová dotace: 25 % celkového času 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427025" y="1821343"/>
            <a:ext cx="5486400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287465"/>
                </a:solidFill>
                <a:latin typeface="Calibri"/>
              </a:defRPr>
            </a:pPr>
            <a:r>
              <a:rPr lang="cs-CZ" noProof="0" dirty="0"/>
              <a:t>Charakteristika a účinek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Význam: působí na hlubší kožní vrstvy a pod nimi ležící tkáně (vazivo, fascie, sval)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provádí se větším tlakem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Účinek: rozrušuje srůsty v podkoží, uvolňuje kloubní pouzdra a odstraňuje zatvrdliny (myogelózy) 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krouživé nebo podélné pohyby.</a:t>
            </a:r>
          </a:p>
          <a:p>
            <a:pPr>
              <a:spcBef>
                <a:spcPts val="1600"/>
              </a:spcBef>
              <a:defRPr sz="1500" b="1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Příklady hmatů:</a:t>
            </a:r>
          </a:p>
          <a:p>
            <a:pPr>
              <a:spcBef>
                <a:spcPts val="400"/>
              </a:spcBef>
              <a:defRPr sz="1400">
                <a:solidFill>
                  <a:srgbClr val="6C757D"/>
                </a:solidFill>
                <a:latin typeface="Calibri"/>
              </a:defRPr>
            </a:pPr>
            <a:r>
              <a:rPr lang="cs-CZ" sz="2000" noProof="0" dirty="0"/>
              <a:t>vytírání špetkou, patkou dlaně, malíkovou hranou, palci, prsty (4, 8), vidličkou, hřbetem ruky, kolébkou, jezdcový či křížový hmat, vytírání klouby</a:t>
            </a:r>
          </a:p>
          <a:p>
            <a:pPr>
              <a:spcAft>
                <a:spcPts val="1000"/>
              </a:spcAft>
              <a:defRPr sz="1600" b="1">
                <a:solidFill>
                  <a:srgbClr val="0C2B31"/>
                </a:solidFill>
              </a:defRPr>
            </a:pPr>
            <a:endParaRPr lang="cs-CZ" noProof="0" dirty="0"/>
          </a:p>
        </p:txBody>
      </p:sp>
      <p:sp>
        <p:nvSpPr>
          <p:cNvPr id="5" name="Rounded Rectangle 4"/>
          <p:cNvSpPr/>
          <p:nvPr/>
        </p:nvSpPr>
        <p:spPr>
          <a:xfrm>
            <a:off x="6400800" y="1371600"/>
            <a:ext cx="5303520" cy="2103120"/>
          </a:xfrm>
          <a:prstGeom prst="roundRect">
            <a:avLst/>
          </a:prstGeom>
          <a:solidFill>
            <a:srgbClr val="E6F5EB"/>
          </a:solidFill>
          <a:ln>
            <a:solidFill>
              <a:srgbClr val="38B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  <a:defRPr sz="1400" b="1">
                <a:solidFill>
                  <a:srgbClr val="38B000"/>
                </a:solidFill>
              </a:defRPr>
            </a:pPr>
            <a:r>
              <a:rPr lang="cs-CZ" sz="1600" noProof="0" dirty="0"/>
              <a:t>✔ BEZPEČNÁ MÍSTA PRO APLIKACI</a:t>
            </a:r>
          </a:p>
          <a:p>
            <a:pPr>
              <a:defRPr sz="1200">
                <a:solidFill>
                  <a:srgbClr val="1E292C"/>
                </a:solidFill>
              </a:defRPr>
            </a:pPr>
            <a:r>
              <a:rPr lang="cs-CZ" sz="1600" noProof="0" dirty="0"/>
              <a:t>okolí kloubů, ploché svaly, fascie, okolí lopatek, chronická stadia úrazů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0" y="3657600"/>
            <a:ext cx="5303520" cy="2743200"/>
          </a:xfrm>
          <a:prstGeom prst="roundRect">
            <a:avLst/>
          </a:prstGeom>
          <a:solidFill>
            <a:srgbClr val="FDEDED"/>
          </a:solidFill>
          <a:ln>
            <a:solidFill>
              <a:srgbClr val="D628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400"/>
              </a:spcAft>
              <a:defRPr sz="1400" b="1">
                <a:solidFill>
                  <a:srgbClr val="D62828"/>
                </a:solidFill>
              </a:defRPr>
            </a:pPr>
            <a:r>
              <a:rPr lang="cs-CZ" sz="1600" noProof="0" dirty="0"/>
              <a:t>❌ ZAKÁZANÁ NEBO RIZIKOVÁ MÍSTA</a:t>
            </a:r>
          </a:p>
          <a:p>
            <a:pPr>
              <a:defRPr sz="1100">
                <a:solidFill>
                  <a:srgbClr val="1E292C"/>
                </a:solidFill>
              </a:defRPr>
            </a:pPr>
            <a:r>
              <a:rPr lang="cs-CZ" sz="1600" noProof="0" dirty="0"/>
              <a:t>kutně oteklé klouby, čerstvé jizvy, vystouplé kostní výčnělky (trny obratlů)</a:t>
            </a:r>
          </a:p>
          <a:p>
            <a:pPr>
              <a:spcBef>
                <a:spcPts val="400"/>
              </a:spcBef>
              <a:defRPr sz="1200" b="1">
                <a:solidFill>
                  <a:srgbClr val="D62828"/>
                </a:solidFill>
              </a:defRPr>
            </a:pPr>
            <a:r>
              <a:rPr lang="cs-CZ" sz="1600" noProof="0" dirty="0"/>
              <a:t>Riziko / Důvod omezení:</a:t>
            </a:r>
          </a:p>
          <a:p>
            <a:pPr>
              <a:defRPr sz="1200" i="1">
                <a:solidFill>
                  <a:srgbClr val="1E292C"/>
                </a:solidFill>
              </a:defRPr>
            </a:pPr>
            <a:r>
              <a:rPr lang="cs-CZ" sz="1600" noProof="0" dirty="0"/>
              <a:t>Tlak na nechráněnou kost či akutní zánět vyvolává ostrou bolest a hrozí mechanické poškození periostu.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127729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noProof="0" dirty="0"/>
              <a:t>3. Hnětení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sz="1400" noProof="0" dirty="0"/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sz="1400" noProof="0" dirty="0"/>
              <a:t>Časová dotace: 40 % celkového času 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371600"/>
            <a:ext cx="548640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600" b="1">
                <a:solidFill>
                  <a:srgbClr val="0C2B31"/>
                </a:solidFill>
              </a:defRPr>
            </a:pPr>
            <a:r>
              <a:rPr lang="cs-CZ" noProof="0" dirty="0"/>
              <a:t> </a:t>
            </a:r>
          </a:p>
          <a:p>
            <a:pPr>
              <a:defRPr sz="1800" b="1">
                <a:solidFill>
                  <a:srgbClr val="287465"/>
                </a:solidFill>
                <a:latin typeface="Calibri"/>
              </a:defRPr>
            </a:pPr>
            <a:r>
              <a:rPr lang="cs-CZ" sz="2000" noProof="0" dirty="0"/>
              <a:t>Charakteristika a účinek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Význam: hlavní svalová část masáže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nejdůležitější a fyzicky nejnáročnější úsek zaměřený přímo na svalové bříško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Účinek: mačkání a protahování svalových vláken, odplavení kyseliny mléčné, zvýšení elasticity a ovlivnění svalového tonu</a:t>
            </a:r>
          </a:p>
          <a:p>
            <a:pPr>
              <a:spcBef>
                <a:spcPts val="1600"/>
              </a:spcBef>
              <a:defRPr sz="1500" b="1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Příklady hmatů:</a:t>
            </a:r>
          </a:p>
          <a:p>
            <a:pPr>
              <a:spcBef>
                <a:spcPts val="400"/>
              </a:spcBef>
              <a:defRPr sz="1400">
                <a:solidFill>
                  <a:srgbClr val="6C757D"/>
                </a:solidFill>
                <a:latin typeface="Calibri"/>
              </a:defRPr>
            </a:pPr>
            <a:r>
              <a:rPr lang="cs-CZ" sz="2000" noProof="0" dirty="0"/>
              <a:t>uchopování a odtahování svalu, vlnovité hnětení, finské hnětení, protlačování pěstmi</a:t>
            </a:r>
          </a:p>
          <a:p>
            <a:pPr>
              <a:spcAft>
                <a:spcPts val="1000"/>
              </a:spcAft>
              <a:defRPr sz="1600" b="1">
                <a:solidFill>
                  <a:srgbClr val="0C2B31"/>
                </a:solidFill>
              </a:defRPr>
            </a:pPr>
            <a:endParaRPr lang="cs-CZ" noProof="0" dirty="0"/>
          </a:p>
        </p:txBody>
      </p:sp>
      <p:sp>
        <p:nvSpPr>
          <p:cNvPr id="5" name="Rounded Rectangle 4"/>
          <p:cNvSpPr/>
          <p:nvPr/>
        </p:nvSpPr>
        <p:spPr>
          <a:xfrm>
            <a:off x="6400800" y="1371600"/>
            <a:ext cx="5303520" cy="2103120"/>
          </a:xfrm>
          <a:prstGeom prst="roundRect">
            <a:avLst/>
          </a:prstGeom>
          <a:solidFill>
            <a:srgbClr val="E6F5EB"/>
          </a:solidFill>
          <a:ln>
            <a:solidFill>
              <a:srgbClr val="38B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  <a:defRPr sz="1400" b="1">
                <a:solidFill>
                  <a:srgbClr val="38B000"/>
                </a:solidFill>
              </a:defRPr>
            </a:pPr>
            <a:r>
              <a:rPr lang="cs-CZ" sz="1600" noProof="0" dirty="0"/>
              <a:t>✔ BEZPEČNÁ MÍSTA PRO APLIKACI</a:t>
            </a:r>
          </a:p>
          <a:p>
            <a:pPr>
              <a:defRPr sz="1200">
                <a:solidFill>
                  <a:srgbClr val="1E292C"/>
                </a:solidFill>
              </a:defRPr>
            </a:pPr>
            <a:r>
              <a:rPr lang="cs-CZ" sz="1600" noProof="0" dirty="0"/>
              <a:t>velká svalová bříška (např. m. trapezius, hýžďové svaly, stehna, lýtka)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0" y="3657600"/>
            <a:ext cx="5303520" cy="2743200"/>
          </a:xfrm>
          <a:prstGeom prst="roundRect">
            <a:avLst/>
          </a:prstGeom>
          <a:solidFill>
            <a:srgbClr val="FDEDED"/>
          </a:solidFill>
          <a:ln>
            <a:solidFill>
              <a:srgbClr val="D628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400"/>
              </a:spcAft>
              <a:defRPr sz="1400" b="1">
                <a:solidFill>
                  <a:srgbClr val="D62828"/>
                </a:solidFill>
              </a:defRPr>
            </a:pPr>
            <a:r>
              <a:rPr lang="cs-CZ" sz="1600" noProof="0" dirty="0"/>
              <a:t>❌ ZAKÁZANÁ NEBO RIZIKOVÁ MÍSTA</a:t>
            </a:r>
          </a:p>
          <a:p>
            <a:pPr>
              <a:defRPr sz="1100">
                <a:solidFill>
                  <a:srgbClr val="1E292C"/>
                </a:solidFill>
              </a:defRPr>
            </a:pPr>
            <a:r>
              <a:rPr lang="cs-CZ" sz="1600" noProof="0" dirty="0"/>
              <a:t>místa bez svalového podkladu, podkolenní jamka, podpažní jamka, přední strana krku</a:t>
            </a:r>
          </a:p>
          <a:p>
            <a:pPr>
              <a:spcBef>
                <a:spcPts val="400"/>
              </a:spcBef>
              <a:defRPr sz="1200" b="1">
                <a:solidFill>
                  <a:srgbClr val="D62828"/>
                </a:solidFill>
              </a:defRPr>
            </a:pPr>
            <a:r>
              <a:rPr lang="cs-CZ" sz="1600" noProof="0" dirty="0"/>
              <a:t>Riziko / Důvod omezení:</a:t>
            </a:r>
          </a:p>
          <a:p>
            <a:pPr>
              <a:defRPr sz="1200" i="1">
                <a:solidFill>
                  <a:srgbClr val="1E292C"/>
                </a:solidFill>
              </a:defRPr>
            </a:pPr>
            <a:r>
              <a:rPr lang="cs-CZ" sz="1600" noProof="0" dirty="0"/>
              <a:t>V rizikových zónách hrozí přímé poškození nechráněných nervových svazků a velkých cévních kmenů.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127729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noProof="0" dirty="0"/>
              <a:t>4. Tepání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sz="1400" noProof="0" dirty="0"/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sz="1400" noProof="0" dirty="0"/>
              <a:t>Časová dotace: 10 % celkového času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634150"/>
            <a:ext cx="5486400" cy="42986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287465"/>
                </a:solidFill>
                <a:latin typeface="Calibri"/>
              </a:defRPr>
            </a:pPr>
            <a:r>
              <a:rPr lang="cs-CZ" sz="2000" noProof="0" dirty="0"/>
              <a:t>Charakteristika a účinek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Význam: rytmické údery na masírovanou plochu provádí se výhradně na velkých svalových skupinách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Účinek: povrchové a rychlé tepání stimuluje (tonizuje) nervovou soustavu a intenzivně prokrvuje tkáň</a:t>
            </a:r>
          </a:p>
          <a:p>
            <a:pPr>
              <a:spcBef>
                <a:spcPts val="1600"/>
              </a:spcBef>
              <a:defRPr sz="1500" b="1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Příklady hmatů:</a:t>
            </a:r>
          </a:p>
          <a:p>
            <a:pPr>
              <a:spcBef>
                <a:spcPts val="400"/>
              </a:spcBef>
              <a:defRPr sz="1400">
                <a:solidFill>
                  <a:srgbClr val="6C757D"/>
                </a:solidFill>
                <a:latin typeface="Calibri"/>
              </a:defRPr>
            </a:pPr>
            <a:r>
              <a:rPr lang="cs-CZ" sz="2000" noProof="0" dirty="0"/>
              <a:t>povrchní: tleskáním, pleskáním dlaněmi, smetáním, konečky prstů</a:t>
            </a:r>
            <a:br>
              <a:rPr lang="cs-CZ" sz="2000" noProof="0" dirty="0"/>
            </a:br>
            <a:r>
              <a:rPr lang="cs-CZ" sz="2000" noProof="0" dirty="0"/>
              <a:t>hluboké: vějířovité, sekání malíkovou hranou, pěstmi, škubáním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0" y="1371600"/>
            <a:ext cx="5303520" cy="2103120"/>
          </a:xfrm>
          <a:prstGeom prst="roundRect">
            <a:avLst/>
          </a:prstGeom>
          <a:solidFill>
            <a:srgbClr val="E6F5EB"/>
          </a:solidFill>
          <a:ln>
            <a:solidFill>
              <a:srgbClr val="38B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  <a:defRPr sz="1400" b="1">
                <a:solidFill>
                  <a:srgbClr val="38B000"/>
                </a:solidFill>
              </a:defRPr>
            </a:pPr>
            <a:r>
              <a:rPr lang="cs-CZ" sz="1600" noProof="0" dirty="0"/>
              <a:t>✔ BEZPEČNÁ MÍSTA PRO APLIKACI</a:t>
            </a:r>
          </a:p>
          <a:p>
            <a:pPr>
              <a:defRPr sz="1200">
                <a:solidFill>
                  <a:srgbClr val="1E292C"/>
                </a:solidFill>
              </a:defRPr>
            </a:pPr>
            <a:r>
              <a:rPr lang="cs-CZ" sz="1600" noProof="0" dirty="0"/>
              <a:t>výhradně velké a silné svalové skupiny: hýždě, stehna,</a:t>
            </a:r>
          </a:p>
          <a:p>
            <a:pPr>
              <a:defRPr sz="1200">
                <a:solidFill>
                  <a:srgbClr val="1E292C"/>
                </a:solidFill>
              </a:defRPr>
            </a:pPr>
            <a:r>
              <a:rPr lang="cs-CZ" sz="1600" noProof="0" dirty="0"/>
              <a:t>na zádech pouze nejjemnější formy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0" y="3657600"/>
            <a:ext cx="5303520" cy="2743200"/>
          </a:xfrm>
          <a:prstGeom prst="roundRect">
            <a:avLst/>
          </a:prstGeom>
          <a:solidFill>
            <a:srgbClr val="FDEDED"/>
          </a:solidFill>
          <a:ln>
            <a:solidFill>
              <a:srgbClr val="D628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400"/>
              </a:spcAft>
              <a:defRPr sz="1400" b="1">
                <a:solidFill>
                  <a:srgbClr val="D62828"/>
                </a:solidFill>
              </a:defRPr>
            </a:pPr>
            <a:r>
              <a:rPr lang="cs-CZ" sz="1600" noProof="0" dirty="0"/>
              <a:t>❌ ZAKÁZANÁ NEBO RIZIKOVÁ MÍSTA</a:t>
            </a:r>
          </a:p>
          <a:p>
            <a:pPr>
              <a:defRPr sz="1100">
                <a:solidFill>
                  <a:srgbClr val="1E292C"/>
                </a:solidFill>
              </a:defRPr>
            </a:pPr>
            <a:r>
              <a:rPr lang="cs-CZ" sz="1600" noProof="0" dirty="0"/>
              <a:t>oblast ledvin, krční páteř, hlava, břicho, vnitřní strana stehen</a:t>
            </a:r>
          </a:p>
          <a:p>
            <a:pPr>
              <a:spcBef>
                <a:spcPts val="400"/>
              </a:spcBef>
              <a:defRPr sz="1200" b="1">
                <a:solidFill>
                  <a:srgbClr val="D62828"/>
                </a:solidFill>
              </a:defRPr>
            </a:pPr>
            <a:r>
              <a:rPr lang="cs-CZ" sz="1600" noProof="0" dirty="0"/>
              <a:t>Riziko / Důvod omezení:</a:t>
            </a:r>
          </a:p>
          <a:p>
            <a:pPr>
              <a:defRPr sz="1200" i="1">
                <a:solidFill>
                  <a:srgbClr val="1E292C"/>
                </a:solidFill>
              </a:defRPr>
            </a:pPr>
            <a:r>
              <a:rPr lang="cs-CZ" sz="1600" noProof="0" dirty="0"/>
              <a:t>Tvrdé a necitlivé údery zejména v bederní oblasti (ledviny) mohou způsobit vážné vnitřní trauma orgánů.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7F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365760"/>
            <a:ext cx="11277295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noProof="0" dirty="0"/>
              <a:t>5. Chvění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sz="1400" noProof="0" dirty="0"/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r>
              <a:rPr lang="cs-CZ" sz="1400" noProof="0" dirty="0"/>
              <a:t>Časová dotace: 10 % celkového času </a:t>
            </a:r>
          </a:p>
          <a:p>
            <a:pPr>
              <a:defRPr sz="2800" b="1">
                <a:solidFill>
                  <a:srgbClr val="0C2B31"/>
                </a:solidFill>
                <a:latin typeface="Arial"/>
              </a:defRPr>
            </a:pPr>
            <a:endParaRPr lang="cs-CZ" noProof="0" dirty="0"/>
          </a:p>
        </p:txBody>
      </p:sp>
      <p:sp>
        <p:nvSpPr>
          <p:cNvPr id="4" name="TextBox 3"/>
          <p:cNvSpPr txBox="1"/>
          <p:nvPr/>
        </p:nvSpPr>
        <p:spPr>
          <a:xfrm>
            <a:off x="427025" y="1634150"/>
            <a:ext cx="5486400" cy="38113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1">
                <a:solidFill>
                  <a:srgbClr val="287465"/>
                </a:solidFill>
                <a:latin typeface="Calibri"/>
              </a:defRPr>
            </a:pPr>
            <a:endParaRPr lang="cs-CZ" sz="2000" noProof="0" dirty="0"/>
          </a:p>
          <a:p>
            <a:pPr>
              <a:defRPr sz="1800" b="1">
                <a:solidFill>
                  <a:srgbClr val="287465"/>
                </a:solidFill>
                <a:latin typeface="Calibri"/>
              </a:defRPr>
            </a:pPr>
            <a:r>
              <a:rPr lang="cs-CZ" sz="2000" noProof="0" dirty="0"/>
              <a:t>Charakteristika a účinek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Význam: jemné vibrační pohyby, které masér přenáší svýma rukama na tělo pacienta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 zklidňující hmaty</a:t>
            </a:r>
          </a:p>
          <a:p>
            <a:pPr>
              <a:spcBef>
                <a:spcPts val="1000"/>
              </a:spcBef>
              <a:defRPr sz="14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Účinek: má výrazný uvolňující a zklidňující účinek na centrální nervovou soustavu i unavené svaly</a:t>
            </a:r>
          </a:p>
          <a:p>
            <a:pPr>
              <a:spcBef>
                <a:spcPts val="1600"/>
              </a:spcBef>
              <a:defRPr sz="1500" b="1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Příklady hmatů:</a:t>
            </a:r>
          </a:p>
          <a:p>
            <a:pPr>
              <a:spcBef>
                <a:spcPts val="400"/>
              </a:spcBef>
              <a:defRPr sz="1400">
                <a:solidFill>
                  <a:srgbClr val="6C757D"/>
                </a:solidFill>
                <a:latin typeface="Calibri"/>
              </a:defRPr>
            </a:pPr>
            <a:r>
              <a:rPr lang="cs-CZ" sz="2000" noProof="0" dirty="0"/>
              <a:t>chvění vidlicí (palec a ukazováček), chvění celou dlaní, vytřásání končetiny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0" y="1371600"/>
            <a:ext cx="5303520" cy="2103120"/>
          </a:xfrm>
          <a:prstGeom prst="roundRect">
            <a:avLst/>
          </a:prstGeom>
          <a:solidFill>
            <a:srgbClr val="E6F5EB"/>
          </a:solidFill>
          <a:ln>
            <a:solidFill>
              <a:srgbClr val="38B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600"/>
              </a:spcAft>
              <a:defRPr sz="1400" b="1">
                <a:solidFill>
                  <a:srgbClr val="38B000"/>
                </a:solidFill>
              </a:defRPr>
            </a:pPr>
            <a:r>
              <a:rPr lang="cs-CZ" sz="1600" noProof="0" dirty="0"/>
              <a:t>✔ BEZPEČNÁ MÍSTA PRO APLIKACI</a:t>
            </a:r>
          </a:p>
          <a:p>
            <a:pPr>
              <a:defRPr sz="1200">
                <a:solidFill>
                  <a:srgbClr val="1E292C"/>
                </a:solidFill>
              </a:defRPr>
            </a:pPr>
            <a:r>
              <a:rPr lang="cs-CZ" sz="1600" noProof="0" dirty="0"/>
              <a:t>celá plocha zad, stehna, lýtka, horní končetiny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0" y="3657600"/>
            <a:ext cx="5303520" cy="2743200"/>
          </a:xfrm>
          <a:prstGeom prst="roundRect">
            <a:avLst/>
          </a:prstGeom>
          <a:solidFill>
            <a:srgbClr val="FDEDED"/>
          </a:solidFill>
          <a:ln>
            <a:solidFill>
              <a:srgbClr val="D628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/>
          <a:lstStyle/>
          <a:p>
            <a:pPr algn="ctr">
              <a:spcAft>
                <a:spcPts val="400"/>
              </a:spcAft>
              <a:defRPr sz="1400" b="1">
                <a:solidFill>
                  <a:srgbClr val="D62828"/>
                </a:solidFill>
              </a:defRPr>
            </a:pPr>
            <a:r>
              <a:rPr lang="cs-CZ" sz="1600" noProof="0" dirty="0"/>
              <a:t>❌ ZAKÁZANÁ NEBO RIZIKOVÁ MÍSTA</a:t>
            </a:r>
          </a:p>
          <a:p>
            <a:pPr>
              <a:defRPr sz="1100">
                <a:solidFill>
                  <a:srgbClr val="1E292C"/>
                </a:solidFill>
              </a:defRPr>
            </a:pPr>
            <a:r>
              <a:rPr lang="cs-CZ" sz="1600" noProof="0" dirty="0"/>
              <a:t>oblast hrudníku a zad u pacientů se srdeční arytmií nebo implantovaným kardiostimulátorem</a:t>
            </a:r>
          </a:p>
          <a:p>
            <a:pPr>
              <a:spcBef>
                <a:spcPts val="400"/>
              </a:spcBef>
              <a:defRPr sz="1200" b="1">
                <a:solidFill>
                  <a:srgbClr val="D62828"/>
                </a:solidFill>
              </a:defRPr>
            </a:pPr>
            <a:r>
              <a:rPr lang="cs-CZ" sz="1600" noProof="0" dirty="0"/>
              <a:t>Riziko / Důvod omezení:</a:t>
            </a:r>
          </a:p>
          <a:p>
            <a:pPr>
              <a:defRPr sz="1200" i="1">
                <a:solidFill>
                  <a:srgbClr val="1E292C"/>
                </a:solidFill>
              </a:defRPr>
            </a:pPr>
            <a:r>
              <a:rPr lang="cs-CZ" sz="1600" noProof="0" dirty="0"/>
              <a:t>Mechanické vibrace a frekvence hmatu by mohly rezonovat se srdeční činností a narušit její rytmus.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31520" y="457200"/>
            <a:ext cx="10698480" cy="77970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>
              <a:defRPr sz="3600" b="1">
                <a:solidFill>
                  <a:srgbClr val="212529"/>
                </a:solidFill>
                <a:latin typeface="Calibri"/>
              </a:defRPr>
            </a:pPr>
            <a:r>
              <a:rPr lang="cs-CZ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6. Pasivní pohyby a závěr</a:t>
            </a:r>
          </a:p>
          <a:p>
            <a:pPr>
              <a:spcBef>
                <a:spcPts val="800"/>
              </a:spcBef>
              <a:defRPr sz="1600">
                <a:solidFill>
                  <a:srgbClr val="6C757D"/>
                </a:solidFill>
                <a:latin typeface="Calibri"/>
              </a:defRPr>
            </a:pPr>
            <a:r>
              <a:rPr lang="cs-CZ" noProof="0" dirty="0"/>
              <a:t>závěrečná fáze masážní procedury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06392" y="1706943"/>
            <a:ext cx="10725912" cy="1528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200" b="1">
                <a:solidFill>
                  <a:srgbClr val="287465"/>
                </a:solidFill>
                <a:latin typeface="Calibri"/>
              </a:defRPr>
            </a:pPr>
            <a:r>
              <a:rPr lang="cs-CZ" sz="2000" noProof="0" dirty="0"/>
              <a:t>Pasivní pohyby</a:t>
            </a:r>
          </a:p>
          <a:p>
            <a:pPr>
              <a:spcBef>
                <a:spcPts val="800"/>
              </a:spcBef>
              <a:defRPr sz="15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Účinek: slouží jako závěrečná část masáže zaměřená na celkové uvolnění kloubních rozsahů a relaxaci</a:t>
            </a:r>
          </a:p>
          <a:p>
            <a:pPr>
              <a:spcBef>
                <a:spcPts val="800"/>
              </a:spcBef>
              <a:defRPr sz="1500">
                <a:solidFill>
                  <a:srgbClr val="212529"/>
                </a:solidFill>
                <a:latin typeface="Calibri"/>
              </a:defRPr>
            </a:pPr>
            <a:r>
              <a:rPr lang="cs-CZ" sz="2000" noProof="0" dirty="0"/>
              <a:t>• Příklady hmatů: pohyby ohýbáním a natahováním (flexe/extenze), kroužení v kloubech</a:t>
            </a:r>
          </a:p>
        </p:txBody>
      </p:sp>
      <p:pic>
        <p:nvPicPr>
          <p:cNvPr id="4" name="Obrázek 3" descr="Masáž žena Stock vektory | DepositPhotos">
            <a:extLst>
              <a:ext uri="{FF2B5EF4-FFF2-40B4-BE49-F238E27FC236}">
                <a16:creationId xmlns:a16="http://schemas.microsoft.com/office/drawing/2014/main" id="{10C91D1B-66E9-9777-3EE7-7DE6A38B79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8622" y="3667225"/>
            <a:ext cx="5695950" cy="31907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779</Words>
  <Application>Microsoft Office PowerPoint</Application>
  <PresentationFormat>Širokoúhlá obrazovka</PresentationFormat>
  <Paragraphs>100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rodina</dc:creator>
  <cp:keywords/>
  <dc:description>generated using python-pptx</dc:description>
  <cp:lastModifiedBy>Rodina Ptáčkovi</cp:lastModifiedBy>
  <cp:revision>3</cp:revision>
  <dcterms:created xsi:type="dcterms:W3CDTF">2013-01-27T09:14:16Z</dcterms:created>
  <dcterms:modified xsi:type="dcterms:W3CDTF">2026-09-09T19:23:25Z</dcterms:modified>
  <cp:category/>
</cp:coreProperties>
</file>