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8" r:id="rId2"/>
    <p:sldId id="286" r:id="rId3"/>
    <p:sldId id="287" r:id="rId4"/>
    <p:sldId id="289" r:id="rId5"/>
    <p:sldId id="291" r:id="rId6"/>
    <p:sldId id="294" r:id="rId7"/>
    <p:sldId id="292" r:id="rId8"/>
    <p:sldId id="293" r:id="rId9"/>
    <p:sldId id="295" r:id="rId10"/>
    <p:sldId id="296" r:id="rId11"/>
  </p:sldIdLst>
  <p:sldSz cx="9144000" cy="6858000" type="screen4x3"/>
  <p:notesSz cx="6797675" cy="9926638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99FF"/>
    <a:srgbClr val="BFFD91"/>
    <a:srgbClr val="FFFF66"/>
    <a:srgbClr val="D0EBB3"/>
    <a:srgbClr val="FFFFA3"/>
    <a:srgbClr val="FF1D1D"/>
    <a:srgbClr val="278D4E"/>
    <a:srgbClr val="C9E7A7"/>
    <a:srgbClr val="376092"/>
    <a:srgbClr val="FADA1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9" autoAdjust="0"/>
    <p:restoredTop sz="94660"/>
  </p:normalViewPr>
  <p:slideViewPr>
    <p:cSldViewPr>
      <p:cViewPr>
        <p:scale>
          <a:sx n="123" d="100"/>
          <a:sy n="123" d="100"/>
        </p:scale>
        <p:origin x="1002" y="-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5CF6D-2989-45D9-AEEC-5C43F1848897}" type="datetimeFigureOut">
              <a:rPr lang="cs-CZ" smtClean="0"/>
              <a:t>20.01.2025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C8226-B01B-40C6-84D6-4D75FF528B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00379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5CF6D-2989-45D9-AEEC-5C43F1848897}" type="datetimeFigureOut">
              <a:rPr lang="cs-CZ" smtClean="0"/>
              <a:t>20.01.2025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C8226-B01B-40C6-84D6-4D75FF528B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596894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5CF6D-2989-45D9-AEEC-5C43F1848897}" type="datetimeFigureOut">
              <a:rPr lang="cs-CZ" smtClean="0"/>
              <a:t>20.01.2025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C8226-B01B-40C6-84D6-4D75FF528B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824535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5CF6D-2989-45D9-AEEC-5C43F1848897}" type="datetimeFigureOut">
              <a:rPr lang="cs-CZ" smtClean="0"/>
              <a:t>20.01.2025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C8226-B01B-40C6-84D6-4D75FF528B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511760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5CF6D-2989-45D9-AEEC-5C43F1848897}" type="datetimeFigureOut">
              <a:rPr lang="cs-CZ" smtClean="0"/>
              <a:t>20.01.2025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C8226-B01B-40C6-84D6-4D75FF528B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907750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5CF6D-2989-45D9-AEEC-5C43F1848897}" type="datetimeFigureOut">
              <a:rPr lang="cs-CZ" smtClean="0"/>
              <a:t>20.01.2025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C8226-B01B-40C6-84D6-4D75FF528B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514330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5CF6D-2989-45D9-AEEC-5C43F1848897}" type="datetimeFigureOut">
              <a:rPr lang="cs-CZ" smtClean="0"/>
              <a:t>20.01.2025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C8226-B01B-40C6-84D6-4D75FF528B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186382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5CF6D-2989-45D9-AEEC-5C43F1848897}" type="datetimeFigureOut">
              <a:rPr lang="cs-CZ" smtClean="0"/>
              <a:t>20.01.2025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C8226-B01B-40C6-84D6-4D75FF528B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139774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5CF6D-2989-45D9-AEEC-5C43F1848897}" type="datetimeFigureOut">
              <a:rPr lang="cs-CZ" smtClean="0"/>
              <a:t>20.01.2025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C8226-B01B-40C6-84D6-4D75FF528B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606832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5CF6D-2989-45D9-AEEC-5C43F1848897}" type="datetimeFigureOut">
              <a:rPr lang="cs-CZ" smtClean="0"/>
              <a:t>20.01.2025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C8226-B01B-40C6-84D6-4D75FF528B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637670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5CF6D-2989-45D9-AEEC-5C43F1848897}" type="datetimeFigureOut">
              <a:rPr lang="cs-CZ" smtClean="0"/>
              <a:t>20.01.2025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C8226-B01B-40C6-84D6-4D75FF528B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792030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2">
                <a:lumMod val="20000"/>
                <a:lumOff val="80000"/>
              </a:schemeClr>
            </a:gs>
            <a:gs pos="30000">
              <a:schemeClr val="accent2">
                <a:lumMod val="20000"/>
                <a:lumOff val="80000"/>
              </a:schemeClr>
            </a:gs>
            <a:gs pos="71000">
              <a:schemeClr val="accent2">
                <a:lumMod val="40000"/>
                <a:lumOff val="60000"/>
              </a:schemeClr>
            </a:gs>
            <a:gs pos="100000">
              <a:schemeClr val="accent2">
                <a:lumMod val="60000"/>
                <a:lumOff val="4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C5CF6D-2989-45D9-AEEC-5C43F1848897}" type="datetimeFigureOut">
              <a:rPr lang="cs-CZ" smtClean="0"/>
              <a:t>20.01.2025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BC8226-B01B-40C6-84D6-4D75FF528B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460394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11560" y="116632"/>
            <a:ext cx="7772400" cy="794519"/>
          </a:xfrm>
        </p:spPr>
        <p:txBody>
          <a:bodyPr>
            <a:no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cs-CZ" sz="3200" b="1" dirty="0" smtClean="0">
                <a:ea typeface="Calibri"/>
                <a:cs typeface="Times New Roman"/>
              </a:rPr>
              <a:t/>
            </a:r>
            <a:br>
              <a:rPr lang="cs-CZ" sz="3200" b="1" dirty="0" smtClean="0">
                <a:ea typeface="Calibri"/>
                <a:cs typeface="Times New Roman"/>
              </a:rPr>
            </a:br>
            <a:r>
              <a:rPr lang="cs-CZ" sz="3200" b="1" dirty="0" smtClean="0">
                <a:ea typeface="Calibri"/>
                <a:cs typeface="Times New Roman"/>
              </a:rPr>
              <a:t>Pravopis – </a:t>
            </a:r>
            <a:r>
              <a:rPr lang="cs-CZ" sz="3200" b="1" dirty="0" smtClean="0"/>
              <a:t>přejatá </a:t>
            </a:r>
            <a:r>
              <a:rPr lang="cs-CZ" sz="3200" b="1" dirty="0"/>
              <a:t>slova</a:t>
            </a:r>
            <a:endParaRPr lang="cs-CZ" sz="3200" b="1" dirty="0">
              <a:ea typeface="Calibri"/>
              <a:cs typeface="Times New Roman"/>
            </a:endParaRPr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899592" y="1196752"/>
            <a:ext cx="3888432" cy="7920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2400" dirty="0" smtClean="0"/>
              <a:t>Náplň výuky:</a:t>
            </a:r>
            <a:endParaRPr lang="cs-CZ" sz="2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899592" y="2161781"/>
            <a:ext cx="6624736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ea typeface="Calibri"/>
                <a:cs typeface="Times New Roman"/>
              </a:rPr>
              <a:t>Slova psaná původním pravopisem</a:t>
            </a:r>
          </a:p>
          <a:p>
            <a:r>
              <a:rPr lang="cs-CZ" sz="2400" dirty="0">
                <a:ea typeface="Calibri"/>
                <a:cs typeface="Times New Roman"/>
              </a:rPr>
              <a:t>Slova psaná původním </a:t>
            </a:r>
            <a:r>
              <a:rPr lang="cs-CZ" sz="2400" dirty="0" smtClean="0">
                <a:ea typeface="Calibri"/>
                <a:cs typeface="Times New Roman"/>
              </a:rPr>
              <a:t>i počeštěným pravopisem</a:t>
            </a:r>
            <a:endParaRPr lang="cs-CZ" sz="2400" dirty="0">
              <a:ea typeface="Calibri"/>
              <a:cs typeface="Times New Roman"/>
            </a:endParaRPr>
          </a:p>
          <a:p>
            <a:r>
              <a:rPr lang="cs-CZ" sz="2400" dirty="0">
                <a:ea typeface="Calibri"/>
                <a:cs typeface="Times New Roman"/>
              </a:rPr>
              <a:t>Slova </a:t>
            </a:r>
            <a:r>
              <a:rPr lang="cs-CZ" sz="2400">
                <a:ea typeface="Calibri"/>
                <a:cs typeface="Times New Roman"/>
              </a:rPr>
              <a:t>psaná </a:t>
            </a:r>
            <a:r>
              <a:rPr lang="cs-CZ" sz="2400" smtClean="0">
                <a:ea typeface="Calibri"/>
                <a:cs typeface="Times New Roman"/>
              </a:rPr>
              <a:t>počeštěným </a:t>
            </a:r>
            <a:r>
              <a:rPr lang="cs-CZ" sz="2400" dirty="0">
                <a:ea typeface="Calibri"/>
                <a:cs typeface="Times New Roman"/>
              </a:rPr>
              <a:t>pravopisem</a:t>
            </a:r>
          </a:p>
          <a:p>
            <a:r>
              <a:rPr lang="cs-CZ" sz="2400" dirty="0">
                <a:ea typeface="Calibri"/>
                <a:cs typeface="Times New Roman"/>
              </a:rPr>
              <a:t>Dvojí pravopis</a:t>
            </a:r>
          </a:p>
          <a:p>
            <a:r>
              <a:rPr lang="cs-CZ" sz="2400" dirty="0">
                <a:ea typeface="Calibri"/>
                <a:cs typeface="Times New Roman"/>
              </a:rPr>
              <a:t>Psaní s</a:t>
            </a:r>
          </a:p>
          <a:p>
            <a:r>
              <a:rPr lang="cs-CZ" sz="2400" dirty="0">
                <a:ea typeface="Calibri"/>
                <a:cs typeface="Times New Roman"/>
              </a:rPr>
              <a:t>Délka samohlásek</a:t>
            </a:r>
          </a:p>
          <a:p>
            <a:r>
              <a:rPr lang="cs-CZ" sz="2400" dirty="0">
                <a:cs typeface="Times New Roman"/>
              </a:rPr>
              <a:t>Psaní vlastních jmen</a:t>
            </a:r>
            <a:endParaRPr lang="cs-CZ" sz="2400" dirty="0"/>
          </a:p>
          <a:p>
            <a:endParaRPr lang="cs-CZ" sz="2400" dirty="0"/>
          </a:p>
          <a:p>
            <a:endParaRPr lang="cs-CZ" sz="2400" dirty="0" smtClean="0"/>
          </a:p>
          <a:p>
            <a:endParaRPr lang="cs-CZ" sz="2400" dirty="0" smtClean="0"/>
          </a:p>
        </p:txBody>
      </p:sp>
    </p:spTree>
    <p:extLst>
      <p:ext uri="{BB962C8B-B14F-4D97-AF65-F5344CB8AC3E}">
        <p14:creationId xmlns:p14="http://schemas.microsoft.com/office/powerpoint/2010/main" val="2164994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1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11560" y="116632"/>
            <a:ext cx="7772400" cy="794519"/>
          </a:xfrm>
        </p:spPr>
        <p:txBody>
          <a:bodyPr>
            <a:noAutofit/>
          </a:bodyPr>
          <a:lstStyle/>
          <a:p>
            <a:pPr>
              <a:lnSpc>
                <a:spcPct val="115000"/>
              </a:lnSpc>
            </a:pPr>
            <a:r>
              <a:rPr lang="cs-CZ" sz="3200" b="1" dirty="0" smtClean="0">
                <a:ea typeface="Calibri"/>
                <a:cs typeface="Times New Roman"/>
              </a:rPr>
              <a:t/>
            </a:r>
            <a:br>
              <a:rPr lang="cs-CZ" sz="3200" b="1" dirty="0" smtClean="0">
                <a:ea typeface="Calibri"/>
                <a:cs typeface="Times New Roman"/>
              </a:rPr>
            </a:br>
            <a:r>
              <a:rPr lang="cs-CZ" sz="3200" b="1" dirty="0" smtClean="0">
                <a:ea typeface="Calibri"/>
                <a:cs typeface="Times New Roman"/>
              </a:rPr>
              <a:t/>
            </a:r>
            <a:br>
              <a:rPr lang="cs-CZ" sz="3200" b="1" dirty="0" smtClean="0">
                <a:ea typeface="Calibri"/>
                <a:cs typeface="Times New Roman"/>
              </a:rPr>
            </a:br>
            <a:r>
              <a:rPr lang="cs-CZ" sz="3200" b="1" dirty="0" smtClean="0">
                <a:ea typeface="Calibri"/>
                <a:cs typeface="Times New Roman"/>
              </a:rPr>
              <a:t/>
            </a:r>
            <a:br>
              <a:rPr lang="cs-CZ" sz="3200" b="1" dirty="0" smtClean="0">
                <a:ea typeface="Calibri"/>
                <a:cs typeface="Times New Roman"/>
              </a:rPr>
            </a:br>
            <a:r>
              <a:rPr lang="cs-CZ" sz="3200" b="1" dirty="0">
                <a:ea typeface="Calibri"/>
                <a:cs typeface="Times New Roman"/>
              </a:rPr>
              <a:t>Slova psaná původním pravopisem</a:t>
            </a:r>
            <a:r>
              <a:rPr lang="cs-CZ" sz="3200" dirty="0">
                <a:ea typeface="Calibri"/>
                <a:cs typeface="Times New Roman"/>
              </a:rPr>
              <a:t/>
            </a:r>
            <a:br>
              <a:rPr lang="cs-CZ" sz="3200" dirty="0">
                <a:ea typeface="Calibri"/>
                <a:cs typeface="Times New Roman"/>
              </a:rPr>
            </a:br>
            <a:r>
              <a:rPr lang="cs-CZ" sz="3200" dirty="0"/>
              <a:t/>
            </a:r>
            <a:br>
              <a:rPr lang="cs-CZ" sz="3200" dirty="0"/>
            </a:br>
            <a:endParaRPr lang="cs-CZ" sz="3200" b="1" dirty="0">
              <a:ea typeface="Calibri"/>
              <a:cs typeface="Times New Roman"/>
            </a:endParaRPr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899592" y="1412776"/>
            <a:ext cx="8244408" cy="417646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42900" indent="-342900" algn="l">
              <a:buFont typeface="Wingdings" pitchFamily="2" charset="2"/>
              <a:buChar char="§"/>
            </a:pPr>
            <a:r>
              <a:rPr lang="cs-CZ" sz="2400" dirty="0" smtClean="0"/>
              <a:t>Odborné a knižní výrazy</a:t>
            </a:r>
          </a:p>
          <a:p>
            <a:pPr algn="l"/>
            <a:r>
              <a:rPr lang="cs-CZ" sz="2400" dirty="0"/>
              <a:t> </a:t>
            </a:r>
            <a:r>
              <a:rPr lang="cs-CZ" sz="2400" dirty="0" smtClean="0"/>
              <a:t>    </a:t>
            </a:r>
            <a:r>
              <a:rPr lang="cs-CZ" sz="2400" i="1" dirty="0" smtClean="0"/>
              <a:t>netto, watt, ytterbium</a:t>
            </a:r>
          </a:p>
          <a:p>
            <a:pPr algn="l"/>
            <a:endParaRPr lang="cs-CZ" sz="2400" i="1" dirty="0" smtClean="0"/>
          </a:p>
          <a:p>
            <a:pPr marL="342900" indent="-342900" algn="l">
              <a:buFont typeface="Wingdings" pitchFamily="2" charset="2"/>
              <a:buChar char="§"/>
            </a:pPr>
            <a:r>
              <a:rPr lang="cs-CZ" sz="2400" dirty="0" smtClean="0"/>
              <a:t>Slova částečně zdomácnělá</a:t>
            </a:r>
          </a:p>
          <a:p>
            <a:pPr algn="l"/>
            <a:r>
              <a:rPr lang="cs-CZ" sz="2400" dirty="0"/>
              <a:t> </a:t>
            </a:r>
            <a:r>
              <a:rPr lang="cs-CZ" sz="2400" dirty="0" smtClean="0"/>
              <a:t>    </a:t>
            </a:r>
            <a:r>
              <a:rPr lang="cs-CZ" sz="2400" i="1" dirty="0" smtClean="0"/>
              <a:t>bulletin, causerie, foyer, interview</a:t>
            </a:r>
          </a:p>
          <a:p>
            <a:pPr algn="l"/>
            <a:r>
              <a:rPr lang="cs-CZ" sz="2400" i="1" dirty="0"/>
              <a:t> </a:t>
            </a:r>
            <a:r>
              <a:rPr lang="cs-CZ" sz="2400" i="1" dirty="0" smtClean="0"/>
              <a:t>    revue, outsider</a:t>
            </a:r>
          </a:p>
          <a:p>
            <a:pPr algn="l"/>
            <a:endParaRPr lang="cs-CZ" sz="2400" i="1" dirty="0" smtClean="0"/>
          </a:p>
          <a:p>
            <a:pPr marL="342900" indent="-342900" algn="l">
              <a:buFont typeface="Wingdings" pitchFamily="2" charset="2"/>
              <a:buChar char="§"/>
            </a:pPr>
            <a:r>
              <a:rPr lang="cs-CZ" sz="2400" dirty="0" smtClean="0"/>
              <a:t>Citátové výrazy</a:t>
            </a:r>
          </a:p>
          <a:p>
            <a:pPr algn="l"/>
            <a:r>
              <a:rPr lang="cs-CZ" sz="2400" i="1" dirty="0" smtClean="0"/>
              <a:t>     ad hoc, curriculum vitae, status quo,</a:t>
            </a:r>
          </a:p>
          <a:p>
            <a:pPr algn="l"/>
            <a:r>
              <a:rPr lang="cs-CZ" sz="2400" i="1" dirty="0"/>
              <a:t> </a:t>
            </a:r>
            <a:r>
              <a:rPr lang="cs-CZ" sz="2400" i="1" dirty="0" smtClean="0"/>
              <a:t>    de iure, fair play</a:t>
            </a:r>
            <a:endParaRPr lang="cs-CZ" sz="2400" i="1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9134" y="1412776"/>
            <a:ext cx="3133066" cy="3133066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8168855" y="4545842"/>
            <a:ext cx="7433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 1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46294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1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51520" y="116632"/>
            <a:ext cx="8892480" cy="794519"/>
          </a:xfrm>
        </p:spPr>
        <p:txBody>
          <a:bodyPr>
            <a:noAutofit/>
          </a:bodyPr>
          <a:lstStyle/>
          <a:p>
            <a:pPr>
              <a:lnSpc>
                <a:spcPct val="115000"/>
              </a:lnSpc>
            </a:pPr>
            <a:r>
              <a:rPr lang="cs-CZ" sz="3200" b="1" dirty="0" smtClean="0">
                <a:ea typeface="Calibri"/>
                <a:cs typeface="Times New Roman"/>
              </a:rPr>
              <a:t/>
            </a:r>
            <a:br>
              <a:rPr lang="cs-CZ" sz="3200" b="1" dirty="0" smtClean="0">
                <a:ea typeface="Calibri"/>
                <a:cs typeface="Times New Roman"/>
              </a:rPr>
            </a:br>
            <a:r>
              <a:rPr lang="cs-CZ" sz="3200" b="1" dirty="0" smtClean="0">
                <a:ea typeface="Calibri"/>
                <a:cs typeface="Times New Roman"/>
              </a:rPr>
              <a:t/>
            </a:r>
            <a:br>
              <a:rPr lang="cs-CZ" sz="3200" b="1" dirty="0" smtClean="0">
                <a:ea typeface="Calibri"/>
                <a:cs typeface="Times New Roman"/>
              </a:rPr>
            </a:br>
            <a:r>
              <a:rPr lang="cs-CZ" sz="3200" b="1" dirty="0" smtClean="0">
                <a:ea typeface="Calibri"/>
                <a:cs typeface="Times New Roman"/>
              </a:rPr>
              <a:t/>
            </a:r>
            <a:br>
              <a:rPr lang="cs-CZ" sz="3200" b="1" dirty="0" smtClean="0">
                <a:ea typeface="Calibri"/>
                <a:cs typeface="Times New Roman"/>
              </a:rPr>
            </a:br>
            <a:r>
              <a:rPr lang="cs-CZ" sz="3200" b="1" dirty="0">
                <a:ea typeface="Calibri"/>
                <a:cs typeface="Times New Roman"/>
              </a:rPr>
              <a:t>Slova psaná </a:t>
            </a:r>
            <a:r>
              <a:rPr lang="cs-CZ" sz="3200" b="1" dirty="0" smtClean="0">
                <a:ea typeface="Calibri"/>
                <a:cs typeface="Times New Roman"/>
              </a:rPr>
              <a:t>původním i počeštěným </a:t>
            </a:r>
            <a:r>
              <a:rPr lang="cs-CZ" sz="3200" b="1" dirty="0">
                <a:ea typeface="Calibri"/>
                <a:cs typeface="Times New Roman"/>
              </a:rPr>
              <a:t>pravopisem</a:t>
            </a:r>
            <a:r>
              <a:rPr lang="cs-CZ" sz="3200" dirty="0">
                <a:ea typeface="Calibri"/>
                <a:cs typeface="Times New Roman"/>
              </a:rPr>
              <a:t/>
            </a:r>
            <a:br>
              <a:rPr lang="cs-CZ" sz="3200" dirty="0">
                <a:ea typeface="Calibri"/>
                <a:cs typeface="Times New Roman"/>
              </a:rPr>
            </a:br>
            <a:r>
              <a:rPr lang="cs-CZ" sz="3200" dirty="0"/>
              <a:t/>
            </a:r>
            <a:br>
              <a:rPr lang="cs-CZ" sz="3200" dirty="0"/>
            </a:br>
            <a:endParaRPr lang="cs-CZ" sz="3200" b="1" dirty="0">
              <a:ea typeface="Calibri"/>
              <a:cs typeface="Times New Roman"/>
            </a:endParaRPr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666492" y="1124744"/>
            <a:ext cx="7488832" cy="5544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0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42900" indent="-342900" algn="l">
              <a:buFont typeface="Wingdings" pitchFamily="2" charset="2"/>
              <a:buChar char="§"/>
            </a:pPr>
            <a:endParaRPr lang="cs-CZ" sz="2400" i="1" dirty="0" smtClean="0"/>
          </a:p>
          <a:p>
            <a:pPr marL="342900" indent="-342900" algn="l">
              <a:buFont typeface="Wingdings" pitchFamily="2" charset="2"/>
              <a:buChar char="§"/>
            </a:pPr>
            <a:endParaRPr lang="cs-CZ" sz="2400" i="1" dirty="0"/>
          </a:p>
          <a:p>
            <a:pPr marL="342900" indent="-342900" algn="l">
              <a:buFont typeface="Wingdings" pitchFamily="2" charset="2"/>
              <a:buChar char="§"/>
            </a:pPr>
            <a:endParaRPr lang="cs-CZ" sz="2400" i="1" dirty="0" smtClean="0"/>
          </a:p>
          <a:p>
            <a:pPr marL="342900" indent="-342900" algn="l">
              <a:buFont typeface="Wingdings" pitchFamily="2" charset="2"/>
              <a:buChar char="§"/>
            </a:pPr>
            <a:endParaRPr lang="cs-CZ" sz="2400" i="1" dirty="0"/>
          </a:p>
          <a:p>
            <a:pPr marL="342900" indent="-342900" algn="l">
              <a:buFont typeface="Wingdings" pitchFamily="2" charset="2"/>
              <a:buChar char="§"/>
            </a:pPr>
            <a:endParaRPr lang="cs-CZ" sz="2400" i="1" dirty="0" smtClean="0"/>
          </a:p>
          <a:p>
            <a:pPr algn="l"/>
            <a:endParaRPr lang="cs-CZ" sz="2400" i="1" dirty="0"/>
          </a:p>
          <a:p>
            <a:pPr marL="342900" indent="-342900" algn="l">
              <a:buFont typeface="Wingdings" pitchFamily="2" charset="2"/>
              <a:buChar char="§"/>
            </a:pPr>
            <a:r>
              <a:rPr lang="cs-CZ" sz="3800" i="1" dirty="0"/>
              <a:t>j</a:t>
            </a:r>
            <a:r>
              <a:rPr lang="cs-CZ" sz="3800" i="1" dirty="0" smtClean="0"/>
              <a:t>achting – jachtink</a:t>
            </a:r>
          </a:p>
          <a:p>
            <a:pPr marL="342900" indent="-342900" algn="l">
              <a:buFont typeface="Wingdings" pitchFamily="2" charset="2"/>
              <a:buChar char="§"/>
            </a:pPr>
            <a:r>
              <a:rPr lang="cs-CZ" sz="3800" i="1" dirty="0"/>
              <a:t>r</a:t>
            </a:r>
            <a:r>
              <a:rPr lang="cs-CZ" sz="3800" i="1" dirty="0" smtClean="0"/>
              <a:t>unway – ranvej</a:t>
            </a:r>
          </a:p>
          <a:p>
            <a:pPr marL="342900" indent="-342900" algn="l">
              <a:buFont typeface="Wingdings" pitchFamily="2" charset="2"/>
              <a:buChar char="§"/>
            </a:pPr>
            <a:r>
              <a:rPr lang="cs-CZ" sz="3800" i="1" dirty="0"/>
              <a:t>t</a:t>
            </a:r>
            <a:r>
              <a:rPr lang="cs-CZ" sz="3800" i="1" dirty="0" smtClean="0"/>
              <a:t>rust – trast</a:t>
            </a:r>
          </a:p>
          <a:p>
            <a:pPr marL="342900" indent="-342900" algn="l">
              <a:buFont typeface="Wingdings" pitchFamily="2" charset="2"/>
              <a:buChar char="§"/>
            </a:pPr>
            <a:r>
              <a:rPr lang="cs-CZ" sz="3800" i="1" dirty="0"/>
              <a:t>j</a:t>
            </a:r>
            <a:r>
              <a:rPr lang="cs-CZ" sz="3800" i="1" dirty="0" smtClean="0"/>
              <a:t>azz – džez</a:t>
            </a:r>
          </a:p>
          <a:p>
            <a:pPr marL="342900" indent="-342900" algn="l">
              <a:buFont typeface="Wingdings" pitchFamily="2" charset="2"/>
              <a:buChar char="§"/>
            </a:pPr>
            <a:r>
              <a:rPr lang="cs-CZ" sz="3800" i="1" dirty="0"/>
              <a:t>j</a:t>
            </a:r>
            <a:r>
              <a:rPr lang="cs-CZ" sz="3800" i="1" dirty="0" smtClean="0"/>
              <a:t>unta – chunta</a:t>
            </a:r>
          </a:p>
          <a:p>
            <a:pPr marL="342900" indent="-342900" algn="l">
              <a:buFont typeface="Wingdings" pitchFamily="2" charset="2"/>
              <a:buChar char="§"/>
            </a:pPr>
            <a:r>
              <a:rPr lang="cs-CZ" sz="3800" i="1" dirty="0"/>
              <a:t>b</a:t>
            </a:r>
            <a:r>
              <a:rPr lang="cs-CZ" sz="3800" i="1" dirty="0" smtClean="0"/>
              <a:t>riefing – brífink</a:t>
            </a:r>
          </a:p>
          <a:p>
            <a:pPr marL="342900" indent="-342900" algn="l">
              <a:buFont typeface="Wingdings" pitchFamily="2" charset="2"/>
              <a:buChar char="§"/>
            </a:pPr>
            <a:endParaRPr lang="cs-CZ" sz="2400" i="1" dirty="0"/>
          </a:p>
          <a:p>
            <a:pPr marL="342900" indent="-342900" algn="l">
              <a:buFont typeface="Wingdings" pitchFamily="2" charset="2"/>
              <a:buChar char="§"/>
            </a:pPr>
            <a:endParaRPr lang="cs-CZ" sz="2400" i="1" dirty="0" smtClean="0"/>
          </a:p>
          <a:p>
            <a:pPr marL="342900" indent="-342900" algn="l">
              <a:buFont typeface="Wingdings" pitchFamily="2" charset="2"/>
              <a:buChar char="§"/>
            </a:pPr>
            <a:endParaRPr lang="cs-CZ" sz="2400" i="1" dirty="0"/>
          </a:p>
          <a:p>
            <a:pPr marL="342900" indent="-342900" algn="l">
              <a:buFont typeface="Wingdings" pitchFamily="2" charset="2"/>
              <a:buChar char="§"/>
            </a:pPr>
            <a:endParaRPr lang="cs-CZ" sz="2400" i="1" dirty="0" smtClean="0"/>
          </a:p>
          <a:p>
            <a:pPr algn="l"/>
            <a:endParaRPr lang="cs-CZ" sz="2400" i="1" dirty="0"/>
          </a:p>
          <a:p>
            <a:pPr algn="l"/>
            <a:endParaRPr lang="cs-CZ" sz="2400" i="1" dirty="0" smtClean="0"/>
          </a:p>
          <a:p>
            <a:pPr algn="l"/>
            <a:endParaRPr lang="cs-CZ" sz="2400" i="1" dirty="0"/>
          </a:p>
          <a:p>
            <a:pPr algn="l"/>
            <a:endParaRPr lang="cs-CZ" sz="2400" i="1" dirty="0" smtClean="0"/>
          </a:p>
          <a:p>
            <a:pPr algn="l"/>
            <a:endParaRPr lang="cs-CZ" sz="2400" i="1" dirty="0" smtClean="0"/>
          </a:p>
          <a:p>
            <a:pPr algn="l"/>
            <a:r>
              <a:rPr lang="cs-CZ" sz="2400" i="1" dirty="0"/>
              <a:t> </a:t>
            </a:r>
            <a:r>
              <a:rPr lang="cs-CZ" sz="2400" i="1" dirty="0" smtClean="0"/>
              <a:t>                                                                             </a:t>
            </a:r>
            <a:r>
              <a:rPr lang="cs-CZ" sz="2600" dirty="0" smtClean="0"/>
              <a:t>Obr. 2   </a:t>
            </a:r>
            <a:endParaRPr lang="cs-CZ" sz="2600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4032" y="1628800"/>
            <a:ext cx="2653465" cy="48854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7094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11560" y="116632"/>
            <a:ext cx="8424936" cy="794519"/>
          </a:xfrm>
        </p:spPr>
        <p:txBody>
          <a:bodyPr>
            <a:noAutofit/>
          </a:bodyPr>
          <a:lstStyle/>
          <a:p>
            <a:r>
              <a:rPr lang="cs-CZ" sz="3200" b="1" dirty="0" smtClean="0">
                <a:ea typeface="Calibri"/>
                <a:cs typeface="Times New Roman"/>
              </a:rPr>
              <a:t/>
            </a:r>
            <a:br>
              <a:rPr lang="cs-CZ" sz="3200" b="1" dirty="0" smtClean="0">
                <a:ea typeface="Calibri"/>
                <a:cs typeface="Times New Roman"/>
              </a:rPr>
            </a:br>
            <a:r>
              <a:rPr lang="cs-CZ" sz="3200" b="1" dirty="0" smtClean="0">
                <a:ea typeface="Calibri"/>
                <a:cs typeface="Times New Roman"/>
              </a:rPr>
              <a:t/>
            </a:r>
            <a:br>
              <a:rPr lang="cs-CZ" sz="3200" b="1" dirty="0" smtClean="0">
                <a:ea typeface="Calibri"/>
                <a:cs typeface="Times New Roman"/>
              </a:rPr>
            </a:br>
            <a:r>
              <a:rPr lang="cs-CZ" sz="3200" b="1" dirty="0" smtClean="0">
                <a:ea typeface="Calibri"/>
                <a:cs typeface="Times New Roman"/>
              </a:rPr>
              <a:t>Slova </a:t>
            </a:r>
            <a:r>
              <a:rPr lang="cs-CZ" sz="3200" b="1" dirty="0">
                <a:ea typeface="Calibri"/>
                <a:cs typeface="Times New Roman"/>
              </a:rPr>
              <a:t>psaná </a:t>
            </a:r>
            <a:r>
              <a:rPr lang="cs-CZ" sz="3200" b="1" dirty="0" smtClean="0">
                <a:ea typeface="Calibri"/>
                <a:cs typeface="Times New Roman"/>
              </a:rPr>
              <a:t>počeštěným </a:t>
            </a:r>
            <a:r>
              <a:rPr lang="cs-CZ" sz="3200" b="1" dirty="0">
                <a:ea typeface="Calibri"/>
                <a:cs typeface="Times New Roman"/>
              </a:rPr>
              <a:t>pravopisem</a:t>
            </a:r>
            <a:r>
              <a:rPr lang="cs-CZ" sz="3200" dirty="0"/>
              <a:t/>
            </a:r>
            <a:br>
              <a:rPr lang="cs-CZ" sz="3200" dirty="0"/>
            </a:br>
            <a:endParaRPr lang="cs-CZ" sz="3200" b="1" dirty="0">
              <a:ea typeface="Calibri"/>
              <a:cs typeface="Times New Roman"/>
            </a:endParaRPr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323528" y="1556792"/>
            <a:ext cx="8463422" cy="48965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42900" indent="-342900" algn="l">
              <a:buFont typeface="Wingdings" pitchFamily="2" charset="2"/>
              <a:buChar char="§"/>
            </a:pPr>
            <a:r>
              <a:rPr lang="cs-CZ" sz="2800" dirty="0" smtClean="0"/>
              <a:t> z původní skupiny -</a:t>
            </a:r>
            <a:r>
              <a:rPr lang="cs-CZ" sz="2800" dirty="0" err="1" smtClean="0"/>
              <a:t>ae</a:t>
            </a:r>
            <a:r>
              <a:rPr lang="cs-CZ" sz="2800" dirty="0" smtClean="0"/>
              <a:t>- , -</a:t>
            </a:r>
            <a:r>
              <a:rPr lang="cs-CZ" sz="2800" dirty="0" err="1" smtClean="0"/>
              <a:t>ai</a:t>
            </a:r>
            <a:r>
              <a:rPr lang="cs-CZ" sz="2800" dirty="0" smtClean="0"/>
              <a:t>-, -</a:t>
            </a:r>
            <a:r>
              <a:rPr lang="cs-CZ" sz="2800" dirty="0" err="1" smtClean="0"/>
              <a:t>oe</a:t>
            </a:r>
            <a:r>
              <a:rPr lang="cs-CZ" sz="2800" dirty="0" smtClean="0"/>
              <a:t>- vzniklo e, é</a:t>
            </a:r>
          </a:p>
          <a:p>
            <a:pPr algn="l"/>
            <a:r>
              <a:rPr lang="cs-CZ" sz="2800" i="1" dirty="0" smtClean="0"/>
              <a:t>     aféra, prémie, rentgen, ekologie</a:t>
            </a:r>
          </a:p>
          <a:p>
            <a:pPr algn="l"/>
            <a:endParaRPr lang="cs-CZ" sz="2800" i="1" dirty="0" smtClean="0"/>
          </a:p>
          <a:p>
            <a:pPr marL="457200" indent="-457200" algn="l">
              <a:buFont typeface="Wingdings" pitchFamily="2" charset="2"/>
              <a:buChar char="§"/>
            </a:pPr>
            <a:r>
              <a:rPr lang="cs-CZ" sz="2800" dirty="0"/>
              <a:t>z</a:t>
            </a:r>
            <a:r>
              <a:rPr lang="cs-CZ" sz="2800" dirty="0" smtClean="0"/>
              <a:t> původního </a:t>
            </a:r>
            <a:r>
              <a:rPr lang="cs-CZ" sz="2800" i="1" dirty="0" smtClean="0"/>
              <a:t>písmene vzniklo jiné písmeno</a:t>
            </a:r>
          </a:p>
          <a:p>
            <a:pPr algn="l"/>
            <a:r>
              <a:rPr lang="cs-CZ" sz="2800" i="1" dirty="0"/>
              <a:t> </a:t>
            </a:r>
            <a:r>
              <a:rPr lang="cs-CZ" sz="2800" i="1" dirty="0" smtClean="0"/>
              <a:t>     </a:t>
            </a:r>
            <a:r>
              <a:rPr lang="cs-CZ" sz="2800" dirty="0" smtClean="0"/>
              <a:t>c – k, </a:t>
            </a:r>
            <a:r>
              <a:rPr lang="cs-CZ" sz="2800" dirty="0" err="1" smtClean="0"/>
              <a:t>gu</a:t>
            </a:r>
            <a:r>
              <a:rPr lang="cs-CZ" sz="2800" dirty="0" smtClean="0"/>
              <a:t> – </a:t>
            </a:r>
            <a:r>
              <a:rPr lang="cs-CZ" sz="2800" dirty="0" err="1" smtClean="0"/>
              <a:t>gv</a:t>
            </a:r>
            <a:r>
              <a:rPr lang="cs-CZ" sz="2800" dirty="0" smtClean="0"/>
              <a:t>, </a:t>
            </a:r>
            <a:r>
              <a:rPr lang="cs-CZ" sz="2800" dirty="0" err="1" smtClean="0"/>
              <a:t>qu</a:t>
            </a:r>
            <a:r>
              <a:rPr lang="cs-CZ" sz="2800" dirty="0" smtClean="0"/>
              <a:t> – </a:t>
            </a:r>
            <a:r>
              <a:rPr lang="cs-CZ" sz="2800" dirty="0" err="1" smtClean="0"/>
              <a:t>kv</a:t>
            </a:r>
            <a:r>
              <a:rPr lang="cs-CZ" sz="2800" dirty="0" smtClean="0"/>
              <a:t>, w – v, i – j, </a:t>
            </a:r>
            <a:r>
              <a:rPr lang="cs-CZ" sz="2800" dirty="0" err="1" smtClean="0"/>
              <a:t>rh</a:t>
            </a:r>
            <a:r>
              <a:rPr lang="cs-CZ" sz="2800" dirty="0" smtClean="0"/>
              <a:t> –r, </a:t>
            </a:r>
            <a:r>
              <a:rPr lang="cs-CZ" sz="2800" dirty="0" err="1" smtClean="0"/>
              <a:t>ck</a:t>
            </a:r>
            <a:r>
              <a:rPr lang="cs-CZ" sz="2800" dirty="0" smtClean="0"/>
              <a:t> – k      </a:t>
            </a:r>
          </a:p>
          <a:p>
            <a:pPr algn="l"/>
            <a:r>
              <a:rPr lang="cs-CZ" sz="2800" i="1" dirty="0"/>
              <a:t> </a:t>
            </a:r>
            <a:r>
              <a:rPr lang="cs-CZ" sz="2800" i="1" dirty="0" smtClean="0"/>
              <a:t>     kakao, lingvista, kvinta, tramvaj, bonsaj</a:t>
            </a:r>
            <a:r>
              <a:rPr lang="cs-CZ" sz="2800" i="1" dirty="0"/>
              <a:t>, </a:t>
            </a:r>
            <a:r>
              <a:rPr lang="cs-CZ" sz="2800" i="1" dirty="0" smtClean="0"/>
              <a:t>hokej,</a:t>
            </a:r>
            <a:endParaRPr lang="cs-CZ" sz="2800" i="1" dirty="0"/>
          </a:p>
          <a:p>
            <a:pPr algn="l"/>
            <a:r>
              <a:rPr lang="cs-CZ" sz="2800" i="1" dirty="0" smtClean="0"/>
              <a:t>      rododendron </a:t>
            </a:r>
          </a:p>
          <a:p>
            <a:pPr algn="l"/>
            <a:endParaRPr lang="cs-CZ" sz="2800" i="1" dirty="0"/>
          </a:p>
          <a:p>
            <a:pPr marL="457200" indent="-457200" algn="l">
              <a:buFont typeface="Wingdings" pitchFamily="2" charset="2"/>
              <a:buChar char="§"/>
            </a:pPr>
            <a:r>
              <a:rPr lang="cs-CZ" sz="2800" dirty="0"/>
              <a:t>z</a:t>
            </a:r>
            <a:r>
              <a:rPr lang="cs-CZ" sz="2800" dirty="0" smtClean="0"/>
              <a:t> původní skupiny </a:t>
            </a:r>
            <a:r>
              <a:rPr lang="cs-CZ" sz="2800" dirty="0" err="1" smtClean="0"/>
              <a:t>th</a:t>
            </a:r>
            <a:r>
              <a:rPr lang="cs-CZ" sz="2800" dirty="0" smtClean="0"/>
              <a:t> vzniklo t</a:t>
            </a:r>
          </a:p>
          <a:p>
            <a:pPr algn="l"/>
            <a:r>
              <a:rPr lang="cs-CZ" sz="2800" dirty="0"/>
              <a:t> </a:t>
            </a:r>
            <a:r>
              <a:rPr lang="cs-CZ" sz="2800" dirty="0" smtClean="0"/>
              <a:t>     </a:t>
            </a:r>
            <a:r>
              <a:rPr lang="cs-CZ" sz="2800" i="1" dirty="0" smtClean="0"/>
              <a:t>metoda, mytologie, etan, metylalkohol</a:t>
            </a:r>
          </a:p>
          <a:p>
            <a:pPr marL="457200" indent="-457200" algn="l">
              <a:buFont typeface="Wingdings" pitchFamily="2" charset="2"/>
              <a:buChar char="§"/>
            </a:pPr>
            <a:endParaRPr lang="cs-CZ" sz="2800" i="1" dirty="0"/>
          </a:p>
          <a:p>
            <a:pPr marL="457200" indent="-457200" algn="l">
              <a:buFont typeface="Wingdings" pitchFamily="2" charset="2"/>
              <a:buChar char="§"/>
            </a:pPr>
            <a:r>
              <a:rPr lang="cs-CZ" sz="2800" dirty="0"/>
              <a:t>p</a:t>
            </a:r>
            <a:r>
              <a:rPr lang="cs-CZ" sz="2800" dirty="0" smtClean="0"/>
              <a:t>ůvodně zdvojená písmena se zjednodušila</a:t>
            </a:r>
          </a:p>
          <a:p>
            <a:pPr algn="l"/>
            <a:r>
              <a:rPr lang="cs-CZ" sz="2800" dirty="0"/>
              <a:t> </a:t>
            </a:r>
            <a:r>
              <a:rPr lang="cs-CZ" sz="2800" dirty="0" smtClean="0"/>
              <a:t>      </a:t>
            </a:r>
            <a:r>
              <a:rPr lang="cs-CZ" sz="2800" i="1" dirty="0" smtClean="0"/>
              <a:t>adresa, expres, tenis, fotbal</a:t>
            </a:r>
            <a:endParaRPr lang="cs-CZ" sz="2800" dirty="0" smtClean="0"/>
          </a:p>
          <a:p>
            <a:pPr algn="l"/>
            <a:r>
              <a:rPr lang="cs-CZ" sz="2800" i="1" dirty="0"/>
              <a:t> </a:t>
            </a:r>
            <a:r>
              <a:rPr lang="cs-CZ" sz="2800" i="1" dirty="0" smtClean="0"/>
              <a:t>    </a:t>
            </a:r>
            <a:endParaRPr lang="cs-CZ" sz="2800" i="1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216" y="3465824"/>
            <a:ext cx="2794637" cy="2769231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7517490" y="6124654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3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40444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1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11560" y="116632"/>
            <a:ext cx="8424936" cy="794519"/>
          </a:xfrm>
        </p:spPr>
        <p:txBody>
          <a:bodyPr>
            <a:noAutofit/>
          </a:bodyPr>
          <a:lstStyle/>
          <a:p>
            <a:r>
              <a:rPr lang="cs-CZ" sz="3200" b="1" dirty="0" smtClean="0">
                <a:ea typeface="Calibri"/>
                <a:cs typeface="Times New Roman"/>
              </a:rPr>
              <a:t/>
            </a:r>
            <a:br>
              <a:rPr lang="cs-CZ" sz="3200" b="1" dirty="0" smtClean="0">
                <a:ea typeface="Calibri"/>
                <a:cs typeface="Times New Roman"/>
              </a:rPr>
            </a:br>
            <a:r>
              <a:rPr lang="cs-CZ" sz="3200" b="1" dirty="0" smtClean="0">
                <a:ea typeface="Calibri"/>
                <a:cs typeface="Times New Roman"/>
              </a:rPr>
              <a:t>Dvojí pravopis </a:t>
            </a:r>
            <a:endParaRPr lang="cs-CZ" sz="3200" b="1" dirty="0">
              <a:ea typeface="Calibri"/>
              <a:cs typeface="Times New Roman"/>
            </a:endParaRPr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251520" y="1052736"/>
            <a:ext cx="8568952" cy="482453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457200" indent="-457200" algn="l">
              <a:buFont typeface="Wingdings" pitchFamily="2" charset="2"/>
              <a:buChar char="§"/>
            </a:pPr>
            <a:r>
              <a:rPr lang="cs-CZ" sz="2800" dirty="0" smtClean="0"/>
              <a:t>Ve slovech zdomácnělých  s = z</a:t>
            </a:r>
          </a:p>
          <a:p>
            <a:pPr algn="l"/>
            <a:r>
              <a:rPr lang="cs-CZ" sz="2800" i="1" dirty="0" smtClean="0"/>
              <a:t>      desert – dezert, gymnasium – gymnázium, filosofie – </a:t>
            </a:r>
          </a:p>
          <a:p>
            <a:pPr algn="l"/>
            <a:r>
              <a:rPr lang="cs-CZ" sz="2800" i="1" dirty="0" smtClean="0"/>
              <a:t>      filozofie, pense – penze, desinfekce – dezinfekce </a:t>
            </a:r>
          </a:p>
          <a:p>
            <a:pPr marL="457200" indent="-457200" algn="l">
              <a:buFont typeface="Wingdings" pitchFamily="2" charset="2"/>
              <a:buChar char="§"/>
            </a:pPr>
            <a:r>
              <a:rPr lang="cs-CZ" sz="2800" dirty="0" smtClean="0"/>
              <a:t>Ve slovech zakončených na </a:t>
            </a:r>
            <a:r>
              <a:rPr lang="cs-CZ" sz="2800" dirty="0" err="1" smtClean="0"/>
              <a:t>ns</a:t>
            </a:r>
            <a:r>
              <a:rPr lang="cs-CZ" sz="2800" dirty="0" smtClean="0"/>
              <a:t>, </a:t>
            </a:r>
            <a:r>
              <a:rPr lang="cs-CZ" sz="2800" dirty="0" err="1" smtClean="0"/>
              <a:t>rs</a:t>
            </a:r>
            <a:r>
              <a:rPr lang="cs-CZ" sz="2800" dirty="0" smtClean="0"/>
              <a:t>, </a:t>
            </a:r>
            <a:r>
              <a:rPr lang="cs-CZ" sz="2800" dirty="0" err="1" smtClean="0"/>
              <a:t>ls</a:t>
            </a:r>
            <a:r>
              <a:rPr lang="cs-CZ" sz="2800" dirty="0" smtClean="0"/>
              <a:t> = </a:t>
            </a:r>
            <a:r>
              <a:rPr lang="cs-CZ" sz="2800" dirty="0" err="1" smtClean="0"/>
              <a:t>nz</a:t>
            </a:r>
            <a:r>
              <a:rPr lang="cs-CZ" sz="2800" dirty="0" smtClean="0"/>
              <a:t>, </a:t>
            </a:r>
            <a:r>
              <a:rPr lang="cs-CZ" sz="2800" dirty="0" err="1" smtClean="0"/>
              <a:t>rz</a:t>
            </a:r>
            <a:r>
              <a:rPr lang="cs-CZ" sz="2800" dirty="0" smtClean="0"/>
              <a:t>, </a:t>
            </a:r>
            <a:r>
              <a:rPr lang="cs-CZ" sz="2800" dirty="0" err="1" smtClean="0"/>
              <a:t>lz</a:t>
            </a:r>
            <a:endParaRPr lang="cs-CZ" sz="2800" dirty="0"/>
          </a:p>
          <a:p>
            <a:pPr algn="l"/>
            <a:r>
              <a:rPr lang="cs-CZ" sz="2800" i="1" dirty="0" smtClean="0"/>
              <a:t>      konkurs – konkurz, revers – reverz, puls – pul </a:t>
            </a:r>
          </a:p>
          <a:p>
            <a:pPr marL="457200" indent="-457200" algn="l">
              <a:buFont typeface="Wingdings" pitchFamily="2" charset="2"/>
              <a:buChar char="§"/>
            </a:pPr>
            <a:r>
              <a:rPr lang="cs-CZ" sz="2800" dirty="0" smtClean="0"/>
              <a:t>Přípona ismus = izmus</a:t>
            </a:r>
          </a:p>
          <a:p>
            <a:pPr algn="l"/>
            <a:r>
              <a:rPr lang="cs-CZ" sz="2800" dirty="0"/>
              <a:t> </a:t>
            </a:r>
            <a:r>
              <a:rPr lang="cs-CZ" sz="2800" dirty="0" smtClean="0"/>
              <a:t>     </a:t>
            </a:r>
            <a:r>
              <a:rPr lang="cs-CZ" sz="2800" i="1" dirty="0" smtClean="0"/>
              <a:t>realismus – realizmus  </a:t>
            </a:r>
          </a:p>
          <a:p>
            <a:pPr algn="l"/>
            <a:r>
              <a:rPr lang="cs-CZ" sz="2800" i="1" dirty="0"/>
              <a:t> </a:t>
            </a:r>
            <a:r>
              <a:rPr lang="cs-CZ" sz="2800" i="1" dirty="0" smtClean="0"/>
              <a:t>     organismus – organizmus </a:t>
            </a:r>
          </a:p>
          <a:p>
            <a:pPr marL="457200" indent="-457200" algn="l">
              <a:buFont typeface="Wingdings" pitchFamily="2" charset="2"/>
              <a:buChar char="§"/>
            </a:pPr>
            <a:endParaRPr lang="cs-CZ" sz="2800" i="1" dirty="0" smtClean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048" y="4196024"/>
            <a:ext cx="3384376" cy="2538282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4121950" y="6087975"/>
            <a:ext cx="8280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                   Obr. 4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2917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11560" y="116632"/>
            <a:ext cx="8424936" cy="794519"/>
          </a:xfrm>
        </p:spPr>
        <p:txBody>
          <a:bodyPr>
            <a:noAutofit/>
          </a:bodyPr>
          <a:lstStyle/>
          <a:p>
            <a:r>
              <a:rPr lang="cs-CZ" sz="3200" b="1" dirty="0" smtClean="0">
                <a:ea typeface="Calibri"/>
                <a:cs typeface="Times New Roman"/>
              </a:rPr>
              <a:t/>
            </a:r>
            <a:br>
              <a:rPr lang="cs-CZ" sz="3200" b="1" dirty="0" smtClean="0">
                <a:ea typeface="Calibri"/>
                <a:cs typeface="Times New Roman"/>
              </a:rPr>
            </a:br>
            <a:r>
              <a:rPr lang="cs-CZ" sz="3200" b="1" dirty="0">
                <a:ea typeface="Calibri"/>
                <a:cs typeface="Times New Roman"/>
              </a:rPr>
              <a:t>Psaní s</a:t>
            </a:r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569977" y="836712"/>
            <a:ext cx="7920880" cy="46085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2800" dirty="0" smtClean="0"/>
              <a:t>Píšeme ve slovech pravopisně nepočeštěných</a:t>
            </a:r>
            <a:endParaRPr lang="cs-CZ" sz="2800" i="1" dirty="0"/>
          </a:p>
          <a:p>
            <a:pPr algn="l"/>
            <a:r>
              <a:rPr lang="cs-CZ" sz="2800" i="1" dirty="0" smtClean="0"/>
              <a:t>   </a:t>
            </a:r>
          </a:p>
          <a:p>
            <a:pPr algn="l"/>
            <a:r>
              <a:rPr lang="cs-CZ" sz="2800" i="1" dirty="0"/>
              <a:t> </a:t>
            </a:r>
            <a:r>
              <a:rPr lang="cs-CZ" sz="2800" i="1" dirty="0" smtClean="0"/>
              <a:t>  disident</a:t>
            </a:r>
          </a:p>
          <a:p>
            <a:pPr algn="l"/>
            <a:r>
              <a:rPr lang="cs-CZ" sz="2800" i="1" dirty="0" smtClean="0"/>
              <a:t>   disharmonie</a:t>
            </a:r>
          </a:p>
          <a:p>
            <a:pPr algn="l"/>
            <a:r>
              <a:rPr lang="cs-CZ" sz="2800" i="1" dirty="0" smtClean="0"/>
              <a:t>   laser</a:t>
            </a:r>
          </a:p>
          <a:p>
            <a:pPr algn="l"/>
            <a:r>
              <a:rPr lang="cs-CZ" sz="2800" i="1" dirty="0" smtClean="0"/>
              <a:t>   disimilace</a:t>
            </a:r>
          </a:p>
          <a:p>
            <a:pPr algn="l"/>
            <a:r>
              <a:rPr lang="cs-CZ" sz="2800" i="1" dirty="0" smtClean="0"/>
              <a:t>   </a:t>
            </a: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0427" y="2420888"/>
            <a:ext cx="4540222" cy="3268960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5348865" y="5689848"/>
            <a:ext cx="7433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 5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9978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11560" y="116632"/>
            <a:ext cx="8424936" cy="794519"/>
          </a:xfrm>
        </p:spPr>
        <p:txBody>
          <a:bodyPr>
            <a:noAutofit/>
          </a:bodyPr>
          <a:lstStyle/>
          <a:p>
            <a:r>
              <a:rPr lang="cs-CZ" sz="3200" b="1" dirty="0" smtClean="0">
                <a:ea typeface="Calibri"/>
                <a:cs typeface="Times New Roman"/>
              </a:rPr>
              <a:t/>
            </a:r>
            <a:br>
              <a:rPr lang="cs-CZ" sz="3200" b="1" dirty="0" smtClean="0">
                <a:ea typeface="Calibri"/>
                <a:cs typeface="Times New Roman"/>
              </a:rPr>
            </a:br>
            <a:r>
              <a:rPr lang="cs-CZ" sz="3200" b="1" dirty="0">
                <a:ea typeface="Calibri"/>
                <a:cs typeface="Times New Roman"/>
              </a:rPr>
              <a:t>Délka samohlásek</a:t>
            </a:r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899592" y="1556792"/>
            <a:ext cx="7920880" cy="49417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2800" dirty="0" smtClean="0"/>
              <a:t>Dlouhou samohlásku píšeme </a:t>
            </a:r>
            <a:r>
              <a:rPr lang="cs-CZ" sz="2800" dirty="0"/>
              <a:t>v případě, </a:t>
            </a:r>
            <a:r>
              <a:rPr lang="cs-CZ" sz="2800" dirty="0" smtClean="0"/>
              <a:t>kde se délka vyslovuje bez většího kolísání  </a:t>
            </a:r>
          </a:p>
          <a:p>
            <a:pPr algn="l"/>
            <a:endParaRPr lang="cs-CZ" sz="2800" i="1" dirty="0"/>
          </a:p>
          <a:p>
            <a:pPr marL="457200" indent="-457200" algn="l">
              <a:buFont typeface="Wingdings" pitchFamily="2" charset="2"/>
              <a:buChar char="§"/>
            </a:pPr>
            <a:r>
              <a:rPr lang="cs-CZ" sz="2800" i="1" dirty="0"/>
              <a:t> </a:t>
            </a:r>
            <a:r>
              <a:rPr lang="cs-CZ" sz="2800" i="1" dirty="0" smtClean="0"/>
              <a:t>akvárium </a:t>
            </a:r>
          </a:p>
          <a:p>
            <a:pPr marL="457200" indent="-457200" algn="l">
              <a:buFont typeface="Wingdings" pitchFamily="2" charset="2"/>
              <a:buChar char="§"/>
            </a:pPr>
            <a:r>
              <a:rPr lang="cs-CZ" sz="2800" i="1" dirty="0" smtClean="0"/>
              <a:t> vegetarián</a:t>
            </a:r>
            <a:endParaRPr lang="cs-CZ" sz="2800" i="1" dirty="0"/>
          </a:p>
          <a:p>
            <a:pPr marL="457200" indent="-457200" algn="l">
              <a:buFont typeface="Wingdings" pitchFamily="2" charset="2"/>
              <a:buChar char="§"/>
            </a:pPr>
            <a:r>
              <a:rPr lang="cs-CZ" sz="2800" i="1" dirty="0" smtClean="0"/>
              <a:t> apartmá</a:t>
            </a:r>
          </a:p>
          <a:p>
            <a:pPr marL="457200" indent="-457200" algn="l">
              <a:buFont typeface="Wingdings" pitchFamily="2" charset="2"/>
              <a:buChar char="§"/>
            </a:pPr>
            <a:r>
              <a:rPr lang="cs-CZ" sz="2800" i="1" dirty="0" smtClean="0"/>
              <a:t> celulóza</a:t>
            </a:r>
          </a:p>
          <a:p>
            <a:pPr marL="457200" indent="-457200" algn="l">
              <a:buFont typeface="Wingdings" pitchFamily="2" charset="2"/>
              <a:buChar char="§"/>
            </a:pPr>
            <a:r>
              <a:rPr lang="cs-CZ" sz="2800" i="1" dirty="0" smtClean="0"/>
              <a:t> balón</a:t>
            </a:r>
          </a:p>
          <a:p>
            <a:pPr algn="l"/>
            <a:endParaRPr lang="cs-CZ" sz="2800" i="1" dirty="0" smtClean="0"/>
          </a:p>
          <a:p>
            <a:pPr marL="457200" indent="-457200" algn="l">
              <a:buFont typeface="Wingdings" pitchFamily="2" charset="2"/>
              <a:buChar char="§"/>
            </a:pPr>
            <a:r>
              <a:rPr lang="cs-CZ" sz="2800" i="1" dirty="0" smtClean="0"/>
              <a:t> rubín</a:t>
            </a:r>
          </a:p>
          <a:p>
            <a:pPr marL="457200" indent="-457200" algn="l">
              <a:buFont typeface="Wingdings" pitchFamily="2" charset="2"/>
              <a:buChar char="§"/>
            </a:pPr>
            <a:r>
              <a:rPr lang="cs-CZ" sz="2800" i="1" dirty="0" smtClean="0"/>
              <a:t> hermelín</a:t>
            </a:r>
          </a:p>
          <a:p>
            <a:pPr marL="457200" indent="-457200" algn="l">
              <a:buFont typeface="Wingdings" pitchFamily="2" charset="2"/>
              <a:buChar char="§"/>
            </a:pPr>
            <a:r>
              <a:rPr lang="cs-CZ" sz="2800" i="1" dirty="0" smtClean="0"/>
              <a:t> analýza </a:t>
            </a:r>
          </a:p>
          <a:p>
            <a:pPr marL="457200" indent="-457200" algn="l">
              <a:buFont typeface="Wingdings" pitchFamily="2" charset="2"/>
              <a:buChar char="§"/>
            </a:pPr>
            <a:r>
              <a:rPr lang="cs-CZ" sz="2800" i="1" dirty="0" smtClean="0"/>
              <a:t> repríza</a:t>
            </a:r>
          </a:p>
          <a:p>
            <a:pPr algn="l"/>
            <a:r>
              <a:rPr lang="cs-CZ" sz="2800" i="1" dirty="0"/>
              <a:t> </a:t>
            </a:r>
            <a:r>
              <a:rPr lang="cs-CZ" sz="2800" i="1" dirty="0" smtClean="0"/>
              <a:t>                                         </a:t>
            </a:r>
          </a:p>
          <a:p>
            <a:pPr algn="l"/>
            <a:r>
              <a:rPr lang="cs-CZ" sz="2800" i="1" dirty="0"/>
              <a:t> </a:t>
            </a:r>
            <a:r>
              <a:rPr lang="cs-CZ" sz="2800" i="1" dirty="0" smtClean="0"/>
              <a:t>                                                   </a:t>
            </a:r>
            <a:r>
              <a:rPr lang="cs-CZ" sz="1800" dirty="0" smtClean="0"/>
              <a:t>Obr. 6 </a:t>
            </a:r>
            <a:endParaRPr lang="cs-CZ" sz="2800" dirty="0" smtClean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8104" y="2492896"/>
            <a:ext cx="2711544" cy="40056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1536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11560" y="116632"/>
            <a:ext cx="8424936" cy="794519"/>
          </a:xfrm>
        </p:spPr>
        <p:txBody>
          <a:bodyPr>
            <a:noAutofit/>
          </a:bodyPr>
          <a:lstStyle/>
          <a:p>
            <a:r>
              <a:rPr lang="cs-CZ" sz="3200" b="1" dirty="0" smtClean="0">
                <a:ea typeface="Calibri"/>
                <a:cs typeface="Times New Roman"/>
              </a:rPr>
              <a:t/>
            </a:r>
            <a:br>
              <a:rPr lang="cs-CZ" sz="3200" b="1" dirty="0" smtClean="0">
                <a:ea typeface="Calibri"/>
                <a:cs typeface="Times New Roman"/>
              </a:rPr>
            </a:br>
            <a:r>
              <a:rPr lang="cs-CZ" sz="3200" b="1" dirty="0">
                <a:cs typeface="Times New Roman"/>
              </a:rPr>
              <a:t>Psaní vlastních jmen</a:t>
            </a:r>
            <a:r>
              <a:rPr lang="cs-CZ" sz="3200" b="1" dirty="0"/>
              <a:t/>
            </a:r>
            <a:br>
              <a:rPr lang="cs-CZ" sz="3200" b="1" dirty="0"/>
            </a:br>
            <a:endParaRPr lang="cs-CZ" sz="3200" b="1" dirty="0">
              <a:ea typeface="Calibri"/>
              <a:cs typeface="Times New Roman"/>
            </a:endParaRPr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107504" y="908720"/>
            <a:ext cx="8856984" cy="241226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42900" lvl="0" indent="-342900" algn="l">
              <a:buFont typeface="Arial" pitchFamily="34" charset="0"/>
              <a:buChar char="•"/>
            </a:pPr>
            <a:r>
              <a:rPr lang="cs-CZ" sz="2400" dirty="0"/>
              <a:t> Původním pravopisem z jazyků užívajících latinskou </a:t>
            </a:r>
            <a:r>
              <a:rPr lang="cs-CZ" sz="2400" dirty="0" smtClean="0"/>
              <a:t>abecedu:</a:t>
            </a:r>
            <a:endParaRPr lang="cs-CZ" sz="2400" dirty="0"/>
          </a:p>
          <a:p>
            <a:pPr algn="l"/>
            <a:r>
              <a:rPr lang="cs-CZ" sz="2400" i="1" dirty="0"/>
              <a:t>       </a:t>
            </a:r>
            <a:r>
              <a:rPr lang="cs-CZ" sz="2400" i="1" dirty="0" smtClean="0"/>
              <a:t>William </a:t>
            </a:r>
            <a:r>
              <a:rPr lang="cs-CZ" sz="2400" i="1" dirty="0"/>
              <a:t>Shakespeare, </a:t>
            </a:r>
            <a:r>
              <a:rPr lang="cs-CZ" sz="2400" i="1" dirty="0" err="1"/>
              <a:t>Frederyk</a:t>
            </a:r>
            <a:r>
              <a:rPr lang="cs-CZ" sz="2400" i="1" dirty="0"/>
              <a:t> Chopin,</a:t>
            </a:r>
            <a:endParaRPr lang="cs-CZ" sz="2400" dirty="0"/>
          </a:p>
          <a:p>
            <a:pPr algn="l"/>
            <a:r>
              <a:rPr lang="cs-CZ" sz="2400" i="1" dirty="0"/>
              <a:t>       Francois Villon, Monte Carlo, New York</a:t>
            </a:r>
            <a:endParaRPr lang="cs-CZ" sz="2400" i="1" dirty="0" smtClean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90"/>
          <a:stretch/>
        </p:blipFill>
        <p:spPr>
          <a:xfrm>
            <a:off x="6084168" y="2190906"/>
            <a:ext cx="2451217" cy="2164906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7524328" y="4355812"/>
            <a:ext cx="7433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 7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130590" y="2868542"/>
            <a:ext cx="5953578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buFont typeface="Arial" pitchFamily="34" charset="0"/>
              <a:buChar char="•"/>
            </a:pPr>
            <a:r>
              <a:rPr lang="cs-CZ" sz="2400" dirty="0"/>
              <a:t>Jména pocházející z jazyků, které nepoužívají latinky, přepisujeme podle tradičních pravidel pro přepis jmen cizího </a:t>
            </a:r>
            <a:r>
              <a:rPr lang="cs-CZ" sz="2400" dirty="0" smtClean="0"/>
              <a:t>původu:</a:t>
            </a:r>
          </a:p>
          <a:p>
            <a:pPr lvl="0"/>
            <a:r>
              <a:rPr lang="cs-CZ" sz="2400" i="1" dirty="0" smtClean="0"/>
              <a:t>    Alexandr </a:t>
            </a:r>
            <a:r>
              <a:rPr lang="cs-CZ" sz="2400" i="1" dirty="0"/>
              <a:t>Sergejevič Puškin, Buddha</a:t>
            </a:r>
          </a:p>
          <a:p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130590" y="4869160"/>
            <a:ext cx="741682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buFont typeface="Arial" pitchFamily="34" charset="0"/>
              <a:buChar char="•"/>
            </a:pPr>
            <a:r>
              <a:rPr lang="cs-CZ" sz="2400" dirty="0"/>
              <a:t>Počeštěným pravopisem užívané zeměpisné </a:t>
            </a:r>
            <a:r>
              <a:rPr lang="cs-CZ" sz="2400" dirty="0" smtClean="0"/>
              <a:t>názvy:</a:t>
            </a:r>
            <a:endParaRPr lang="cs-CZ" sz="2400" dirty="0"/>
          </a:p>
          <a:p>
            <a:r>
              <a:rPr lang="cs-CZ" sz="2400" i="1" dirty="0"/>
              <a:t>     </a:t>
            </a:r>
            <a:r>
              <a:rPr lang="cs-CZ" sz="2400" i="1" dirty="0" smtClean="0"/>
              <a:t>Londýn</a:t>
            </a:r>
            <a:r>
              <a:rPr lang="cs-CZ" sz="2400" i="1" dirty="0"/>
              <a:t>, Řím, Paříž, Bělehrad, Apeniny, Milán</a:t>
            </a:r>
            <a:r>
              <a:rPr lang="cs-CZ" sz="2400" i="1" dirty="0" smtClean="0"/>
              <a:t>, </a:t>
            </a:r>
            <a:r>
              <a:rPr lang="cs-CZ" sz="2400" i="1" dirty="0"/>
              <a:t>Ženeva  </a:t>
            </a:r>
            <a:endParaRPr lang="cs-CZ" sz="2400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92696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9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>
              <a:lnSpc>
                <a:spcPct val="115000"/>
              </a:lnSpc>
            </a:pPr>
            <a:r>
              <a:rPr lang="cs-CZ" sz="3200" b="1" dirty="0" smtClean="0">
                <a:ea typeface="Calibri"/>
                <a:cs typeface="Times New Roman"/>
              </a:rPr>
              <a:t/>
            </a:r>
            <a:br>
              <a:rPr lang="cs-CZ" sz="3200" b="1" dirty="0" smtClean="0">
                <a:ea typeface="Calibri"/>
                <a:cs typeface="Times New Roman"/>
              </a:rPr>
            </a:br>
            <a:r>
              <a:rPr lang="cs-CZ" sz="3200" b="1" dirty="0" smtClean="0"/>
              <a:t>Kontrolní úkoly</a:t>
            </a:r>
            <a:endParaRPr lang="cs-CZ" sz="3200" b="1" dirty="0">
              <a:ea typeface="Calibri"/>
              <a:cs typeface="Times New Roman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504" y="1625535"/>
            <a:ext cx="8928992" cy="4525963"/>
          </a:xfrm>
        </p:spPr>
        <p:txBody>
          <a:bodyPr/>
          <a:lstStyle/>
          <a:p>
            <a:pPr>
              <a:buFont typeface="Wingdings" pitchFamily="2" charset="2"/>
              <a:buChar char="§"/>
            </a:pPr>
            <a:r>
              <a:rPr lang="cs-CZ" b="1" dirty="0" smtClean="0"/>
              <a:t>Najdi chyby:</a:t>
            </a:r>
          </a:p>
          <a:p>
            <a:pPr marL="0" indent="0">
              <a:buNone/>
            </a:pPr>
            <a:r>
              <a:rPr lang="cs-CZ" dirty="0"/>
              <a:t>f</a:t>
            </a:r>
            <a:r>
              <a:rPr lang="cs-CZ" dirty="0" smtClean="0"/>
              <a:t>ilozofie, konkurs, dezinfekce, humanizmus, organismus, sezona, masiv, vitamin</a:t>
            </a:r>
          </a:p>
          <a:p>
            <a:pPr marL="0" indent="0">
              <a:buNone/>
            </a:pPr>
            <a:endParaRPr lang="cs-CZ" dirty="0"/>
          </a:p>
          <a:p>
            <a:pPr>
              <a:buFont typeface="Wingdings" pitchFamily="2" charset="2"/>
              <a:buChar char="§"/>
            </a:pPr>
            <a:r>
              <a:rPr lang="cs-CZ" b="1" dirty="0" smtClean="0"/>
              <a:t>Doplň správně:</a:t>
            </a:r>
          </a:p>
          <a:p>
            <a:pPr marL="0" indent="0">
              <a:buNone/>
            </a:pPr>
            <a:r>
              <a:rPr lang="cs-CZ" dirty="0" err="1"/>
              <a:t>telef</a:t>
            </a:r>
            <a:r>
              <a:rPr lang="cs-CZ" dirty="0"/>
              <a:t>-n, </a:t>
            </a:r>
            <a:r>
              <a:rPr lang="cs-CZ" dirty="0" err="1" smtClean="0"/>
              <a:t>literat-ra</a:t>
            </a:r>
            <a:r>
              <a:rPr lang="cs-CZ" dirty="0" smtClean="0"/>
              <a:t>, </a:t>
            </a:r>
            <a:r>
              <a:rPr lang="cs-CZ" dirty="0" err="1" smtClean="0"/>
              <a:t>pr-mie</a:t>
            </a:r>
            <a:r>
              <a:rPr lang="cs-CZ" dirty="0" smtClean="0"/>
              <a:t>, </a:t>
            </a:r>
            <a:r>
              <a:rPr lang="cs-CZ" dirty="0" err="1" smtClean="0"/>
              <a:t>mili</a:t>
            </a:r>
            <a:r>
              <a:rPr lang="cs-CZ" dirty="0" smtClean="0"/>
              <a:t>-n, </a:t>
            </a:r>
            <a:r>
              <a:rPr lang="cs-CZ" dirty="0" err="1" smtClean="0"/>
              <a:t>impresioni-mus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539552" y="1625535"/>
            <a:ext cx="8064896" cy="518457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42900" indent="-342900" algn="l">
              <a:buFont typeface="Wingdings" pitchFamily="2" charset="2"/>
              <a:buChar char="§"/>
            </a:pPr>
            <a:endParaRPr lang="cs-CZ" sz="2400" dirty="0"/>
          </a:p>
          <a:p>
            <a:pPr algn="l"/>
            <a:endParaRPr lang="cs-CZ" sz="2400" i="1" dirty="0"/>
          </a:p>
        </p:txBody>
      </p:sp>
    </p:spTree>
    <p:extLst>
      <p:ext uri="{BB962C8B-B14F-4D97-AF65-F5344CB8AC3E}">
        <p14:creationId xmlns:p14="http://schemas.microsoft.com/office/powerpoint/2010/main" val="2692314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00"/>
                            </p:stCondLst>
                            <p:childTnLst>
                              <p:par>
                                <p:cTn id="9" presetID="22" presetClass="entr" presetSubtype="4" fill="hold" grpId="0" nodeType="afterEffect" nodePh="1">
                                  <p:stCondLst>
                                    <p:cond delay="5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>
              <a:lnSpc>
                <a:spcPct val="115000"/>
              </a:lnSpc>
            </a:pPr>
            <a:r>
              <a:rPr lang="cs-CZ" sz="3200" b="1" dirty="0" smtClean="0">
                <a:ea typeface="Calibri"/>
                <a:cs typeface="Times New Roman"/>
              </a:rPr>
              <a:t/>
            </a:r>
            <a:br>
              <a:rPr lang="cs-CZ" sz="3200" b="1" dirty="0" smtClean="0">
                <a:ea typeface="Calibri"/>
                <a:cs typeface="Times New Roman"/>
              </a:rPr>
            </a:br>
            <a:r>
              <a:rPr lang="cs-CZ" sz="3200" b="1" dirty="0" smtClean="0"/>
              <a:t>Kontrolní úkoly</a:t>
            </a:r>
            <a:endParaRPr lang="cs-CZ" sz="3200" b="1" dirty="0">
              <a:ea typeface="Calibri"/>
              <a:cs typeface="Times New Roman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504" y="1625535"/>
            <a:ext cx="8928992" cy="4525963"/>
          </a:xfrm>
        </p:spPr>
        <p:txBody>
          <a:bodyPr>
            <a:normAutofit lnSpcReduction="10000"/>
          </a:bodyPr>
          <a:lstStyle/>
          <a:p>
            <a:pPr>
              <a:buFont typeface="Wingdings" pitchFamily="2" charset="2"/>
              <a:buChar char="§"/>
            </a:pPr>
            <a:r>
              <a:rPr lang="cs-CZ" b="1" dirty="0" smtClean="0"/>
              <a:t>Najdi chyby </a:t>
            </a:r>
            <a:r>
              <a:rPr lang="cs-CZ" b="1" dirty="0" smtClean="0">
                <a:solidFill>
                  <a:srgbClr val="FF0000"/>
                </a:solidFill>
              </a:rPr>
              <a:t>– řešení</a:t>
            </a:r>
            <a:r>
              <a:rPr lang="cs-CZ" b="1" dirty="0" smtClean="0"/>
              <a:t>:</a:t>
            </a:r>
          </a:p>
          <a:p>
            <a:pPr marL="0" indent="0">
              <a:buNone/>
            </a:pPr>
            <a:r>
              <a:rPr lang="cs-CZ" dirty="0"/>
              <a:t>f</a:t>
            </a:r>
            <a:r>
              <a:rPr lang="cs-CZ" dirty="0" smtClean="0"/>
              <a:t>ilozofie, konkurz, dezinfekce, humanizmus, organizmus, sezona, masiv, vitamin</a:t>
            </a:r>
          </a:p>
          <a:p>
            <a:pPr marL="0" indent="0">
              <a:buNone/>
            </a:pPr>
            <a:r>
              <a:rPr lang="cs-CZ" i="1" dirty="0" smtClean="0"/>
              <a:t>U těchto slov lze použít obě varianty (z/s nebo i/í)</a:t>
            </a:r>
          </a:p>
          <a:p>
            <a:pPr marL="0" indent="0">
              <a:buNone/>
            </a:pPr>
            <a:endParaRPr lang="cs-CZ" dirty="0"/>
          </a:p>
          <a:p>
            <a:pPr>
              <a:buFont typeface="Wingdings" pitchFamily="2" charset="2"/>
              <a:buChar char="§"/>
            </a:pPr>
            <a:r>
              <a:rPr lang="cs-CZ" b="1" dirty="0" smtClean="0"/>
              <a:t>Doplň správně </a:t>
            </a:r>
            <a:r>
              <a:rPr lang="cs-CZ" b="1" dirty="0" smtClean="0">
                <a:solidFill>
                  <a:srgbClr val="FF0000"/>
                </a:solidFill>
              </a:rPr>
              <a:t>– řešení</a:t>
            </a:r>
            <a:r>
              <a:rPr lang="cs-CZ" b="1" dirty="0" smtClean="0"/>
              <a:t>:</a:t>
            </a:r>
          </a:p>
          <a:p>
            <a:pPr marL="0" indent="0">
              <a:buNone/>
            </a:pPr>
            <a:r>
              <a:rPr lang="cs-CZ" dirty="0"/>
              <a:t>telef</a:t>
            </a:r>
            <a:r>
              <a:rPr lang="cs-CZ" dirty="0">
                <a:solidFill>
                  <a:srgbClr val="FF0000"/>
                </a:solidFill>
              </a:rPr>
              <a:t>o</a:t>
            </a:r>
            <a:r>
              <a:rPr lang="cs-CZ" dirty="0"/>
              <a:t>n, literat</a:t>
            </a:r>
            <a:r>
              <a:rPr lang="cs-CZ" dirty="0">
                <a:solidFill>
                  <a:srgbClr val="FF0000"/>
                </a:solidFill>
              </a:rPr>
              <a:t>u</a:t>
            </a:r>
            <a:r>
              <a:rPr lang="cs-CZ" dirty="0"/>
              <a:t>ra, </a:t>
            </a:r>
            <a:r>
              <a:rPr lang="cs-CZ" dirty="0" smtClean="0"/>
              <a:t>pr</a:t>
            </a:r>
            <a:r>
              <a:rPr lang="cs-CZ" dirty="0" smtClean="0">
                <a:solidFill>
                  <a:srgbClr val="FF0000"/>
                </a:solidFill>
              </a:rPr>
              <a:t>é</a:t>
            </a:r>
            <a:r>
              <a:rPr lang="cs-CZ" dirty="0" smtClean="0"/>
              <a:t>mie</a:t>
            </a:r>
            <a:r>
              <a:rPr lang="cs-CZ" dirty="0"/>
              <a:t>, milion </a:t>
            </a:r>
            <a:r>
              <a:rPr lang="cs-CZ" i="1" dirty="0"/>
              <a:t>(může být i ó</a:t>
            </a:r>
            <a:r>
              <a:rPr lang="cs-CZ" i="1" dirty="0" smtClean="0"/>
              <a:t>),</a:t>
            </a:r>
            <a:endParaRPr lang="cs-CZ" i="1" dirty="0"/>
          </a:p>
          <a:p>
            <a:pPr marL="0" indent="0">
              <a:buNone/>
            </a:pPr>
            <a:r>
              <a:rPr lang="cs-CZ" dirty="0" smtClean="0"/>
              <a:t>impresionismus </a:t>
            </a:r>
            <a:r>
              <a:rPr lang="cs-CZ" i="1" dirty="0" smtClean="0"/>
              <a:t>(může být i z)</a:t>
            </a:r>
            <a:r>
              <a:rPr lang="cs-CZ" dirty="0" smtClean="0"/>
              <a:t> </a:t>
            </a:r>
            <a:endParaRPr lang="cs-CZ" dirty="0"/>
          </a:p>
          <a:p>
            <a:pPr marL="0" indent="0">
              <a:buNone/>
            </a:pPr>
            <a:endParaRPr lang="cs-CZ" b="1" dirty="0" smtClean="0"/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539552" y="1625535"/>
            <a:ext cx="8064896" cy="518457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42900" indent="-342900" algn="l">
              <a:buFont typeface="Wingdings" pitchFamily="2" charset="2"/>
              <a:buChar char="§"/>
            </a:pPr>
            <a:endParaRPr lang="cs-CZ" sz="2400" dirty="0"/>
          </a:p>
          <a:p>
            <a:pPr algn="l"/>
            <a:endParaRPr lang="cs-CZ" sz="2400" i="1" dirty="0"/>
          </a:p>
        </p:txBody>
      </p:sp>
    </p:spTree>
    <p:extLst>
      <p:ext uri="{BB962C8B-B14F-4D97-AF65-F5344CB8AC3E}">
        <p14:creationId xmlns:p14="http://schemas.microsoft.com/office/powerpoint/2010/main" val="3223393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00"/>
                            </p:stCondLst>
                            <p:childTnLst>
                              <p:par>
                                <p:cTn id="9" presetID="22" presetClass="entr" presetSubtype="4" fill="hold" grpId="0" nodeType="afterEffect" nodePh="1">
                                  <p:stCondLst>
                                    <p:cond delay="5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theme/theme1.xml><?xml version="1.0" encoding="utf-8"?>
<a:theme xmlns:a="http://schemas.openxmlformats.org/drawingml/2006/main" name="_DUM Šablona2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_DUM Šablona2</Template>
  <TotalTime>678</TotalTime>
  <Words>482</Words>
  <Application>Microsoft Office PowerPoint</Application>
  <PresentationFormat>Předvádění na obrazovce (4:3)</PresentationFormat>
  <Paragraphs>118</Paragraphs>
  <Slides>10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5" baseType="lpstr">
      <vt:lpstr>Arial</vt:lpstr>
      <vt:lpstr>Calibri</vt:lpstr>
      <vt:lpstr>Times New Roman</vt:lpstr>
      <vt:lpstr>Wingdings</vt:lpstr>
      <vt:lpstr>_DUM Šablona2</vt:lpstr>
      <vt:lpstr> Pravopis – přejatá slova</vt:lpstr>
      <vt:lpstr>   Slova psaná původním pravopisem  </vt:lpstr>
      <vt:lpstr>   Slova psaná původním i počeštěným pravopisem  </vt:lpstr>
      <vt:lpstr>  Slova psaná počeštěným pravopisem </vt:lpstr>
      <vt:lpstr> Dvojí pravopis </vt:lpstr>
      <vt:lpstr> Psaní s</vt:lpstr>
      <vt:lpstr> Délka samohlásek</vt:lpstr>
      <vt:lpstr> Psaní vlastních jmen </vt:lpstr>
      <vt:lpstr> Kontrolní úkoly</vt:lpstr>
      <vt:lpstr> Kontrolní úkoly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DUM</dc:title>
  <dc:creator>Vašíček Emil</dc:creator>
  <cp:lastModifiedBy>VÁCLAVA ČÁPOVÁ</cp:lastModifiedBy>
  <cp:revision>88</cp:revision>
  <cp:lastPrinted>2012-06-21T05:13:08Z</cp:lastPrinted>
  <dcterms:created xsi:type="dcterms:W3CDTF">2012-06-19T12:27:34Z</dcterms:created>
  <dcterms:modified xsi:type="dcterms:W3CDTF">2025-01-20T14:31:32Z</dcterms:modified>
</cp:coreProperties>
</file>