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5CED4E0-07CF-40F4-B793-9B4102525AA8}" type="datetimeFigureOut">
              <a:rPr lang="cs-CZ" smtClean="0"/>
              <a:pPr/>
              <a:t>28.3.2017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D38837E-0350-474F-8CDC-D78EF4A075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b="1" dirty="0" smtClean="0"/>
              <a:t>EVROPSKÉ BAROKO</a:t>
            </a:r>
            <a:endParaRPr lang="cs-CZ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Polovina 16. století – polovina 18. století</a:t>
            </a:r>
          </a:p>
          <a:p>
            <a:r>
              <a:rPr lang="cs-CZ" dirty="0" smtClean="0"/>
              <a:t>Zklamání z humanismu =&gt; obracení k náboženství</a:t>
            </a:r>
          </a:p>
          <a:p>
            <a:r>
              <a:rPr lang="cs-CZ" dirty="0" smtClean="0"/>
              <a:t>Reformace – </a:t>
            </a:r>
            <a:r>
              <a:rPr lang="cs-CZ" dirty="0" err="1" smtClean="0"/>
              <a:t>Luther</a:t>
            </a:r>
            <a:r>
              <a:rPr lang="cs-CZ" dirty="0" smtClean="0"/>
              <a:t>, </a:t>
            </a:r>
            <a:r>
              <a:rPr lang="cs-CZ" dirty="0" err="1" smtClean="0"/>
              <a:t>Zwingli</a:t>
            </a:r>
            <a:r>
              <a:rPr lang="cs-CZ" dirty="0" smtClean="0"/>
              <a:t>, Kalvín, Hus</a:t>
            </a:r>
          </a:p>
          <a:p>
            <a:r>
              <a:rPr lang="cs-CZ" dirty="0" smtClean="0"/>
              <a:t>Třicetiletá válka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SPOLEČENSKO-DOBOVÝ KONTEXT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Dominantní stavby</a:t>
            </a:r>
          </a:p>
          <a:p>
            <a:r>
              <a:rPr lang="cs-CZ" dirty="0" smtClean="0"/>
              <a:t>Využití elips, točité sloupy, kupole</a:t>
            </a:r>
          </a:p>
          <a:p>
            <a:r>
              <a:rPr lang="cs-CZ" dirty="0" smtClean="0"/>
              <a:t>Složité půdorysy</a:t>
            </a:r>
          </a:p>
          <a:p>
            <a:r>
              <a:rPr lang="cs-CZ" dirty="0" smtClean="0"/>
              <a:t>Zámky, paláce, opulentní zahrady</a:t>
            </a:r>
          </a:p>
          <a:p>
            <a:r>
              <a:rPr lang="cs-CZ" dirty="0" smtClean="0"/>
              <a:t>Zdobené chrámy a kostely</a:t>
            </a:r>
          </a:p>
          <a:p>
            <a:r>
              <a:rPr lang="cs-CZ" dirty="0" smtClean="0"/>
              <a:t>Reprezentace bohatství, moci a síly panovníka</a:t>
            </a:r>
          </a:p>
          <a:p>
            <a:r>
              <a:rPr lang="cs-CZ" dirty="0" err="1" smtClean="0"/>
              <a:t>Gian</a:t>
            </a:r>
            <a:r>
              <a:rPr lang="cs-CZ" dirty="0" smtClean="0"/>
              <a:t> </a:t>
            </a:r>
            <a:r>
              <a:rPr lang="cs-CZ" dirty="0" err="1" smtClean="0"/>
              <a:t>Lorenzo</a:t>
            </a:r>
            <a:r>
              <a:rPr lang="cs-CZ" dirty="0" smtClean="0"/>
              <a:t> </a:t>
            </a:r>
            <a:r>
              <a:rPr lang="cs-CZ" dirty="0" err="1" smtClean="0"/>
              <a:t>Bernini</a:t>
            </a:r>
            <a:r>
              <a:rPr lang="cs-CZ" dirty="0" smtClean="0"/>
              <a:t>, </a:t>
            </a:r>
            <a:r>
              <a:rPr lang="cs-CZ" dirty="0" err="1" smtClean="0"/>
              <a:t>Francesco</a:t>
            </a:r>
            <a:r>
              <a:rPr lang="cs-CZ" dirty="0" smtClean="0"/>
              <a:t> </a:t>
            </a:r>
            <a:r>
              <a:rPr lang="cs-CZ" dirty="0" err="1" smtClean="0"/>
              <a:t>Borromini</a:t>
            </a:r>
            <a:r>
              <a:rPr lang="cs-CZ" dirty="0" smtClean="0"/>
              <a:t>, </a:t>
            </a:r>
            <a:r>
              <a:rPr lang="cs-CZ" dirty="0" err="1" smtClean="0"/>
              <a:t>Guarino</a:t>
            </a:r>
            <a:r>
              <a:rPr lang="cs-CZ" dirty="0" smtClean="0"/>
              <a:t> </a:t>
            </a:r>
            <a:r>
              <a:rPr lang="cs-CZ" dirty="0" err="1" smtClean="0"/>
              <a:t>Guarini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Malířství:</a:t>
            </a:r>
          </a:p>
          <a:p>
            <a:pPr lvl="1"/>
            <a:r>
              <a:rPr lang="cs-CZ" dirty="0" smtClean="0"/>
              <a:t>Náboženské a mytologické motivy</a:t>
            </a:r>
          </a:p>
          <a:p>
            <a:pPr lvl="1"/>
            <a:r>
              <a:rPr lang="cs-CZ" dirty="0" err="1" smtClean="0"/>
              <a:t>Cavaraggio</a:t>
            </a:r>
            <a:r>
              <a:rPr lang="cs-CZ" dirty="0" smtClean="0"/>
              <a:t>, </a:t>
            </a:r>
            <a:r>
              <a:rPr lang="cs-CZ" dirty="0" err="1" smtClean="0"/>
              <a:t>Rubens</a:t>
            </a:r>
            <a:r>
              <a:rPr lang="cs-CZ" dirty="0" smtClean="0"/>
              <a:t>, Rembrandt</a:t>
            </a:r>
          </a:p>
          <a:p>
            <a:pPr lvl="1">
              <a:buNone/>
            </a:pPr>
            <a:r>
              <a:rPr lang="cs-CZ" dirty="0" smtClean="0"/>
              <a:t>Sochařství:</a:t>
            </a:r>
          </a:p>
          <a:p>
            <a:pPr lvl="1"/>
            <a:r>
              <a:rPr lang="cs-CZ" dirty="0" smtClean="0"/>
              <a:t>Vnitřní napětí</a:t>
            </a:r>
          </a:p>
          <a:p>
            <a:pPr lvl="1"/>
            <a:r>
              <a:rPr lang="cs-CZ" dirty="0" err="1" smtClean="0"/>
              <a:t>Gian</a:t>
            </a:r>
            <a:r>
              <a:rPr lang="cs-CZ" dirty="0" smtClean="0"/>
              <a:t> </a:t>
            </a:r>
            <a:r>
              <a:rPr lang="cs-CZ" dirty="0" err="1" smtClean="0"/>
              <a:t>Lorenzo</a:t>
            </a:r>
            <a:r>
              <a:rPr lang="cs-CZ" dirty="0" smtClean="0"/>
              <a:t> </a:t>
            </a:r>
            <a:r>
              <a:rPr lang="cs-CZ" dirty="0" err="1" smtClean="0"/>
              <a:t>Bernini</a:t>
            </a:r>
            <a:endParaRPr lang="cs-CZ" dirty="0" smtClean="0"/>
          </a:p>
          <a:p>
            <a:pPr lvl="1">
              <a:buNone/>
            </a:pPr>
            <a:r>
              <a:rPr lang="cs-CZ" dirty="0" smtClean="0"/>
              <a:t>Hudba:</a:t>
            </a:r>
          </a:p>
          <a:p>
            <a:pPr lvl="1"/>
            <a:r>
              <a:rPr lang="cs-CZ" dirty="0" smtClean="0"/>
              <a:t>Varhanní skladby, koncerty, </a:t>
            </a:r>
          </a:p>
          <a:p>
            <a:pPr lvl="1"/>
            <a:r>
              <a:rPr lang="cs-CZ" dirty="0" err="1" smtClean="0"/>
              <a:t>Vivaldi</a:t>
            </a:r>
            <a:r>
              <a:rPr lang="cs-CZ" dirty="0" smtClean="0"/>
              <a:t>,  </a:t>
            </a:r>
            <a:r>
              <a:rPr lang="cs-CZ" dirty="0" err="1" smtClean="0"/>
              <a:t>Bach</a:t>
            </a:r>
            <a:r>
              <a:rPr lang="cs-CZ" dirty="0" smtClean="0"/>
              <a:t>, Händel, </a:t>
            </a:r>
            <a:r>
              <a:rPr lang="cs-CZ" dirty="0" err="1" smtClean="0"/>
              <a:t>Monteverdi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r>
              <a:rPr lang="cs-CZ" dirty="0" smtClean="0"/>
              <a:t>	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UMĚNÍ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Duchovní literatura – křesťanská mystika, touha po nalezení boha</a:t>
            </a:r>
          </a:p>
          <a:p>
            <a:pPr lvl="1"/>
            <a:r>
              <a:rPr lang="cs-CZ" dirty="0" smtClean="0"/>
              <a:t>City, protiklady, antiteze</a:t>
            </a:r>
          </a:p>
          <a:p>
            <a:pPr lvl="1"/>
            <a:r>
              <a:rPr lang="cs-CZ" dirty="0" smtClean="0"/>
              <a:t>Dokonalý bůh x hříšný člověk</a:t>
            </a:r>
          </a:p>
          <a:p>
            <a:pPr lvl="1"/>
            <a:r>
              <a:rPr lang="cs-CZ" dirty="0" smtClean="0"/>
              <a:t>Obnovení legendy, duchovní písně, traktátu</a:t>
            </a:r>
          </a:p>
          <a:p>
            <a:pPr lvl="1"/>
            <a:r>
              <a:rPr lang="cs-CZ" dirty="0" smtClean="0"/>
              <a:t>Motivy smrti, strachu, utrpení, hledání jistot</a:t>
            </a:r>
          </a:p>
          <a:p>
            <a:r>
              <a:rPr lang="cs-CZ" dirty="0" smtClean="0"/>
              <a:t>Světská literatura – kontrasty,</a:t>
            </a:r>
          </a:p>
          <a:p>
            <a:pPr lvl="1"/>
            <a:r>
              <a:rPr lang="cs-CZ" dirty="0" smtClean="0"/>
              <a:t>Rozvoj eposu, legendy, reflexní lyrika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21</TotalTime>
  <Words>151</Words>
  <Application>Microsoft Office PowerPoint</Application>
  <PresentationFormat>Předvádění na obrazovce (4:3)</PresentationFormat>
  <Paragraphs>46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EVROPSKÉ BAROKO</vt:lpstr>
      <vt:lpstr>SPOLEČENSKO-DOBOVÝ KONTEXT</vt:lpstr>
      <vt:lpstr>ARCHITEKTURA</vt:lpstr>
      <vt:lpstr>UMĚNÍ</vt:lpstr>
      <vt:lpstr>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EVROPSKÉ BAROKO</dc:title>
  <dc:creator>Windows User</dc:creator>
  <cp:lastModifiedBy>BLAZKOVAH</cp:lastModifiedBy>
  <cp:revision>3</cp:revision>
  <dcterms:created xsi:type="dcterms:W3CDTF">2011-03-27T20:11:33Z</dcterms:created>
  <dcterms:modified xsi:type="dcterms:W3CDTF">2017-03-28T06:01:38Z</dcterms:modified>
</cp:coreProperties>
</file>