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HROMADNÝ VÝSKYT RANĚNÝCH, ZÁSADY TŘÍDĚNÍ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Silvie Novotná Šmuclerová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8366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Mimořádná událost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Situace, kdy dochází NÁHLE ke ŠKODLIVÉMU působení sil a jevů vyvolaných činností člověka, přírodními jevy, ale také havárie, které ohrožují životy a zdraví, majetek nebo životní prostředí a vyžadují provedení záchranných a likvidačních </a:t>
            </a:r>
            <a:r>
              <a:rPr lang="cs-CZ" dirty="0" smtClean="0"/>
              <a:t>prací</a:t>
            </a:r>
          </a:p>
          <a:p>
            <a:r>
              <a:rPr lang="cs-CZ" dirty="0" smtClean="0"/>
              <a:t>Škodlivé </a:t>
            </a:r>
            <a:r>
              <a:rPr lang="cs-CZ" dirty="0"/>
              <a:t>následky na zdraví a životech </a:t>
            </a:r>
          </a:p>
          <a:p>
            <a:r>
              <a:rPr lang="cs-CZ" dirty="0" smtClean="0"/>
              <a:t>Škodlivé </a:t>
            </a:r>
            <a:r>
              <a:rPr lang="cs-CZ" dirty="0"/>
              <a:t>následky na majetku a živ</a:t>
            </a:r>
            <a:r>
              <a:rPr lang="cs-CZ" dirty="0" smtClean="0"/>
              <a:t>. prostředí </a:t>
            </a:r>
          </a:p>
          <a:p>
            <a:r>
              <a:rPr lang="cs-CZ" dirty="0" smtClean="0"/>
              <a:t>Škodlivé následky kombinované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8372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Činnost ZZS při 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ZZS </a:t>
            </a:r>
            <a:r>
              <a:rPr lang="cs-CZ" dirty="0"/>
              <a:t>poskytuje PNP při likvidaci </a:t>
            </a:r>
            <a:r>
              <a:rPr lang="cs-CZ" dirty="0" smtClean="0"/>
              <a:t>zdravotních následků </a:t>
            </a:r>
            <a:r>
              <a:rPr lang="cs-CZ" dirty="0"/>
              <a:t>hromadných neštěstí a katastrof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ZZS </a:t>
            </a:r>
            <a:r>
              <a:rPr lang="cs-CZ" dirty="0"/>
              <a:t>si nevystačí </a:t>
            </a:r>
            <a:r>
              <a:rPr lang="cs-CZ" dirty="0" smtClean="0"/>
              <a:t>sama – nutnost SPOLUPRÁCE</a:t>
            </a:r>
          </a:p>
          <a:p>
            <a:r>
              <a:rPr lang="cs-CZ" dirty="0"/>
              <a:t>Počet </a:t>
            </a:r>
            <a:r>
              <a:rPr lang="cs-CZ" dirty="0" smtClean="0"/>
              <a:t>postižených překračuje </a:t>
            </a:r>
            <a:r>
              <a:rPr lang="cs-CZ" dirty="0"/>
              <a:t>možnosti zasahujících zdravotnických sil</a:t>
            </a:r>
          </a:p>
        </p:txBody>
      </p:sp>
    </p:spTree>
    <p:extLst>
      <p:ext uri="{BB962C8B-B14F-4D97-AF65-F5344CB8AC3E}">
        <p14:creationId xmlns:p14="http://schemas.microsoft.com/office/powerpoint/2010/main" val="1313918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Nepoměr </a:t>
            </a:r>
            <a:r>
              <a:rPr lang="cs-CZ" dirty="0" smtClean="0"/>
              <a:t>zasahujících </a:t>
            </a:r>
            <a:r>
              <a:rPr lang="cs-CZ" dirty="0"/>
              <a:t>zdravotnických sil </a:t>
            </a:r>
            <a:r>
              <a:rPr lang="cs-CZ" dirty="0" smtClean="0"/>
              <a:t>a </a:t>
            </a:r>
            <a:r>
              <a:rPr lang="cs-CZ" dirty="0"/>
              <a:t>postižených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1. Izolovaný výskyt postižení = běžná událost, každodenní provoz ZZS (ZZS je schopna zvládat běžným režimem v rámci jedné organizace při zachování volných kapacit pro řešení běžného provozu) </a:t>
            </a:r>
            <a:endParaRPr lang="cs-CZ" dirty="0" smtClean="0"/>
          </a:p>
          <a:p>
            <a:r>
              <a:rPr lang="cs-CZ" dirty="0" smtClean="0"/>
              <a:t>2</a:t>
            </a:r>
            <a:r>
              <a:rPr lang="cs-CZ" dirty="0"/>
              <a:t>. Hromadný výskyt postižených = mimořádná událost, nestandardní provoz ZZS (ZZS není schopna běžnými postupy zvládnout nebo jen s maximálním nasazením svých kapacit, kdy je omezena běžná činnost)</a:t>
            </a:r>
          </a:p>
        </p:txBody>
      </p:sp>
    </p:spTree>
    <p:extLst>
      <p:ext uri="{BB962C8B-B14F-4D97-AF65-F5344CB8AC3E}">
        <p14:creationId xmlns:p14="http://schemas.microsoft.com/office/powerpoint/2010/main" val="1376760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Hromadný výskyt postižených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A. Nehoda 2-5 </a:t>
            </a:r>
            <a:r>
              <a:rPr lang="cs-CZ" dirty="0" smtClean="0"/>
              <a:t>postižených </a:t>
            </a:r>
          </a:p>
          <a:p>
            <a:r>
              <a:rPr lang="cs-CZ" dirty="0" smtClean="0"/>
              <a:t>B</a:t>
            </a:r>
            <a:r>
              <a:rPr lang="cs-CZ" dirty="0"/>
              <a:t>. Hromadné neštěstí omezené 5-10 </a:t>
            </a:r>
            <a:r>
              <a:rPr lang="cs-CZ" dirty="0" smtClean="0"/>
              <a:t>postižených </a:t>
            </a:r>
          </a:p>
          <a:p>
            <a:r>
              <a:rPr lang="cs-CZ" dirty="0" smtClean="0"/>
              <a:t>C</a:t>
            </a:r>
            <a:r>
              <a:rPr lang="cs-CZ" dirty="0"/>
              <a:t>. Hromadné neštěstí rozsáhlé 10-50 (100) </a:t>
            </a:r>
            <a:r>
              <a:rPr lang="cs-CZ" dirty="0" smtClean="0"/>
              <a:t>postižených </a:t>
            </a:r>
          </a:p>
          <a:p>
            <a:r>
              <a:rPr lang="cs-CZ" dirty="0" smtClean="0"/>
              <a:t>D</a:t>
            </a:r>
            <a:r>
              <a:rPr lang="cs-CZ" dirty="0"/>
              <a:t>. Katastrofa nad 50 (100) </a:t>
            </a:r>
            <a:r>
              <a:rPr lang="cs-CZ" dirty="0" smtClean="0"/>
              <a:t>postižených</a:t>
            </a:r>
          </a:p>
          <a:p>
            <a:endParaRPr lang="cs-CZ" dirty="0"/>
          </a:p>
          <a:p>
            <a:r>
              <a:rPr lang="cs-CZ" dirty="0" smtClean="0"/>
              <a:t>U C a D nutnost aktivovat </a:t>
            </a:r>
            <a:r>
              <a:rPr lang="cs-CZ" dirty="0" err="1" smtClean="0"/>
              <a:t>Traumaplán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7446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zásahu 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Velká plocha</a:t>
            </a:r>
          </a:p>
          <a:p>
            <a:r>
              <a:rPr lang="cs-CZ" dirty="0" smtClean="0"/>
              <a:t>Hodně složek IZS</a:t>
            </a:r>
          </a:p>
          <a:p>
            <a:r>
              <a:rPr lang="cs-CZ" dirty="0" smtClean="0"/>
              <a:t>Chaos</a:t>
            </a:r>
          </a:p>
          <a:p>
            <a:r>
              <a:rPr lang="cs-CZ" dirty="0" smtClean="0"/>
              <a:t>Žádná MU není stejná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6202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 ZZS při 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Poskytnout odbornou a účinnou pomoc co největšímu počtu postižených v co nejkratším čase.</a:t>
            </a:r>
          </a:p>
        </p:txBody>
      </p:sp>
    </p:spTree>
    <p:extLst>
      <p:ext uri="{BB962C8B-B14F-4D97-AF65-F5344CB8AC3E}">
        <p14:creationId xmlns:p14="http://schemas.microsoft.com/office/powerpoint/2010/main" val="2150844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Řízení ZZS při 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Strategické </a:t>
            </a:r>
            <a:r>
              <a:rPr lang="cs-CZ" dirty="0"/>
              <a:t>řízení </a:t>
            </a:r>
            <a:r>
              <a:rPr lang="cs-CZ" dirty="0" smtClean="0"/>
              <a:t>– dlouhodobé, mimo MU, příprava</a:t>
            </a:r>
          </a:p>
          <a:p>
            <a:r>
              <a:rPr lang="cs-CZ" dirty="0" smtClean="0"/>
              <a:t>Operační </a:t>
            </a:r>
            <a:r>
              <a:rPr lang="cs-CZ" dirty="0"/>
              <a:t>řízení </a:t>
            </a:r>
            <a:r>
              <a:rPr lang="cs-CZ" dirty="0" smtClean="0"/>
              <a:t>– činnost operátoru během MU</a:t>
            </a:r>
          </a:p>
          <a:p>
            <a:r>
              <a:rPr lang="cs-CZ" dirty="0"/>
              <a:t>Taktické řízení - </a:t>
            </a:r>
            <a:r>
              <a:rPr lang="cs-CZ" dirty="0" smtClean="0"/>
              <a:t>řízení </a:t>
            </a:r>
            <a:r>
              <a:rPr lang="cs-CZ" dirty="0"/>
              <a:t>činnosti ZZS při likvidaci zdravotních </a:t>
            </a:r>
            <a:r>
              <a:rPr lang="cs-CZ" dirty="0" smtClean="0"/>
              <a:t>         			následků </a:t>
            </a:r>
            <a:r>
              <a:rPr lang="cs-CZ" dirty="0"/>
              <a:t>MU vedoucím lékařem zdravotnického </a:t>
            </a:r>
            <a:r>
              <a:rPr lang="cs-CZ" dirty="0" smtClean="0"/>
              <a:t>			zásahu </a:t>
            </a:r>
            <a:r>
              <a:rPr lang="cs-CZ" dirty="0"/>
              <a:t>přímo na místě události</a:t>
            </a:r>
          </a:p>
        </p:txBody>
      </p:sp>
    </p:spTree>
    <p:extLst>
      <p:ext uri="{BB962C8B-B14F-4D97-AF65-F5344CB8AC3E}">
        <p14:creationId xmlns:p14="http://schemas.microsoft.com/office/powerpoint/2010/main" val="2830007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vedoucího lékaře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 prvním zhodnocení situace se vedoucí lékař zásahu zaměří na organizaci zdravotní akce </a:t>
            </a:r>
          </a:p>
          <a:p>
            <a:r>
              <a:rPr lang="cs-CZ" dirty="0" smtClean="0"/>
              <a:t>Viditelně </a:t>
            </a:r>
            <a:r>
              <a:rPr lang="cs-CZ" dirty="0"/>
              <a:t>se označí (reflexní vesta „VEDOUCÍ LÉKAŘ“) </a:t>
            </a:r>
            <a:endParaRPr lang="cs-CZ" dirty="0" smtClean="0"/>
          </a:p>
          <a:p>
            <a:r>
              <a:rPr lang="cs-CZ" dirty="0" smtClean="0"/>
              <a:t>Velitelé </a:t>
            </a:r>
            <a:r>
              <a:rPr lang="cs-CZ" dirty="0"/>
              <a:t>složek IZS si domluví společnou komunikaci </a:t>
            </a:r>
            <a:endParaRPr lang="cs-CZ" dirty="0" smtClean="0"/>
          </a:p>
          <a:p>
            <a:r>
              <a:rPr lang="cs-CZ" dirty="0" smtClean="0"/>
              <a:t>Hodnotí </a:t>
            </a:r>
            <a:r>
              <a:rPr lang="cs-CZ" dirty="0"/>
              <a:t>prostor, kde došlo k MU </a:t>
            </a:r>
            <a:endParaRPr lang="cs-CZ" dirty="0" smtClean="0"/>
          </a:p>
          <a:p>
            <a:r>
              <a:rPr lang="cs-CZ" dirty="0" smtClean="0"/>
              <a:t>Rozhoduje </a:t>
            </a:r>
            <a:r>
              <a:rPr lang="cs-CZ" dirty="0"/>
              <a:t>ve spolupráci s ostatními veliteli složek IZS o prostorovém uspořádání zdravotnické části </a:t>
            </a:r>
            <a:r>
              <a:rPr lang="cs-CZ" dirty="0" smtClean="0"/>
              <a:t>zásahu  </a:t>
            </a:r>
          </a:p>
          <a:p>
            <a:r>
              <a:rPr lang="cs-CZ" dirty="0" smtClean="0"/>
              <a:t>Určuje </a:t>
            </a:r>
            <a:r>
              <a:rPr lang="cs-CZ" dirty="0"/>
              <a:t>rozmístění jednotlivých sektorů včetně přístupové a odsunové trasy (jednosměrnost) </a:t>
            </a:r>
            <a:endParaRPr lang="cs-CZ" dirty="0" smtClean="0"/>
          </a:p>
          <a:p>
            <a:r>
              <a:rPr lang="cs-CZ" dirty="0" smtClean="0"/>
              <a:t>Určuje </a:t>
            </a:r>
            <a:r>
              <a:rPr lang="cs-CZ" dirty="0"/>
              <a:t>pracovní sektory a jejich vedoucí ( mj. třídícího lékař)</a:t>
            </a:r>
          </a:p>
        </p:txBody>
      </p:sp>
    </p:spTree>
    <p:extLst>
      <p:ext uri="{BB962C8B-B14F-4D97-AF65-F5344CB8AC3E}">
        <p14:creationId xmlns:p14="http://schemas.microsoft.com/office/powerpoint/2010/main" val="901873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Zásady třídění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Poskytnout péči tam, kde má reálnou šanci na úspěch a vyloučit neefektivní použití zdravotnických kapacit </a:t>
            </a:r>
            <a:endParaRPr lang="cs-CZ" dirty="0" smtClean="0"/>
          </a:p>
          <a:p>
            <a:r>
              <a:rPr lang="cs-CZ" dirty="0" smtClean="0"/>
              <a:t>Třídící </a:t>
            </a:r>
            <a:r>
              <a:rPr lang="cs-CZ" dirty="0"/>
              <a:t>schéma jednoduché a tím kdykoliv použitelné (bez pomůcek) </a:t>
            </a:r>
          </a:p>
          <a:p>
            <a:r>
              <a:rPr lang="cs-CZ" dirty="0" smtClean="0"/>
              <a:t>Rychle </a:t>
            </a:r>
            <a:r>
              <a:rPr lang="cs-CZ" dirty="0"/>
              <a:t>proveditelné (</a:t>
            </a:r>
            <a:r>
              <a:rPr lang="cs-CZ" dirty="0" err="1"/>
              <a:t>max</a:t>
            </a:r>
            <a:r>
              <a:rPr lang="cs-CZ" dirty="0"/>
              <a:t> 3 minuty na osobu) </a:t>
            </a:r>
          </a:p>
          <a:p>
            <a:r>
              <a:rPr lang="cs-CZ" dirty="0" smtClean="0"/>
              <a:t>Je </a:t>
            </a:r>
            <a:r>
              <a:rPr lang="cs-CZ" dirty="0"/>
              <a:t>vhodné, aby třídění prováděl zkušený zdravotník </a:t>
            </a:r>
          </a:p>
          <a:p>
            <a:r>
              <a:rPr lang="cs-CZ" dirty="0" smtClean="0"/>
              <a:t>Třídění </a:t>
            </a:r>
            <a:r>
              <a:rPr lang="cs-CZ" dirty="0"/>
              <a:t>je zatíženo značnou chybou /až 20%/ a stav zraněných se vyvíjí, proto je nutné třídění v čase opakovat </a:t>
            </a:r>
          </a:p>
          <a:p>
            <a:r>
              <a:rPr lang="cs-CZ" dirty="0" smtClean="0"/>
              <a:t>Třídění </a:t>
            </a:r>
            <a:r>
              <a:rPr lang="cs-CZ" dirty="0"/>
              <a:t>pokračuje tak dlouho, dokud trvá nepoměr mezi zdrav. silami a zraněnými </a:t>
            </a:r>
          </a:p>
          <a:p>
            <a:r>
              <a:rPr lang="cs-CZ" dirty="0" smtClean="0"/>
              <a:t>Výsledky </a:t>
            </a:r>
            <a:r>
              <a:rPr lang="cs-CZ" dirty="0"/>
              <a:t>třídění je nutné zaznamenávat </a:t>
            </a:r>
          </a:p>
        </p:txBody>
      </p:sp>
    </p:spTree>
    <p:extLst>
      <p:ext uri="{BB962C8B-B14F-4D97-AF65-F5344CB8AC3E}">
        <p14:creationId xmlns:p14="http://schemas.microsoft.com/office/powerpoint/2010/main" val="541215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Třídění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Nutnost </a:t>
            </a:r>
            <a:r>
              <a:rPr lang="cs-CZ" dirty="0"/>
              <a:t>tříděním určit, koho je nutné odsunout ihned, koho ve druhém sledu a kdo může počkat </a:t>
            </a:r>
            <a:endParaRPr lang="cs-CZ" dirty="0" smtClean="0"/>
          </a:p>
          <a:p>
            <a:r>
              <a:rPr lang="cs-CZ" dirty="0" smtClean="0"/>
              <a:t>Třídění </a:t>
            </a:r>
            <a:r>
              <a:rPr lang="cs-CZ" dirty="0"/>
              <a:t>k transportu začíná již prvotním tříděním, kdy chodící (zelení) jsou určení k transportu až jako poslední a mrtví se netransportují (černí) </a:t>
            </a:r>
            <a:r>
              <a:rPr lang="cs-CZ" dirty="0" smtClean="0"/>
              <a:t> </a:t>
            </a:r>
          </a:p>
          <a:p>
            <a:r>
              <a:rPr lang="cs-CZ" dirty="0" smtClean="0"/>
              <a:t>Třídění </a:t>
            </a:r>
            <a:r>
              <a:rPr lang="cs-CZ" dirty="0"/>
              <a:t>se tak týká fakticky postižených ze skupiny s nutným okamžitým opatřením (červení) a s nutností péče, i když poněkud odložené (žlutí)</a:t>
            </a:r>
          </a:p>
        </p:txBody>
      </p:sp>
    </p:spTree>
    <p:extLst>
      <p:ext uri="{BB962C8B-B14F-4D97-AF65-F5344CB8AC3E}">
        <p14:creationId xmlns:p14="http://schemas.microsoft.com/office/powerpoint/2010/main" val="342577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 akce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Odsunem posledního raněného MU nekončí, je nutné ukončit </a:t>
            </a:r>
            <a:r>
              <a:rPr lang="cs-CZ" dirty="0" err="1" smtClean="0"/>
              <a:t>traumaplán</a:t>
            </a:r>
            <a:r>
              <a:rPr lang="cs-CZ" dirty="0" smtClean="0"/>
              <a:t>, vyhodnotit situaci a opět </a:t>
            </a:r>
            <a:r>
              <a:rPr lang="cs-CZ" smtClean="0"/>
              <a:t>spolupráce celého IZS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3143827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TM04033917[[fn=Berlín]]</Template>
  <TotalTime>23</TotalTime>
  <Words>528</Words>
  <Application>Microsoft Office PowerPoint</Application>
  <PresentationFormat>Širokoúhlá obrazovka</PresentationFormat>
  <Paragraphs>56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Trebuchet MS</vt:lpstr>
      <vt:lpstr>Berlín</vt:lpstr>
      <vt:lpstr>HROMADNÝ VÝSKYT RANĚNÝCH, ZÁSADY TŘÍDĚNÍ</vt:lpstr>
      <vt:lpstr>Mimořádná událost</vt:lpstr>
      <vt:lpstr>Činnost ZZS při MU</vt:lpstr>
      <vt:lpstr>Nepoměr zasahujících zdravotnických sil a postižených</vt:lpstr>
      <vt:lpstr>Hromadný výskyt postižených</vt:lpstr>
      <vt:lpstr>Charakteristika zásahu MU</vt:lpstr>
      <vt:lpstr>Cíl ZZS při MU</vt:lpstr>
      <vt:lpstr>Řízení ZZS při MU</vt:lpstr>
      <vt:lpstr>Úloha vedoucího lékaře</vt:lpstr>
      <vt:lpstr>Zásady třídění</vt:lpstr>
      <vt:lpstr>Třídění</vt:lpstr>
      <vt:lpstr>Konec akce</vt:lpstr>
    </vt:vector>
  </TitlesOfParts>
  <Company>Soukromá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HROMADNÝ VÝSKYT RANĚNÝCH, ZÁSADY TŘÍDĚNÍ</dc:title>
  <dc:creator>Silvie Šmuclerová</dc:creator>
  <cp:lastModifiedBy>Silvie Šmuclerová</cp:lastModifiedBy>
  <cp:revision>3</cp:revision>
  <dcterms:created xsi:type="dcterms:W3CDTF">2024-09-16T06:27:18Z</dcterms:created>
  <dcterms:modified xsi:type="dcterms:W3CDTF">2024-09-16T06:50:32Z</dcterms:modified>
</cp:coreProperties>
</file>