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A5BBD56-4F56-49F2-9468-6406E7CD0829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4256538-9239-45E4-84C6-564D0040AA1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Realismus a naturalismus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větová literatura 19.stol.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Výtvarné umění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realita = skutečnost – rozbujelá fantazie romantiků je nahrazována pečlivým pozorováním okolního světa</a:t>
            </a:r>
          </a:p>
          <a:p>
            <a:r>
              <a:rPr lang="cs-CZ" dirty="0" smtClean="0"/>
              <a:t>výstava </a:t>
            </a:r>
            <a:r>
              <a:rPr lang="cs-CZ" b="1" dirty="0" smtClean="0"/>
              <a:t>G. </a:t>
            </a:r>
            <a:r>
              <a:rPr lang="cs-CZ" b="1" dirty="0" err="1" smtClean="0"/>
              <a:t>Courbeta</a:t>
            </a:r>
            <a:r>
              <a:rPr lang="cs-CZ" b="1" dirty="0" smtClean="0"/>
              <a:t> </a:t>
            </a:r>
            <a:r>
              <a:rPr lang="cs-CZ" u="sng" dirty="0" smtClean="0"/>
              <a:t> La </a:t>
            </a:r>
            <a:r>
              <a:rPr lang="cs-CZ" u="sng" dirty="0" err="1" smtClean="0"/>
              <a:t>realism</a:t>
            </a:r>
            <a:r>
              <a:rPr lang="cs-CZ" dirty="0" smtClean="0"/>
              <a:t> – zpočátku vysmíván (nebylo považováno za umění – „</a:t>
            </a:r>
            <a:r>
              <a:rPr lang="cs-CZ" i="1" dirty="0" smtClean="0"/>
              <a:t>umění je zneuctěno a poníženo“</a:t>
            </a:r>
            <a:r>
              <a:rPr lang="cs-CZ" dirty="0" smtClean="0"/>
              <a:t>) – velmi syrová skutečnost bez přikrašlování – soucítění s nejchudšími (sociální nerovnost)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realismu: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souvislost s filozofií </a:t>
            </a:r>
            <a:r>
              <a:rPr lang="cs-CZ" b="1" dirty="0" smtClean="0"/>
              <a:t>pozitivismu</a:t>
            </a:r>
            <a:r>
              <a:rPr lang="cs-CZ" dirty="0" smtClean="0"/>
              <a:t> --- pozitivní je to, co je </a:t>
            </a:r>
            <a:r>
              <a:rPr lang="cs-CZ" u="sng" dirty="0" smtClean="0"/>
              <a:t>fakticky dokazatelné</a:t>
            </a:r>
          </a:p>
          <a:p>
            <a:r>
              <a:rPr lang="cs-CZ" dirty="0" smtClean="0"/>
              <a:t>snaha o objektivní pohled na skutečnost – „škola upřímnosti v umění“ – souvisí se ztrátou iluzí</a:t>
            </a:r>
          </a:p>
          <a:p>
            <a:r>
              <a:rPr lang="cs-CZ" dirty="0" smtClean="0"/>
              <a:t>sleduje hrdinu ve vývoji</a:t>
            </a:r>
          </a:p>
          <a:p>
            <a:r>
              <a:rPr lang="cs-CZ" dirty="0" smtClean="0"/>
              <a:t>typizace</a:t>
            </a:r>
          </a:p>
          <a:p>
            <a:r>
              <a:rPr lang="cs-CZ" dirty="0" smtClean="0"/>
              <a:t>kritický realismus  - souvisí s vyostřením sociální situace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představitelé: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Anglie</a:t>
            </a:r>
            <a:r>
              <a:rPr lang="cs-CZ" b="1" dirty="0" smtClean="0"/>
              <a:t> – </a:t>
            </a:r>
            <a:r>
              <a:rPr lang="cs-CZ" b="1" dirty="0" err="1" smtClean="0"/>
              <a:t>Ch</a:t>
            </a:r>
            <a:r>
              <a:rPr lang="cs-CZ" b="1" dirty="0" smtClean="0"/>
              <a:t>.Dickens</a:t>
            </a:r>
            <a:r>
              <a:rPr lang="cs-CZ" dirty="0" smtClean="0"/>
              <a:t> – </a:t>
            </a:r>
            <a:r>
              <a:rPr lang="cs-CZ" u="sng" dirty="0" smtClean="0"/>
              <a:t>Oliver Twist</a:t>
            </a:r>
            <a:r>
              <a:rPr lang="cs-CZ" dirty="0" smtClean="0"/>
              <a:t> – reakce na negativní důsledky novelizace chudinského zákona (1834), která zrušila systém chudobinců</a:t>
            </a:r>
          </a:p>
          <a:p>
            <a:r>
              <a:rPr lang="cs-CZ" u="sng" dirty="0" smtClean="0"/>
              <a:t>David </a:t>
            </a:r>
            <a:r>
              <a:rPr lang="cs-CZ" u="sng" dirty="0" err="1" smtClean="0"/>
              <a:t>Copperfield</a:t>
            </a:r>
            <a:r>
              <a:rPr lang="cs-CZ" dirty="0" smtClean="0"/>
              <a:t> – autobiografické rysy</a:t>
            </a:r>
          </a:p>
          <a:p>
            <a:r>
              <a:rPr lang="cs-CZ" dirty="0" smtClean="0"/>
              <a:t>sestry </a:t>
            </a:r>
            <a:r>
              <a:rPr lang="cs-CZ" b="1" dirty="0" err="1" smtClean="0"/>
              <a:t>Bronteovy</a:t>
            </a:r>
            <a:r>
              <a:rPr lang="cs-CZ" dirty="0" smtClean="0"/>
              <a:t> </a:t>
            </a:r>
            <a:r>
              <a:rPr lang="cs-CZ" u="sng" dirty="0" smtClean="0"/>
              <a:t>(Jana </a:t>
            </a:r>
            <a:r>
              <a:rPr lang="cs-CZ" u="sng" dirty="0" err="1" smtClean="0"/>
              <a:t>Eyrová</a:t>
            </a:r>
            <a:r>
              <a:rPr lang="cs-CZ" dirty="0" smtClean="0"/>
              <a:t>, </a:t>
            </a:r>
            <a:r>
              <a:rPr lang="cs-CZ" u="sng" dirty="0" smtClean="0"/>
              <a:t>Na větrné hůrce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Francie</a:t>
            </a:r>
            <a:r>
              <a:rPr lang="cs-CZ" dirty="0" smtClean="0"/>
              <a:t>:</a:t>
            </a:r>
          </a:p>
          <a:p>
            <a:r>
              <a:rPr lang="cs-CZ" b="1" dirty="0" err="1" smtClean="0"/>
              <a:t>Honoré</a:t>
            </a:r>
            <a:r>
              <a:rPr lang="cs-CZ" b="1" dirty="0" smtClean="0"/>
              <a:t> de Balzac</a:t>
            </a:r>
            <a:r>
              <a:rPr lang="cs-CZ" dirty="0" smtClean="0"/>
              <a:t> – </a:t>
            </a:r>
            <a:r>
              <a:rPr lang="cs-CZ" u="sng" dirty="0" smtClean="0"/>
              <a:t>Lidská komedie</a:t>
            </a:r>
            <a:r>
              <a:rPr lang="cs-CZ" dirty="0" smtClean="0"/>
              <a:t> – cyklus 97 románů a povídek, jádro tvoří trilogie: </a:t>
            </a:r>
            <a:r>
              <a:rPr lang="cs-CZ" u="sng" dirty="0" smtClean="0"/>
              <a:t>Otec </a:t>
            </a:r>
            <a:r>
              <a:rPr lang="cs-CZ" u="sng" dirty="0" err="1" smtClean="0"/>
              <a:t>Goriot</a:t>
            </a:r>
            <a:r>
              <a:rPr lang="cs-CZ" dirty="0" smtClean="0"/>
              <a:t>, </a:t>
            </a:r>
            <a:r>
              <a:rPr lang="cs-CZ" u="sng" dirty="0" smtClean="0"/>
              <a:t>Ztracené iluze</a:t>
            </a:r>
            <a:r>
              <a:rPr lang="cs-CZ" dirty="0" smtClean="0"/>
              <a:t>, </a:t>
            </a:r>
            <a:r>
              <a:rPr lang="cs-CZ" u="sng" dirty="0" smtClean="0"/>
              <a:t>Lesk a bída kurtizán</a:t>
            </a:r>
            <a:endParaRPr lang="cs-CZ" dirty="0" smtClean="0"/>
          </a:p>
          <a:p>
            <a:r>
              <a:rPr lang="cs-CZ" b="1" dirty="0" smtClean="0"/>
              <a:t>Gustave Flaubert</a:t>
            </a:r>
            <a:r>
              <a:rPr lang="cs-CZ" dirty="0" smtClean="0"/>
              <a:t> – psychologický realismus – </a:t>
            </a:r>
            <a:r>
              <a:rPr lang="cs-CZ" u="sng" dirty="0" smtClean="0"/>
              <a:t>Paní </a:t>
            </a:r>
            <a:r>
              <a:rPr lang="cs-CZ" u="sng" dirty="0" err="1" smtClean="0"/>
              <a:t>Bovaryová</a:t>
            </a:r>
            <a:r>
              <a:rPr lang="cs-CZ" dirty="0" smtClean="0"/>
              <a:t> - </a:t>
            </a:r>
            <a:r>
              <a:rPr lang="cs-CZ" b="1" i="1" dirty="0" err="1" smtClean="0"/>
              <a:t>bovarismus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u="sng" dirty="0" smtClean="0"/>
              <a:t>Rusko</a:t>
            </a:r>
            <a:r>
              <a:rPr lang="cs-CZ" dirty="0" smtClean="0"/>
              <a:t> – filozofická hloubka a existenciální podtext</a:t>
            </a:r>
          </a:p>
          <a:p>
            <a:r>
              <a:rPr lang="cs-CZ" b="1" dirty="0" smtClean="0"/>
              <a:t>N.V. Gogol</a:t>
            </a:r>
            <a:r>
              <a:rPr lang="cs-CZ" dirty="0" smtClean="0"/>
              <a:t> – </a:t>
            </a:r>
            <a:r>
              <a:rPr lang="cs-CZ" u="sng" dirty="0" smtClean="0"/>
              <a:t>Revizor</a:t>
            </a:r>
            <a:r>
              <a:rPr lang="cs-CZ" dirty="0" smtClean="0"/>
              <a:t> – komedie ( anekdotický příběh falešného revizora – společnost deformovaná byrokratismem, korupcí)</a:t>
            </a:r>
          </a:p>
          <a:p>
            <a:r>
              <a:rPr lang="cs-CZ" b="1" dirty="0" smtClean="0"/>
              <a:t>L.N. Tolstoj</a:t>
            </a:r>
            <a:r>
              <a:rPr lang="cs-CZ" dirty="0" smtClean="0"/>
              <a:t> – utopická koncepce prostého rolníka jako měřítka morálních hodnot, filozofie „neprotivení se zlu násilím“, idealizace venkovské šlechty – </a:t>
            </a:r>
            <a:r>
              <a:rPr lang="cs-CZ" u="sng" dirty="0" smtClean="0"/>
              <a:t>Vojna a mír</a:t>
            </a:r>
            <a:r>
              <a:rPr lang="cs-CZ" dirty="0" smtClean="0"/>
              <a:t> – Dějiny jsou nepostižitelným souhrnem detailů, které člověk není s to pochopit – jsou </a:t>
            </a:r>
            <a:r>
              <a:rPr lang="cs-CZ" b="1" i="1" dirty="0" smtClean="0"/>
              <a:t>chaotické, náhodné</a:t>
            </a:r>
            <a:endParaRPr lang="cs-CZ" dirty="0" smtClean="0"/>
          </a:p>
          <a:p>
            <a:r>
              <a:rPr lang="cs-CZ" u="sng" dirty="0" smtClean="0"/>
              <a:t>Anna </a:t>
            </a:r>
            <a:r>
              <a:rPr lang="cs-CZ" u="sng" dirty="0" err="1" smtClean="0"/>
              <a:t>Karenina</a:t>
            </a:r>
            <a:r>
              <a:rPr lang="cs-CZ" dirty="0" smtClean="0"/>
              <a:t> – tragický osud ženy (nemožnost volby)</a:t>
            </a:r>
            <a:endParaRPr lang="cs-CZ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err="1" smtClean="0"/>
              <a:t>F.M.Dostojevskij</a:t>
            </a:r>
            <a:r>
              <a:rPr lang="cs-CZ" dirty="0" smtClean="0"/>
              <a:t> – za účast v </a:t>
            </a:r>
            <a:r>
              <a:rPr lang="cs-CZ" dirty="0" err="1" smtClean="0"/>
              <a:t>proticarském</a:t>
            </a:r>
            <a:r>
              <a:rPr lang="cs-CZ" dirty="0" smtClean="0"/>
              <a:t> odboji byl odsouzen k trestu smrti, nahrazen k vyhnanství na Sibiři</a:t>
            </a:r>
          </a:p>
          <a:p>
            <a:r>
              <a:rPr lang="cs-CZ" u="sng" dirty="0" smtClean="0"/>
              <a:t>Idiot</a:t>
            </a:r>
            <a:r>
              <a:rPr lang="cs-CZ" dirty="0" smtClean="0"/>
              <a:t> – </a:t>
            </a:r>
            <a:r>
              <a:rPr lang="cs-CZ" dirty="0" err="1" smtClean="0"/>
              <a:t>hl.hrdinu</a:t>
            </a:r>
            <a:r>
              <a:rPr lang="cs-CZ" dirty="0" smtClean="0"/>
              <a:t>, který je ušlechtilý a přespříliš dobrý lidé považují za idiota – člověk nepochopený (paralela k osudu Krista – „Vše lze překonat láskou“)</a:t>
            </a:r>
          </a:p>
          <a:p>
            <a:r>
              <a:rPr lang="cs-CZ" u="sng" dirty="0" smtClean="0"/>
              <a:t>Zločin a trest</a:t>
            </a:r>
            <a:r>
              <a:rPr lang="cs-CZ" dirty="0" smtClean="0"/>
              <a:t> – </a:t>
            </a:r>
            <a:r>
              <a:rPr lang="cs-CZ" dirty="0" err="1" smtClean="0"/>
              <a:t>hl.hrdina</a:t>
            </a:r>
            <a:r>
              <a:rPr lang="cs-CZ" dirty="0" smtClean="0"/>
              <a:t> </a:t>
            </a:r>
            <a:r>
              <a:rPr lang="cs-CZ" b="1" i="1" dirty="0" err="1" smtClean="0"/>
              <a:t>Raskolnikov</a:t>
            </a:r>
            <a:r>
              <a:rPr lang="cs-CZ" dirty="0" smtClean="0"/>
              <a:t> uznává přípustnost zločinu za dobrým účelem --- D. odmítá vypjatý individualismus – absolutní svoboda vede k vraždám a teroru</a:t>
            </a:r>
            <a:endParaRPr lang="cs-CZ" u="sng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Naturalismus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vrcholná forma realismu</a:t>
            </a:r>
          </a:p>
          <a:p>
            <a:r>
              <a:rPr lang="cs-CZ" dirty="0" smtClean="0"/>
              <a:t>živočichopis = člověk je chápán jako tvor fyziologicky a sociálně determinovaný (dědičnost, prostředí)</a:t>
            </a:r>
          </a:p>
          <a:p>
            <a:r>
              <a:rPr lang="cs-CZ" dirty="0" smtClean="0"/>
              <a:t>spisovatel má být pouze registrátorem faktů</a:t>
            </a:r>
          </a:p>
          <a:p>
            <a:r>
              <a:rPr lang="cs-CZ" b="1" dirty="0" err="1" smtClean="0"/>
              <a:t>E.Zola</a:t>
            </a:r>
            <a:r>
              <a:rPr lang="cs-CZ" dirty="0" smtClean="0"/>
              <a:t> – </a:t>
            </a:r>
            <a:r>
              <a:rPr lang="cs-CZ" u="sng" dirty="0" smtClean="0"/>
              <a:t>Zabiják</a:t>
            </a:r>
            <a:r>
              <a:rPr lang="cs-CZ" dirty="0" smtClean="0"/>
              <a:t> – otřesný obraz úpadku a zmaru lidských životů v prostředí bídy a alkoholu (časté vulgarismy, argot</a:t>
            </a:r>
            <a:r>
              <a:rPr lang="cs-CZ" dirty="0" smtClean="0"/>
              <a:t>)</a:t>
            </a:r>
          </a:p>
          <a:p>
            <a:r>
              <a:rPr lang="cs-CZ" b="1" dirty="0" err="1" smtClean="0"/>
              <a:t>Guy</a:t>
            </a:r>
            <a:r>
              <a:rPr lang="cs-CZ" b="1" dirty="0" smtClean="0"/>
              <a:t> de </a:t>
            </a:r>
            <a:r>
              <a:rPr lang="cs-CZ" b="1" dirty="0" err="1" smtClean="0"/>
              <a:t>Maupassant</a:t>
            </a:r>
            <a:r>
              <a:rPr lang="cs-CZ" dirty="0" smtClean="0"/>
              <a:t> </a:t>
            </a:r>
            <a:r>
              <a:rPr lang="cs-CZ" smtClean="0"/>
              <a:t>- </a:t>
            </a:r>
            <a:r>
              <a:rPr lang="cs-CZ" u="sng" smtClean="0"/>
              <a:t>Kulička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54</TotalTime>
  <Words>390</Words>
  <Application>Microsoft Office PowerPoint</Application>
  <PresentationFormat>Předvádění na obrazovce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Corbel</vt:lpstr>
      <vt:lpstr>Wingdings</vt:lpstr>
      <vt:lpstr>Wingdings 2</vt:lpstr>
      <vt:lpstr>Wingdings 3</vt:lpstr>
      <vt:lpstr>Modul</vt:lpstr>
      <vt:lpstr>Realismus a naturalismus</vt:lpstr>
      <vt:lpstr>Výtvarné umění</vt:lpstr>
      <vt:lpstr>Znaky realismu:</vt:lpstr>
      <vt:lpstr>Hlavní představitelé:</vt:lpstr>
      <vt:lpstr>Prezentace aplikace PowerPoint</vt:lpstr>
      <vt:lpstr>Prezentace aplikace PowerPoint</vt:lpstr>
      <vt:lpstr>Prezentace aplikace PowerPoint</vt:lpstr>
      <vt:lpstr>Naturalismus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Realismus a naturalismus</dc:title>
  <dc:creator>Alena</dc:creator>
  <cp:lastModifiedBy>ALENA SIMUNKOVA</cp:lastModifiedBy>
  <cp:revision>7</cp:revision>
  <dcterms:created xsi:type="dcterms:W3CDTF">2011-01-12T18:40:27Z</dcterms:created>
  <dcterms:modified xsi:type="dcterms:W3CDTF">2024-02-13T07:49:32Z</dcterms:modified>
</cp:coreProperties>
</file>