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65" r:id="rId6"/>
    <p:sldId id="259" r:id="rId7"/>
    <p:sldId id="266" r:id="rId8"/>
    <p:sldId id="260" r:id="rId9"/>
    <p:sldId id="261" r:id="rId10"/>
    <p:sldId id="262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z/slide/15702611/" TargetMode="External"/><Relationship Id="rId2" Type="http://schemas.openxmlformats.org/officeDocument/2006/relationships/hyperlink" Target="https://cs.wikipedia.org/wiki/Velkomoravsk%C3%A1_%C5%99%C3%AD%C5%A1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83C7BE-F4D5-3E1B-DE6A-D700278AD7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VELKOMORAVSKÁ ŘÍŠE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575596B-4F11-3074-747F-517F8B9AC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960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820BD0-E48A-A774-2A1B-E5B5D9BBA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VELKOMORAVSKÁ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0E94A0-3414-0223-88CB-30695D9EC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Velká Morava, Moravia Magna</a:t>
            </a:r>
          </a:p>
          <a:p>
            <a:r>
              <a:rPr lang="cs-CZ" dirty="0"/>
              <a:t>První stabilní knížectví západních Slovanů v Evropě</a:t>
            </a:r>
          </a:p>
          <a:p>
            <a:r>
              <a:rPr lang="cs-CZ" dirty="0"/>
              <a:t>V oblasti dnešní Moravy, Slovenska a Maďarska</a:t>
            </a:r>
          </a:p>
          <a:p>
            <a:r>
              <a:rPr lang="cs-CZ" dirty="0"/>
              <a:t>Existovala v letech 833 – 906</a:t>
            </a:r>
          </a:p>
          <a:p>
            <a:r>
              <a:rPr lang="cs-CZ" dirty="0"/>
              <a:t>Předchůdci – Sámova říše, Nitranské knížectví, Moravské knížectví</a:t>
            </a:r>
          </a:p>
        </p:txBody>
      </p:sp>
    </p:spTree>
    <p:extLst>
      <p:ext uri="{BB962C8B-B14F-4D97-AF65-F5344CB8AC3E}">
        <p14:creationId xmlns:p14="http://schemas.microsoft.com/office/powerpoint/2010/main" val="4044380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EEAE58-D978-C66F-CFF8-51E7639C4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HISTORIE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DF08FB8-E2F7-4A35-F902-BDD646AA8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Na počátku 9. století dvě znepřátelená knížectví:</a:t>
            </a:r>
          </a:p>
          <a:p>
            <a:pPr lvl="1"/>
            <a:r>
              <a:rPr lang="cs-CZ" dirty="0"/>
              <a:t>Nitranské knížectví – Nitra - </a:t>
            </a:r>
            <a:r>
              <a:rPr lang="cs-CZ" dirty="0" err="1"/>
              <a:t>Pribina</a:t>
            </a:r>
            <a:endParaRPr lang="cs-CZ" dirty="0"/>
          </a:p>
          <a:p>
            <a:pPr lvl="1"/>
            <a:r>
              <a:rPr lang="cs-CZ" dirty="0"/>
              <a:t>Moravské knížectví – Mojmír I. – Mikulčice</a:t>
            </a:r>
          </a:p>
          <a:p>
            <a:r>
              <a:rPr lang="cs-CZ" dirty="0"/>
              <a:t>Obyvatelé byli poddaní Francké říše=&gt; díky tomu se sem dostávalo křesťanství</a:t>
            </a:r>
          </a:p>
          <a:p>
            <a:r>
              <a:rPr lang="cs-CZ" dirty="0"/>
              <a:t>30. léta 9. století – </a:t>
            </a:r>
            <a:r>
              <a:rPr lang="cs-CZ" dirty="0" err="1"/>
              <a:t>Pribina</a:t>
            </a:r>
            <a:r>
              <a:rPr lang="cs-CZ" dirty="0"/>
              <a:t> vyhnán z Nitry, tzv. křest všech Moravanů (Mojmír přijal křest za všechny obyvatele)</a:t>
            </a:r>
          </a:p>
          <a:p>
            <a:r>
              <a:rPr lang="cs-CZ" b="1" dirty="0"/>
              <a:t>833 – vyhnání </a:t>
            </a:r>
            <a:r>
              <a:rPr lang="cs-CZ" b="1" dirty="0" err="1"/>
              <a:t>Pribiny</a:t>
            </a:r>
            <a:r>
              <a:rPr lang="cs-CZ" dirty="0"/>
              <a:t>=&gt; vznik Velkomoravské říše</a:t>
            </a:r>
          </a:p>
        </p:txBody>
      </p:sp>
    </p:spTree>
    <p:extLst>
      <p:ext uri="{BB962C8B-B14F-4D97-AF65-F5344CB8AC3E}">
        <p14:creationId xmlns:p14="http://schemas.microsoft.com/office/powerpoint/2010/main" val="711835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8959BC-DE3D-68FA-FAD7-E5BEC44F8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NITRANSKÉ A MORAVSKÉ KNÍŽECTVÍ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60FB0DF-1826-FA51-EBD4-8A9AA2A3DC2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099" y="2448280"/>
            <a:ext cx="2981325" cy="3524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310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153BAF-219F-D5C8-BF8B-7627E1749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VELKOMORAVSKÁ ŘÍŠE</a:t>
            </a:r>
          </a:p>
        </p:txBody>
      </p:sp>
      <p:pic>
        <p:nvPicPr>
          <p:cNvPr id="2050" name="Picture 2" descr="VELKOMORAVSKÁ ŘÍŠE. - ppt stáhnout">
            <a:extLst>
              <a:ext uri="{FF2B5EF4-FFF2-40B4-BE49-F238E27FC236}">
                <a16:creationId xmlns:a16="http://schemas.microsoft.com/office/drawing/2014/main" id="{9852FAE5-E225-75AB-88B3-13DF7485218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083" y="2557463"/>
            <a:ext cx="442383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706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6597F8-A3E8-923D-3C36-44F4ACEE2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CYRIL A METODĚJ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0684D9-C125-113B-B322-F9A8DF9FF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r. 860 kníže Rostislav požádal papeže Mikuláše I. o misionáře, který by na území říše rozšířil křesťanství=&gt; neúspěšné</a:t>
            </a:r>
          </a:p>
          <a:p>
            <a:r>
              <a:rPr lang="cs-CZ" dirty="0"/>
              <a:t>=&gt; Rostislav oslovil byzantského císaře Michala III. a ten poslal bratry </a:t>
            </a:r>
            <a:r>
              <a:rPr lang="cs-CZ" b="1" dirty="0"/>
              <a:t>Konstantina a Metoděje</a:t>
            </a:r>
          </a:p>
          <a:p>
            <a:r>
              <a:rPr lang="cs-CZ" b="1" dirty="0"/>
              <a:t>863 – příchod Konstantina a Metoděje na Velkou Moravu</a:t>
            </a:r>
          </a:p>
          <a:p>
            <a:r>
              <a:rPr lang="cs-CZ" dirty="0"/>
              <a:t>Vytvoření </a:t>
            </a:r>
            <a:r>
              <a:rPr lang="cs-CZ" b="1" dirty="0"/>
              <a:t>hlaholice</a:t>
            </a:r>
            <a:r>
              <a:rPr lang="cs-CZ" dirty="0"/>
              <a:t> – nestarší staroslovanské písmo (od 10. století se pak používala latinka) </a:t>
            </a:r>
          </a:p>
          <a:p>
            <a:r>
              <a:rPr lang="cs-CZ" b="1" i="1" dirty="0" err="1"/>
              <a:t>Zakon</a:t>
            </a:r>
            <a:r>
              <a:rPr lang="cs-CZ" b="1" i="1" dirty="0"/>
              <a:t> </a:t>
            </a:r>
            <a:r>
              <a:rPr lang="cs-CZ" b="1" i="1" dirty="0" err="1"/>
              <a:t>sudnyj</a:t>
            </a:r>
            <a:r>
              <a:rPr lang="cs-CZ" b="1" i="1" dirty="0"/>
              <a:t> </a:t>
            </a:r>
            <a:r>
              <a:rPr lang="cs-CZ" b="1" i="1" dirty="0" err="1"/>
              <a:t>ljudem</a:t>
            </a:r>
            <a:r>
              <a:rPr lang="cs-CZ" b="1" i="1" dirty="0"/>
              <a:t> </a:t>
            </a:r>
            <a:r>
              <a:rPr lang="cs-CZ" dirty="0"/>
              <a:t>– zákon pro laiky – potrestání těch, kdo nepřijali křesťanství</a:t>
            </a:r>
          </a:p>
        </p:txBody>
      </p:sp>
    </p:spTree>
    <p:extLst>
      <p:ext uri="{BB962C8B-B14F-4D97-AF65-F5344CB8AC3E}">
        <p14:creationId xmlns:p14="http://schemas.microsoft.com/office/powerpoint/2010/main" val="1759480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F85ECA-D398-8F2C-F71B-5E7332188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HLAHOLICE</a:t>
            </a:r>
          </a:p>
        </p:txBody>
      </p:sp>
      <p:pic>
        <p:nvPicPr>
          <p:cNvPr id="3082" name="Picture 10" descr="Hlaholice – Wikipedie">
            <a:extLst>
              <a:ext uri="{FF2B5EF4-FFF2-40B4-BE49-F238E27FC236}">
                <a16:creationId xmlns:a16="http://schemas.microsoft.com/office/drawing/2014/main" id="{5B735932-0428-EA83-6749-8D63A0790D7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599" y="2563605"/>
            <a:ext cx="5743575" cy="324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3136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86E009-6E66-8305-62D2-B78395422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SVATOPLUK I.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EBEA1E0-7BE4-EAB4-1F08-421FE4C266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870 – vydal strýce Rostislava do zajetí Frankům=&gt; ti se snažili dobýt a ovládnout celou říši=&gt; neúspěšné=&gt; r. 880 papež uděluje VM vlastní arcidiecézi v čele s arcibiskupem Metodějem</a:t>
            </a:r>
          </a:p>
          <a:p>
            <a:r>
              <a:rPr lang="cs-CZ" dirty="0"/>
              <a:t>Staroslověnština uznána jako liturgický jazyk</a:t>
            </a:r>
          </a:p>
          <a:p>
            <a:r>
              <a:rPr lang="cs-CZ" dirty="0"/>
              <a:t>Po smrt Metoděje (885) Svatopluk vyhnal jeho žáky a začal podporovat liturgii v latině</a:t>
            </a:r>
          </a:p>
        </p:txBody>
      </p:sp>
    </p:spTree>
    <p:extLst>
      <p:ext uri="{BB962C8B-B14F-4D97-AF65-F5344CB8AC3E}">
        <p14:creationId xmlns:p14="http://schemas.microsoft.com/office/powerpoint/2010/main" val="3318568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8034DA-B84C-9DA2-1840-139B5CCE0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ROZMACH ŘÍŠE ZA SVATOPLUKA I.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E0DBC2D-8B21-76A8-B7A4-D4AC246E93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cs-CZ" b="1" dirty="0"/>
              <a:t>dnešní Morava a Slovensko </a:t>
            </a:r>
            <a:r>
              <a:rPr lang="cs-CZ" dirty="0"/>
              <a:t>(s mocenským jádrem při středním a dolním toku řeky Moravy)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b="1" dirty="0"/>
              <a:t>dnešní Čechy </a:t>
            </a:r>
            <a:r>
              <a:rPr lang="cs-CZ" dirty="0"/>
              <a:t>(se závislým knížectvím Přemyslovců)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dirty="0"/>
              <a:t>č</a:t>
            </a:r>
            <a:r>
              <a:rPr lang="cs-CZ" b="1" dirty="0"/>
              <a:t>ásti dnešních Horních a Dolních Rakous </a:t>
            </a:r>
            <a:r>
              <a:rPr lang="cs-CZ" dirty="0"/>
              <a:t>– severně od Dunaje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b="1" dirty="0"/>
              <a:t>oblasti kolem horní Visly </a:t>
            </a:r>
            <a:r>
              <a:rPr lang="cs-CZ" dirty="0"/>
              <a:t>(dnešní Malopolsko) a </a:t>
            </a:r>
            <a:r>
              <a:rPr lang="cs-CZ" b="1" dirty="0"/>
              <a:t>Odry</a:t>
            </a:r>
            <a:r>
              <a:rPr lang="cs-CZ" dirty="0"/>
              <a:t> (dnešní Horní Slezsko) – dá se předpokládat, že Svatopluk zde – podobně jako v Čechách – nikdy přímo nevládl, avšak zde pouze vybíral daň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1666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F82C06-481C-38A4-C52C-D691D42E0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ZÁNIK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B4F0EA8-59B3-15E9-D0AC-6F625B489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894 – Svatopluk I. umřel </a:t>
            </a:r>
            <a:r>
              <a:rPr lang="cs-CZ" dirty="0"/>
              <a:t>a jeho nástupce Mojmír II. Nebyl schopný říši udržet</a:t>
            </a:r>
          </a:p>
          <a:p>
            <a:r>
              <a:rPr lang="cs-CZ" b="1" dirty="0"/>
              <a:t>895 – český kníže Spytihněv se s českým knížectvím odpojil a uznal nadvládu východofrancké říše</a:t>
            </a:r>
          </a:p>
          <a:p>
            <a:r>
              <a:rPr lang="cs-CZ" b="1" dirty="0"/>
              <a:t>906</a:t>
            </a:r>
            <a:r>
              <a:rPr lang="cs-CZ" dirty="0"/>
              <a:t> – VM podlehla nájezdům Maďarů =&gt; </a:t>
            </a:r>
            <a:r>
              <a:rPr lang="cs-CZ" b="1" dirty="0"/>
              <a:t>rozpad říše</a:t>
            </a:r>
          </a:p>
        </p:txBody>
      </p:sp>
    </p:spTree>
    <p:extLst>
      <p:ext uri="{BB962C8B-B14F-4D97-AF65-F5344CB8AC3E}">
        <p14:creationId xmlns:p14="http://schemas.microsoft.com/office/powerpoint/2010/main" val="3067001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F62116-428E-E6BA-251A-5C33D1D97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64A1DB8-96EF-86E3-4D6E-1A24A6B80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https://cs.wikipedia.org/wiki/Velkomoravsk%C3%A1_%C5%99%C3%AD%C5%A1e</a:t>
            </a:r>
            <a:endParaRPr lang="cs-CZ" dirty="0"/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https://slideplayer.cz/slide/15702611/</a:t>
            </a:r>
            <a:endParaRPr lang="cs-CZ" dirty="0"/>
          </a:p>
          <a:p>
            <a:r>
              <a:rPr lang="cs-CZ" dirty="0"/>
              <a:t>3 - https://cs.wikipedia.org/wiki/Velkomoravsk%C3%A1_%C5%99%C3%AD%C5%A1e</a:t>
            </a:r>
          </a:p>
        </p:txBody>
      </p:sp>
    </p:spTree>
    <p:extLst>
      <p:ext uri="{BB962C8B-B14F-4D97-AF65-F5344CB8AC3E}">
        <p14:creationId xmlns:p14="http://schemas.microsoft.com/office/powerpoint/2010/main" val="17992566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86</TotalTime>
  <Words>322</Words>
  <Application>Microsoft Office PowerPoint</Application>
  <PresentationFormat>Širokoúhlá obrazovka</PresentationFormat>
  <Paragraphs>40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Organika</vt:lpstr>
      <vt:lpstr>VELKOMORAVSKÁ ŘÍŠE</vt:lpstr>
      <vt:lpstr>VELKOMORAVSKÁ ŘÍŠE</vt:lpstr>
      <vt:lpstr>HISTORIE</vt:lpstr>
      <vt:lpstr>NITRANSKÉ A MORAVSKÉ KNÍŽECTVÍ</vt:lpstr>
      <vt:lpstr>VELKOMORAVSKÁ ŘÍŠE</vt:lpstr>
      <vt:lpstr>CYRIL A METODĚJ</vt:lpstr>
      <vt:lpstr>HLAHOLICE</vt:lpstr>
      <vt:lpstr>SVATOPLUK I.</vt:lpstr>
      <vt:lpstr>ROZMACH ŘÍŠE ZA SVATOPLUKA I. </vt:lpstr>
      <vt:lpstr>ZÁNIK ŘÍŠE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VELKOMORAVSKÁ ŘÍŠE</dc:title>
  <dc:creator>Pc</dc:creator>
  <cp:lastModifiedBy>BLAŽKOVÁ</cp:lastModifiedBy>
  <cp:revision>2</cp:revision>
  <dcterms:created xsi:type="dcterms:W3CDTF">2022-11-25T13:55:11Z</dcterms:created>
  <dcterms:modified xsi:type="dcterms:W3CDTF">2022-11-28T06:18:14Z</dcterms:modified>
</cp:coreProperties>
</file>