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A79A4F-FC63-4B89-8753-390679FA1775}" type="datetimeFigureOut">
              <a:rPr lang="cs-CZ" smtClean="0"/>
              <a:t>16.04.2026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DF5A27-5825-4598-9B48-E5252F8395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0383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DF5A27-5825-4598-9B48-E5252F83959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81848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19C0B-BDC5-4D28-9896-EBFE33140885}" type="datetimeFigureOut">
              <a:rPr lang="cs-CZ" smtClean="0"/>
              <a:t>16.04.2026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2ED7A-B8AB-4F3B-B56A-D4B35D9084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2991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19C0B-BDC5-4D28-9896-EBFE33140885}" type="datetimeFigureOut">
              <a:rPr lang="cs-CZ" smtClean="0"/>
              <a:t>16.04.2026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2ED7A-B8AB-4F3B-B56A-D4B35D9084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1741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19C0B-BDC5-4D28-9896-EBFE33140885}" type="datetimeFigureOut">
              <a:rPr lang="cs-CZ" smtClean="0"/>
              <a:t>16.04.2026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2ED7A-B8AB-4F3B-B56A-D4B35D9084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6782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19C0B-BDC5-4D28-9896-EBFE33140885}" type="datetimeFigureOut">
              <a:rPr lang="cs-CZ" smtClean="0"/>
              <a:t>16.04.2026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2ED7A-B8AB-4F3B-B56A-D4B35D9084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8295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19C0B-BDC5-4D28-9896-EBFE33140885}" type="datetimeFigureOut">
              <a:rPr lang="cs-CZ" smtClean="0"/>
              <a:t>16.04.2026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2ED7A-B8AB-4F3B-B56A-D4B35D9084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432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19C0B-BDC5-4D28-9896-EBFE33140885}" type="datetimeFigureOut">
              <a:rPr lang="cs-CZ" smtClean="0"/>
              <a:t>16.04.2026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2ED7A-B8AB-4F3B-B56A-D4B35D9084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1816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19C0B-BDC5-4D28-9896-EBFE33140885}" type="datetimeFigureOut">
              <a:rPr lang="cs-CZ" smtClean="0"/>
              <a:t>16.04.2026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2ED7A-B8AB-4F3B-B56A-D4B35D9084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1626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19C0B-BDC5-4D28-9896-EBFE33140885}" type="datetimeFigureOut">
              <a:rPr lang="cs-CZ" smtClean="0"/>
              <a:t>16.04.2026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2ED7A-B8AB-4F3B-B56A-D4B35D9084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8843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19C0B-BDC5-4D28-9896-EBFE33140885}" type="datetimeFigureOut">
              <a:rPr lang="cs-CZ" smtClean="0"/>
              <a:t>16.04.2026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2ED7A-B8AB-4F3B-B56A-D4B35D9084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95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19C0B-BDC5-4D28-9896-EBFE33140885}" type="datetimeFigureOut">
              <a:rPr lang="cs-CZ" smtClean="0"/>
              <a:t>16.04.2026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2ED7A-B8AB-4F3B-B56A-D4B35D9084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1743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19C0B-BDC5-4D28-9896-EBFE33140885}" type="datetimeFigureOut">
              <a:rPr lang="cs-CZ" smtClean="0"/>
              <a:t>16.04.2026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2ED7A-B8AB-4F3B-B56A-D4B35D9084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5175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19C0B-BDC5-4D28-9896-EBFE33140885}" type="datetimeFigureOut">
              <a:rPr lang="cs-CZ" smtClean="0"/>
              <a:t>16.04.2026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C2ED7A-B8AB-4F3B-B56A-D4B35D9084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7208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euc.cz/clanky-a-novinky/clanky/astigmatismus-priciny-projevy-a-lecba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ascak.cz/data/android/physicsatschool/template.php?s=opt_vady&amp;l=cz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ascak.cz/data/android/physicsatschool/template.php?s=opt_vady&amp;l=cz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ascak.cz/data/android/physicsatschool/template.php?s=opt_akomodace&amp;l=cz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vascak.cz/data/android/physicsatschool/template.php?s=opt_vady&amp;l=cz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2139695"/>
            <a:ext cx="9144000" cy="1684303"/>
          </a:xfrm>
        </p:spPr>
        <p:txBody>
          <a:bodyPr>
            <a:normAutofit fontScale="90000"/>
          </a:bodyPr>
          <a:lstStyle/>
          <a:p>
            <a:r>
              <a:rPr lang="cs-CZ" dirty="0"/>
              <a:t>Optické vlastnosti oka</a:t>
            </a:r>
            <a:br>
              <a:rPr lang="cs-CZ" dirty="0"/>
            </a:br>
            <a:r>
              <a:rPr lang="cs-CZ" dirty="0" err="1"/>
              <a:t>Fyz</a:t>
            </a:r>
            <a:r>
              <a:rPr lang="cs-CZ"/>
              <a:t> 115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145280" y="3971493"/>
            <a:ext cx="3901440" cy="2278232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Schéma lidského oka</a:t>
            </a:r>
          </a:p>
          <a:p>
            <a:r>
              <a:rPr lang="cs-CZ" dirty="0"/>
              <a:t>Světlolomný oční aparát</a:t>
            </a:r>
          </a:p>
          <a:p>
            <a:r>
              <a:rPr lang="cs-CZ" dirty="0"/>
              <a:t>Refrakční vady oka</a:t>
            </a:r>
          </a:p>
          <a:p>
            <a:r>
              <a:rPr lang="cs-CZ" dirty="0"/>
              <a:t>Krátkozrakost</a:t>
            </a:r>
          </a:p>
          <a:p>
            <a:r>
              <a:rPr lang="cs-CZ" dirty="0"/>
              <a:t>Dalekozrakost</a:t>
            </a:r>
          </a:p>
          <a:p>
            <a:r>
              <a:rPr lang="cs-CZ" dirty="0"/>
              <a:t>Vetchozrakost</a:t>
            </a:r>
          </a:p>
          <a:p>
            <a:r>
              <a:rPr lang="cs-CZ" dirty="0"/>
              <a:t>Astigmatismus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50982" y="6160655"/>
            <a:ext cx="1453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16. 4. 2026</a:t>
            </a:r>
          </a:p>
        </p:txBody>
      </p:sp>
      <p:sp>
        <p:nvSpPr>
          <p:cNvPr id="6" name="Obdélník 5"/>
          <p:cNvSpPr/>
          <p:nvPr/>
        </p:nvSpPr>
        <p:spPr>
          <a:xfrm>
            <a:off x="7399055" y="6345321"/>
            <a:ext cx="45030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2"/>
              </a:rPr>
              <a:t>Astigmatismus – příčiny, projevy a léčba | EUC</a:t>
            </a:r>
            <a:endParaRPr lang="cs-CZ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CDF719F-B2EB-EFDA-22A1-DE0A971D9C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891" y="466108"/>
            <a:ext cx="3602217" cy="900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6972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A47173E2-9E99-F49C-C764-16F793996D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614" y="1053060"/>
            <a:ext cx="5112137" cy="520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9E55EC55-1AEE-9B2E-6892-4D532316C590}"/>
              </a:ext>
            </a:extLst>
          </p:cNvPr>
          <p:cNvSpPr txBox="1"/>
          <p:nvPr/>
        </p:nvSpPr>
        <p:spPr>
          <a:xfrm>
            <a:off x="389614" y="373711"/>
            <a:ext cx="2274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Schéma lidského oka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AFFD62D2-1D88-D6E5-BE0C-72473BD828EB}"/>
              </a:ext>
            </a:extLst>
          </p:cNvPr>
          <p:cNvSpPr txBox="1"/>
          <p:nvPr/>
        </p:nvSpPr>
        <p:spPr>
          <a:xfrm>
            <a:off x="5795176" y="1225921"/>
            <a:ext cx="6094674" cy="48628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buFont typeface="+mj-lt"/>
              <a:buAutoNum type="arabicPeriod"/>
            </a:pPr>
            <a:r>
              <a:rPr lang="cs-CZ" b="1" dirty="0">
                <a:solidFill>
                  <a:srgbClr val="212529"/>
                </a:solidFill>
                <a:latin typeface="system-ui"/>
              </a:rPr>
              <a:t>rohovka</a:t>
            </a:r>
            <a:r>
              <a:rPr lang="cs-CZ" dirty="0">
                <a:solidFill>
                  <a:srgbClr val="212529"/>
                </a:solidFill>
                <a:latin typeface="system-ui"/>
              </a:rPr>
              <a:t> – index lomu 1,377;</a:t>
            </a:r>
          </a:p>
          <a:p>
            <a:pPr algn="l"/>
            <a:endParaRPr lang="cs-CZ" sz="800" dirty="0">
              <a:solidFill>
                <a:srgbClr val="212529"/>
              </a:solidFill>
              <a:latin typeface="system-ui"/>
            </a:endParaRPr>
          </a:p>
          <a:p>
            <a:pPr marL="342900" indent="-342900" algn="l">
              <a:buFont typeface="+mj-lt"/>
              <a:buAutoNum type="arabicPeriod" startAt="2"/>
            </a:pPr>
            <a:r>
              <a:rPr lang="cs-CZ" b="1" dirty="0">
                <a:solidFill>
                  <a:srgbClr val="212529"/>
                </a:solidFill>
                <a:latin typeface="system-ui"/>
              </a:rPr>
              <a:t>přední komora oční</a:t>
            </a:r>
            <a:r>
              <a:rPr lang="cs-CZ" dirty="0">
                <a:solidFill>
                  <a:srgbClr val="212529"/>
                </a:solidFill>
                <a:latin typeface="system-ui"/>
              </a:rPr>
              <a:t> – vyplněná očním mokem o indexu lomu 1,336</a:t>
            </a:r>
          </a:p>
          <a:p>
            <a:pPr algn="l"/>
            <a:endParaRPr lang="cs-CZ" sz="800" dirty="0">
              <a:solidFill>
                <a:srgbClr val="212529"/>
              </a:solidFill>
              <a:latin typeface="system-ui"/>
            </a:endParaRPr>
          </a:p>
          <a:p>
            <a:pPr marL="342900" indent="-342900" algn="l">
              <a:buFont typeface="+mj-lt"/>
              <a:buAutoNum type="arabicPeriod" startAt="3"/>
            </a:pPr>
            <a:r>
              <a:rPr lang="cs-CZ" b="1" dirty="0">
                <a:solidFill>
                  <a:srgbClr val="212529"/>
                </a:solidFill>
                <a:latin typeface="system-ui"/>
              </a:rPr>
              <a:t>duhovka</a:t>
            </a:r>
            <a:r>
              <a:rPr lang="cs-CZ" dirty="0">
                <a:solidFill>
                  <a:srgbClr val="212529"/>
                </a:solidFill>
                <a:latin typeface="system-ui"/>
              </a:rPr>
              <a:t>, resp. otvor v duhovce zvaný zornička</a:t>
            </a:r>
          </a:p>
          <a:p>
            <a:pPr algn="l"/>
            <a:endParaRPr lang="cs-CZ" sz="800" dirty="0">
              <a:solidFill>
                <a:srgbClr val="212529"/>
              </a:solidFill>
              <a:latin typeface="system-ui"/>
            </a:endParaRPr>
          </a:p>
          <a:p>
            <a:pPr marL="342900" indent="-342900" algn="l">
              <a:buFont typeface="+mj-lt"/>
              <a:buAutoNum type="arabicPeriod" startAt="4"/>
            </a:pPr>
            <a:r>
              <a:rPr lang="cs-CZ" b="1" dirty="0">
                <a:solidFill>
                  <a:srgbClr val="212529"/>
                </a:solidFill>
                <a:latin typeface="system-ui"/>
              </a:rPr>
              <a:t>zadní komora oční </a:t>
            </a:r>
            <a:r>
              <a:rPr lang="cs-CZ" dirty="0">
                <a:solidFill>
                  <a:srgbClr val="212529"/>
                </a:solidFill>
                <a:latin typeface="system-ui"/>
              </a:rPr>
              <a:t>– mezi zadní plochou duhovky a ciliárním aparátem, n = 1,336</a:t>
            </a:r>
          </a:p>
          <a:p>
            <a:pPr algn="l"/>
            <a:endParaRPr lang="cs-CZ" sz="800" dirty="0">
              <a:solidFill>
                <a:srgbClr val="212529"/>
              </a:solidFill>
              <a:latin typeface="system-ui"/>
            </a:endParaRPr>
          </a:p>
          <a:p>
            <a:pPr marL="342900" indent="-342900" algn="l">
              <a:buFont typeface="+mj-lt"/>
              <a:buAutoNum type="arabicPeriod" startAt="5"/>
            </a:pPr>
            <a:r>
              <a:rPr lang="cs-CZ" b="1" dirty="0">
                <a:solidFill>
                  <a:srgbClr val="212529"/>
                </a:solidFill>
                <a:latin typeface="system-ui"/>
              </a:rPr>
              <a:t>čočka </a:t>
            </a:r>
            <a:r>
              <a:rPr lang="cs-CZ" dirty="0">
                <a:solidFill>
                  <a:srgbClr val="212529"/>
                </a:solidFill>
                <a:latin typeface="system-ui"/>
              </a:rPr>
              <a:t>– n = 1,42, která může prostřednictvím ciliárního aparátu měnit zakřivení a tím i optickou mohutnost</a:t>
            </a:r>
          </a:p>
          <a:p>
            <a:pPr algn="l"/>
            <a:endParaRPr lang="cs-CZ" sz="800" dirty="0">
              <a:solidFill>
                <a:srgbClr val="212529"/>
              </a:solidFill>
              <a:latin typeface="system-ui"/>
            </a:endParaRPr>
          </a:p>
          <a:p>
            <a:pPr marL="342900" indent="-342900" algn="l">
              <a:buFont typeface="+mj-lt"/>
              <a:buAutoNum type="arabicPeriod" startAt="6"/>
            </a:pPr>
            <a:r>
              <a:rPr lang="cs-CZ" b="1" dirty="0">
                <a:solidFill>
                  <a:srgbClr val="212529"/>
                </a:solidFill>
                <a:latin typeface="system-ui"/>
              </a:rPr>
              <a:t>sklivec</a:t>
            </a:r>
            <a:endParaRPr lang="cs-CZ" dirty="0">
              <a:solidFill>
                <a:srgbClr val="212529"/>
              </a:solidFill>
              <a:latin typeface="system-ui"/>
            </a:endParaRPr>
          </a:p>
          <a:p>
            <a:pPr algn="l"/>
            <a:endParaRPr lang="cs-CZ" sz="800" dirty="0">
              <a:solidFill>
                <a:srgbClr val="212529"/>
              </a:solidFill>
              <a:latin typeface="system-ui"/>
            </a:endParaRPr>
          </a:p>
          <a:p>
            <a:pPr marL="342900" indent="-342900" algn="l">
              <a:buFont typeface="+mj-lt"/>
              <a:buAutoNum type="arabicPeriod" startAt="7"/>
            </a:pPr>
            <a:r>
              <a:rPr lang="cs-CZ" b="1" dirty="0">
                <a:solidFill>
                  <a:srgbClr val="212529"/>
                </a:solidFill>
                <a:latin typeface="system-ui"/>
              </a:rPr>
              <a:t>sítnice </a:t>
            </a:r>
            <a:r>
              <a:rPr lang="cs-CZ" dirty="0">
                <a:solidFill>
                  <a:srgbClr val="212529"/>
                </a:solidFill>
                <a:latin typeface="system-ui"/>
              </a:rPr>
              <a:t>- člověk má tzv. inverzní typ sítnice, tedy fotoreceptory jsou až na straně odvrácené od čočky</a:t>
            </a:r>
          </a:p>
          <a:p>
            <a:pPr algn="l">
              <a:buFont typeface="+mj-lt"/>
              <a:buAutoNum type="arabicPeriod" startAt="7"/>
            </a:pPr>
            <a:endParaRPr lang="cs-CZ" dirty="0">
              <a:solidFill>
                <a:srgbClr val="212529"/>
              </a:solidFill>
              <a:latin typeface="system-ui"/>
            </a:endParaRPr>
          </a:p>
          <a:p>
            <a:pPr algn="l"/>
            <a:r>
              <a:rPr lang="cs-CZ" dirty="0">
                <a:solidFill>
                  <a:srgbClr val="212529"/>
                </a:solidFill>
                <a:latin typeface="system-ui"/>
              </a:rPr>
              <a:t>Optická mohutnost zdravého oka jako optické soustavy je pro předmět v nekonečnu, při </a:t>
            </a:r>
            <a:r>
              <a:rPr lang="cs-CZ" b="1" dirty="0">
                <a:solidFill>
                  <a:srgbClr val="212529"/>
                </a:solidFill>
                <a:latin typeface="system-ui"/>
              </a:rPr>
              <a:t>akomodaci</a:t>
            </a:r>
            <a:r>
              <a:rPr lang="cs-CZ" dirty="0">
                <a:solidFill>
                  <a:srgbClr val="212529"/>
                </a:solidFill>
                <a:latin typeface="system-ui"/>
              </a:rPr>
              <a:t> se zvětšuje.</a:t>
            </a:r>
          </a:p>
        </p:txBody>
      </p:sp>
    </p:spTree>
    <p:extLst>
      <p:ext uri="{BB962C8B-B14F-4D97-AF65-F5344CB8AC3E}">
        <p14:creationId xmlns:p14="http://schemas.microsoft.com/office/powerpoint/2010/main" val="5907614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7B489C-2A90-EE75-C496-B050EB55C90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669" t="4947" r="2857" b="5378"/>
          <a:stretch/>
        </p:blipFill>
        <p:spPr>
          <a:xfrm>
            <a:off x="455913" y="423518"/>
            <a:ext cx="4404510" cy="3639600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6E144055-D7B0-4FA1-2DD4-895D58305D96}"/>
              </a:ext>
            </a:extLst>
          </p:cNvPr>
          <p:cNvSpPr txBox="1"/>
          <p:nvPr/>
        </p:nvSpPr>
        <p:spPr>
          <a:xfrm>
            <a:off x="5375082" y="144316"/>
            <a:ext cx="256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Světlolomný oční aparát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449E2EA0-6D72-D2F0-A4D2-518DADE0FDD1}"/>
              </a:ext>
            </a:extLst>
          </p:cNvPr>
          <p:cNvSpPr txBox="1"/>
          <p:nvPr/>
        </p:nvSpPr>
        <p:spPr>
          <a:xfrm>
            <a:off x="5231758" y="513648"/>
            <a:ext cx="6615686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Světlolomný systém oční koule (bulbus </a:t>
            </a:r>
            <a:r>
              <a:rPr lang="cs-CZ" b="0" i="0" dirty="0" err="1">
                <a:solidFill>
                  <a:srgbClr val="212529"/>
                </a:solidFill>
                <a:effectLst/>
                <a:latin typeface="system-ui"/>
              </a:rPr>
              <a:t>oculi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) se skládá ze </a:t>
            </a:r>
            <a:r>
              <a:rPr lang="cs-CZ" b="1" i="0" dirty="0">
                <a:solidFill>
                  <a:srgbClr val="212529"/>
                </a:solidFill>
                <a:effectLst/>
                <a:latin typeface="system-ui"/>
              </a:rPr>
              <a:t>čtyř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 základních částí, </a:t>
            </a:r>
            <a:r>
              <a:rPr lang="cs-CZ" b="1" i="0" dirty="0">
                <a:solidFill>
                  <a:srgbClr val="212529"/>
                </a:solidFill>
                <a:effectLst/>
                <a:latin typeface="system-ui"/>
              </a:rPr>
              <a:t>rohovka, čočka, komorová voda, sklivec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, které mu udělují optickou mohutnost cca </a:t>
            </a:r>
            <a:r>
              <a:rPr lang="cs-CZ" b="1" i="0" dirty="0">
                <a:solidFill>
                  <a:srgbClr val="212529"/>
                </a:solidFill>
                <a:effectLst/>
                <a:latin typeface="system-ui"/>
              </a:rPr>
              <a:t>+60D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, čili se oko chová jako </a:t>
            </a:r>
            <a:r>
              <a:rPr lang="cs-CZ" b="1" i="0" dirty="0">
                <a:solidFill>
                  <a:srgbClr val="212529"/>
                </a:solidFill>
                <a:effectLst/>
                <a:latin typeface="system-ui"/>
              </a:rPr>
              <a:t>spojka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. Správně fungující (emetropické) oko soustředí dopadající paprsky přesně na povrch </a:t>
            </a:r>
            <a:r>
              <a:rPr lang="cs-CZ" b="1" i="0" dirty="0">
                <a:solidFill>
                  <a:srgbClr val="212529"/>
                </a:solidFill>
                <a:effectLst/>
                <a:latin typeface="system-ui"/>
              </a:rPr>
              <a:t>sítnice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, přičemž z vlastností aparátu oka vyplývá, že obraz vzniká </a:t>
            </a:r>
            <a:r>
              <a:rPr lang="cs-CZ" b="1" dirty="0">
                <a:solidFill>
                  <a:srgbClr val="212529"/>
                </a:solidFill>
                <a:effectLst/>
                <a:latin typeface="system-ui"/>
              </a:rPr>
              <a:t>převrácený, zmenšený a skutečný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. Poloha očí zajišťuje, že při bezchybné funkci světlolomného aparátu dochází u přímého pohledu k šíření paprsků na tzv. </a:t>
            </a:r>
            <a:r>
              <a:rPr lang="cs-CZ" b="1" i="0" dirty="0">
                <a:solidFill>
                  <a:srgbClr val="212529"/>
                </a:solidFill>
                <a:effectLst/>
                <a:latin typeface="system-ui"/>
              </a:rPr>
              <a:t>žlutou skvrnu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 (</a:t>
            </a:r>
            <a:r>
              <a:rPr lang="cs-CZ" b="0" i="0" dirty="0" err="1">
                <a:solidFill>
                  <a:srgbClr val="212529"/>
                </a:solidFill>
                <a:effectLst/>
                <a:latin typeface="system-ui"/>
              </a:rPr>
              <a:t>macula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 lutea) na sítnici, kde se nachází nejvyšší koncentrace světločivných buněk (čípků) – tedy na místo nejvyšší rozlišovací schopnosti. Ani v tomto místě ovšem nejsme schopni vidět předmět pod menší úhlovou vzdáleností než 3.10</a:t>
            </a:r>
            <a:r>
              <a:rPr lang="cs-CZ" b="0" i="0" baseline="30000" dirty="0">
                <a:solidFill>
                  <a:srgbClr val="212529"/>
                </a:solidFill>
                <a:effectLst/>
                <a:latin typeface="system-ui"/>
              </a:rPr>
              <a:t>-4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 rad – odpovídající jedné úhlové minutě.</a:t>
            </a:r>
            <a:endParaRPr lang="cs-CZ" dirty="0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0A6A161A-88CC-7C1B-2BA1-6C139C8B18D8}"/>
              </a:ext>
            </a:extLst>
          </p:cNvPr>
          <p:cNvSpPr txBox="1"/>
          <p:nvPr/>
        </p:nvSpPr>
        <p:spPr>
          <a:xfrm>
            <a:off x="2077978" y="4229524"/>
            <a:ext cx="213890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 – sklivec</a:t>
            </a:r>
          </a:p>
          <a:p>
            <a:r>
              <a:rPr lang="cs-CZ" dirty="0"/>
              <a:t>B – čočka</a:t>
            </a:r>
          </a:p>
          <a:p>
            <a:r>
              <a:rPr lang="cs-CZ" dirty="0"/>
              <a:t>C – rohovka</a:t>
            </a:r>
          </a:p>
          <a:p>
            <a:r>
              <a:rPr lang="cs-CZ" dirty="0"/>
              <a:t>D – zornice</a:t>
            </a:r>
          </a:p>
          <a:p>
            <a:r>
              <a:rPr lang="cs-CZ" dirty="0"/>
              <a:t>E – duhovka</a:t>
            </a:r>
          </a:p>
          <a:p>
            <a:r>
              <a:rPr lang="cs-CZ" dirty="0"/>
              <a:t>F – oční bělmo</a:t>
            </a:r>
          </a:p>
          <a:p>
            <a:r>
              <a:rPr lang="cs-CZ" dirty="0"/>
              <a:t>G – zrakový nerv</a:t>
            </a:r>
          </a:p>
          <a:p>
            <a:r>
              <a:rPr lang="cs-CZ" dirty="0"/>
              <a:t>H – sítnice</a:t>
            </a:r>
          </a:p>
        </p:txBody>
      </p:sp>
    </p:spTree>
    <p:extLst>
      <p:ext uri="{BB962C8B-B14F-4D97-AF65-F5344CB8AC3E}">
        <p14:creationId xmlns:p14="http://schemas.microsoft.com/office/powerpoint/2010/main" val="1691200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AB80804-C1CA-1BC7-BF1B-4486EA122F4E}"/>
              </a:ext>
            </a:extLst>
          </p:cNvPr>
          <p:cNvSpPr txBox="1"/>
          <p:nvPr/>
        </p:nvSpPr>
        <p:spPr>
          <a:xfrm>
            <a:off x="326003" y="188925"/>
            <a:ext cx="21468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Refrakční vady oka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992427F7-7C8D-CABA-D109-283D4722CB0F}"/>
              </a:ext>
            </a:extLst>
          </p:cNvPr>
          <p:cNvSpPr txBox="1"/>
          <p:nvPr/>
        </p:nvSpPr>
        <p:spPr>
          <a:xfrm>
            <a:off x="326003" y="537212"/>
            <a:ext cx="1152939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Pro správné vidění je mimo </a:t>
            </a:r>
            <a:r>
              <a:rPr lang="cs-CZ" sz="1600" dirty="0">
                <a:solidFill>
                  <a:srgbClr val="212529"/>
                </a:solidFill>
                <a:latin typeface="system-ui"/>
              </a:rPr>
              <a:t>neporušeného stavu sítnice a optických nervových 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drah podmínkou, že optický systém je schopen vytvořit na sítnici ostrý obraz pozorovaného předmětu, přičemž je nutné, aby obrazem bodu byl opět bod a aby obraz vznikl na sítnici. Normální oko označujeme jako </a:t>
            </a:r>
            <a:r>
              <a:rPr lang="cs-CZ" sz="1600" b="1" i="0" dirty="0">
                <a:solidFill>
                  <a:srgbClr val="212529"/>
                </a:solidFill>
                <a:effectLst/>
                <a:latin typeface="system-ui"/>
              </a:rPr>
              <a:t>emetropické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. </a:t>
            </a:r>
            <a:r>
              <a:rPr lang="cs-CZ" sz="1600" dirty="0">
                <a:solidFill>
                  <a:srgbClr val="212529"/>
                </a:solidFill>
                <a:latin typeface="system-ui"/>
              </a:rPr>
              <a:t>Oko, které 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nesplňuje některou z uvedených podmínek, je oko </a:t>
            </a:r>
            <a:r>
              <a:rPr lang="cs-CZ" sz="1600" b="1" i="0" dirty="0">
                <a:solidFill>
                  <a:srgbClr val="212529"/>
                </a:solidFill>
                <a:effectLst/>
                <a:latin typeface="system-ui"/>
              </a:rPr>
              <a:t>ametropické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.</a:t>
            </a:r>
            <a:endParaRPr lang="cs-CZ" sz="1600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29BDDB3A-2647-1145-8825-8A9716555582}"/>
              </a:ext>
            </a:extLst>
          </p:cNvPr>
          <p:cNvSpPr txBox="1"/>
          <p:nvPr/>
        </p:nvSpPr>
        <p:spPr>
          <a:xfrm>
            <a:off x="326003" y="1575189"/>
            <a:ext cx="1152939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Poruchy refrakce se dělí na </a:t>
            </a:r>
            <a:r>
              <a:rPr lang="cs-CZ" sz="1600" b="1" i="0" dirty="0">
                <a:solidFill>
                  <a:srgbClr val="212529"/>
                </a:solidFill>
                <a:effectLst/>
                <a:latin typeface="system-ui"/>
              </a:rPr>
              <a:t>sférické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 (myopie, hypermetropie) a </a:t>
            </a:r>
            <a:r>
              <a:rPr lang="cs-CZ" sz="1600" b="1" i="0" dirty="0">
                <a:solidFill>
                  <a:srgbClr val="212529"/>
                </a:solidFill>
                <a:effectLst/>
                <a:latin typeface="system-ui"/>
              </a:rPr>
              <a:t>asférické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 (</a:t>
            </a:r>
            <a:r>
              <a:rPr lang="cs-CZ" sz="1600" dirty="0">
                <a:solidFill>
                  <a:srgbClr val="212529"/>
                </a:solidFill>
                <a:latin typeface="system-ui"/>
              </a:rPr>
              <a:t>zejména </a:t>
            </a:r>
            <a:r>
              <a:rPr lang="cs-CZ" sz="1600" b="1" dirty="0">
                <a:solidFill>
                  <a:srgbClr val="212529"/>
                </a:solidFill>
                <a:latin typeface="system-ui"/>
              </a:rPr>
              <a:t>astigmatismus</a:t>
            </a:r>
            <a:r>
              <a:rPr lang="cs-CZ" sz="1600" dirty="0">
                <a:solidFill>
                  <a:srgbClr val="212529"/>
                </a:solidFill>
                <a:latin typeface="system-ui"/>
              </a:rPr>
              <a:t>). Zatímco 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sférické poruchy se korigují čočkami souměrnými v obou rovinách, korekce asférických vyžaduje torické (cylindrické) čočky.</a:t>
            </a:r>
            <a:endParaRPr lang="cs-CZ" sz="1600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BCB567C9-AD0C-AE7A-6065-9F88DCE306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95" t="2180" r="11687" b="2513"/>
          <a:stretch/>
        </p:blipFill>
        <p:spPr bwMode="auto">
          <a:xfrm>
            <a:off x="326003" y="3171848"/>
            <a:ext cx="3586039" cy="3395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5402BB96-7371-3F1D-009E-A4961344BD80}"/>
              </a:ext>
            </a:extLst>
          </p:cNvPr>
          <p:cNvSpPr txBox="1"/>
          <p:nvPr/>
        </p:nvSpPr>
        <p:spPr>
          <a:xfrm>
            <a:off x="4065767" y="2475436"/>
            <a:ext cx="780023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Krátkozrakost též </a:t>
            </a:r>
            <a:r>
              <a:rPr lang="cs-CZ" b="0" i="1" dirty="0">
                <a:solidFill>
                  <a:srgbClr val="212529"/>
                </a:solidFill>
                <a:effectLst/>
                <a:latin typeface="system-ui"/>
              </a:rPr>
              <a:t>myopie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 je stav, kdy krátkozraké </a:t>
            </a:r>
            <a:r>
              <a:rPr lang="cs-CZ" b="1" i="0" dirty="0">
                <a:solidFill>
                  <a:srgbClr val="212529"/>
                </a:solidFill>
                <a:effectLst/>
                <a:latin typeface="system-ui"/>
              </a:rPr>
              <a:t>oko má vzdálený bod, </a:t>
            </a:r>
            <a:r>
              <a:rPr lang="cs-CZ" b="1" i="1" dirty="0" err="1">
                <a:solidFill>
                  <a:srgbClr val="212529"/>
                </a:solidFill>
                <a:effectLst/>
                <a:latin typeface="system-ui"/>
              </a:rPr>
              <a:t>punctum</a:t>
            </a:r>
            <a:r>
              <a:rPr lang="cs-CZ" b="1" i="1" dirty="0">
                <a:solidFill>
                  <a:srgbClr val="212529"/>
                </a:solidFill>
                <a:effectLst/>
                <a:latin typeface="system-ui"/>
              </a:rPr>
              <a:t> </a:t>
            </a:r>
            <a:r>
              <a:rPr lang="cs-CZ" b="1" i="1" dirty="0" err="1">
                <a:solidFill>
                  <a:srgbClr val="212529"/>
                </a:solidFill>
                <a:effectLst/>
                <a:latin typeface="system-ui"/>
              </a:rPr>
              <a:t>remotum</a:t>
            </a:r>
            <a:r>
              <a:rPr lang="cs-CZ" b="1" i="0" dirty="0">
                <a:solidFill>
                  <a:srgbClr val="212529"/>
                </a:solidFill>
                <a:effectLst/>
                <a:latin typeface="system-ui"/>
              </a:rPr>
              <a:t>, v konečné vzdálenosti před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 </a:t>
            </a:r>
            <a:r>
              <a:rPr lang="cs-CZ" b="1" dirty="0">
                <a:solidFill>
                  <a:srgbClr val="212529"/>
                </a:solidFill>
                <a:latin typeface="system-ui"/>
              </a:rPr>
              <a:t>okem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. Rovnoběžné paprsky přicházející do oka se lámou do ohniska, které je </a:t>
            </a:r>
            <a:r>
              <a:rPr lang="cs-CZ" b="1" i="0" dirty="0">
                <a:solidFill>
                  <a:srgbClr val="212529"/>
                </a:solidFill>
                <a:effectLst/>
                <a:latin typeface="system-ui"/>
              </a:rPr>
              <a:t>před </a:t>
            </a:r>
            <a:r>
              <a:rPr lang="cs-CZ" b="1" dirty="0">
                <a:solidFill>
                  <a:srgbClr val="212529"/>
                </a:solidFill>
                <a:latin typeface="system-ui"/>
              </a:rPr>
              <a:t>sítnicí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. Hlavním projevem je </a:t>
            </a:r>
            <a:r>
              <a:rPr lang="cs-CZ" b="1" i="0" dirty="0">
                <a:solidFill>
                  <a:srgbClr val="212529"/>
                </a:solidFill>
                <a:effectLst/>
                <a:latin typeface="system-ui"/>
              </a:rPr>
              <a:t>špatná viditelnost vzdálených předmětů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.</a:t>
            </a:r>
          </a:p>
          <a:p>
            <a:pPr algn="l">
              <a:buNone/>
            </a:pPr>
            <a:r>
              <a:rPr lang="cs-CZ" b="1" i="0" dirty="0">
                <a:solidFill>
                  <a:srgbClr val="212529"/>
                </a:solidFill>
                <a:effectLst/>
                <a:latin typeface="system-ui"/>
              </a:rPr>
              <a:t>Korekce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 se provádí brýlemi s čočkou </a:t>
            </a:r>
            <a:r>
              <a:rPr lang="cs-CZ" b="1" i="0" dirty="0">
                <a:solidFill>
                  <a:srgbClr val="212529"/>
                </a:solidFill>
                <a:effectLst/>
                <a:latin typeface="system-ui"/>
              </a:rPr>
              <a:t>rozptylkou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, která má zápornou dioptrickou hodnotu.</a:t>
            </a:r>
          </a:p>
          <a:p>
            <a:pPr algn="l">
              <a:buNone/>
            </a:pP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Rozlišujeme dva typy krátkozrakosti: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b="1" i="0" dirty="0">
                <a:solidFill>
                  <a:srgbClr val="212529"/>
                </a:solidFill>
                <a:effectLst/>
                <a:latin typeface="system-ui"/>
              </a:rPr>
              <a:t>Osová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 – oční koule je příliš dlouhá (je to vrozená vada, vysvětluje se kolísáním rozměrů oka vzniklých v embryonálním vývoji)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b="1" i="0" dirty="0">
                <a:solidFill>
                  <a:srgbClr val="212529"/>
                </a:solidFill>
                <a:effectLst/>
                <a:latin typeface="system-ui"/>
              </a:rPr>
              <a:t>Refrakční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 – oční koule má normální délku, ale větší lomivost </a:t>
            </a:r>
            <a:r>
              <a:rPr lang="cs-CZ" b="1" dirty="0">
                <a:solidFill>
                  <a:srgbClr val="212529"/>
                </a:solidFill>
                <a:latin typeface="system-ui"/>
              </a:rPr>
              <a:t>optických prostředí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. Tato příčina krátkozrakosti není tak častá.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1BA299F-DB22-1076-9885-344B27480D84}"/>
              </a:ext>
            </a:extLst>
          </p:cNvPr>
          <p:cNvSpPr txBox="1"/>
          <p:nvPr/>
        </p:nvSpPr>
        <p:spPr>
          <a:xfrm>
            <a:off x="397565" y="2767054"/>
            <a:ext cx="2504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hlinkClick r:id="rId3"/>
              </a:rPr>
              <a:t>Myopie - krátkozrakost</a:t>
            </a:r>
            <a:endParaRPr lang="cs-CZ" b="1" dirty="0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1E65CA1D-7D9B-2547-A413-144EC93983AA}"/>
              </a:ext>
            </a:extLst>
          </p:cNvPr>
          <p:cNvSpPr txBox="1"/>
          <p:nvPr/>
        </p:nvSpPr>
        <p:spPr>
          <a:xfrm>
            <a:off x="4065767" y="5882522"/>
            <a:ext cx="770282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Mezi rizikové faktory pro vznik krátkozrakosti se řadí </a:t>
            </a:r>
            <a:r>
              <a:rPr lang="cs-CZ" b="1" i="0" dirty="0">
                <a:solidFill>
                  <a:srgbClr val="212529"/>
                </a:solidFill>
                <a:effectLst/>
                <a:latin typeface="system-ui"/>
              </a:rPr>
              <a:t>práce a životní styl vyžadující dlouhodobou akomodaci zraku do blízka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 a </a:t>
            </a:r>
            <a:r>
              <a:rPr lang="cs-CZ" b="1" i="0" dirty="0">
                <a:solidFill>
                  <a:srgbClr val="212529"/>
                </a:solidFill>
                <a:effectLst/>
                <a:latin typeface="system-ui"/>
              </a:rPr>
              <a:t>nedostatek denního světla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.</a:t>
            </a:r>
            <a:endParaRPr lang="cs-CZ" dirty="0"/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E6C74AB6-4D0D-5F89-D39C-1D8F7A9BFA6A}"/>
              </a:ext>
            </a:extLst>
          </p:cNvPr>
          <p:cNvSpPr txBox="1"/>
          <p:nvPr/>
        </p:nvSpPr>
        <p:spPr>
          <a:xfrm>
            <a:off x="326003" y="2221520"/>
            <a:ext cx="1127495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b="1" dirty="0">
                <a:solidFill>
                  <a:srgbClr val="212529"/>
                </a:solidFill>
                <a:latin typeface="system-ui"/>
              </a:rPr>
              <a:t>Vzdálený bod 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– vzdálenost, ve které oko vidí ostře bez akomodace (normálně je to nekonečno).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40037309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2219E16-3526-9229-F5CC-8A840D4E6F90}"/>
              </a:ext>
            </a:extLst>
          </p:cNvPr>
          <p:cNvSpPr txBox="1"/>
          <p:nvPr/>
        </p:nvSpPr>
        <p:spPr>
          <a:xfrm>
            <a:off x="222637" y="278295"/>
            <a:ext cx="3164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hlinkClick r:id="rId3"/>
              </a:rPr>
              <a:t>Hypermetropie - dalekozrakost</a:t>
            </a:r>
            <a:endParaRPr lang="cs-CZ" b="1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CB04A318-351B-9F21-FA8D-F8C9E36D96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3" t="2625" r="5260" b="6754"/>
          <a:stretch/>
        </p:blipFill>
        <p:spPr bwMode="auto">
          <a:xfrm>
            <a:off x="349858" y="1009816"/>
            <a:ext cx="3564000" cy="2848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9A1279AC-EA67-0B19-BA9F-04FAEFEC2286}"/>
              </a:ext>
            </a:extLst>
          </p:cNvPr>
          <p:cNvSpPr txBox="1"/>
          <p:nvPr/>
        </p:nvSpPr>
        <p:spPr>
          <a:xfrm>
            <a:off x="4202927" y="647627"/>
            <a:ext cx="7639215" cy="4647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Při dalekozrakosti (hypermetropii) je </a:t>
            </a:r>
            <a:r>
              <a:rPr lang="cs-CZ" b="1" i="0" dirty="0">
                <a:solidFill>
                  <a:srgbClr val="212529"/>
                </a:solidFill>
                <a:effectLst/>
                <a:latin typeface="system-ui"/>
              </a:rPr>
              <a:t>vzdálený bod v konečné vzdálenosti za okem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. Rovnoběžné paprsky vstupující do oka se lámou do ohniska, které je za oční koulí (viz obrázek). Vidění </a:t>
            </a:r>
            <a:r>
              <a:rPr lang="cs-CZ" b="0" i="0" dirty="0" err="1">
                <a:solidFill>
                  <a:srgbClr val="212529"/>
                </a:solidFill>
                <a:effectLst/>
                <a:latin typeface="system-ui"/>
              </a:rPr>
              <a:t>hypermetropa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 je rozostřené na dálku a velice rozostřené do blízka. U dětí je tento stav (až +2–+3 D) fyziologický a s vývojem oka sám mizí.</a:t>
            </a:r>
          </a:p>
          <a:p>
            <a:pPr algn="l">
              <a:buNone/>
            </a:pPr>
            <a:endParaRPr lang="cs-CZ" sz="800" b="0" i="0" dirty="0">
              <a:solidFill>
                <a:srgbClr val="212529"/>
              </a:solidFill>
              <a:effectLst/>
              <a:latin typeface="system-ui"/>
            </a:endParaRPr>
          </a:p>
          <a:p>
            <a:pPr algn="l">
              <a:buNone/>
            </a:pP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Příčinou tohoto jevu může být: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Příliš krátká délka oční koule (častější vada, vzniklá v průběhu embryonálního vývoje) – </a:t>
            </a:r>
            <a:r>
              <a:rPr lang="cs-CZ" b="1" i="0" dirty="0">
                <a:solidFill>
                  <a:srgbClr val="212529"/>
                </a:solidFill>
                <a:effectLst/>
                <a:latin typeface="system-ui"/>
              </a:rPr>
              <a:t>axiální hypermetropie</a:t>
            </a:r>
            <a:endParaRPr lang="cs-CZ" b="0" i="0" dirty="0">
              <a:solidFill>
                <a:srgbClr val="212529"/>
              </a:solidFill>
              <a:effectLst/>
              <a:latin typeface="system-ui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Snížená lomivost </a:t>
            </a:r>
            <a:r>
              <a:rPr lang="cs-CZ" b="1" dirty="0">
                <a:solidFill>
                  <a:srgbClr val="212529"/>
                </a:solidFill>
                <a:latin typeface="system-ui"/>
              </a:rPr>
              <a:t>optického systému 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oka – </a:t>
            </a:r>
            <a:r>
              <a:rPr lang="cs-CZ" b="1" i="0" dirty="0">
                <a:solidFill>
                  <a:srgbClr val="212529"/>
                </a:solidFill>
                <a:effectLst/>
                <a:latin typeface="system-ui"/>
              </a:rPr>
              <a:t>refrakční hypermetropie</a:t>
            </a:r>
            <a:endParaRPr lang="cs-CZ" b="0" i="0" dirty="0">
              <a:solidFill>
                <a:srgbClr val="212529"/>
              </a:solidFill>
              <a:effectLst/>
              <a:latin typeface="system-u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solidFill>
                  <a:srgbClr val="212529"/>
                </a:solidFill>
                <a:latin typeface="system-ui"/>
              </a:rPr>
              <a:t>Afakie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, neboli chybění čočky, například v důsledku chirurgického zákroku řešícího </a:t>
            </a:r>
            <a:r>
              <a:rPr lang="cs-CZ" b="1" dirty="0">
                <a:solidFill>
                  <a:srgbClr val="212529"/>
                </a:solidFill>
                <a:latin typeface="system-ui"/>
              </a:rPr>
              <a:t>šedý zákal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.</a:t>
            </a:r>
          </a:p>
          <a:p>
            <a:pPr algn="l">
              <a:buNone/>
            </a:pP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U dalekozrakosti se </a:t>
            </a:r>
            <a:r>
              <a:rPr lang="cs-CZ" b="1" dirty="0">
                <a:solidFill>
                  <a:srgbClr val="212529"/>
                </a:solidFill>
                <a:latin typeface="system-ui"/>
              </a:rPr>
              <a:t>presbyopie (vetchozrakost) 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 projevuje mnohem dříve. S klesající akomodační schopností potřebuje časem </a:t>
            </a:r>
            <a:r>
              <a:rPr lang="cs-CZ" b="0" i="0" dirty="0" err="1">
                <a:solidFill>
                  <a:srgbClr val="212529"/>
                </a:solidFill>
                <a:effectLst/>
                <a:latin typeface="system-ui"/>
              </a:rPr>
              <a:t>hypermetrop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 i brýle do dálky.</a:t>
            </a:r>
          </a:p>
          <a:p>
            <a:pPr algn="l"/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Vada se koriguje čočkou </a:t>
            </a:r>
            <a:r>
              <a:rPr lang="cs-CZ" b="1" dirty="0">
                <a:solidFill>
                  <a:srgbClr val="212529"/>
                </a:solidFill>
                <a:latin typeface="system-ui"/>
              </a:rPr>
              <a:t>spojkou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. </a:t>
            </a:r>
          </a:p>
          <a:p>
            <a:pPr algn="l"/>
            <a:endParaRPr lang="cs-CZ" sz="800" dirty="0">
              <a:solidFill>
                <a:srgbClr val="212529"/>
              </a:solidFill>
              <a:latin typeface="system-ui"/>
            </a:endParaRPr>
          </a:p>
          <a:p>
            <a:pPr algn="l"/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Bez korekce pacient trpí únavou, bolestmi hlavy, slzením a má červené oči.</a:t>
            </a:r>
          </a:p>
        </p:txBody>
      </p:sp>
    </p:spTree>
    <p:extLst>
      <p:ext uri="{BB962C8B-B14F-4D97-AF65-F5344CB8AC3E}">
        <p14:creationId xmlns:p14="http://schemas.microsoft.com/office/powerpoint/2010/main" val="27886057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A559D7D-BB05-40C2-1161-581BC8879293}"/>
              </a:ext>
            </a:extLst>
          </p:cNvPr>
          <p:cNvSpPr txBox="1"/>
          <p:nvPr/>
        </p:nvSpPr>
        <p:spPr>
          <a:xfrm>
            <a:off x="222637" y="214305"/>
            <a:ext cx="4508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Presbyopie - vetchozrakost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80D67F36-6B3F-2C73-3BCA-2B47097B5E2C}"/>
              </a:ext>
            </a:extLst>
          </p:cNvPr>
          <p:cNvSpPr txBox="1"/>
          <p:nvPr/>
        </p:nvSpPr>
        <p:spPr>
          <a:xfrm>
            <a:off x="222637" y="583637"/>
            <a:ext cx="1174672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i="0" dirty="0">
                <a:solidFill>
                  <a:srgbClr val="212529"/>
                </a:solidFill>
                <a:effectLst/>
                <a:latin typeface="system-ui"/>
              </a:rPr>
              <a:t>Presbyopie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 (dříve nazývána jako </a:t>
            </a:r>
            <a:r>
              <a:rPr lang="cs-CZ" b="1" i="0" dirty="0">
                <a:solidFill>
                  <a:srgbClr val="212529"/>
                </a:solidFill>
                <a:effectLst/>
                <a:latin typeface="system-ui"/>
              </a:rPr>
              <a:t>stařecká vetchozrakost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) je oční vada, často se vyskytující u lidí vyššího věku. Jedná se o projev </a:t>
            </a:r>
            <a:r>
              <a:rPr lang="cs-CZ" b="1" i="0" dirty="0">
                <a:solidFill>
                  <a:srgbClr val="212529"/>
                </a:solidFill>
                <a:effectLst/>
                <a:latin typeface="system-ui"/>
              </a:rPr>
              <a:t>degenerace materiálu </a:t>
            </a:r>
            <a:r>
              <a:rPr lang="cs-CZ" b="1" dirty="0">
                <a:solidFill>
                  <a:srgbClr val="212529"/>
                </a:solidFill>
                <a:latin typeface="system-ui"/>
              </a:rPr>
              <a:t>oční čočky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.</a:t>
            </a:r>
            <a:endParaRPr lang="cs-CZ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DA0A786A-FBDA-5475-F325-EBD937094325}"/>
              </a:ext>
            </a:extLst>
          </p:cNvPr>
          <p:cNvSpPr txBox="1"/>
          <p:nvPr/>
        </p:nvSpPr>
        <p:spPr>
          <a:xfrm>
            <a:off x="222637" y="4219874"/>
            <a:ext cx="2250220" cy="373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Příznaky presbyopie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5DB74FED-9ABC-C0FD-80B9-1537799FCBDD}"/>
              </a:ext>
            </a:extLst>
          </p:cNvPr>
          <p:cNvSpPr txBox="1"/>
          <p:nvPr/>
        </p:nvSpPr>
        <p:spPr>
          <a:xfrm>
            <a:off x="222637" y="4502145"/>
            <a:ext cx="635309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Knihu, noviny, časopis nebo cokoliv na čtení drží člověk ve značné dálce, většinou v délce paže.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V normální čtecí vzdálenosti vidí člověk písmo značně rozmazaně.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dirty="0">
                <a:solidFill>
                  <a:srgbClr val="212529"/>
                </a:solidFill>
                <a:latin typeface="system-ui"/>
              </a:rPr>
              <a:t>Bolest hlavy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Při práci se presbyopie projeví i únavou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dirty="0">
                <a:solidFill>
                  <a:srgbClr val="212529"/>
                </a:solidFill>
                <a:latin typeface="system-ui"/>
              </a:rPr>
              <a:t>Vznik </a:t>
            </a:r>
            <a:r>
              <a:rPr lang="cs-CZ" dirty="0" err="1">
                <a:solidFill>
                  <a:srgbClr val="212529"/>
                </a:solidFill>
                <a:latin typeface="system-ui"/>
              </a:rPr>
              <a:t>astenopických</a:t>
            </a:r>
            <a:r>
              <a:rPr lang="cs-CZ" dirty="0">
                <a:solidFill>
                  <a:srgbClr val="212529"/>
                </a:solidFill>
                <a:latin typeface="system-ui"/>
              </a:rPr>
              <a:t> potíží (bolest a únavy očí, zamlžené vidění).</a:t>
            </a:r>
            <a:endParaRPr lang="cs-CZ" b="0" i="0" dirty="0">
              <a:solidFill>
                <a:srgbClr val="212529"/>
              </a:solidFill>
              <a:effectLst/>
              <a:latin typeface="system-ui"/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2FA330EC-0B31-17A8-828D-862A11D4E9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65"/>
          <a:stretch/>
        </p:blipFill>
        <p:spPr bwMode="auto">
          <a:xfrm>
            <a:off x="7489786" y="1126982"/>
            <a:ext cx="3823789" cy="4833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CB8E68B8-DE9A-37E6-C21C-77B9FD750E4B}"/>
              </a:ext>
            </a:extLst>
          </p:cNvPr>
          <p:cNvSpPr txBox="1"/>
          <p:nvPr/>
        </p:nvSpPr>
        <p:spPr>
          <a:xfrm>
            <a:off x="222637" y="1325764"/>
            <a:ext cx="635309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V mladém věku naše čočka snadno mění svůj tvar a je velice pružná. Díky pružnosti jsme schopni zaostřit na různé vzdálenosti, často i na velmi blízkou vzdálenost. Tomuto procesu říkáme </a:t>
            </a:r>
            <a:r>
              <a:rPr lang="cs-CZ" b="1" dirty="0">
                <a:solidFill>
                  <a:srgbClr val="212529"/>
                </a:solidFill>
                <a:latin typeface="system-ui"/>
                <a:hlinkClick r:id="rId3"/>
              </a:rPr>
              <a:t>akomodace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. V průběhu života dochází k tomu, že se v čočce usazují látky, které jsou bílkovinné povahy. Kvůli těmto látkám se </a:t>
            </a:r>
            <a:r>
              <a:rPr lang="cs-CZ" b="1" i="0" dirty="0">
                <a:solidFill>
                  <a:srgbClr val="212529"/>
                </a:solidFill>
                <a:effectLst/>
                <a:latin typeface="system-ui"/>
              </a:rPr>
              <a:t>pružnost čočky snižuje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. Zároveň dochází i k </a:t>
            </a:r>
            <a:r>
              <a:rPr lang="cs-CZ" b="1" i="0" dirty="0">
                <a:solidFill>
                  <a:srgbClr val="212529"/>
                </a:solidFill>
                <a:effectLst/>
                <a:latin typeface="system-ui"/>
              </a:rPr>
              <a:t>atrofii ciliárního svalu</a:t>
            </a:r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.</a:t>
            </a:r>
          </a:p>
          <a:p>
            <a:pPr algn="l"/>
            <a:r>
              <a:rPr lang="cs-CZ" b="0" i="0" dirty="0">
                <a:solidFill>
                  <a:srgbClr val="212529"/>
                </a:solidFill>
                <a:effectLst/>
                <a:latin typeface="system-ui"/>
              </a:rPr>
              <a:t>Kvůli snižující se pružnosti je obtížnější zaostřit na bližší předměty. Ke snižování dochází mezi 40. a 45. rokem a graduje kolem 60. roku.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957763BB-FAA8-A4D7-BD81-A01C4E541284}"/>
              </a:ext>
            </a:extLst>
          </p:cNvPr>
          <p:cNvSpPr txBox="1"/>
          <p:nvPr/>
        </p:nvSpPr>
        <p:spPr>
          <a:xfrm>
            <a:off x="7489786" y="6089697"/>
            <a:ext cx="4333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Presbyopie ve srovnání s normálním zrakem</a:t>
            </a:r>
          </a:p>
        </p:txBody>
      </p:sp>
    </p:spTree>
    <p:extLst>
      <p:ext uri="{BB962C8B-B14F-4D97-AF65-F5344CB8AC3E}">
        <p14:creationId xmlns:p14="http://schemas.microsoft.com/office/powerpoint/2010/main" val="1429525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8217E75-7028-8202-8975-C7B774050A79}"/>
              </a:ext>
            </a:extLst>
          </p:cNvPr>
          <p:cNvSpPr txBox="1"/>
          <p:nvPr/>
        </p:nvSpPr>
        <p:spPr>
          <a:xfrm>
            <a:off x="310099" y="112429"/>
            <a:ext cx="21548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hlinkClick r:id="rId2"/>
              </a:rPr>
              <a:t>Astigmatismus</a:t>
            </a:r>
            <a:endParaRPr lang="cs-CZ" b="1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F4B2E3C-A478-5886-89F7-BE356E41709D}"/>
              </a:ext>
            </a:extLst>
          </p:cNvPr>
          <p:cNvSpPr txBox="1"/>
          <p:nvPr/>
        </p:nvSpPr>
        <p:spPr>
          <a:xfrm>
            <a:off x="310099" y="413073"/>
            <a:ext cx="807057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Astigmatismus je typ </a:t>
            </a:r>
            <a:r>
              <a:rPr lang="cs-CZ" sz="1600" b="1" i="0" dirty="0">
                <a:solidFill>
                  <a:srgbClr val="212529"/>
                </a:solidFill>
                <a:effectLst/>
                <a:latin typeface="system-ui"/>
              </a:rPr>
              <a:t>refrakční oční vady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, který je způsobený asymetrií optické </a:t>
            </a:r>
            <a:r>
              <a:rPr lang="cs-CZ" sz="1600" dirty="0">
                <a:solidFill>
                  <a:srgbClr val="212529"/>
                </a:solidFill>
                <a:latin typeface="system-ui"/>
              </a:rPr>
              <a:t>mohutnosti rohovky. U zdravého 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oka má rohovka kulatý pravidelný tvar. Přechází přes ni světlo, které se láme stejně ve všech směrech, zatímco u astigmatismu je rohovka v jedné nebo obou rovinách více či méně zakřivena. Proto se světlo dopadajíce na rohovku láme různými směry a paprsky světla se tak nespojí na sítnici do jednoho ohniska. Výsledkem je </a:t>
            </a:r>
            <a:r>
              <a:rPr lang="cs-CZ" sz="1600" b="1" i="0" dirty="0">
                <a:solidFill>
                  <a:srgbClr val="212529"/>
                </a:solidFill>
                <a:effectLst/>
                <a:latin typeface="system-ui"/>
              </a:rPr>
              <a:t>neostré a rozmazané vidění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 ve všech vzdálenostech. </a:t>
            </a:r>
          </a:p>
          <a:p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Příčina astigmatismu není úplně objasněna. Většina lidí se s astigmatismem narodí, ale občasně se může objevit po zranění nebo operaci oka.</a:t>
            </a:r>
            <a:endParaRPr lang="cs-CZ" sz="1600" dirty="0">
              <a:solidFill>
                <a:srgbClr val="212529"/>
              </a:solidFill>
              <a:latin typeface="system-ui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C6ECE174-F3E9-6E40-0179-346E457C95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6" t="7542" r="4812" b="3999"/>
          <a:stretch/>
        </p:blipFill>
        <p:spPr bwMode="auto">
          <a:xfrm>
            <a:off x="8464319" y="338728"/>
            <a:ext cx="3308451" cy="2665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D10914A3-8DD8-FD97-5D4F-59E85F9175DD}"/>
              </a:ext>
            </a:extLst>
          </p:cNvPr>
          <p:cNvSpPr txBox="1"/>
          <p:nvPr/>
        </p:nvSpPr>
        <p:spPr>
          <a:xfrm>
            <a:off x="9040635" y="2991780"/>
            <a:ext cx="2536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Smíšený astigmatismus</a:t>
            </a:r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id="{5D145638-D35F-35B8-F5F3-BD2D045E10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6" t="8579" r="6083" b="6319"/>
          <a:stretch/>
        </p:blipFill>
        <p:spPr bwMode="auto">
          <a:xfrm>
            <a:off x="8464320" y="3543484"/>
            <a:ext cx="3240000" cy="2573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AC30E3E6-C4AE-D1A2-490F-04757142CD9A}"/>
              </a:ext>
            </a:extLst>
          </p:cNvPr>
          <p:cNvSpPr txBox="1"/>
          <p:nvPr/>
        </p:nvSpPr>
        <p:spPr>
          <a:xfrm>
            <a:off x="8804746" y="6160081"/>
            <a:ext cx="3387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Složený myopický astigmatismus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93B59A2B-91E9-B1E4-F980-19DAD7F5FA83}"/>
              </a:ext>
            </a:extLst>
          </p:cNvPr>
          <p:cNvSpPr txBox="1"/>
          <p:nvPr/>
        </p:nvSpPr>
        <p:spPr>
          <a:xfrm>
            <a:off x="310099" y="2507038"/>
            <a:ext cx="264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Příznaky astigmatismu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78092F95-F6F4-2292-F57A-819700B7D58F}"/>
              </a:ext>
            </a:extLst>
          </p:cNvPr>
          <p:cNvSpPr txBox="1"/>
          <p:nvPr/>
        </p:nvSpPr>
        <p:spPr>
          <a:xfrm>
            <a:off x="325998" y="2852575"/>
            <a:ext cx="813832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Lidé s astigmatismem si často stěžují na </a:t>
            </a:r>
            <a:r>
              <a:rPr lang="cs-CZ" sz="1600" b="1" i="0" dirty="0">
                <a:solidFill>
                  <a:srgbClr val="212529"/>
                </a:solidFill>
                <a:effectLst/>
                <a:latin typeface="system-ui"/>
              </a:rPr>
              <a:t>bolest hlavy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, vypětí očí, nejasné vidění, šilhání, nebo vyčerpání po úlohách, které vyžadují ostření zraku, jako je čtení nebo práce za počítačem. Protože se astigmatismus často vyskytuje s dalšími očními vadami jako je </a:t>
            </a:r>
            <a:r>
              <a:rPr lang="cs-CZ" sz="1600" b="1" i="0" dirty="0">
                <a:solidFill>
                  <a:srgbClr val="212529"/>
                </a:solidFill>
                <a:effectLst/>
                <a:latin typeface="system-ui"/>
              </a:rPr>
              <a:t>krátkozrakost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 (</a:t>
            </a:r>
            <a:r>
              <a:rPr lang="cs-CZ" sz="1600" b="0" i="1" dirty="0">
                <a:solidFill>
                  <a:srgbClr val="212529"/>
                </a:solidFill>
                <a:effectLst/>
                <a:latin typeface="system-ui"/>
              </a:rPr>
              <a:t>myopie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) a </a:t>
            </a:r>
            <a:r>
              <a:rPr lang="cs-CZ" sz="1600" b="1" i="0" dirty="0">
                <a:solidFill>
                  <a:srgbClr val="212529"/>
                </a:solidFill>
                <a:effectLst/>
                <a:latin typeface="system-ui"/>
              </a:rPr>
              <a:t>dalekozrakost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 (</a:t>
            </a:r>
            <a:r>
              <a:rPr lang="cs-CZ" sz="1600" b="0" i="1" dirty="0">
                <a:solidFill>
                  <a:srgbClr val="212529"/>
                </a:solidFill>
                <a:effectLst/>
                <a:latin typeface="system-ui"/>
              </a:rPr>
              <a:t>hypermetropie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), mnoho lidí ani nepozná, že ho má.</a:t>
            </a:r>
            <a:endParaRPr lang="cs-CZ" sz="1600" dirty="0"/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6AF46B19-83A0-2E91-2EC3-CC0D81D69827}"/>
              </a:ext>
            </a:extLst>
          </p:cNvPr>
          <p:cNvSpPr txBox="1"/>
          <p:nvPr/>
        </p:nvSpPr>
        <p:spPr>
          <a:xfrm>
            <a:off x="310099" y="4408117"/>
            <a:ext cx="807057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cs-CZ" sz="1600" b="1" i="0" dirty="0">
                <a:solidFill>
                  <a:srgbClr val="212529"/>
                </a:solidFill>
                <a:effectLst/>
                <a:latin typeface="system-ui"/>
              </a:rPr>
              <a:t>Jednoduchý astigmatismus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cs-CZ" sz="1600" b="1" i="0" dirty="0">
                <a:solidFill>
                  <a:srgbClr val="212529"/>
                </a:solidFill>
                <a:effectLst/>
                <a:latin typeface="system-ui"/>
              </a:rPr>
              <a:t>Myopický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 – světlo se láme do dvou ohnisek, jeden paprsek na sítnici a druhý před sítnici v jedné rovině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cs-CZ" sz="1600" b="1" i="0" dirty="0">
                <a:solidFill>
                  <a:srgbClr val="212529"/>
                </a:solidFill>
                <a:effectLst/>
                <a:latin typeface="system-ui"/>
              </a:rPr>
              <a:t>Hypermetrický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 – jeden paprsek se láme na sítnici a druhý za sítnici v jedné rovině</a:t>
            </a:r>
          </a:p>
          <a:p>
            <a:pPr algn="l"/>
            <a:r>
              <a:rPr lang="cs-CZ" sz="1600" b="1" i="0" dirty="0">
                <a:solidFill>
                  <a:srgbClr val="212529"/>
                </a:solidFill>
                <a:effectLst/>
                <a:latin typeface="system-ui"/>
              </a:rPr>
              <a:t>Složený astigmatismus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cs-CZ" sz="1600" b="1" i="0" dirty="0">
                <a:solidFill>
                  <a:srgbClr val="212529"/>
                </a:solidFill>
                <a:effectLst/>
                <a:latin typeface="system-ui"/>
              </a:rPr>
              <a:t>Myopický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 – světlo se láme do dvou rovin před sítnicí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cs-CZ" sz="1600" b="1" i="0" dirty="0">
                <a:solidFill>
                  <a:srgbClr val="212529"/>
                </a:solidFill>
                <a:effectLst/>
                <a:latin typeface="system-ui"/>
              </a:rPr>
              <a:t>Hypermetrický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 – světlo se láme do dvou rovin za sítnicí</a:t>
            </a:r>
          </a:p>
          <a:p>
            <a:r>
              <a:rPr lang="cs-CZ" sz="1600" b="1" i="0" dirty="0">
                <a:solidFill>
                  <a:srgbClr val="212529"/>
                </a:solidFill>
                <a:effectLst/>
                <a:latin typeface="system-ui"/>
              </a:rPr>
              <a:t>Smíšený astigmatismus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system-ui"/>
              </a:rPr>
              <a:t> – světlo se láme do dvou rovin, přičemž jeden paprsek je před sítnicí a druhý za sítnicí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45FD1D7B-E0BB-29A6-9B9A-90DE596CABD5}"/>
              </a:ext>
            </a:extLst>
          </p:cNvPr>
          <p:cNvSpPr txBox="1"/>
          <p:nvPr/>
        </p:nvSpPr>
        <p:spPr>
          <a:xfrm>
            <a:off x="325998" y="4022883"/>
            <a:ext cx="39915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Typy astigmatismu</a:t>
            </a:r>
          </a:p>
        </p:txBody>
      </p:sp>
    </p:spTree>
    <p:extLst>
      <p:ext uri="{BB962C8B-B14F-4D97-AF65-F5344CB8AC3E}">
        <p14:creationId xmlns:p14="http://schemas.microsoft.com/office/powerpoint/2010/main" val="4679314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6984F49-D675-CDA0-C9CA-14A46D660094}"/>
              </a:ext>
            </a:extLst>
          </p:cNvPr>
          <p:cNvSpPr txBox="1"/>
          <p:nvPr/>
        </p:nvSpPr>
        <p:spPr>
          <a:xfrm>
            <a:off x="5436042" y="3105835"/>
            <a:ext cx="13199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42535419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1168</Words>
  <Application>Microsoft Office PowerPoint</Application>
  <PresentationFormat>Širokoúhlá obrazovka</PresentationFormat>
  <Paragraphs>86</Paragraphs>
  <Slides>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system-ui</vt:lpstr>
      <vt:lpstr>Motiv Office</vt:lpstr>
      <vt:lpstr>Optické vlastnosti oka Fyz 115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Optické vlastnosti oka (PSM – 94)</dc:title>
  <dc:creator>Karel Sixl</dc:creator>
  <cp:lastModifiedBy>Učebna Čtrnáctucitel</cp:lastModifiedBy>
  <cp:revision>23</cp:revision>
  <dcterms:created xsi:type="dcterms:W3CDTF">2025-04-01T07:23:12Z</dcterms:created>
  <dcterms:modified xsi:type="dcterms:W3CDTF">2026-04-16T07:07:00Z</dcterms:modified>
</cp:coreProperties>
</file>