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4" r:id="rId5"/>
    <p:sldId id="266" r:id="rId6"/>
    <p:sldId id="259" r:id="rId7"/>
    <p:sldId id="267" r:id="rId8"/>
    <p:sldId id="260" r:id="rId9"/>
    <p:sldId id="261" r:id="rId10"/>
    <p:sldId id="268" r:id="rId11"/>
    <p:sldId id="269" r:id="rId12"/>
    <p:sldId id="270" r:id="rId13"/>
    <p:sldId id="262" r:id="rId14"/>
    <p:sldId id="271" r:id="rId15"/>
    <p:sldId id="272" r:id="rId16"/>
    <p:sldId id="273" r:id="rId17"/>
    <p:sldId id="263" r:id="rId18"/>
    <p:sldId id="274" r:id="rId19"/>
    <p:sldId id="275" r:id="rId20"/>
    <p:sldId id="276" r:id="rId21"/>
    <p:sldId id="265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11/21/2022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s://cs.wikipedia.org/wiki/Rom%C3%A1nsk%C3%A1_architektura" TargetMode="External"/><Relationship Id="rId13" Type="http://schemas.openxmlformats.org/officeDocument/2006/relationships/hyperlink" Target="https://cs.wikipedia.org/wiki/Kostel_Nanebevzet%C3%AD_Panny_Marie_(Tismice)" TargetMode="External"/><Relationship Id="rId3" Type="http://schemas.openxmlformats.org/officeDocument/2006/relationships/hyperlink" Target="https://cs.wikipedia.org/wiki/Iluminace" TargetMode="External"/><Relationship Id="rId7" Type="http://schemas.openxmlformats.org/officeDocument/2006/relationships/hyperlink" Target="https://is.slu.cz/el/fpf/leto2020/ULGATLA027/um/Slohy_romansky__goticky__renesancni.pdf" TargetMode="External"/><Relationship Id="rId12" Type="http://schemas.openxmlformats.org/officeDocument/2006/relationships/hyperlink" Target="https://cs.wikipedia.org/wiki/Bazilika_svat%C3%A9ho_Prokopa" TargetMode="External"/><Relationship Id="rId2" Type="http://schemas.openxmlformats.org/officeDocument/2006/relationships/hyperlink" Target="https://cs.wikipedia.org/wiki/Fresk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prostor-ad.cz/dejiny/roman/uvod/sernin.htm" TargetMode="External"/><Relationship Id="rId11" Type="http://schemas.openxmlformats.org/officeDocument/2006/relationships/hyperlink" Target="https://cs.wikipedia.org/wiki/Bazilika_svat%C3%A9ho_Ji%C5%99%C3%AD" TargetMode="External"/><Relationship Id="rId5" Type="http://schemas.openxmlformats.org/officeDocument/2006/relationships/hyperlink" Target="https://cs.wikipedia.org/wiki/Apsida_(architektura)" TargetMode="External"/><Relationship Id="rId10" Type="http://schemas.openxmlformats.org/officeDocument/2006/relationships/hyperlink" Target="https://cs.wikipedia.org/wiki/Rotunda_svat%C3%A9ho_Martina_(Vy%C5%A1ehrad)" TargetMode="External"/><Relationship Id="rId4" Type="http://schemas.openxmlformats.org/officeDocument/2006/relationships/hyperlink" Target="https://cs.wikipedia.org/wiki/Rom%C3%A1nsk%C3%BD_sloh" TargetMode="External"/><Relationship Id="rId9" Type="http://schemas.openxmlformats.org/officeDocument/2006/relationships/hyperlink" Target="https://cs.wikipedia.org/wiki/Rotunda_svat%C3%A9_Kate%C5%99in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391C88D-C5A2-3B9E-23D7-DF0A3C533A4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ROMÁNSKÝ SLOH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3CB5D93-C8B2-2905-C5A4-754A2BB510C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62455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93CDC9F-968E-44C2-DFD1-B16C5895B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ROMÁNSKÝ SLOH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95214A8-BE50-B29F-FBF5-A685EA2069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Umělecký sloh/styl</a:t>
            </a:r>
          </a:p>
          <a:p>
            <a:r>
              <a:rPr lang="cs-CZ" dirty="0"/>
              <a:t>Vznik v západní Evropě</a:t>
            </a:r>
          </a:p>
          <a:p>
            <a:r>
              <a:rPr lang="cs-CZ" dirty="0"/>
              <a:t>10. – 13. století</a:t>
            </a:r>
          </a:p>
          <a:p>
            <a:r>
              <a:rPr lang="cs-CZ" dirty="0"/>
              <a:t>Typický pro západní, jižní a střední Evropu</a:t>
            </a:r>
          </a:p>
          <a:p>
            <a:r>
              <a:rPr lang="cs-CZ" dirty="0"/>
              <a:t>Stavělo se: kostely, kláštery, paláce, hrady, špitály</a:t>
            </a:r>
          </a:p>
          <a:p>
            <a:r>
              <a:rPr lang="cs-CZ" dirty="0"/>
              <a:t>Nejvíce se dochovaly kostely</a:t>
            </a:r>
          </a:p>
        </p:txBody>
      </p:sp>
    </p:spTree>
    <p:extLst>
      <p:ext uri="{BB962C8B-B14F-4D97-AF65-F5344CB8AC3E}">
        <p14:creationId xmlns:p14="http://schemas.microsoft.com/office/powerpoint/2010/main" val="27046011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D57206F-7076-DAA8-C16B-5949C9002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MALÍŘSTVÍ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4E34108-6804-814D-5ACB-DF41F6095F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Fresky – nástěnná malba na vlhké omítce – nejčastěji náboženské motivy</a:t>
            </a:r>
          </a:p>
          <a:p>
            <a:r>
              <a:rPr lang="cs-CZ" dirty="0"/>
              <a:t>Iluminace – knižní malba – většinou v náboženských knihách</a:t>
            </a:r>
          </a:p>
          <a:p>
            <a:r>
              <a:rPr lang="cs-CZ" dirty="0"/>
              <a:t>Psalo se na pergamen</a:t>
            </a:r>
          </a:p>
          <a:p>
            <a:r>
              <a:rPr lang="cs-CZ" dirty="0"/>
              <a:t>Kvašové barvy, zlacení</a:t>
            </a:r>
          </a:p>
        </p:txBody>
      </p:sp>
    </p:spTree>
    <p:extLst>
      <p:ext uri="{BB962C8B-B14F-4D97-AF65-F5344CB8AC3E}">
        <p14:creationId xmlns:p14="http://schemas.microsoft.com/office/powerpoint/2010/main" val="3348457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BD7F27D-0DCB-4949-D63E-306989FB4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freska</a:t>
            </a:r>
          </a:p>
        </p:txBody>
      </p:sp>
      <p:pic>
        <p:nvPicPr>
          <p:cNvPr id="1026" name="Picture 2" descr="Freska – Wikipedie">
            <a:extLst>
              <a:ext uri="{FF2B5EF4-FFF2-40B4-BE49-F238E27FC236}">
                <a16:creationId xmlns:a16="http://schemas.microsoft.com/office/drawing/2014/main" id="{E9A732A9-A49F-4140-BBFE-600ED1142F4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1797" y="2557463"/>
            <a:ext cx="2488406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31022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598DB89-0BB1-D79F-FCCC-F251D557C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iluminace</a:t>
            </a:r>
          </a:p>
        </p:txBody>
      </p:sp>
      <p:pic>
        <p:nvPicPr>
          <p:cNvPr id="2050" name="Picture 2" descr="Iluminace – Wikipedie">
            <a:extLst>
              <a:ext uri="{FF2B5EF4-FFF2-40B4-BE49-F238E27FC236}">
                <a16:creationId xmlns:a16="http://schemas.microsoft.com/office/drawing/2014/main" id="{C74E50F8-723F-EE7F-5822-FB2CA4AB18E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7223" y="2557463"/>
            <a:ext cx="2197553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832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501051D-DADB-BFF9-F40A-A475FB9E3B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SOCHAŘSTVÍ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BCDD3F8-F7B9-5A0D-7023-1A70C77100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Spojené s architekturou</a:t>
            </a:r>
          </a:p>
          <a:p>
            <a:r>
              <a:rPr lang="cs-CZ" dirty="0"/>
              <a:t>Přírodní motivy, až později lidské postavy</a:t>
            </a:r>
          </a:p>
          <a:p>
            <a:r>
              <a:rPr lang="cs-CZ" dirty="0"/>
              <a:t>Nejvíce průčelí chrámů</a:t>
            </a:r>
          </a:p>
          <a:p>
            <a:r>
              <a:rPr lang="cs-CZ" dirty="0"/>
              <a:t>Interiéry byly sochami zdobeny mnohem méně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22721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D3984B-E86E-B62B-DA18-DF20A2BAEF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sochařství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7D40B2F1-990A-622F-87B7-5648AC9F32D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909" y="2557463"/>
            <a:ext cx="5092182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60903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A87977A-1BC4-EC38-5A91-6ECE5049AA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/>
              <a:t>ARCHITEKTURA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7E5A6EE-A559-75F1-04C0-6879E0A386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Název románský odkazuje na antický Řím – podobné prvky</a:t>
            </a:r>
          </a:p>
          <a:p>
            <a:r>
              <a:rPr lang="cs-CZ" dirty="0"/>
              <a:t>Stavělo se především z kamene</a:t>
            </a:r>
          </a:p>
          <a:p>
            <a:r>
              <a:rPr lang="cs-CZ" dirty="0"/>
              <a:t>Baziliky, rotundy</a:t>
            </a:r>
          </a:p>
          <a:p>
            <a:r>
              <a:rPr lang="cs-CZ" dirty="0"/>
              <a:t>Apsidy</a:t>
            </a:r>
          </a:p>
          <a:p>
            <a:r>
              <a:rPr lang="cs-CZ" dirty="0"/>
              <a:t>Kláštery</a:t>
            </a:r>
          </a:p>
          <a:p>
            <a:r>
              <a:rPr lang="cs-CZ" dirty="0"/>
              <a:t>Hrady – hradby, věže, obytný palác, vodní příkop</a:t>
            </a:r>
          </a:p>
        </p:txBody>
      </p:sp>
    </p:spTree>
    <p:extLst>
      <p:ext uri="{BB962C8B-B14F-4D97-AF65-F5344CB8AC3E}">
        <p14:creationId xmlns:p14="http://schemas.microsoft.com/office/powerpoint/2010/main" val="39457953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936DE66-D9EA-0580-3ADD-83F9BD3FA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ARCHITEKTURA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BEA1E78-2EA5-1632-44E3-DB82D0B51C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Valená klenba</a:t>
            </a:r>
          </a:p>
          <a:p>
            <a:r>
              <a:rPr lang="cs-CZ" dirty="0"/>
              <a:t>Půlkruhový oblouk</a:t>
            </a:r>
          </a:p>
          <a:p>
            <a:r>
              <a:rPr lang="cs-CZ" dirty="0"/>
              <a:t>Ozdobné hlavice na konci sloupů</a:t>
            </a:r>
          </a:p>
          <a:p>
            <a:r>
              <a:rPr lang="cs-CZ" dirty="0"/>
              <a:t>Křížová klenba</a:t>
            </a:r>
          </a:p>
          <a:p>
            <a:r>
              <a:rPr lang="cs-CZ" dirty="0"/>
              <a:t>Zdobené portály</a:t>
            </a:r>
          </a:p>
        </p:txBody>
      </p:sp>
    </p:spTree>
    <p:extLst>
      <p:ext uri="{BB962C8B-B14F-4D97-AF65-F5344CB8AC3E}">
        <p14:creationId xmlns:p14="http://schemas.microsoft.com/office/powerpoint/2010/main" val="41190900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B2F6621-ADBD-2636-CA59-1DEBA5937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apsida</a:t>
            </a:r>
          </a:p>
        </p:txBody>
      </p:sp>
      <p:pic>
        <p:nvPicPr>
          <p:cNvPr id="4098" name="Picture 2" descr="Apsida (architektura) – Wikipedie">
            <a:extLst>
              <a:ext uri="{FF2B5EF4-FFF2-40B4-BE49-F238E27FC236}">
                <a16:creationId xmlns:a16="http://schemas.microsoft.com/office/drawing/2014/main" id="{48C0A661-5D30-46F0-C942-EE95B2EB54C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9917" y="2557463"/>
            <a:ext cx="2212166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12459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015D07D-BC02-8F8A-7BCF-E4E18A63F4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bazilika</a:t>
            </a:r>
          </a:p>
        </p:txBody>
      </p:sp>
      <p:pic>
        <p:nvPicPr>
          <p:cNvPr id="5122" name="Picture 2" descr="Vybrané kapitoly z dějin české a evropské architektury">
            <a:extLst>
              <a:ext uri="{FF2B5EF4-FFF2-40B4-BE49-F238E27FC236}">
                <a16:creationId xmlns:a16="http://schemas.microsoft.com/office/drawing/2014/main" id="{7F94920E-C482-0790-F06F-9DEEA0A7628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2659063"/>
            <a:ext cx="5143500" cy="3114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12765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BE340B3-1C93-5137-BD1F-7CC934686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rotunda</a:t>
            </a:r>
          </a:p>
        </p:txBody>
      </p:sp>
      <p:pic>
        <p:nvPicPr>
          <p:cNvPr id="6146" name="Picture 2" descr="Románský sloh">
            <a:extLst>
              <a:ext uri="{FF2B5EF4-FFF2-40B4-BE49-F238E27FC236}">
                <a16:creationId xmlns:a16="http://schemas.microsoft.com/office/drawing/2014/main" id="{6B2BB204-CC1B-5B7B-E38F-AC327D3F443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2425" y="2632793"/>
            <a:ext cx="3524250" cy="3508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42863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DD63980-FAB3-A5C1-B024-6BF2432B17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ROTUNDY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22CC46E-6127-3E89-A97B-05A98899E6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Rotunda sv. Jiří na Řípu</a:t>
            </a:r>
          </a:p>
          <a:p>
            <a:r>
              <a:rPr lang="cs-CZ" dirty="0"/>
              <a:t>Rotunda sv. Kateřiny ve Znojmě</a:t>
            </a:r>
          </a:p>
          <a:p>
            <a:r>
              <a:rPr lang="cs-CZ" dirty="0"/>
              <a:t>Rotunda sv. Martina na Vyšehradě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699084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5003F46-6738-97EB-7746-1FF2E16E45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Rotunda sv. Jiří na Řípu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9CD9E1E1-E496-C02D-DB8C-2CE77851E49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1491" y="2557463"/>
            <a:ext cx="2409018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68849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5FAB719-1B53-9ACB-8808-6585275FAF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Rotunda sv. Kateřiny ve Znojmě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4C982812-FEAE-03FA-67F7-4BF4C7EFEA0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250" y="2620467"/>
            <a:ext cx="4324350" cy="3234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72595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4DEF3E1-7107-6A3C-1918-4A6FFAC253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Rotunda sv. Martina na Vyšehradě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pic>
        <p:nvPicPr>
          <p:cNvPr id="9218" name="Picture 2" descr="Rotunda svatého Martina">
            <a:extLst>
              <a:ext uri="{FF2B5EF4-FFF2-40B4-BE49-F238E27FC236}">
                <a16:creationId xmlns:a16="http://schemas.microsoft.com/office/drawing/2014/main" id="{F5B4013A-71F8-310E-BC68-C2227F98679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3552" y="2557463"/>
            <a:ext cx="2764895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10344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A0F32C4-CF4D-2391-997C-90F073B8E4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BAZILIKY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2042DC9-E82B-8563-BBF2-B11CBFBCC3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Bazilika sv. Jiří na Pražském hradě</a:t>
            </a:r>
          </a:p>
          <a:p>
            <a:r>
              <a:rPr lang="cs-CZ" dirty="0"/>
              <a:t>Bazilika sv. Prokopa v Třebíči</a:t>
            </a:r>
          </a:p>
          <a:p>
            <a:r>
              <a:rPr lang="cs-CZ" dirty="0"/>
              <a:t>Bazilika Panny Marie v Tismicích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11053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86B6171-12CB-06D3-508C-750C33CA60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Bazilika sv. Jiří na Pražském hradě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pic>
        <p:nvPicPr>
          <p:cNvPr id="10242" name="Picture 2" descr="Bazilika svatého Jiří">
            <a:extLst>
              <a:ext uri="{FF2B5EF4-FFF2-40B4-BE49-F238E27FC236}">
                <a16:creationId xmlns:a16="http://schemas.microsoft.com/office/drawing/2014/main" id="{900E15DE-36DF-1494-F18B-8F77BB9CD67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0042" y="2557463"/>
            <a:ext cx="2211916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09059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3E14B2F-E5E4-6C7A-7EE5-86892FB9FC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Bazilika sv. Prokopa v Třebíči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pic>
        <p:nvPicPr>
          <p:cNvPr id="11266" name="Picture 2" descr="letecký pohled na baziliku">
            <a:extLst>
              <a:ext uri="{FF2B5EF4-FFF2-40B4-BE49-F238E27FC236}">
                <a16:creationId xmlns:a16="http://schemas.microsoft.com/office/drawing/2014/main" id="{61B112FE-A3AD-8845-42D6-0C8F975FD56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8500" y="2946400"/>
            <a:ext cx="3175000" cy="2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89813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678FB7C-C2F2-CE35-37F2-DC3576AFBB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Bazilika Panny Marie v Tismicích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pic>
        <p:nvPicPr>
          <p:cNvPr id="12290" name="Picture 2" descr="Průčelí baziliky">
            <a:extLst>
              <a:ext uri="{FF2B5EF4-FFF2-40B4-BE49-F238E27FC236}">
                <a16:creationId xmlns:a16="http://schemas.microsoft.com/office/drawing/2014/main" id="{E541591F-33F0-3AD9-0075-897343E4B60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375" y="2720975"/>
            <a:ext cx="2381250" cy="2990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31973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418D5E9-3B96-C123-454D-8DA2DAB8BC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Odkazy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877A77F-098C-C372-2F93-551DA1521C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dirty="0"/>
              <a:t>1 - </a:t>
            </a:r>
            <a:r>
              <a:rPr lang="cs-CZ" dirty="0">
                <a:hlinkClick r:id="rId2"/>
              </a:rPr>
              <a:t>https://cs.wikipedia.org/wiki/Freska</a:t>
            </a:r>
            <a:endParaRPr lang="cs-CZ" dirty="0"/>
          </a:p>
          <a:p>
            <a:r>
              <a:rPr lang="cs-CZ" dirty="0"/>
              <a:t>2 - </a:t>
            </a:r>
            <a:r>
              <a:rPr lang="cs-CZ" dirty="0">
                <a:hlinkClick r:id="rId3"/>
              </a:rPr>
              <a:t>https://cs.wikipedia.org/wiki/Iluminace</a:t>
            </a:r>
            <a:endParaRPr lang="cs-CZ" dirty="0"/>
          </a:p>
          <a:p>
            <a:r>
              <a:rPr lang="cs-CZ" dirty="0"/>
              <a:t>3 - </a:t>
            </a:r>
            <a:r>
              <a:rPr lang="cs-CZ" dirty="0">
                <a:hlinkClick r:id="rId4"/>
              </a:rPr>
              <a:t>https://cs.wikipedia.org/wiki/Rom%C3%A1nsk%C3%BD_sloh</a:t>
            </a:r>
            <a:endParaRPr lang="cs-CZ" dirty="0"/>
          </a:p>
          <a:p>
            <a:r>
              <a:rPr lang="cs-CZ" dirty="0"/>
              <a:t>4 - </a:t>
            </a:r>
            <a:r>
              <a:rPr lang="cs-CZ" dirty="0">
                <a:hlinkClick r:id="rId5"/>
              </a:rPr>
              <a:t>https://cs.wikipedia.org/wiki/Apsida_%28architektura%29</a:t>
            </a:r>
            <a:endParaRPr lang="cs-CZ" dirty="0"/>
          </a:p>
          <a:p>
            <a:r>
              <a:rPr lang="cs-CZ" dirty="0"/>
              <a:t>5 - </a:t>
            </a:r>
            <a:r>
              <a:rPr lang="cs-CZ" dirty="0">
                <a:hlinkClick r:id="rId6"/>
              </a:rPr>
              <a:t>https://www.prostor-ad.cz/dejiny/roman/uvod/sernin.htm</a:t>
            </a:r>
            <a:endParaRPr lang="cs-CZ" dirty="0"/>
          </a:p>
          <a:p>
            <a:r>
              <a:rPr lang="cs-CZ" dirty="0"/>
              <a:t>6 - </a:t>
            </a:r>
            <a:r>
              <a:rPr lang="cs-CZ" dirty="0">
                <a:hlinkClick r:id="rId7"/>
              </a:rPr>
              <a:t>https://is.slu.cz/el/fpf/leto2020/ULGATLA027/um/Slohy_romansky__goticky__renesancni.pdf</a:t>
            </a:r>
            <a:endParaRPr lang="cs-CZ" dirty="0"/>
          </a:p>
          <a:p>
            <a:r>
              <a:rPr lang="cs-CZ" dirty="0"/>
              <a:t>7 - </a:t>
            </a:r>
            <a:r>
              <a:rPr lang="cs-CZ" dirty="0">
                <a:hlinkClick r:id="rId8"/>
              </a:rPr>
              <a:t>https://cs.wikipedia.org/wiki/Rom%C3%A1nsk%C3%A1_architektura</a:t>
            </a:r>
            <a:endParaRPr lang="cs-CZ" dirty="0"/>
          </a:p>
          <a:p>
            <a:r>
              <a:rPr lang="cs-CZ" dirty="0"/>
              <a:t>8 - </a:t>
            </a:r>
            <a:r>
              <a:rPr lang="cs-CZ" dirty="0">
                <a:hlinkClick r:id="rId9"/>
              </a:rPr>
              <a:t>https://cs.wikipedia.org/wiki/Rotunda_svat%C3%A9_Kate%C5%99iny</a:t>
            </a:r>
            <a:endParaRPr lang="cs-CZ" dirty="0"/>
          </a:p>
          <a:p>
            <a:r>
              <a:rPr lang="cs-CZ" dirty="0"/>
              <a:t>9 - </a:t>
            </a:r>
            <a:r>
              <a:rPr lang="cs-CZ" dirty="0">
                <a:hlinkClick r:id="rId10"/>
              </a:rPr>
              <a:t>https://cs.wikipedia.org/wiki/Rotunda_svat%C3%A9ho_Martina_(Vy%C5%A1ehrad)</a:t>
            </a:r>
            <a:endParaRPr lang="cs-CZ" dirty="0"/>
          </a:p>
          <a:p>
            <a:r>
              <a:rPr lang="cs-CZ" dirty="0"/>
              <a:t>10 - </a:t>
            </a:r>
            <a:r>
              <a:rPr lang="cs-CZ" dirty="0">
                <a:hlinkClick r:id="rId11"/>
              </a:rPr>
              <a:t>https://cs.wikipedia.org/wiki/Bazilika_svat%C3%A9ho_Ji%C5%99%C3%AD</a:t>
            </a:r>
            <a:endParaRPr lang="cs-CZ" dirty="0"/>
          </a:p>
          <a:p>
            <a:r>
              <a:rPr lang="cs-CZ" dirty="0"/>
              <a:t>11 - </a:t>
            </a:r>
            <a:r>
              <a:rPr lang="cs-CZ" dirty="0">
                <a:hlinkClick r:id="rId12"/>
              </a:rPr>
              <a:t>https://cs.wikipedia.org/wiki/Bazilika_svat%C3%A9ho_Prokopa</a:t>
            </a:r>
            <a:endParaRPr lang="cs-CZ" dirty="0"/>
          </a:p>
          <a:p>
            <a:r>
              <a:rPr lang="cs-CZ" dirty="0"/>
              <a:t>12 - </a:t>
            </a:r>
            <a:r>
              <a:rPr lang="cs-CZ" dirty="0">
                <a:hlinkClick r:id="rId13"/>
              </a:rPr>
              <a:t>https://cs.wikipedia.org/wiki/Kostel_Nanebevzet%C3%AD_Panny_Marie_(Tismice)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08181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67</TotalTime>
  <Words>287</Words>
  <Application>Microsoft Office PowerPoint</Application>
  <PresentationFormat>Širokoúhlá obrazovka</PresentationFormat>
  <Paragraphs>64</Paragraphs>
  <Slides>21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4" baseType="lpstr">
      <vt:lpstr>Arial</vt:lpstr>
      <vt:lpstr>Garamond</vt:lpstr>
      <vt:lpstr>Organika</vt:lpstr>
      <vt:lpstr>ROMÁNSKÝ SLOH</vt:lpstr>
      <vt:lpstr>ROMÁNSKÝ SLOH</vt:lpstr>
      <vt:lpstr>MALÍŘSTVÍ</vt:lpstr>
      <vt:lpstr>freska</vt:lpstr>
      <vt:lpstr>iluminace</vt:lpstr>
      <vt:lpstr>SOCHAŘSTVÍ</vt:lpstr>
      <vt:lpstr>sochařství</vt:lpstr>
      <vt:lpstr>ARCHITEKTURA</vt:lpstr>
      <vt:lpstr>ARCHITEKTURA</vt:lpstr>
      <vt:lpstr>apsida</vt:lpstr>
      <vt:lpstr>bazilika</vt:lpstr>
      <vt:lpstr>rotunda</vt:lpstr>
      <vt:lpstr>ROTUNDY</vt:lpstr>
      <vt:lpstr>Rotunda sv. Jiří na Řípu </vt:lpstr>
      <vt:lpstr>Rotunda sv. Kateřiny ve Znojmě </vt:lpstr>
      <vt:lpstr>Rotunda sv. Martina na Vyšehradě </vt:lpstr>
      <vt:lpstr>BAZILIKY</vt:lpstr>
      <vt:lpstr>Bazilika sv. Jiří na Pražském hradě </vt:lpstr>
      <vt:lpstr>Bazilika sv. Prokopa v Třebíči </vt:lpstr>
      <vt:lpstr>Bazilika Panny Marie v Tismicích </vt:lpstr>
      <vt:lpstr>Odkazy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ROMÁNSKÝ SLOH</dc:title>
  <dc:creator>Pc</dc:creator>
  <cp:lastModifiedBy>BLAŽKOVÁ</cp:lastModifiedBy>
  <cp:revision>1</cp:revision>
  <dcterms:created xsi:type="dcterms:W3CDTF">2022-11-20T09:32:07Z</dcterms:created>
  <dcterms:modified xsi:type="dcterms:W3CDTF">2022-11-21T06:29:56Z</dcterms:modified>
</cp:coreProperties>
</file>