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0" r:id="rId3"/>
    <p:sldId id="302" r:id="rId4"/>
    <p:sldId id="301" r:id="rId5"/>
    <p:sldId id="303" r:id="rId6"/>
    <p:sldId id="304" r:id="rId7"/>
    <p:sldId id="305" r:id="rId8"/>
    <p:sldId id="258" r:id="rId9"/>
    <p:sldId id="259" r:id="rId10"/>
    <p:sldId id="260" r:id="rId11"/>
    <p:sldId id="257" r:id="rId12"/>
    <p:sldId id="261" r:id="rId13"/>
    <p:sldId id="262" r:id="rId14"/>
    <p:sldId id="263" r:id="rId15"/>
    <p:sldId id="264" r:id="rId16"/>
    <p:sldId id="285" r:id="rId17"/>
    <p:sldId id="293" r:id="rId18"/>
    <p:sldId id="286" r:id="rId19"/>
    <p:sldId id="294" r:id="rId20"/>
    <p:sldId id="289" r:id="rId21"/>
    <p:sldId id="291" r:id="rId22"/>
    <p:sldId id="292" r:id="rId23"/>
    <p:sldId id="287" r:id="rId24"/>
    <p:sldId id="288" r:id="rId25"/>
    <p:sldId id="283" r:id="rId26"/>
    <p:sldId id="290" r:id="rId27"/>
    <p:sldId id="295" r:id="rId28"/>
    <p:sldId id="296" r:id="rId29"/>
    <p:sldId id="268" r:id="rId30"/>
    <p:sldId id="297" r:id="rId31"/>
    <p:sldId id="298" r:id="rId32"/>
    <p:sldId id="299" r:id="rId33"/>
    <p:sldId id="306" r:id="rId34"/>
    <p:sldId id="308" r:id="rId35"/>
    <p:sldId id="309" r:id="rId36"/>
    <p:sldId id="307" r:id="rId37"/>
    <p:sldId id="311" r:id="rId38"/>
    <p:sldId id="280" r:id="rId39"/>
    <p:sldId id="281" r:id="rId40"/>
    <p:sldId id="282" r:id="rId41"/>
    <p:sldId id="310" r:id="rId42"/>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0" autoAdjust="0"/>
    <p:restoredTop sz="94660"/>
  </p:normalViewPr>
  <p:slideViewPr>
    <p:cSldViewPr snapToGrid="0">
      <p:cViewPr varScale="1">
        <p:scale>
          <a:sx n="86" d="100"/>
          <a:sy n="86" d="100"/>
        </p:scale>
        <p:origin x="24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B420782-3D1F-6ADF-7EED-42B2DF6EA4B6}"/>
              </a:ext>
            </a:extLst>
          </p:cNvPr>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a:extLst>
              <a:ext uri="{FF2B5EF4-FFF2-40B4-BE49-F238E27FC236}">
                <a16:creationId xmlns:a16="http://schemas.microsoft.com/office/drawing/2014/main" id="{B5F64463-6B2E-BEC9-3004-B7F2B5AA0F8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a:extLst>
              <a:ext uri="{FF2B5EF4-FFF2-40B4-BE49-F238E27FC236}">
                <a16:creationId xmlns:a16="http://schemas.microsoft.com/office/drawing/2014/main" id="{F94B77AB-8BF5-115D-9119-E8BE687B8721}"/>
              </a:ext>
            </a:extLst>
          </p:cNvPr>
          <p:cNvSpPr>
            <a:spLocks noGrp="1"/>
          </p:cNvSpPr>
          <p:nvPr>
            <p:ph type="dt" sz="half" idx="10"/>
          </p:nvPr>
        </p:nvSpPr>
        <p:spPr/>
        <p:txBody>
          <a:bodyPr/>
          <a:lstStyle/>
          <a:p>
            <a:fld id="{CEFAB62C-8D14-403E-9725-A0ED7B36692A}" type="datetimeFigureOut">
              <a:rPr lang="cs-CZ" smtClean="0"/>
              <a:t>17.07.2025</a:t>
            </a:fld>
            <a:endParaRPr lang="cs-CZ"/>
          </a:p>
        </p:txBody>
      </p:sp>
      <p:sp>
        <p:nvSpPr>
          <p:cNvPr id="5" name="Zástupný symbol pro zápatí 4">
            <a:extLst>
              <a:ext uri="{FF2B5EF4-FFF2-40B4-BE49-F238E27FC236}">
                <a16:creationId xmlns:a16="http://schemas.microsoft.com/office/drawing/2014/main" id="{08BEEBF8-B5CB-0D36-8F90-B74193617AFE}"/>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CC062FBE-8438-6BB7-3140-03A6232AB33D}"/>
              </a:ext>
            </a:extLst>
          </p:cNvPr>
          <p:cNvSpPr>
            <a:spLocks noGrp="1"/>
          </p:cNvSpPr>
          <p:nvPr>
            <p:ph type="sldNum" sz="quarter" idx="12"/>
          </p:nvPr>
        </p:nvSpPr>
        <p:spPr/>
        <p:txBody>
          <a:bodyPr/>
          <a:lstStyle/>
          <a:p>
            <a:fld id="{63D1745B-7C57-4C51-9497-B89708898D50}" type="slidenum">
              <a:rPr lang="cs-CZ" smtClean="0"/>
              <a:t>‹#›</a:t>
            </a:fld>
            <a:endParaRPr lang="cs-CZ"/>
          </a:p>
        </p:txBody>
      </p:sp>
    </p:spTree>
    <p:extLst>
      <p:ext uri="{BB962C8B-B14F-4D97-AF65-F5344CB8AC3E}">
        <p14:creationId xmlns:p14="http://schemas.microsoft.com/office/powerpoint/2010/main" val="29731823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B3A5C66-9709-D62B-2B71-98F68EE3731F}"/>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A831C62C-D5D3-A91A-B5AF-88D53CEF2657}"/>
              </a:ext>
            </a:extLst>
          </p:cNvPr>
          <p:cNvSpPr>
            <a:spLocks noGrp="1"/>
          </p:cNvSpPr>
          <p:nvPr>
            <p:ph idx="1"/>
          </p:nvPr>
        </p:nvSpPr>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1B03D9BC-D29F-62A2-CD0C-442AD2FF6115}"/>
              </a:ext>
            </a:extLst>
          </p:cNvPr>
          <p:cNvSpPr>
            <a:spLocks noGrp="1"/>
          </p:cNvSpPr>
          <p:nvPr>
            <p:ph type="dt" sz="half" idx="10"/>
          </p:nvPr>
        </p:nvSpPr>
        <p:spPr/>
        <p:txBody>
          <a:bodyPr/>
          <a:lstStyle/>
          <a:p>
            <a:fld id="{CEFAB62C-8D14-403E-9725-A0ED7B36692A}" type="datetimeFigureOut">
              <a:rPr lang="cs-CZ" smtClean="0"/>
              <a:t>17.07.2025</a:t>
            </a:fld>
            <a:endParaRPr lang="cs-CZ"/>
          </a:p>
        </p:txBody>
      </p:sp>
      <p:sp>
        <p:nvSpPr>
          <p:cNvPr id="5" name="Zástupný symbol pro zápatí 4">
            <a:extLst>
              <a:ext uri="{FF2B5EF4-FFF2-40B4-BE49-F238E27FC236}">
                <a16:creationId xmlns:a16="http://schemas.microsoft.com/office/drawing/2014/main" id="{C15FB5BB-B392-91D0-2C6E-6382FAB6D28E}"/>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2EBF706F-B2CE-F3A6-E421-5E39494756A3}"/>
              </a:ext>
            </a:extLst>
          </p:cNvPr>
          <p:cNvSpPr>
            <a:spLocks noGrp="1"/>
          </p:cNvSpPr>
          <p:nvPr>
            <p:ph type="sldNum" sz="quarter" idx="12"/>
          </p:nvPr>
        </p:nvSpPr>
        <p:spPr/>
        <p:txBody>
          <a:bodyPr/>
          <a:lstStyle/>
          <a:p>
            <a:fld id="{63D1745B-7C57-4C51-9497-B89708898D50}" type="slidenum">
              <a:rPr lang="cs-CZ" smtClean="0"/>
              <a:t>‹#›</a:t>
            </a:fld>
            <a:endParaRPr lang="cs-CZ"/>
          </a:p>
        </p:txBody>
      </p:sp>
    </p:spTree>
    <p:extLst>
      <p:ext uri="{BB962C8B-B14F-4D97-AF65-F5344CB8AC3E}">
        <p14:creationId xmlns:p14="http://schemas.microsoft.com/office/powerpoint/2010/main" val="11174625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5C540EE-229E-A5A7-9E4C-E56C1AF607FC}"/>
              </a:ext>
            </a:extLst>
          </p:cNvPr>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text 2">
            <a:extLst>
              <a:ext uri="{FF2B5EF4-FFF2-40B4-BE49-F238E27FC236}">
                <a16:creationId xmlns:a16="http://schemas.microsoft.com/office/drawing/2014/main" id="{A0FC6956-801C-58CF-E6DC-3724839BEC4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Po kliknutí můžete upravovat styly textu v předloze.</a:t>
            </a:r>
          </a:p>
        </p:txBody>
      </p:sp>
      <p:sp>
        <p:nvSpPr>
          <p:cNvPr id="4" name="Zástupný symbol pro datum 3">
            <a:extLst>
              <a:ext uri="{FF2B5EF4-FFF2-40B4-BE49-F238E27FC236}">
                <a16:creationId xmlns:a16="http://schemas.microsoft.com/office/drawing/2014/main" id="{C600C0D8-B02E-0ED6-C1D5-B61522F49CA8}"/>
              </a:ext>
            </a:extLst>
          </p:cNvPr>
          <p:cNvSpPr>
            <a:spLocks noGrp="1"/>
          </p:cNvSpPr>
          <p:nvPr>
            <p:ph type="dt" sz="half" idx="10"/>
          </p:nvPr>
        </p:nvSpPr>
        <p:spPr/>
        <p:txBody>
          <a:bodyPr/>
          <a:lstStyle/>
          <a:p>
            <a:fld id="{CEFAB62C-8D14-403E-9725-A0ED7B36692A}" type="datetimeFigureOut">
              <a:rPr lang="cs-CZ" smtClean="0"/>
              <a:t>17.07.2025</a:t>
            </a:fld>
            <a:endParaRPr lang="cs-CZ"/>
          </a:p>
        </p:txBody>
      </p:sp>
      <p:sp>
        <p:nvSpPr>
          <p:cNvPr id="5" name="Zástupný symbol pro zápatí 4">
            <a:extLst>
              <a:ext uri="{FF2B5EF4-FFF2-40B4-BE49-F238E27FC236}">
                <a16:creationId xmlns:a16="http://schemas.microsoft.com/office/drawing/2014/main" id="{28D0763D-A2CB-DCC5-9029-711B6F27E667}"/>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306DC821-4792-314C-AD6B-FCD6787754AB}"/>
              </a:ext>
            </a:extLst>
          </p:cNvPr>
          <p:cNvSpPr>
            <a:spLocks noGrp="1"/>
          </p:cNvSpPr>
          <p:nvPr>
            <p:ph type="sldNum" sz="quarter" idx="12"/>
          </p:nvPr>
        </p:nvSpPr>
        <p:spPr/>
        <p:txBody>
          <a:bodyPr/>
          <a:lstStyle/>
          <a:p>
            <a:fld id="{63D1745B-7C57-4C51-9497-B89708898D50}" type="slidenum">
              <a:rPr lang="cs-CZ" smtClean="0"/>
              <a:t>‹#›</a:t>
            </a:fld>
            <a:endParaRPr lang="cs-CZ"/>
          </a:p>
        </p:txBody>
      </p:sp>
    </p:spTree>
    <p:extLst>
      <p:ext uri="{BB962C8B-B14F-4D97-AF65-F5344CB8AC3E}">
        <p14:creationId xmlns:p14="http://schemas.microsoft.com/office/powerpoint/2010/main" val="16654032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300EE92-0864-4B79-EA40-719DA2A2E702}"/>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38E1CB2E-C73B-B5F7-0892-28187588F9CA}"/>
              </a:ext>
            </a:extLst>
          </p:cNvPr>
          <p:cNvSpPr>
            <a:spLocks noGrp="1"/>
          </p:cNvSpPr>
          <p:nvPr>
            <p:ph sz="half" idx="1"/>
          </p:nvPr>
        </p:nvSpPr>
        <p:spPr>
          <a:xfrm>
            <a:off x="838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obsah 3">
            <a:extLst>
              <a:ext uri="{FF2B5EF4-FFF2-40B4-BE49-F238E27FC236}">
                <a16:creationId xmlns:a16="http://schemas.microsoft.com/office/drawing/2014/main" id="{282637A3-FC33-D65E-F5AF-9604025BCA17}"/>
              </a:ext>
            </a:extLst>
          </p:cNvPr>
          <p:cNvSpPr>
            <a:spLocks noGrp="1"/>
          </p:cNvSpPr>
          <p:nvPr>
            <p:ph sz="half" idx="2"/>
          </p:nvPr>
        </p:nvSpPr>
        <p:spPr>
          <a:xfrm>
            <a:off x="6172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id="{F05B7B3D-C97B-468D-A9D9-EE53F75A4CC0}"/>
              </a:ext>
            </a:extLst>
          </p:cNvPr>
          <p:cNvSpPr>
            <a:spLocks noGrp="1"/>
          </p:cNvSpPr>
          <p:nvPr>
            <p:ph type="dt" sz="half" idx="10"/>
          </p:nvPr>
        </p:nvSpPr>
        <p:spPr/>
        <p:txBody>
          <a:bodyPr/>
          <a:lstStyle/>
          <a:p>
            <a:fld id="{CEFAB62C-8D14-403E-9725-A0ED7B36692A}" type="datetimeFigureOut">
              <a:rPr lang="cs-CZ" smtClean="0"/>
              <a:t>17.07.2025</a:t>
            </a:fld>
            <a:endParaRPr lang="cs-CZ"/>
          </a:p>
        </p:txBody>
      </p:sp>
      <p:sp>
        <p:nvSpPr>
          <p:cNvPr id="6" name="Zástupný symbol pro zápatí 5">
            <a:extLst>
              <a:ext uri="{FF2B5EF4-FFF2-40B4-BE49-F238E27FC236}">
                <a16:creationId xmlns:a16="http://schemas.microsoft.com/office/drawing/2014/main" id="{B9175848-CE5A-0FD2-55BD-417CD0E6C46E}"/>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284874A0-04E4-1C07-92A5-86A732C692DA}"/>
              </a:ext>
            </a:extLst>
          </p:cNvPr>
          <p:cNvSpPr>
            <a:spLocks noGrp="1"/>
          </p:cNvSpPr>
          <p:nvPr>
            <p:ph type="sldNum" sz="quarter" idx="12"/>
          </p:nvPr>
        </p:nvSpPr>
        <p:spPr/>
        <p:txBody>
          <a:bodyPr/>
          <a:lstStyle/>
          <a:p>
            <a:fld id="{63D1745B-7C57-4C51-9497-B89708898D50}" type="slidenum">
              <a:rPr lang="cs-CZ" smtClean="0"/>
              <a:t>‹#›</a:t>
            </a:fld>
            <a:endParaRPr lang="cs-CZ"/>
          </a:p>
        </p:txBody>
      </p:sp>
    </p:spTree>
    <p:extLst>
      <p:ext uri="{BB962C8B-B14F-4D97-AF65-F5344CB8AC3E}">
        <p14:creationId xmlns:p14="http://schemas.microsoft.com/office/powerpoint/2010/main" val="35184859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A656177-BE67-0A99-591A-5DE4B8845755}"/>
              </a:ext>
            </a:extLst>
          </p:cNvPr>
          <p:cNvSpPr>
            <a:spLocks noGrp="1"/>
          </p:cNvSpPr>
          <p:nvPr>
            <p:ph type="title"/>
          </p:nvPr>
        </p:nvSpPr>
        <p:spPr>
          <a:xfrm>
            <a:off x="839788" y="365125"/>
            <a:ext cx="10515600" cy="1325563"/>
          </a:xfrm>
        </p:spPr>
        <p:txBody>
          <a:bodyPr/>
          <a:lstStyle/>
          <a:p>
            <a:r>
              <a:rPr lang="cs-CZ"/>
              <a:t>Kliknutím lze upravit styl.</a:t>
            </a:r>
          </a:p>
        </p:txBody>
      </p:sp>
      <p:sp>
        <p:nvSpPr>
          <p:cNvPr id="3" name="Zástupný text 2">
            <a:extLst>
              <a:ext uri="{FF2B5EF4-FFF2-40B4-BE49-F238E27FC236}">
                <a16:creationId xmlns:a16="http://schemas.microsoft.com/office/drawing/2014/main" id="{785F8DBB-82F4-C7BB-2B29-6838159C71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Zástupný obsah 3">
            <a:extLst>
              <a:ext uri="{FF2B5EF4-FFF2-40B4-BE49-F238E27FC236}">
                <a16:creationId xmlns:a16="http://schemas.microsoft.com/office/drawing/2014/main" id="{72D5D3F4-9325-9A1D-A93E-5BFCFA61E626}"/>
              </a:ext>
            </a:extLst>
          </p:cNvPr>
          <p:cNvSpPr>
            <a:spLocks noGrp="1"/>
          </p:cNvSpPr>
          <p:nvPr>
            <p:ph sz="half" idx="2"/>
          </p:nvPr>
        </p:nvSpPr>
        <p:spPr>
          <a:xfrm>
            <a:off x="839788" y="2505075"/>
            <a:ext cx="5157787"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text 4">
            <a:extLst>
              <a:ext uri="{FF2B5EF4-FFF2-40B4-BE49-F238E27FC236}">
                <a16:creationId xmlns:a16="http://schemas.microsoft.com/office/drawing/2014/main" id="{36F59346-900D-1225-0DFB-3CC00F6A0BA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Zástupný obsah 5">
            <a:extLst>
              <a:ext uri="{FF2B5EF4-FFF2-40B4-BE49-F238E27FC236}">
                <a16:creationId xmlns:a16="http://schemas.microsoft.com/office/drawing/2014/main" id="{315627A3-7994-07F6-8477-7A6C5C67FE5D}"/>
              </a:ext>
            </a:extLst>
          </p:cNvPr>
          <p:cNvSpPr>
            <a:spLocks noGrp="1"/>
          </p:cNvSpPr>
          <p:nvPr>
            <p:ph sz="quarter" idx="4"/>
          </p:nvPr>
        </p:nvSpPr>
        <p:spPr>
          <a:xfrm>
            <a:off x="6172200" y="2505075"/>
            <a:ext cx="5183188"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FDA1A50E-87FB-8D4A-6B7B-1D33207BBEED}"/>
              </a:ext>
            </a:extLst>
          </p:cNvPr>
          <p:cNvSpPr>
            <a:spLocks noGrp="1"/>
          </p:cNvSpPr>
          <p:nvPr>
            <p:ph type="dt" sz="half" idx="10"/>
          </p:nvPr>
        </p:nvSpPr>
        <p:spPr/>
        <p:txBody>
          <a:bodyPr/>
          <a:lstStyle/>
          <a:p>
            <a:fld id="{CEFAB62C-8D14-403E-9725-A0ED7B36692A}" type="datetimeFigureOut">
              <a:rPr lang="cs-CZ" smtClean="0"/>
              <a:t>17.07.2025</a:t>
            </a:fld>
            <a:endParaRPr lang="cs-CZ"/>
          </a:p>
        </p:txBody>
      </p:sp>
      <p:sp>
        <p:nvSpPr>
          <p:cNvPr id="8" name="Zástupný symbol pro zápatí 7">
            <a:extLst>
              <a:ext uri="{FF2B5EF4-FFF2-40B4-BE49-F238E27FC236}">
                <a16:creationId xmlns:a16="http://schemas.microsoft.com/office/drawing/2014/main" id="{DA76C314-8A29-2ACD-5C44-28D883FF7332}"/>
              </a:ext>
            </a:extLst>
          </p:cNvPr>
          <p:cNvSpPr>
            <a:spLocks noGrp="1"/>
          </p:cNvSpPr>
          <p:nvPr>
            <p:ph type="ftr" sz="quarter" idx="11"/>
          </p:nvPr>
        </p:nvSpPr>
        <p:spPr/>
        <p:txBody>
          <a:bodyPr/>
          <a:lstStyle/>
          <a:p>
            <a:endParaRPr lang="cs-CZ"/>
          </a:p>
        </p:txBody>
      </p:sp>
      <p:sp>
        <p:nvSpPr>
          <p:cNvPr id="9" name="Zástupný symbol pro číslo snímku 8">
            <a:extLst>
              <a:ext uri="{FF2B5EF4-FFF2-40B4-BE49-F238E27FC236}">
                <a16:creationId xmlns:a16="http://schemas.microsoft.com/office/drawing/2014/main" id="{240D12E6-1376-6287-449A-5FBC61BB89AA}"/>
              </a:ext>
            </a:extLst>
          </p:cNvPr>
          <p:cNvSpPr>
            <a:spLocks noGrp="1"/>
          </p:cNvSpPr>
          <p:nvPr>
            <p:ph type="sldNum" sz="quarter" idx="12"/>
          </p:nvPr>
        </p:nvSpPr>
        <p:spPr/>
        <p:txBody>
          <a:bodyPr/>
          <a:lstStyle/>
          <a:p>
            <a:fld id="{63D1745B-7C57-4C51-9497-B89708898D50}" type="slidenum">
              <a:rPr lang="cs-CZ" smtClean="0"/>
              <a:t>‹#›</a:t>
            </a:fld>
            <a:endParaRPr lang="cs-CZ"/>
          </a:p>
        </p:txBody>
      </p:sp>
    </p:spTree>
    <p:extLst>
      <p:ext uri="{BB962C8B-B14F-4D97-AF65-F5344CB8AC3E}">
        <p14:creationId xmlns:p14="http://schemas.microsoft.com/office/powerpoint/2010/main" val="11924806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E7BD647-9DC0-38FE-EE0C-0E3A658B36AC}"/>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id="{A55A420C-EB70-8212-449A-5CCF60474893}"/>
              </a:ext>
            </a:extLst>
          </p:cNvPr>
          <p:cNvSpPr>
            <a:spLocks noGrp="1"/>
          </p:cNvSpPr>
          <p:nvPr>
            <p:ph type="dt" sz="half" idx="10"/>
          </p:nvPr>
        </p:nvSpPr>
        <p:spPr/>
        <p:txBody>
          <a:bodyPr/>
          <a:lstStyle/>
          <a:p>
            <a:fld id="{CEFAB62C-8D14-403E-9725-A0ED7B36692A}" type="datetimeFigureOut">
              <a:rPr lang="cs-CZ" smtClean="0"/>
              <a:t>17.07.2025</a:t>
            </a:fld>
            <a:endParaRPr lang="cs-CZ"/>
          </a:p>
        </p:txBody>
      </p:sp>
      <p:sp>
        <p:nvSpPr>
          <p:cNvPr id="4" name="Zástupný symbol pro zápatí 3">
            <a:extLst>
              <a:ext uri="{FF2B5EF4-FFF2-40B4-BE49-F238E27FC236}">
                <a16:creationId xmlns:a16="http://schemas.microsoft.com/office/drawing/2014/main" id="{71C0920F-6D5F-D061-6550-1A9358D704B7}"/>
              </a:ext>
            </a:extLst>
          </p:cNvPr>
          <p:cNvSpPr>
            <a:spLocks noGrp="1"/>
          </p:cNvSpPr>
          <p:nvPr>
            <p:ph type="ftr" sz="quarter" idx="11"/>
          </p:nvPr>
        </p:nvSpPr>
        <p:spPr/>
        <p:txBody>
          <a:bodyPr/>
          <a:lstStyle/>
          <a:p>
            <a:endParaRPr lang="cs-CZ"/>
          </a:p>
        </p:txBody>
      </p:sp>
      <p:sp>
        <p:nvSpPr>
          <p:cNvPr id="5" name="Zástupný symbol pro číslo snímku 4">
            <a:extLst>
              <a:ext uri="{FF2B5EF4-FFF2-40B4-BE49-F238E27FC236}">
                <a16:creationId xmlns:a16="http://schemas.microsoft.com/office/drawing/2014/main" id="{B6F20AA8-C501-13DD-2F6F-080DEC64D19B}"/>
              </a:ext>
            </a:extLst>
          </p:cNvPr>
          <p:cNvSpPr>
            <a:spLocks noGrp="1"/>
          </p:cNvSpPr>
          <p:nvPr>
            <p:ph type="sldNum" sz="quarter" idx="12"/>
          </p:nvPr>
        </p:nvSpPr>
        <p:spPr/>
        <p:txBody>
          <a:bodyPr/>
          <a:lstStyle/>
          <a:p>
            <a:fld id="{63D1745B-7C57-4C51-9497-B89708898D50}" type="slidenum">
              <a:rPr lang="cs-CZ" smtClean="0"/>
              <a:t>‹#›</a:t>
            </a:fld>
            <a:endParaRPr lang="cs-CZ"/>
          </a:p>
        </p:txBody>
      </p:sp>
    </p:spTree>
    <p:extLst>
      <p:ext uri="{BB962C8B-B14F-4D97-AF65-F5344CB8AC3E}">
        <p14:creationId xmlns:p14="http://schemas.microsoft.com/office/powerpoint/2010/main" val="2338452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E4F514E7-55FE-A235-4896-27859CDD7FD5}"/>
              </a:ext>
            </a:extLst>
          </p:cNvPr>
          <p:cNvSpPr>
            <a:spLocks noGrp="1"/>
          </p:cNvSpPr>
          <p:nvPr>
            <p:ph type="dt" sz="half" idx="10"/>
          </p:nvPr>
        </p:nvSpPr>
        <p:spPr/>
        <p:txBody>
          <a:bodyPr/>
          <a:lstStyle/>
          <a:p>
            <a:fld id="{CEFAB62C-8D14-403E-9725-A0ED7B36692A}" type="datetimeFigureOut">
              <a:rPr lang="cs-CZ" smtClean="0"/>
              <a:t>17.07.2025</a:t>
            </a:fld>
            <a:endParaRPr lang="cs-CZ"/>
          </a:p>
        </p:txBody>
      </p:sp>
      <p:sp>
        <p:nvSpPr>
          <p:cNvPr id="3" name="Zástupný symbol pro zápatí 2">
            <a:extLst>
              <a:ext uri="{FF2B5EF4-FFF2-40B4-BE49-F238E27FC236}">
                <a16:creationId xmlns:a16="http://schemas.microsoft.com/office/drawing/2014/main" id="{A63E6900-53CD-A33C-AEE8-476F604890F3}"/>
              </a:ext>
            </a:extLst>
          </p:cNvPr>
          <p:cNvSpPr>
            <a:spLocks noGrp="1"/>
          </p:cNvSpPr>
          <p:nvPr>
            <p:ph type="ftr" sz="quarter" idx="11"/>
          </p:nvPr>
        </p:nvSpPr>
        <p:spPr/>
        <p:txBody>
          <a:bodyPr/>
          <a:lstStyle/>
          <a:p>
            <a:endParaRPr lang="cs-CZ"/>
          </a:p>
        </p:txBody>
      </p:sp>
      <p:sp>
        <p:nvSpPr>
          <p:cNvPr id="4" name="Zástupný symbol pro číslo snímku 3">
            <a:extLst>
              <a:ext uri="{FF2B5EF4-FFF2-40B4-BE49-F238E27FC236}">
                <a16:creationId xmlns:a16="http://schemas.microsoft.com/office/drawing/2014/main" id="{DA6FEA77-2289-7695-BF31-B0066E85DFE4}"/>
              </a:ext>
            </a:extLst>
          </p:cNvPr>
          <p:cNvSpPr>
            <a:spLocks noGrp="1"/>
          </p:cNvSpPr>
          <p:nvPr>
            <p:ph type="sldNum" sz="quarter" idx="12"/>
          </p:nvPr>
        </p:nvSpPr>
        <p:spPr/>
        <p:txBody>
          <a:bodyPr/>
          <a:lstStyle/>
          <a:p>
            <a:fld id="{63D1745B-7C57-4C51-9497-B89708898D50}" type="slidenum">
              <a:rPr lang="cs-CZ" smtClean="0"/>
              <a:t>‹#›</a:t>
            </a:fld>
            <a:endParaRPr lang="cs-CZ"/>
          </a:p>
        </p:txBody>
      </p:sp>
    </p:spTree>
    <p:extLst>
      <p:ext uri="{BB962C8B-B14F-4D97-AF65-F5344CB8AC3E}">
        <p14:creationId xmlns:p14="http://schemas.microsoft.com/office/powerpoint/2010/main" val="7963476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A8145EC-E8AC-45C9-10B6-B80F9DD7C3F6}"/>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obsah 2">
            <a:extLst>
              <a:ext uri="{FF2B5EF4-FFF2-40B4-BE49-F238E27FC236}">
                <a16:creationId xmlns:a16="http://schemas.microsoft.com/office/drawing/2014/main" id="{8FA6B338-FC1E-4954-074A-81C4E51484B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text 3">
            <a:extLst>
              <a:ext uri="{FF2B5EF4-FFF2-40B4-BE49-F238E27FC236}">
                <a16:creationId xmlns:a16="http://schemas.microsoft.com/office/drawing/2014/main" id="{2F0B1117-8B6E-1AE1-28E6-A18D0D96E01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51DAFF0F-B424-D63E-0C1E-DAF3837CE46A}"/>
              </a:ext>
            </a:extLst>
          </p:cNvPr>
          <p:cNvSpPr>
            <a:spLocks noGrp="1"/>
          </p:cNvSpPr>
          <p:nvPr>
            <p:ph type="dt" sz="half" idx="10"/>
          </p:nvPr>
        </p:nvSpPr>
        <p:spPr/>
        <p:txBody>
          <a:bodyPr/>
          <a:lstStyle/>
          <a:p>
            <a:fld id="{CEFAB62C-8D14-403E-9725-A0ED7B36692A}" type="datetimeFigureOut">
              <a:rPr lang="cs-CZ" smtClean="0"/>
              <a:t>17.07.2025</a:t>
            </a:fld>
            <a:endParaRPr lang="cs-CZ"/>
          </a:p>
        </p:txBody>
      </p:sp>
      <p:sp>
        <p:nvSpPr>
          <p:cNvPr id="6" name="Zástupný symbol pro zápatí 5">
            <a:extLst>
              <a:ext uri="{FF2B5EF4-FFF2-40B4-BE49-F238E27FC236}">
                <a16:creationId xmlns:a16="http://schemas.microsoft.com/office/drawing/2014/main" id="{17FED166-7493-F703-A66E-B9FECCB01095}"/>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41B1D62D-32D5-1380-4CD8-E6D16F19C507}"/>
              </a:ext>
            </a:extLst>
          </p:cNvPr>
          <p:cNvSpPr>
            <a:spLocks noGrp="1"/>
          </p:cNvSpPr>
          <p:nvPr>
            <p:ph type="sldNum" sz="quarter" idx="12"/>
          </p:nvPr>
        </p:nvSpPr>
        <p:spPr/>
        <p:txBody>
          <a:bodyPr/>
          <a:lstStyle/>
          <a:p>
            <a:fld id="{63D1745B-7C57-4C51-9497-B89708898D50}" type="slidenum">
              <a:rPr lang="cs-CZ" smtClean="0"/>
              <a:t>‹#›</a:t>
            </a:fld>
            <a:endParaRPr lang="cs-CZ"/>
          </a:p>
        </p:txBody>
      </p:sp>
    </p:spTree>
    <p:extLst>
      <p:ext uri="{BB962C8B-B14F-4D97-AF65-F5344CB8AC3E}">
        <p14:creationId xmlns:p14="http://schemas.microsoft.com/office/powerpoint/2010/main" val="3518987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E60EEED-52D4-BCCB-EFB4-921F7501D736}"/>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B33E089A-B77B-C7ED-2963-3AD2D05C739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text 3">
            <a:extLst>
              <a:ext uri="{FF2B5EF4-FFF2-40B4-BE49-F238E27FC236}">
                <a16:creationId xmlns:a16="http://schemas.microsoft.com/office/drawing/2014/main" id="{712643C2-1EE0-D7F5-39CC-4F0A1EE412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397CFE95-9BD6-364C-02C4-A2F5DC94D602}"/>
              </a:ext>
            </a:extLst>
          </p:cNvPr>
          <p:cNvSpPr>
            <a:spLocks noGrp="1"/>
          </p:cNvSpPr>
          <p:nvPr>
            <p:ph type="dt" sz="half" idx="10"/>
          </p:nvPr>
        </p:nvSpPr>
        <p:spPr/>
        <p:txBody>
          <a:bodyPr/>
          <a:lstStyle/>
          <a:p>
            <a:fld id="{CEFAB62C-8D14-403E-9725-A0ED7B36692A}" type="datetimeFigureOut">
              <a:rPr lang="cs-CZ" smtClean="0"/>
              <a:t>17.07.2025</a:t>
            </a:fld>
            <a:endParaRPr lang="cs-CZ"/>
          </a:p>
        </p:txBody>
      </p:sp>
      <p:sp>
        <p:nvSpPr>
          <p:cNvPr id="6" name="Zástupný symbol pro zápatí 5">
            <a:extLst>
              <a:ext uri="{FF2B5EF4-FFF2-40B4-BE49-F238E27FC236}">
                <a16:creationId xmlns:a16="http://schemas.microsoft.com/office/drawing/2014/main" id="{F041833F-D7B7-8F46-5ED8-AE67F7A7F84B}"/>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91F9777F-EB99-868A-8515-BFE313A9A752}"/>
              </a:ext>
            </a:extLst>
          </p:cNvPr>
          <p:cNvSpPr>
            <a:spLocks noGrp="1"/>
          </p:cNvSpPr>
          <p:nvPr>
            <p:ph type="sldNum" sz="quarter" idx="12"/>
          </p:nvPr>
        </p:nvSpPr>
        <p:spPr/>
        <p:txBody>
          <a:bodyPr/>
          <a:lstStyle/>
          <a:p>
            <a:fld id="{63D1745B-7C57-4C51-9497-B89708898D50}" type="slidenum">
              <a:rPr lang="cs-CZ" smtClean="0"/>
              <a:t>‹#›</a:t>
            </a:fld>
            <a:endParaRPr lang="cs-CZ"/>
          </a:p>
        </p:txBody>
      </p:sp>
    </p:spTree>
    <p:extLst>
      <p:ext uri="{BB962C8B-B14F-4D97-AF65-F5344CB8AC3E}">
        <p14:creationId xmlns:p14="http://schemas.microsoft.com/office/powerpoint/2010/main" val="21328492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114CA10-53AC-72B8-2AD6-1E47CBFC5204}"/>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E381A8D5-9037-9F26-23B0-E35A558D1B23}"/>
              </a:ext>
            </a:extLst>
          </p:cNvPr>
          <p:cNvSpPr>
            <a:spLocks noGrp="1"/>
          </p:cNvSpPr>
          <p:nvPr>
            <p:ph type="body" orient="vert" idx="1"/>
          </p:nvPr>
        </p:nvSpPr>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4DCF3BAD-068A-F4BA-D835-3522B59128C0}"/>
              </a:ext>
            </a:extLst>
          </p:cNvPr>
          <p:cNvSpPr>
            <a:spLocks noGrp="1"/>
          </p:cNvSpPr>
          <p:nvPr>
            <p:ph type="dt" sz="half" idx="10"/>
          </p:nvPr>
        </p:nvSpPr>
        <p:spPr/>
        <p:txBody>
          <a:bodyPr/>
          <a:lstStyle/>
          <a:p>
            <a:fld id="{CEFAB62C-8D14-403E-9725-A0ED7B36692A}" type="datetimeFigureOut">
              <a:rPr lang="cs-CZ" smtClean="0"/>
              <a:t>17.07.2025</a:t>
            </a:fld>
            <a:endParaRPr lang="cs-CZ"/>
          </a:p>
        </p:txBody>
      </p:sp>
      <p:sp>
        <p:nvSpPr>
          <p:cNvPr id="5" name="Zástupný symbol pro zápatí 4">
            <a:extLst>
              <a:ext uri="{FF2B5EF4-FFF2-40B4-BE49-F238E27FC236}">
                <a16:creationId xmlns:a16="http://schemas.microsoft.com/office/drawing/2014/main" id="{31AB418C-663E-B22A-CAA5-A8FAAB00C392}"/>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C8C850FE-0E73-A86B-6FAA-0029CE69628A}"/>
              </a:ext>
            </a:extLst>
          </p:cNvPr>
          <p:cNvSpPr>
            <a:spLocks noGrp="1"/>
          </p:cNvSpPr>
          <p:nvPr>
            <p:ph type="sldNum" sz="quarter" idx="12"/>
          </p:nvPr>
        </p:nvSpPr>
        <p:spPr/>
        <p:txBody>
          <a:bodyPr/>
          <a:lstStyle/>
          <a:p>
            <a:fld id="{63D1745B-7C57-4C51-9497-B89708898D50}" type="slidenum">
              <a:rPr lang="cs-CZ" smtClean="0"/>
              <a:t>‹#›</a:t>
            </a:fld>
            <a:endParaRPr lang="cs-CZ"/>
          </a:p>
        </p:txBody>
      </p:sp>
    </p:spTree>
    <p:extLst>
      <p:ext uri="{BB962C8B-B14F-4D97-AF65-F5344CB8AC3E}">
        <p14:creationId xmlns:p14="http://schemas.microsoft.com/office/powerpoint/2010/main" val="35537418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312CBA80-699C-EA3F-D0BF-C893412C8177}"/>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11B716E2-6557-40FC-3732-BF29E5E43871}"/>
              </a:ext>
            </a:extLst>
          </p:cNvPr>
          <p:cNvSpPr>
            <a:spLocks noGrp="1"/>
          </p:cNvSpPr>
          <p:nvPr>
            <p:ph type="body" orient="vert" idx="1"/>
          </p:nvPr>
        </p:nvSpPr>
        <p:spPr>
          <a:xfrm>
            <a:off x="838200" y="365125"/>
            <a:ext cx="7734300" cy="5811838"/>
          </a:xfrm>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10155A46-692D-F789-A65F-C723ADC8727A}"/>
              </a:ext>
            </a:extLst>
          </p:cNvPr>
          <p:cNvSpPr>
            <a:spLocks noGrp="1"/>
          </p:cNvSpPr>
          <p:nvPr>
            <p:ph type="dt" sz="half" idx="10"/>
          </p:nvPr>
        </p:nvSpPr>
        <p:spPr/>
        <p:txBody>
          <a:bodyPr/>
          <a:lstStyle/>
          <a:p>
            <a:fld id="{CEFAB62C-8D14-403E-9725-A0ED7B36692A}" type="datetimeFigureOut">
              <a:rPr lang="cs-CZ" smtClean="0"/>
              <a:t>17.07.2025</a:t>
            </a:fld>
            <a:endParaRPr lang="cs-CZ"/>
          </a:p>
        </p:txBody>
      </p:sp>
      <p:sp>
        <p:nvSpPr>
          <p:cNvPr id="5" name="Zástupný symbol pro zápatí 4">
            <a:extLst>
              <a:ext uri="{FF2B5EF4-FFF2-40B4-BE49-F238E27FC236}">
                <a16:creationId xmlns:a16="http://schemas.microsoft.com/office/drawing/2014/main" id="{3B35EA41-81AC-7ACC-5B03-6D9E1A456D00}"/>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45B1ACB1-E077-FA2D-6467-559CB4BB4686}"/>
              </a:ext>
            </a:extLst>
          </p:cNvPr>
          <p:cNvSpPr>
            <a:spLocks noGrp="1"/>
          </p:cNvSpPr>
          <p:nvPr>
            <p:ph type="sldNum" sz="quarter" idx="12"/>
          </p:nvPr>
        </p:nvSpPr>
        <p:spPr/>
        <p:txBody>
          <a:bodyPr/>
          <a:lstStyle/>
          <a:p>
            <a:fld id="{63D1745B-7C57-4C51-9497-B89708898D50}" type="slidenum">
              <a:rPr lang="cs-CZ" smtClean="0"/>
              <a:t>‹#›</a:t>
            </a:fld>
            <a:endParaRPr lang="cs-CZ"/>
          </a:p>
        </p:txBody>
      </p:sp>
    </p:spTree>
    <p:extLst>
      <p:ext uri="{BB962C8B-B14F-4D97-AF65-F5344CB8AC3E}">
        <p14:creationId xmlns:p14="http://schemas.microsoft.com/office/powerpoint/2010/main" val="22310099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1E56B3D0-8A27-67A5-5E53-196C0C2DD90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text 2">
            <a:extLst>
              <a:ext uri="{FF2B5EF4-FFF2-40B4-BE49-F238E27FC236}">
                <a16:creationId xmlns:a16="http://schemas.microsoft.com/office/drawing/2014/main" id="{66428F6F-D8D7-0DE8-E0E9-96FC1F804AB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A175E3A6-4FFA-11F6-344B-D747CFF0F6D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FAB62C-8D14-403E-9725-A0ED7B36692A}" type="datetimeFigureOut">
              <a:rPr lang="cs-CZ" smtClean="0"/>
              <a:t>17.07.2025</a:t>
            </a:fld>
            <a:endParaRPr lang="cs-CZ"/>
          </a:p>
        </p:txBody>
      </p:sp>
      <p:sp>
        <p:nvSpPr>
          <p:cNvPr id="5" name="Zástupný symbol pro zápatí 4">
            <a:extLst>
              <a:ext uri="{FF2B5EF4-FFF2-40B4-BE49-F238E27FC236}">
                <a16:creationId xmlns:a16="http://schemas.microsoft.com/office/drawing/2014/main" id="{8491DFFC-CF15-0F96-6A82-3B76FDD3065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a:extLst>
              <a:ext uri="{FF2B5EF4-FFF2-40B4-BE49-F238E27FC236}">
                <a16:creationId xmlns:a16="http://schemas.microsoft.com/office/drawing/2014/main" id="{F5370A9F-5F63-617C-035B-24EFE04B9F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D1745B-7C57-4C51-9497-B89708898D50}" type="slidenum">
              <a:rPr lang="cs-CZ" smtClean="0"/>
              <a:t>‹#›</a:t>
            </a:fld>
            <a:endParaRPr lang="cs-CZ"/>
          </a:p>
        </p:txBody>
      </p:sp>
    </p:spTree>
    <p:extLst>
      <p:ext uri="{BB962C8B-B14F-4D97-AF65-F5344CB8AC3E}">
        <p14:creationId xmlns:p14="http://schemas.microsoft.com/office/powerpoint/2010/main" val="21185600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edu.ceskatelevize.cz/video/152-pokusy-mechanicka-prace" TargetMode="Externa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cs.wikipedia.org/wiki/Juli%C3%A1nsk%C3%BD_kalend%C3%A1%C5%99" TargetMode="External"/><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1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21.png"/><Relationship Id="rId1" Type="http://schemas.openxmlformats.org/officeDocument/2006/relationships/slideLayout" Target="../slideLayouts/slideLayout7.xml"/><Relationship Id="rId6" Type="http://schemas.openxmlformats.org/officeDocument/2006/relationships/image" Target="../media/image130.png"/><Relationship Id="rId5" Type="http://schemas.openxmlformats.org/officeDocument/2006/relationships/image" Target="../media/image102.png"/><Relationship Id="rId4" Type="http://schemas.openxmlformats.org/officeDocument/2006/relationships/image" Target="../media/image150.png"/></Relationships>
</file>

<file path=ppt/slides/_rels/slide13.xml.rels><?xml version="1.0" encoding="UTF-8" standalone="yes"?>
<Relationships xmlns="http://schemas.openxmlformats.org/package/2006/relationships"><Relationship Id="rId3" Type="http://schemas.openxmlformats.org/officeDocument/2006/relationships/image" Target="../media/image160.png"/><Relationship Id="rId2" Type="http://schemas.openxmlformats.org/officeDocument/2006/relationships/image" Target="../media/image14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3" Type="http://schemas.openxmlformats.org/officeDocument/2006/relationships/image" Target="../media/image180.png"/><Relationship Id="rId2" Type="http://schemas.openxmlformats.org/officeDocument/2006/relationships/image" Target="../media/image170.png"/><Relationship Id="rId1" Type="http://schemas.openxmlformats.org/officeDocument/2006/relationships/slideLayout" Target="../slideLayouts/slideLayout7.xml"/><Relationship Id="rId4" Type="http://schemas.openxmlformats.org/officeDocument/2006/relationships/image" Target="../media/image190.png"/></Relationships>
</file>

<file path=ppt/slides/_rels/slide16.xml.rels><?xml version="1.0" encoding="UTF-8" standalone="yes"?>
<Relationships xmlns="http://schemas.openxmlformats.org/package/2006/relationships"><Relationship Id="rId2" Type="http://schemas.openxmlformats.org/officeDocument/2006/relationships/image" Target="../media/image20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40.png"/><Relationship Id="rId7" Type="http://schemas.openxmlformats.org/officeDocument/2006/relationships/image" Target="../media/image280.png"/><Relationship Id="rId2" Type="http://schemas.openxmlformats.org/officeDocument/2006/relationships/image" Target="../media/image230.png"/><Relationship Id="rId1" Type="http://schemas.openxmlformats.org/officeDocument/2006/relationships/slideLayout" Target="../slideLayouts/slideLayout7.xml"/><Relationship Id="rId6" Type="http://schemas.openxmlformats.org/officeDocument/2006/relationships/image" Target="../media/image270.png"/><Relationship Id="rId5" Type="http://schemas.openxmlformats.org/officeDocument/2006/relationships/image" Target="../media/image260.png"/><Relationship Id="rId4" Type="http://schemas.openxmlformats.org/officeDocument/2006/relationships/image" Target="../media/image250.png"/></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7.xml"/><Relationship Id="rId5" Type="http://schemas.openxmlformats.org/officeDocument/2006/relationships/image" Target="../media/image34.png"/><Relationship Id="rId4" Type="http://schemas.openxmlformats.org/officeDocument/2006/relationships/image" Target="../media/image33.png"/></Relationships>
</file>

<file path=ppt/slides/_rels/slide21.xml.rels><?xml version="1.0" encoding="UTF-8" standalone="yes"?>
<Relationships xmlns="http://schemas.openxmlformats.org/package/2006/relationships"><Relationship Id="rId3" Type="http://schemas.openxmlformats.org/officeDocument/2006/relationships/image" Target="../media/image350.png"/><Relationship Id="rId2" Type="http://schemas.openxmlformats.org/officeDocument/2006/relationships/image" Target="../media/image220.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60.png"/><Relationship Id="rId1" Type="http://schemas.openxmlformats.org/officeDocument/2006/relationships/slideLayout" Target="../slideLayouts/slideLayout7.xml"/><Relationship Id="rId5" Type="http://schemas.openxmlformats.org/officeDocument/2006/relationships/image" Target="../media/image37.png"/><Relationship Id="rId4" Type="http://schemas.openxmlformats.org/officeDocument/2006/relationships/image" Target="../media/image36.png"/></Relationships>
</file>

<file path=ppt/slides/_rels/slide23.xml.rels><?xml version="1.0" encoding="UTF-8" standalone="yes"?>
<Relationships xmlns="http://schemas.openxmlformats.org/package/2006/relationships"><Relationship Id="rId2" Type="http://schemas.openxmlformats.org/officeDocument/2006/relationships/image" Target="../media/image35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70.png"/><Relationship Id="rId2" Type="http://schemas.openxmlformats.org/officeDocument/2006/relationships/image" Target="../media/image361.png"/><Relationship Id="rId1" Type="http://schemas.openxmlformats.org/officeDocument/2006/relationships/slideLayout" Target="../slideLayouts/slideLayout7.xml"/><Relationship Id="rId4" Type="http://schemas.openxmlformats.org/officeDocument/2006/relationships/image" Target="../media/image38.png"/></Relationships>
</file>

<file path=ppt/slides/_rels/slide25.xml.rels><?xml version="1.0" encoding="UTF-8" standalone="yes"?>
<Relationships xmlns="http://schemas.openxmlformats.org/package/2006/relationships"><Relationship Id="rId3" Type="http://schemas.openxmlformats.org/officeDocument/2006/relationships/image" Target="../media/image200.png"/><Relationship Id="rId2" Type="http://schemas.openxmlformats.org/officeDocument/2006/relationships/image" Target="../media/image100.png"/><Relationship Id="rId1" Type="http://schemas.openxmlformats.org/officeDocument/2006/relationships/slideLayout" Target="../slideLayouts/slideLayout7.xml"/><Relationship Id="rId4" Type="http://schemas.openxmlformats.org/officeDocument/2006/relationships/image" Target="../media/image340.png"/></Relationships>
</file>

<file path=ppt/slides/_rels/slide2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7.xml"/><Relationship Id="rId5" Type="http://schemas.openxmlformats.org/officeDocument/2006/relationships/image" Target="../media/image42.png"/><Relationship Id="rId4" Type="http://schemas.openxmlformats.org/officeDocument/2006/relationships/image" Target="../media/image41.png"/></Relationships>
</file>

<file path=ppt/slides/_rels/slide2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7.xml"/><Relationship Id="rId4" Type="http://schemas.openxmlformats.org/officeDocument/2006/relationships/image" Target="../media/image45.png"/></Relationships>
</file>

<file path=ppt/slides/_rels/slide2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7.xml"/><Relationship Id="rId4" Type="http://schemas.openxmlformats.org/officeDocument/2006/relationships/image" Target="../media/image54.png"/></Relationships>
</file>

<file path=ppt/slides/_rels/slide3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281.png"/><Relationship Id="rId7" Type="http://schemas.openxmlformats.org/officeDocument/2006/relationships/image" Target="../media/image60.png"/><Relationship Id="rId2" Type="http://schemas.openxmlformats.org/officeDocument/2006/relationships/image" Target="../media/image29.jpeg"/><Relationship Id="rId1" Type="http://schemas.openxmlformats.org/officeDocument/2006/relationships/slideLayout" Target="../slideLayouts/slideLayout7.xml"/><Relationship Id="rId6" Type="http://schemas.openxmlformats.org/officeDocument/2006/relationships/image" Target="../media/image51.png"/><Relationship Id="rId5" Type="http://schemas.openxmlformats.org/officeDocument/2006/relationships/image" Target="../media/image58.png"/><Relationship Id="rId4" Type="http://schemas.openxmlformats.org/officeDocument/2006/relationships/image" Target="../media/image57.png"/></Relationships>
</file>

<file path=ppt/slides/_rels/slide34.xml.rels><?xml version="1.0" encoding="UTF-8" standalone="yes"?>
<Relationships xmlns="http://schemas.openxmlformats.org/package/2006/relationships"><Relationship Id="rId2" Type="http://schemas.openxmlformats.org/officeDocument/2006/relationships/image" Target="../media/image202.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10.png"/><Relationship Id="rId2" Type="http://schemas.openxmlformats.org/officeDocument/2006/relationships/image" Target="../media/image310.png"/><Relationship Id="rId1" Type="http://schemas.openxmlformats.org/officeDocument/2006/relationships/slideLayout" Target="../slideLayouts/slideLayout7.xml"/><Relationship Id="rId4" Type="http://schemas.openxmlformats.org/officeDocument/2006/relationships/image" Target="../media/image510.png"/></Relationships>
</file>

<file path=ppt/slides/_rels/slide36.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7.xml"/><Relationship Id="rId4" Type="http://schemas.openxmlformats.org/officeDocument/2006/relationships/image" Target="../media/image64.png"/></Relationships>
</file>

<file path=ppt/slides/_rels/slide37.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103.png"/><Relationship Id="rId1" Type="http://schemas.openxmlformats.org/officeDocument/2006/relationships/slideLayout" Target="../slideLayouts/slideLayout7.xml"/><Relationship Id="rId4" Type="http://schemas.openxmlformats.org/officeDocument/2006/relationships/image" Target="../media/image66.png"/></Relationships>
</file>

<file path=ppt/slides/_rels/slide38.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411.png"/><Relationship Id="rId1" Type="http://schemas.openxmlformats.org/officeDocument/2006/relationships/slideLayout" Target="../slideLayouts/slideLayout7.xml"/><Relationship Id="rId4" Type="http://schemas.openxmlformats.org/officeDocument/2006/relationships/image" Target="../media/image67.png"/></Relationships>
</file>

<file path=ppt/slides/_rels/slide3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1D58921-2484-FC31-FCA3-12BE511D7CA5}"/>
              </a:ext>
            </a:extLst>
          </p:cNvPr>
          <p:cNvSpPr>
            <a:spLocks noGrp="1"/>
          </p:cNvSpPr>
          <p:nvPr>
            <p:ph type="ctrTitle"/>
          </p:nvPr>
        </p:nvSpPr>
        <p:spPr>
          <a:xfrm>
            <a:off x="1523999" y="1971923"/>
            <a:ext cx="9144000" cy="1579126"/>
          </a:xfrm>
        </p:spPr>
        <p:txBody>
          <a:bodyPr>
            <a:normAutofit fontScale="90000"/>
          </a:bodyPr>
          <a:lstStyle/>
          <a:p>
            <a:r>
              <a:rPr lang="cs-CZ" dirty="0"/>
              <a:t>Síla, práce, výkon a energie</a:t>
            </a:r>
            <a:br>
              <a:rPr lang="cs-CZ" dirty="0"/>
            </a:br>
            <a:r>
              <a:rPr lang="cs-CZ" sz="2200" dirty="0"/>
              <a:t>jednoduše a přehledně</a:t>
            </a:r>
            <a:br>
              <a:rPr lang="cs-CZ" sz="2200" dirty="0"/>
            </a:br>
            <a:r>
              <a:rPr lang="cs-CZ" sz="4000" dirty="0"/>
              <a:t>(Fyz47)</a:t>
            </a:r>
          </a:p>
        </p:txBody>
      </p:sp>
      <p:sp>
        <p:nvSpPr>
          <p:cNvPr id="3" name="Podnadpis 2">
            <a:extLst>
              <a:ext uri="{FF2B5EF4-FFF2-40B4-BE49-F238E27FC236}">
                <a16:creationId xmlns:a16="http://schemas.microsoft.com/office/drawing/2014/main" id="{2B39549C-A09F-5520-8AB9-618A080AAC65}"/>
              </a:ext>
            </a:extLst>
          </p:cNvPr>
          <p:cNvSpPr>
            <a:spLocks noGrp="1"/>
          </p:cNvSpPr>
          <p:nvPr>
            <p:ph type="subTitle" idx="1"/>
          </p:nvPr>
        </p:nvSpPr>
        <p:spPr>
          <a:xfrm>
            <a:off x="4158532" y="3945835"/>
            <a:ext cx="3649649" cy="2495716"/>
          </a:xfrm>
        </p:spPr>
        <p:txBody>
          <a:bodyPr>
            <a:normAutofit fontScale="85000" lnSpcReduction="20000"/>
          </a:bodyPr>
          <a:lstStyle/>
          <a:p>
            <a:r>
              <a:rPr lang="cs-CZ" sz="2400" dirty="0">
                <a:hlinkClick r:id="rId2"/>
              </a:rPr>
              <a:t>Úvodní video</a:t>
            </a:r>
            <a:endParaRPr lang="cs-CZ" dirty="0"/>
          </a:p>
          <a:p>
            <a:r>
              <a:rPr lang="cs-CZ" dirty="0"/>
              <a:t>Síla</a:t>
            </a:r>
          </a:p>
          <a:p>
            <a:r>
              <a:rPr lang="cs-CZ" dirty="0"/>
              <a:t>Mechanická práce</a:t>
            </a:r>
          </a:p>
          <a:p>
            <a:r>
              <a:rPr lang="cs-CZ" dirty="0"/>
              <a:t>Výkon a práce počítaná z výkonu</a:t>
            </a:r>
          </a:p>
          <a:p>
            <a:r>
              <a:rPr lang="cs-CZ" dirty="0"/>
              <a:t>Účinnost stroje</a:t>
            </a:r>
          </a:p>
          <a:p>
            <a:r>
              <a:rPr lang="cs-CZ" dirty="0"/>
              <a:t>Mechanická energie</a:t>
            </a:r>
          </a:p>
          <a:p>
            <a:r>
              <a:rPr lang="cs-CZ" dirty="0"/>
              <a:t>Zákon zachování energie</a:t>
            </a:r>
          </a:p>
          <a:p>
            <a:endParaRPr lang="cs-CZ" dirty="0"/>
          </a:p>
        </p:txBody>
      </p:sp>
      <p:sp>
        <p:nvSpPr>
          <p:cNvPr id="5" name="TextovéPole 4">
            <a:extLst>
              <a:ext uri="{FF2B5EF4-FFF2-40B4-BE49-F238E27FC236}">
                <a16:creationId xmlns:a16="http://schemas.microsoft.com/office/drawing/2014/main" id="{3B26097B-EDE6-7F0E-20F9-0A8D7C861F5B}"/>
              </a:ext>
            </a:extLst>
          </p:cNvPr>
          <p:cNvSpPr txBox="1"/>
          <p:nvPr/>
        </p:nvSpPr>
        <p:spPr>
          <a:xfrm>
            <a:off x="735593" y="6384897"/>
            <a:ext cx="1416592" cy="369332"/>
          </a:xfrm>
          <a:prstGeom prst="rect">
            <a:avLst/>
          </a:prstGeom>
          <a:noFill/>
        </p:spPr>
        <p:txBody>
          <a:bodyPr wrap="square" rtlCol="0">
            <a:spAutoFit/>
          </a:bodyPr>
          <a:lstStyle/>
          <a:p>
            <a:r>
              <a:rPr lang="cs-CZ" dirty="0"/>
              <a:t>17. 7. 2025</a:t>
            </a:r>
          </a:p>
        </p:txBody>
      </p:sp>
      <p:sp>
        <p:nvSpPr>
          <p:cNvPr id="13" name="TextovéPole 12">
            <a:extLst>
              <a:ext uri="{FF2B5EF4-FFF2-40B4-BE49-F238E27FC236}">
                <a16:creationId xmlns:a16="http://schemas.microsoft.com/office/drawing/2014/main" id="{0766CE05-ADF4-07FB-D44B-1008B046C0D4}"/>
              </a:ext>
            </a:extLst>
          </p:cNvPr>
          <p:cNvSpPr txBox="1"/>
          <p:nvPr/>
        </p:nvSpPr>
        <p:spPr>
          <a:xfrm>
            <a:off x="8873657" y="6384897"/>
            <a:ext cx="3021496" cy="369332"/>
          </a:xfrm>
          <a:prstGeom prst="rect">
            <a:avLst/>
          </a:prstGeom>
          <a:noFill/>
        </p:spPr>
        <p:txBody>
          <a:bodyPr wrap="square" rtlCol="0">
            <a:spAutoFit/>
          </a:bodyPr>
          <a:lstStyle/>
          <a:p>
            <a:r>
              <a:rPr lang="cs-CZ" dirty="0"/>
              <a:t>Prezentace obsahuje animace</a:t>
            </a:r>
          </a:p>
        </p:txBody>
      </p:sp>
      <p:grpSp>
        <p:nvGrpSpPr>
          <p:cNvPr id="4" name="Skupina 3">
            <a:extLst>
              <a:ext uri="{FF2B5EF4-FFF2-40B4-BE49-F238E27FC236}">
                <a16:creationId xmlns:a16="http://schemas.microsoft.com/office/drawing/2014/main" id="{5EEB4E40-72A4-234E-D7C3-E7EB7E3AF520}"/>
              </a:ext>
            </a:extLst>
          </p:cNvPr>
          <p:cNvGrpSpPr/>
          <p:nvPr/>
        </p:nvGrpSpPr>
        <p:grpSpPr>
          <a:xfrm>
            <a:off x="4296000" y="570338"/>
            <a:ext cx="3600001" cy="900000"/>
            <a:chOff x="5375920" y="674864"/>
            <a:chExt cx="4750522" cy="1130585"/>
          </a:xfrm>
        </p:grpSpPr>
        <p:pic>
          <p:nvPicPr>
            <p:cNvPr id="7" name="Obrázek 6">
              <a:extLst>
                <a:ext uri="{FF2B5EF4-FFF2-40B4-BE49-F238E27FC236}">
                  <a16:creationId xmlns:a16="http://schemas.microsoft.com/office/drawing/2014/main" id="{AD0AE4ED-9F59-A3EC-6CC6-BDC912B8963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75920" y="674864"/>
              <a:ext cx="1188777" cy="1130585"/>
            </a:xfrm>
            <a:prstGeom prst="rect">
              <a:avLst/>
            </a:prstGeom>
          </p:spPr>
        </p:pic>
        <p:pic>
          <p:nvPicPr>
            <p:cNvPr id="8" name="Obrázek 7">
              <a:extLst>
                <a:ext uri="{FF2B5EF4-FFF2-40B4-BE49-F238E27FC236}">
                  <a16:creationId xmlns:a16="http://schemas.microsoft.com/office/drawing/2014/main" id="{28F4E119-6706-4E81-5141-BD6AD7D56B7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90728" y="674864"/>
              <a:ext cx="3535714" cy="1100062"/>
            </a:xfrm>
            <a:prstGeom prst="rect">
              <a:avLst/>
            </a:prstGeom>
          </p:spPr>
        </p:pic>
      </p:grpSp>
    </p:spTree>
    <p:extLst>
      <p:ext uri="{BB962C8B-B14F-4D97-AF65-F5344CB8AC3E}">
        <p14:creationId xmlns:p14="http://schemas.microsoft.com/office/powerpoint/2010/main" val="34854277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íla popisuje jak působení přímým dotykem (např. tahem, tlačením), tak i působení na dálku silovým polem (např. gravitace, magnetismus).">
            <a:extLst>
              <a:ext uri="{FF2B5EF4-FFF2-40B4-BE49-F238E27FC236}">
                <a16:creationId xmlns:a16="http://schemas.microsoft.com/office/drawing/2014/main" id="{DFF48158-4CD0-5B5F-8062-BF5A5A38AE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928" y="1097281"/>
            <a:ext cx="4178410" cy="4178410"/>
          </a:xfrm>
          <a:prstGeom prst="rect">
            <a:avLst/>
          </a:prstGeom>
          <a:noFill/>
          <a:extLst>
            <a:ext uri="{909E8E84-426E-40DD-AFC4-6F175D3DCCD1}">
              <a14:hiddenFill xmlns:a14="http://schemas.microsoft.com/office/drawing/2010/main">
                <a:solidFill>
                  <a:srgbClr val="FFFFFF"/>
                </a:solidFill>
              </a14:hiddenFill>
            </a:ext>
          </a:extLst>
        </p:spPr>
      </p:pic>
      <p:sp>
        <p:nvSpPr>
          <p:cNvPr id="2" name="TextovéPole 1">
            <a:extLst>
              <a:ext uri="{FF2B5EF4-FFF2-40B4-BE49-F238E27FC236}">
                <a16:creationId xmlns:a16="http://schemas.microsoft.com/office/drawing/2014/main" id="{A55E40CA-5A28-03A5-B98F-F708E10A3FC5}"/>
              </a:ext>
            </a:extLst>
          </p:cNvPr>
          <p:cNvSpPr txBox="1"/>
          <p:nvPr/>
        </p:nvSpPr>
        <p:spPr>
          <a:xfrm>
            <a:off x="667910" y="461176"/>
            <a:ext cx="771276" cy="461665"/>
          </a:xfrm>
          <a:prstGeom prst="rect">
            <a:avLst/>
          </a:prstGeom>
          <a:noFill/>
        </p:spPr>
        <p:txBody>
          <a:bodyPr wrap="square" rtlCol="0">
            <a:spAutoFit/>
          </a:bodyPr>
          <a:lstStyle/>
          <a:p>
            <a:r>
              <a:rPr lang="cs-CZ" sz="2400" b="1" dirty="0"/>
              <a:t>Síla</a:t>
            </a:r>
            <a:r>
              <a:rPr lang="cs-CZ" dirty="0"/>
              <a:t> </a:t>
            </a:r>
          </a:p>
        </p:txBody>
      </p:sp>
      <p:sp>
        <p:nvSpPr>
          <p:cNvPr id="4" name="TextovéPole 3">
            <a:extLst>
              <a:ext uri="{FF2B5EF4-FFF2-40B4-BE49-F238E27FC236}">
                <a16:creationId xmlns:a16="http://schemas.microsoft.com/office/drawing/2014/main" id="{2737F50F-1E0A-2665-C72E-F64B57A3DC87}"/>
              </a:ext>
            </a:extLst>
          </p:cNvPr>
          <p:cNvSpPr txBox="1"/>
          <p:nvPr/>
        </p:nvSpPr>
        <p:spPr>
          <a:xfrm>
            <a:off x="5218044" y="711620"/>
            <a:ext cx="6094674" cy="4801314"/>
          </a:xfrm>
          <a:prstGeom prst="rect">
            <a:avLst/>
          </a:prstGeom>
          <a:noFill/>
        </p:spPr>
        <p:txBody>
          <a:bodyPr wrap="square">
            <a:spAutoFit/>
          </a:bodyPr>
          <a:lstStyle/>
          <a:p>
            <a:pPr algn="l"/>
            <a:r>
              <a:rPr lang="cs-CZ" dirty="0">
                <a:solidFill>
                  <a:srgbClr val="202122"/>
                </a:solidFill>
                <a:latin typeface="Arial" panose="020B0604020202020204" pitchFamily="34" charset="0"/>
              </a:rPr>
              <a:t>Pojem síly vychází z denní zkušenosti člověka. </a:t>
            </a:r>
          </a:p>
          <a:p>
            <a:pPr algn="l"/>
            <a:r>
              <a:rPr lang="cs-CZ" dirty="0">
                <a:solidFill>
                  <a:srgbClr val="202122"/>
                </a:solidFill>
                <a:latin typeface="Arial" panose="020B0604020202020204" pitchFamily="34" charset="0"/>
              </a:rPr>
              <a:t>Pohybový stav nějakého tělesa můžeme měnit např. tak, že jej vlastním dotykem urychlíme, zastavíme nebo odchýlíme z původního směru pohybu. </a:t>
            </a:r>
          </a:p>
          <a:p>
            <a:pPr algn="l"/>
            <a:r>
              <a:rPr lang="cs-CZ" dirty="0">
                <a:solidFill>
                  <a:srgbClr val="202122"/>
                </a:solidFill>
                <a:latin typeface="Arial" panose="020B0604020202020204" pitchFamily="34" charset="0"/>
              </a:rPr>
              <a:t>Podobně to lze udělat „na dálku“ silovým polem, např. elektrickým polem u nabitého tělesa. Těleso (včetně tekutého) také můžeme stlačit, roztáhnout nebo změnit jeho tvar (tedy deformovat). Intuitivně chápeme, že tyto účinky mají obdobnou příčinu, kterou lze charakterizovat pojmem síla. Protože ji lze kvantifikovat, jedná se o fyzikální veličinu.</a:t>
            </a:r>
          </a:p>
          <a:p>
            <a:pPr algn="l"/>
            <a:r>
              <a:rPr lang="cs-CZ" dirty="0">
                <a:solidFill>
                  <a:srgbClr val="202122"/>
                </a:solidFill>
                <a:latin typeface="Arial" panose="020B0604020202020204" pitchFamily="34" charset="0"/>
              </a:rPr>
              <a:t>Podle toho, jakým způsobem síla působí, rozlišujeme různé síly, např. elastické, elektromagnetické, kapilární, třecí síla atd. </a:t>
            </a:r>
          </a:p>
          <a:p>
            <a:pPr algn="l"/>
            <a:r>
              <a:rPr lang="cs-CZ" dirty="0">
                <a:solidFill>
                  <a:srgbClr val="202122"/>
                </a:solidFill>
                <a:latin typeface="Arial" panose="020B0604020202020204" pitchFamily="34" charset="0"/>
              </a:rPr>
              <a:t>Jedna z nejběžnějších sil, s níž se setkáváme neustále (aniž si to obvykle uvědomujeme), je gravitační síla Země, kterou jsme přitahováni k naší planetě.</a:t>
            </a:r>
          </a:p>
        </p:txBody>
      </p:sp>
      <p:sp>
        <p:nvSpPr>
          <p:cNvPr id="6" name="TextovéPole 5">
            <a:extLst>
              <a:ext uri="{FF2B5EF4-FFF2-40B4-BE49-F238E27FC236}">
                <a16:creationId xmlns:a16="http://schemas.microsoft.com/office/drawing/2014/main" id="{77A88AF4-6976-8586-7D31-031524BF51EC}"/>
              </a:ext>
            </a:extLst>
          </p:cNvPr>
          <p:cNvSpPr txBox="1"/>
          <p:nvPr/>
        </p:nvSpPr>
        <p:spPr>
          <a:xfrm>
            <a:off x="667909" y="5275691"/>
            <a:ext cx="3983603" cy="1477328"/>
          </a:xfrm>
          <a:prstGeom prst="rect">
            <a:avLst/>
          </a:prstGeom>
          <a:noFill/>
        </p:spPr>
        <p:txBody>
          <a:bodyPr wrap="square">
            <a:spAutoFit/>
          </a:bodyPr>
          <a:lstStyle/>
          <a:p>
            <a:r>
              <a:rPr lang="cs-CZ" dirty="0">
                <a:solidFill>
                  <a:srgbClr val="202122"/>
                </a:solidFill>
                <a:latin typeface="Arial" panose="020B0604020202020204" pitchFamily="34" charset="0"/>
              </a:rPr>
              <a:t>Síla popisuje jak působení přímým dotykem, například tahem, tlačením, tak i působení na dálku silovým polem, například gravitace a magnetismus.</a:t>
            </a:r>
          </a:p>
        </p:txBody>
      </p:sp>
    </p:spTree>
    <p:extLst>
      <p:ext uri="{BB962C8B-B14F-4D97-AF65-F5344CB8AC3E}">
        <p14:creationId xmlns:p14="http://schemas.microsoft.com/office/powerpoint/2010/main" val="30501273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9916E663-5CFA-F313-7D6E-413D06C81B9C}"/>
                  </a:ext>
                </a:extLst>
              </p:cNvPr>
              <p:cNvSpPr txBox="1"/>
              <p:nvPr/>
            </p:nvSpPr>
            <p:spPr>
              <a:xfrm>
                <a:off x="572493" y="749356"/>
                <a:ext cx="11171583" cy="5412187"/>
              </a:xfrm>
              <a:prstGeom prst="rect">
                <a:avLst/>
              </a:prstGeom>
              <a:noFill/>
            </p:spPr>
            <p:txBody>
              <a:bodyPr wrap="square">
                <a:spAutoFit/>
              </a:bodyPr>
              <a:lstStyle/>
              <a:p>
                <a:pPr algn="l"/>
                <a:r>
                  <a:rPr lang="cs-CZ" b="1" i="0" dirty="0">
                    <a:solidFill>
                      <a:srgbClr val="5A5A5A"/>
                    </a:solidFill>
                    <a:effectLst/>
                    <a:latin typeface="Gordita"/>
                  </a:rPr>
                  <a:t>Newtonovy pohybové zákony </a:t>
                </a:r>
              </a:p>
              <a:p>
                <a:pPr algn="l"/>
                <a:endParaRPr lang="cs-CZ" b="0" i="0" dirty="0">
                  <a:solidFill>
                    <a:srgbClr val="5A5A5A"/>
                  </a:solidFill>
                  <a:effectLst/>
                  <a:latin typeface="Gordita"/>
                </a:endParaRPr>
              </a:p>
              <a:p>
                <a:pPr algn="l"/>
                <a:r>
                  <a:rPr lang="cs-CZ" b="1" i="0" dirty="0">
                    <a:solidFill>
                      <a:srgbClr val="5A5A5A"/>
                    </a:solidFill>
                    <a:effectLst/>
                    <a:latin typeface="Gordita"/>
                  </a:rPr>
                  <a:t>První Newtonův zákon – zákon setrvačnosti</a:t>
                </a:r>
                <a:br>
                  <a:rPr lang="cs-CZ" b="0" i="0" dirty="0">
                    <a:solidFill>
                      <a:srgbClr val="5A5A5A"/>
                    </a:solidFill>
                    <a:effectLst/>
                    <a:latin typeface="Gordita"/>
                  </a:rPr>
                </a:br>
                <a:r>
                  <a:rPr lang="cs-CZ" b="0" i="0" dirty="0">
                    <a:solidFill>
                      <a:srgbClr val="5A5A5A"/>
                    </a:solidFill>
                    <a:effectLst/>
                    <a:latin typeface="Gordita"/>
                  </a:rPr>
                  <a:t>Jestliže na těleso nepůsobí jiná tělesa silou, nebo jsou-li síly působící na těleso v rovnováze, setrvává těleso v klidu nebo v rovnoměrném přímočarém pohybu.</a:t>
                </a:r>
              </a:p>
              <a:p>
                <a:pPr algn="l"/>
                <a:endParaRPr lang="cs-CZ" sz="800" b="0" i="0" dirty="0">
                  <a:solidFill>
                    <a:srgbClr val="5A5A5A"/>
                  </a:solidFill>
                  <a:effectLst/>
                  <a:latin typeface="Gordita"/>
                </a:endParaRPr>
              </a:p>
              <a:p>
                <a:pPr algn="l"/>
                <a:r>
                  <a:rPr lang="cs-CZ" b="1" i="0" dirty="0">
                    <a:solidFill>
                      <a:srgbClr val="FF0000"/>
                    </a:solidFill>
                    <a:effectLst/>
                    <a:latin typeface="Gordita"/>
                  </a:rPr>
                  <a:t>Druhý Newtonův zákon – zákon síly</a:t>
                </a:r>
                <a:br>
                  <a:rPr lang="cs-CZ" b="0" i="0" dirty="0">
                    <a:solidFill>
                      <a:srgbClr val="5A5A5A"/>
                    </a:solidFill>
                    <a:effectLst/>
                    <a:latin typeface="Gordita"/>
                  </a:rPr>
                </a:br>
                <a:r>
                  <a:rPr lang="cs-CZ" b="0" i="0" dirty="0">
                    <a:solidFill>
                      <a:srgbClr val="5A5A5A"/>
                    </a:solidFill>
                    <a:effectLst/>
                    <a:latin typeface="Gordita"/>
                  </a:rPr>
                  <a:t>Jestliže na těleso působí síla, mění se jeho rychlost (těleso se pohybuje buď zrychleně, nebo zpomaleně). Čím větší síla na těleso po určitou dobu působí, tím je změna jeho rychlosti větší. Naopak čím větší je hmotnost tělesa, tím je změna jeho rychlosti menší. Z uvedeného vyplývá, že změna rychlosti tělesa je přímo úměrná působící síle </a:t>
                </a:r>
                <a14:m>
                  <m:oMath xmlns:m="http://schemas.openxmlformats.org/officeDocument/2006/math">
                    <m:r>
                      <a:rPr lang="cs-CZ" b="0" i="1" dirty="0" smtClean="0">
                        <a:solidFill>
                          <a:srgbClr val="5A5A5A"/>
                        </a:solidFill>
                        <a:effectLst/>
                        <a:latin typeface="Cambria Math" panose="02040503050406030204" pitchFamily="18" charset="0"/>
                      </a:rPr>
                      <m:t>𝐹</m:t>
                    </m:r>
                  </m:oMath>
                </a14:m>
                <a:r>
                  <a:rPr lang="cs-CZ" b="0" i="0" dirty="0">
                    <a:solidFill>
                      <a:srgbClr val="5A5A5A"/>
                    </a:solidFill>
                    <a:effectLst/>
                    <a:latin typeface="Gordita"/>
                  </a:rPr>
                  <a:t> a nepřímo úměrná hmotnosti tělesa </a:t>
                </a:r>
                <a14:m>
                  <m:oMath xmlns:m="http://schemas.openxmlformats.org/officeDocument/2006/math">
                    <m:r>
                      <a:rPr lang="cs-CZ" b="0" i="1" dirty="0" smtClean="0">
                        <a:solidFill>
                          <a:srgbClr val="5A5A5A"/>
                        </a:solidFill>
                        <a:effectLst/>
                        <a:latin typeface="Cambria Math" panose="02040503050406030204" pitchFamily="18" charset="0"/>
                      </a:rPr>
                      <m:t>𝑚</m:t>
                    </m:r>
                  </m:oMath>
                </a14:m>
                <a:r>
                  <a:rPr lang="cs-CZ" b="0" i="0" dirty="0">
                    <a:solidFill>
                      <a:srgbClr val="5A5A5A"/>
                    </a:solidFill>
                    <a:effectLst/>
                    <a:latin typeface="Gordita"/>
                  </a:rPr>
                  <a:t> na které síla působí. Změna rychlosti se nazývá zrychlení a značí se </a:t>
                </a:r>
                <a14:m>
                  <m:oMath xmlns:m="http://schemas.openxmlformats.org/officeDocument/2006/math">
                    <m:r>
                      <a:rPr lang="cs-CZ" b="0" i="1" dirty="0" smtClean="0">
                        <a:solidFill>
                          <a:srgbClr val="5A5A5A"/>
                        </a:solidFill>
                        <a:effectLst/>
                        <a:latin typeface="Cambria Math" panose="02040503050406030204" pitchFamily="18" charset="0"/>
                      </a:rPr>
                      <m:t>𝑎</m:t>
                    </m:r>
                  </m:oMath>
                </a14:m>
                <a:r>
                  <a:rPr lang="cs-CZ" b="0" i="0" dirty="0">
                    <a:solidFill>
                      <a:srgbClr val="5A5A5A"/>
                    </a:solidFill>
                    <a:effectLst/>
                    <a:latin typeface="Gordita"/>
                  </a:rPr>
                  <a:t>:</a:t>
                </a:r>
              </a:p>
              <a:p>
                <a:pPr algn="l"/>
                <a:endParaRPr lang="cs-CZ" sz="800" dirty="0">
                  <a:solidFill>
                    <a:srgbClr val="5A5A5A"/>
                  </a:solidFill>
                  <a:latin typeface="Gordita"/>
                </a:endParaRPr>
              </a:p>
              <a:p>
                <a:pPr algn="l"/>
                <a14:m>
                  <m:oMathPara xmlns:m="http://schemas.openxmlformats.org/officeDocument/2006/math">
                    <m:oMathParaPr>
                      <m:jc m:val="centerGroup"/>
                    </m:oMathParaPr>
                    <m:oMath xmlns:m="http://schemas.openxmlformats.org/officeDocument/2006/math">
                      <m:r>
                        <a:rPr lang="cs-CZ" b="0" i="1" smtClean="0">
                          <a:solidFill>
                            <a:srgbClr val="5A5A5A"/>
                          </a:solidFill>
                          <a:effectLst/>
                          <a:latin typeface="Cambria Math" panose="02040503050406030204" pitchFamily="18" charset="0"/>
                        </a:rPr>
                        <m:t>𝑎</m:t>
                      </m:r>
                      <m:r>
                        <a:rPr lang="cs-CZ" b="0" i="1" smtClean="0">
                          <a:solidFill>
                            <a:srgbClr val="5A5A5A"/>
                          </a:solidFill>
                          <a:effectLst/>
                          <a:latin typeface="Cambria Math" panose="02040503050406030204" pitchFamily="18" charset="0"/>
                        </a:rPr>
                        <m:t>=</m:t>
                      </m:r>
                      <m:f>
                        <m:fPr>
                          <m:ctrlPr>
                            <a:rPr lang="cs-CZ" b="0" i="1" smtClean="0">
                              <a:solidFill>
                                <a:srgbClr val="5A5A5A"/>
                              </a:solidFill>
                              <a:effectLst/>
                              <a:latin typeface="Cambria Math" panose="02040503050406030204" pitchFamily="18" charset="0"/>
                            </a:rPr>
                          </m:ctrlPr>
                        </m:fPr>
                        <m:num>
                          <m:r>
                            <a:rPr lang="cs-CZ" b="0" i="1" smtClean="0">
                              <a:solidFill>
                                <a:srgbClr val="5A5A5A"/>
                              </a:solidFill>
                              <a:effectLst/>
                              <a:latin typeface="Cambria Math" panose="02040503050406030204" pitchFamily="18" charset="0"/>
                            </a:rPr>
                            <m:t>𝐹</m:t>
                          </m:r>
                        </m:num>
                        <m:den>
                          <m:r>
                            <a:rPr lang="cs-CZ" b="0" i="1" smtClean="0">
                              <a:solidFill>
                                <a:srgbClr val="5A5A5A"/>
                              </a:solidFill>
                              <a:effectLst/>
                              <a:latin typeface="Cambria Math" panose="02040503050406030204" pitchFamily="18" charset="0"/>
                            </a:rPr>
                            <m:t>𝑚</m:t>
                          </m:r>
                        </m:den>
                      </m:f>
                    </m:oMath>
                  </m:oMathPara>
                </a14:m>
                <a:endParaRPr lang="cs-CZ" b="0" i="0" dirty="0">
                  <a:solidFill>
                    <a:srgbClr val="5A5A5A"/>
                  </a:solidFill>
                  <a:effectLst/>
                  <a:latin typeface="Gordita"/>
                </a:endParaRPr>
              </a:p>
              <a:p>
                <a:pPr algn="l"/>
                <a:r>
                  <a:rPr lang="cs-CZ" dirty="0">
                    <a:solidFill>
                      <a:srgbClr val="5A5A5A"/>
                    </a:solidFill>
                    <a:latin typeface="Gordita"/>
                  </a:rPr>
                  <a:t>Pro sílu F pak platí vztah</a:t>
                </a:r>
              </a:p>
              <a:p>
                <a:pPr algn="l"/>
                <a:endParaRPr lang="cs-CZ" sz="800" dirty="0">
                  <a:solidFill>
                    <a:srgbClr val="5A5A5A"/>
                  </a:solidFill>
                  <a:latin typeface="Gordita"/>
                </a:endParaRPr>
              </a:p>
              <a:p>
                <a:pPr algn="ctr"/>
                <a14:m>
                  <m:oMath xmlns:m="http://schemas.openxmlformats.org/officeDocument/2006/math">
                    <m:r>
                      <a:rPr lang="cs-CZ" sz="2400" b="0" i="1" smtClean="0">
                        <a:solidFill>
                          <a:srgbClr val="FF0000"/>
                        </a:solidFill>
                        <a:latin typeface="Cambria Math" panose="02040503050406030204" pitchFamily="18" charset="0"/>
                      </a:rPr>
                      <m:t>𝐹</m:t>
                    </m:r>
                    <m:r>
                      <a:rPr lang="cs-CZ" sz="2400" b="0" i="1" smtClean="0">
                        <a:solidFill>
                          <a:srgbClr val="FF0000"/>
                        </a:solidFill>
                        <a:latin typeface="Cambria Math" panose="02040503050406030204" pitchFamily="18" charset="0"/>
                      </a:rPr>
                      <m:t>=</m:t>
                    </m:r>
                    <m:r>
                      <a:rPr lang="cs-CZ" sz="2400" b="0" i="1" smtClean="0">
                        <a:solidFill>
                          <a:srgbClr val="FF0000"/>
                        </a:solidFill>
                        <a:latin typeface="Cambria Math" panose="02040503050406030204" pitchFamily="18" charset="0"/>
                      </a:rPr>
                      <m:t>𝑚</m:t>
                    </m:r>
                    <m:r>
                      <a:rPr lang="cs-CZ" sz="2400" b="0" i="1" smtClean="0">
                        <a:solidFill>
                          <a:srgbClr val="FF0000"/>
                        </a:solidFill>
                        <a:latin typeface="Cambria Math" panose="02040503050406030204" pitchFamily="18" charset="0"/>
                      </a:rPr>
                      <m:t> . </m:t>
                    </m:r>
                    <m:r>
                      <a:rPr lang="cs-CZ" sz="2400" b="0" i="1" smtClean="0">
                        <a:solidFill>
                          <a:srgbClr val="FF0000"/>
                        </a:solidFill>
                        <a:latin typeface="Cambria Math" panose="02040503050406030204" pitchFamily="18" charset="0"/>
                      </a:rPr>
                      <m:t>𝑎</m:t>
                    </m:r>
                  </m:oMath>
                </a14:m>
                <a:r>
                  <a:rPr lang="cs-CZ" sz="2400" b="0" i="0" dirty="0">
                    <a:solidFill>
                      <a:srgbClr val="FF0000"/>
                    </a:solidFill>
                    <a:effectLst/>
                    <a:latin typeface="Gordita"/>
                  </a:rPr>
                  <a:t>               </a:t>
                </a:r>
                <a14:m>
                  <m:oMath xmlns:m="http://schemas.openxmlformats.org/officeDocument/2006/math">
                    <m:d>
                      <m:dPr>
                        <m:begChr m:val="["/>
                        <m:endChr m:val="]"/>
                        <m:ctrlPr>
                          <a:rPr lang="cs-CZ" sz="2400" b="0" i="1" dirty="0" smtClean="0">
                            <a:solidFill>
                              <a:srgbClr val="FF0000"/>
                            </a:solidFill>
                            <a:effectLst/>
                            <a:latin typeface="Cambria Math" panose="02040503050406030204" pitchFamily="18" charset="0"/>
                          </a:rPr>
                        </m:ctrlPr>
                      </m:dPr>
                      <m:e>
                        <m:r>
                          <a:rPr lang="cs-CZ" sz="2400" b="0" i="1" dirty="0" smtClean="0">
                            <a:solidFill>
                              <a:srgbClr val="FF0000"/>
                            </a:solidFill>
                            <a:effectLst/>
                            <a:latin typeface="Cambria Math" panose="02040503050406030204" pitchFamily="18" charset="0"/>
                          </a:rPr>
                          <m:t>𝐹</m:t>
                        </m:r>
                      </m:e>
                    </m:d>
                    <m:r>
                      <a:rPr lang="cs-CZ" sz="2400" b="0" i="1" dirty="0" smtClean="0">
                        <a:solidFill>
                          <a:srgbClr val="FF0000"/>
                        </a:solidFill>
                        <a:effectLst/>
                        <a:latin typeface="Cambria Math" panose="02040503050406030204" pitchFamily="18" charset="0"/>
                      </a:rPr>
                      <m:t>=</m:t>
                    </m:r>
                    <m:r>
                      <m:rPr>
                        <m:sty m:val="p"/>
                      </m:rPr>
                      <a:rPr lang="cs-CZ" sz="2400" b="0" i="0" dirty="0" smtClean="0">
                        <a:solidFill>
                          <a:srgbClr val="FF0000"/>
                        </a:solidFill>
                        <a:effectLst/>
                        <a:latin typeface="Cambria Math" panose="02040503050406030204" pitchFamily="18" charset="0"/>
                      </a:rPr>
                      <m:t>kg</m:t>
                    </m:r>
                    <m:r>
                      <a:rPr lang="cs-CZ" sz="2400" b="0" i="0" dirty="0" smtClean="0">
                        <a:solidFill>
                          <a:srgbClr val="FF0000"/>
                        </a:solidFill>
                        <a:effectLst/>
                        <a:latin typeface="Cambria Math" panose="02040503050406030204" pitchFamily="18" charset="0"/>
                      </a:rPr>
                      <m:t> .</m:t>
                    </m:r>
                    <m:r>
                      <m:rPr>
                        <m:sty m:val="p"/>
                      </m:rPr>
                      <a:rPr lang="cs-CZ" sz="2400" b="0" i="0" dirty="0" smtClean="0">
                        <a:solidFill>
                          <a:srgbClr val="FF0000"/>
                        </a:solidFill>
                        <a:effectLst/>
                        <a:latin typeface="Cambria Math" panose="02040503050406030204" pitchFamily="18" charset="0"/>
                      </a:rPr>
                      <m:t>m</m:t>
                    </m:r>
                    <m:r>
                      <a:rPr lang="cs-CZ" sz="2400" b="0" i="0" dirty="0" smtClean="0">
                        <a:solidFill>
                          <a:srgbClr val="FF0000"/>
                        </a:solidFill>
                        <a:effectLst/>
                        <a:latin typeface="Cambria Math" panose="02040503050406030204" pitchFamily="18" charset="0"/>
                      </a:rPr>
                      <m:t> . </m:t>
                    </m:r>
                    <m:sSup>
                      <m:sSupPr>
                        <m:ctrlPr>
                          <a:rPr lang="cs-CZ" sz="2400" b="0" i="1" dirty="0" smtClean="0">
                            <a:solidFill>
                              <a:srgbClr val="FF0000"/>
                            </a:solidFill>
                            <a:effectLst/>
                            <a:latin typeface="Cambria Math" panose="02040503050406030204" pitchFamily="18" charset="0"/>
                          </a:rPr>
                        </m:ctrlPr>
                      </m:sSupPr>
                      <m:e>
                        <m:r>
                          <m:rPr>
                            <m:sty m:val="p"/>
                          </m:rPr>
                          <a:rPr lang="cs-CZ" sz="2400" b="0" i="0" dirty="0" smtClean="0">
                            <a:solidFill>
                              <a:srgbClr val="FF0000"/>
                            </a:solidFill>
                            <a:effectLst/>
                            <a:latin typeface="Cambria Math" panose="02040503050406030204" pitchFamily="18" charset="0"/>
                          </a:rPr>
                          <m:t>s</m:t>
                        </m:r>
                      </m:e>
                      <m:sup>
                        <m:r>
                          <a:rPr lang="cs-CZ" sz="2400" b="0" i="0" dirty="0" smtClean="0">
                            <a:solidFill>
                              <a:srgbClr val="FF0000"/>
                            </a:solidFill>
                            <a:effectLst/>
                            <a:latin typeface="Cambria Math" panose="02040503050406030204" pitchFamily="18" charset="0"/>
                          </a:rPr>
                          <m:t>−2</m:t>
                        </m:r>
                      </m:sup>
                    </m:sSup>
                    <m:r>
                      <a:rPr lang="cs-CZ" sz="2400" b="0" i="1" dirty="0" smtClean="0">
                        <a:solidFill>
                          <a:srgbClr val="FF0000"/>
                        </a:solidFill>
                        <a:effectLst/>
                        <a:latin typeface="Cambria Math" panose="02040503050406030204" pitchFamily="18" charset="0"/>
                      </a:rPr>
                      <m:t>=</m:t>
                    </m:r>
                    <m:r>
                      <m:rPr>
                        <m:sty m:val="p"/>
                      </m:rPr>
                      <a:rPr lang="cs-CZ" sz="2400" b="0" i="0" dirty="0" smtClean="0">
                        <a:solidFill>
                          <a:srgbClr val="FF0000"/>
                        </a:solidFill>
                        <a:effectLst/>
                        <a:latin typeface="Cambria Math" panose="02040503050406030204" pitchFamily="18" charset="0"/>
                      </a:rPr>
                      <m:t>N</m:t>
                    </m:r>
                    <m:r>
                      <a:rPr lang="cs-CZ" sz="2400" b="0" i="1" dirty="0" smtClean="0">
                        <a:solidFill>
                          <a:srgbClr val="FF0000"/>
                        </a:solidFill>
                        <a:effectLst/>
                        <a:latin typeface="Cambria Math" panose="02040503050406030204" pitchFamily="18" charset="0"/>
                      </a:rPr>
                      <m:t> (</m:t>
                    </m:r>
                    <m:r>
                      <m:rPr>
                        <m:sty m:val="p"/>
                      </m:rPr>
                      <a:rPr lang="cs-CZ" sz="2400" b="0" i="0" dirty="0" smtClean="0">
                        <a:solidFill>
                          <a:srgbClr val="FF0000"/>
                        </a:solidFill>
                        <a:effectLst/>
                        <a:latin typeface="Cambria Math" panose="02040503050406030204" pitchFamily="18" charset="0"/>
                      </a:rPr>
                      <m:t>Newton</m:t>
                    </m:r>
                    <m:r>
                      <a:rPr lang="cs-CZ" sz="2400" b="0" i="1" dirty="0" smtClean="0">
                        <a:solidFill>
                          <a:srgbClr val="FF0000"/>
                        </a:solidFill>
                        <a:effectLst/>
                        <a:latin typeface="Cambria Math" panose="02040503050406030204" pitchFamily="18" charset="0"/>
                      </a:rPr>
                      <m:t>) </m:t>
                    </m:r>
                  </m:oMath>
                </a14:m>
                <a:endParaRPr lang="cs-CZ" sz="2400" b="0" i="0" dirty="0">
                  <a:solidFill>
                    <a:srgbClr val="FF0000"/>
                  </a:solidFill>
                  <a:effectLst/>
                  <a:latin typeface="Gordita"/>
                </a:endParaRPr>
              </a:p>
              <a:p>
                <a:pPr algn="l"/>
                <a:endParaRPr lang="cs-CZ" sz="800" b="1" i="0" dirty="0">
                  <a:solidFill>
                    <a:srgbClr val="5A5A5A"/>
                  </a:solidFill>
                  <a:effectLst/>
                  <a:latin typeface="Gordita"/>
                </a:endParaRPr>
              </a:p>
              <a:p>
                <a:pPr algn="l"/>
                <a:r>
                  <a:rPr lang="cs-CZ" b="1" i="0" dirty="0">
                    <a:solidFill>
                      <a:srgbClr val="5A5A5A"/>
                    </a:solidFill>
                    <a:effectLst/>
                    <a:latin typeface="Gordita"/>
                  </a:rPr>
                  <a:t>Třetí Newtonův zákon – zákon akce a reakce</a:t>
                </a:r>
                <a:br>
                  <a:rPr lang="cs-CZ" b="0" i="0" dirty="0">
                    <a:solidFill>
                      <a:srgbClr val="5A5A5A"/>
                    </a:solidFill>
                    <a:effectLst/>
                    <a:latin typeface="Gordita"/>
                  </a:rPr>
                </a:br>
                <a:r>
                  <a:rPr lang="cs-CZ" b="0" i="0" dirty="0">
                    <a:solidFill>
                      <a:srgbClr val="5A5A5A"/>
                    </a:solidFill>
                    <a:effectLst/>
                    <a:latin typeface="Gordita"/>
                  </a:rPr>
                  <a:t>Působí-li jedno těleso na druhé silou, působí i druhé těleso na první stejně velkou silou opačného směru. Síly vzájemného působení současně vznikají a zanikají, každá síla však působí na jiné těleso.</a:t>
                </a:r>
              </a:p>
            </p:txBody>
          </p:sp>
        </mc:Choice>
        <mc:Fallback xmlns="">
          <p:sp>
            <p:nvSpPr>
              <p:cNvPr id="3" name="TextovéPole 2">
                <a:extLst>
                  <a:ext uri="{FF2B5EF4-FFF2-40B4-BE49-F238E27FC236}">
                    <a16:creationId xmlns:a16="http://schemas.microsoft.com/office/drawing/2014/main" id="{9916E663-5CFA-F313-7D6E-413D06C81B9C}"/>
                  </a:ext>
                </a:extLst>
              </p:cNvPr>
              <p:cNvSpPr txBox="1">
                <a:spLocks noRot="1" noChangeAspect="1" noMove="1" noResize="1" noEditPoints="1" noAdjustHandles="1" noChangeArrowheads="1" noChangeShapeType="1" noTextEdit="1"/>
              </p:cNvSpPr>
              <p:nvPr/>
            </p:nvSpPr>
            <p:spPr>
              <a:xfrm>
                <a:off x="572493" y="749356"/>
                <a:ext cx="11171583" cy="5412187"/>
              </a:xfrm>
              <a:prstGeom prst="rect">
                <a:avLst/>
              </a:prstGeom>
              <a:blipFill>
                <a:blip r:embed="rId2"/>
                <a:stretch>
                  <a:fillRect l="-491" t="-676" r="-491"/>
                </a:stretch>
              </a:blipFill>
            </p:spPr>
            <p:txBody>
              <a:bodyPr/>
              <a:lstStyle/>
              <a:p>
                <a:r>
                  <a:rPr lang="cs-CZ">
                    <a:noFill/>
                  </a:rPr>
                  <a:t> </a:t>
                </a:r>
              </a:p>
            </p:txBody>
          </p:sp>
        </mc:Fallback>
      </mc:AlternateContent>
    </p:spTree>
    <p:extLst>
      <p:ext uri="{BB962C8B-B14F-4D97-AF65-F5344CB8AC3E}">
        <p14:creationId xmlns:p14="http://schemas.microsoft.com/office/powerpoint/2010/main" val="31560434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C9550AB8-0F8A-0C2D-743B-08870D6200CF}"/>
              </a:ext>
            </a:extLst>
          </p:cNvPr>
          <p:cNvSpPr txBox="1"/>
          <p:nvPr/>
        </p:nvSpPr>
        <p:spPr>
          <a:xfrm>
            <a:off x="667908" y="102550"/>
            <a:ext cx="771276" cy="461665"/>
          </a:xfrm>
          <a:prstGeom prst="rect">
            <a:avLst/>
          </a:prstGeom>
          <a:noFill/>
        </p:spPr>
        <p:txBody>
          <a:bodyPr wrap="square" rtlCol="0">
            <a:spAutoFit/>
          </a:bodyPr>
          <a:lstStyle/>
          <a:p>
            <a:r>
              <a:rPr lang="cs-CZ" sz="2400" b="1" dirty="0"/>
              <a:t>Síla</a:t>
            </a:r>
            <a:r>
              <a:rPr lang="cs-CZ" dirty="0"/>
              <a:t> </a:t>
            </a:r>
          </a:p>
        </p:txBody>
      </p:sp>
      <p:sp>
        <p:nvSpPr>
          <p:cNvPr id="4" name="TextovéPole 3">
            <a:extLst>
              <a:ext uri="{FF2B5EF4-FFF2-40B4-BE49-F238E27FC236}">
                <a16:creationId xmlns:a16="http://schemas.microsoft.com/office/drawing/2014/main" id="{575A0398-104F-2A86-D2E5-215A6A5FDA59}"/>
              </a:ext>
            </a:extLst>
          </p:cNvPr>
          <p:cNvSpPr txBox="1"/>
          <p:nvPr/>
        </p:nvSpPr>
        <p:spPr>
          <a:xfrm>
            <a:off x="667908" y="506057"/>
            <a:ext cx="11044361" cy="923330"/>
          </a:xfrm>
          <a:prstGeom prst="rect">
            <a:avLst/>
          </a:prstGeom>
          <a:noFill/>
        </p:spPr>
        <p:txBody>
          <a:bodyPr wrap="square">
            <a:spAutoFit/>
          </a:bodyPr>
          <a:lstStyle/>
          <a:p>
            <a:r>
              <a:rPr lang="cs-CZ" dirty="0">
                <a:solidFill>
                  <a:srgbClr val="5A5A5A"/>
                </a:solidFill>
                <a:latin typeface="Gordita"/>
              </a:rPr>
              <a:t>j</a:t>
            </a:r>
            <a:r>
              <a:rPr lang="cs-CZ" b="0" i="0" dirty="0">
                <a:solidFill>
                  <a:srgbClr val="5A5A5A"/>
                </a:solidFill>
                <a:effectLst/>
                <a:latin typeface="Gordita"/>
              </a:rPr>
              <a:t>e fyzikální veličina, která popisuje vzájemné silové působení těles nebo silové působení polí na těleso.</a:t>
            </a:r>
            <a:br>
              <a:rPr lang="cs-CZ" dirty="0"/>
            </a:br>
            <a:r>
              <a:rPr lang="cs-CZ" b="0" i="0" dirty="0">
                <a:solidFill>
                  <a:srgbClr val="5A5A5A"/>
                </a:solidFill>
                <a:effectLst/>
                <a:latin typeface="Gordita"/>
              </a:rPr>
              <a:t>Značí se: </a:t>
            </a:r>
            <a:r>
              <a:rPr lang="cs-CZ" b="1" i="0" dirty="0">
                <a:solidFill>
                  <a:srgbClr val="5A5A5A"/>
                </a:solidFill>
                <a:effectLst/>
                <a:latin typeface="Gordita"/>
              </a:rPr>
              <a:t>F</a:t>
            </a:r>
            <a:br>
              <a:rPr lang="cs-CZ" dirty="0"/>
            </a:br>
            <a:r>
              <a:rPr lang="cs-CZ" b="0" i="0" dirty="0">
                <a:solidFill>
                  <a:srgbClr val="5A5A5A"/>
                </a:solidFill>
                <a:effectLst/>
                <a:latin typeface="Gordita"/>
              </a:rPr>
              <a:t>Jednotka: </a:t>
            </a:r>
            <a:r>
              <a:rPr lang="cs-CZ" b="1" i="0" dirty="0">
                <a:solidFill>
                  <a:srgbClr val="5A5A5A"/>
                </a:solidFill>
                <a:effectLst/>
                <a:latin typeface="Gordita"/>
              </a:rPr>
              <a:t>N</a:t>
            </a:r>
            <a:r>
              <a:rPr lang="cs-CZ" b="0" i="0" dirty="0">
                <a:solidFill>
                  <a:srgbClr val="5A5A5A"/>
                </a:solidFill>
                <a:effectLst/>
                <a:latin typeface="Gordita"/>
              </a:rPr>
              <a:t> (newton)</a:t>
            </a:r>
            <a:endParaRPr lang="cs-CZ" dirty="0"/>
          </a:p>
        </p:txBody>
      </p:sp>
      <p:sp>
        <p:nvSpPr>
          <p:cNvPr id="6" name="TextovéPole 5">
            <a:extLst>
              <a:ext uri="{FF2B5EF4-FFF2-40B4-BE49-F238E27FC236}">
                <a16:creationId xmlns:a16="http://schemas.microsoft.com/office/drawing/2014/main" id="{3A171A32-B4B3-EFA1-388B-3B1A889CD1FA}"/>
              </a:ext>
            </a:extLst>
          </p:cNvPr>
          <p:cNvSpPr txBox="1"/>
          <p:nvPr/>
        </p:nvSpPr>
        <p:spPr>
          <a:xfrm>
            <a:off x="667907" y="1429387"/>
            <a:ext cx="11044361" cy="1477328"/>
          </a:xfrm>
          <a:prstGeom prst="rect">
            <a:avLst/>
          </a:prstGeom>
          <a:noFill/>
        </p:spPr>
        <p:txBody>
          <a:bodyPr wrap="square">
            <a:spAutoFit/>
          </a:bodyPr>
          <a:lstStyle/>
          <a:p>
            <a:r>
              <a:rPr lang="cs-CZ" b="1" i="0" dirty="0">
                <a:solidFill>
                  <a:srgbClr val="5A5A5A"/>
                </a:solidFill>
                <a:effectLst/>
                <a:latin typeface="Gordita"/>
              </a:rPr>
              <a:t>Účinky síly:</a:t>
            </a:r>
            <a:br>
              <a:rPr lang="cs-CZ" dirty="0"/>
            </a:br>
            <a:r>
              <a:rPr lang="cs-CZ" b="0" i="0" dirty="0">
                <a:solidFill>
                  <a:srgbClr val="5A5A5A"/>
                </a:solidFill>
                <a:effectLst/>
                <a:latin typeface="Gordita"/>
              </a:rPr>
              <a:t>– těleso se působením síly uvádí do pohybu nebo zastavuje</a:t>
            </a:r>
            <a:br>
              <a:rPr lang="cs-CZ" dirty="0"/>
            </a:br>
            <a:r>
              <a:rPr lang="cs-CZ" b="0" i="0" dirty="0">
                <a:solidFill>
                  <a:srgbClr val="5A5A5A"/>
                </a:solidFill>
                <a:effectLst/>
                <a:latin typeface="Gordita"/>
              </a:rPr>
              <a:t>– působením síly se mění rychlost pohybu tělesa</a:t>
            </a:r>
            <a:br>
              <a:rPr lang="cs-CZ" dirty="0"/>
            </a:br>
            <a:r>
              <a:rPr lang="cs-CZ" b="0" i="0" dirty="0">
                <a:solidFill>
                  <a:srgbClr val="5A5A5A"/>
                </a:solidFill>
                <a:effectLst/>
                <a:latin typeface="Gordita"/>
              </a:rPr>
              <a:t>– působením síly se mění směr pohybu tělesa</a:t>
            </a:r>
            <a:br>
              <a:rPr lang="cs-CZ" dirty="0"/>
            </a:br>
            <a:r>
              <a:rPr lang="cs-CZ" b="0" i="0" dirty="0">
                <a:solidFill>
                  <a:srgbClr val="5A5A5A"/>
                </a:solidFill>
                <a:effectLst/>
                <a:latin typeface="Gordita"/>
              </a:rPr>
              <a:t>– působením síly se mění tvar tělesa (deformace)</a:t>
            </a:r>
            <a:endParaRPr lang="cs-CZ" dirty="0"/>
          </a:p>
        </p:txBody>
      </p:sp>
      <mc:AlternateContent xmlns:mc="http://schemas.openxmlformats.org/markup-compatibility/2006" xmlns:a14="http://schemas.microsoft.com/office/drawing/2010/main">
        <mc:Choice Requires="a14">
          <p:sp>
            <p:nvSpPr>
              <p:cNvPr id="8" name="TextovéPole 7">
                <a:extLst>
                  <a:ext uri="{FF2B5EF4-FFF2-40B4-BE49-F238E27FC236}">
                    <a16:creationId xmlns:a16="http://schemas.microsoft.com/office/drawing/2014/main" id="{F5D54D4C-C4DA-6248-5140-47F26104FD0F}"/>
                  </a:ext>
                </a:extLst>
              </p:cNvPr>
              <p:cNvSpPr txBox="1"/>
              <p:nvPr/>
            </p:nvSpPr>
            <p:spPr>
              <a:xfrm>
                <a:off x="667908" y="2918706"/>
                <a:ext cx="7736621" cy="1169551"/>
              </a:xfrm>
              <a:prstGeom prst="rect">
                <a:avLst/>
              </a:prstGeom>
              <a:noFill/>
            </p:spPr>
            <p:txBody>
              <a:bodyPr wrap="square">
                <a:spAutoFit/>
              </a:bodyPr>
              <a:lstStyle/>
              <a:p>
                <a:pPr algn="l"/>
                <a:r>
                  <a:rPr lang="cs-CZ" sz="1400" b="1" i="0" dirty="0">
                    <a:solidFill>
                      <a:srgbClr val="5A5A5A"/>
                    </a:solidFill>
                    <a:effectLst/>
                    <a:latin typeface="Gordita"/>
                  </a:rPr>
                  <a:t>Gravitační síla </a:t>
                </a:r>
                <a14:m>
                  <m:oMath xmlns:m="http://schemas.openxmlformats.org/officeDocument/2006/math">
                    <m:sSub>
                      <m:sSubPr>
                        <m:ctrlPr>
                          <a:rPr lang="cs-CZ" sz="1400" b="1" i="1" smtClean="0">
                            <a:solidFill>
                              <a:srgbClr val="5A5A5A"/>
                            </a:solidFill>
                            <a:effectLst/>
                            <a:latin typeface="Cambria Math" panose="02040503050406030204" pitchFamily="18" charset="0"/>
                          </a:rPr>
                        </m:ctrlPr>
                      </m:sSubPr>
                      <m:e>
                        <m:r>
                          <a:rPr lang="cs-CZ" sz="1400" b="1" i="1" smtClean="0">
                            <a:solidFill>
                              <a:srgbClr val="5A5A5A"/>
                            </a:solidFill>
                            <a:effectLst/>
                            <a:latin typeface="Cambria Math" panose="02040503050406030204" pitchFamily="18" charset="0"/>
                          </a:rPr>
                          <m:t>𝑭</m:t>
                        </m:r>
                      </m:e>
                      <m:sub>
                        <m:r>
                          <a:rPr lang="cs-CZ" sz="1400" b="1" i="1" smtClean="0">
                            <a:solidFill>
                              <a:srgbClr val="5A5A5A"/>
                            </a:solidFill>
                            <a:effectLst/>
                            <a:latin typeface="Cambria Math" panose="02040503050406030204" pitchFamily="18" charset="0"/>
                          </a:rPr>
                          <m:t>𝑮</m:t>
                        </m:r>
                      </m:sub>
                    </m:sSub>
                  </m:oMath>
                </a14:m>
                <a:endParaRPr lang="cs-CZ" sz="1400" b="0" i="0" dirty="0">
                  <a:solidFill>
                    <a:srgbClr val="5A5A5A"/>
                  </a:solidFill>
                  <a:effectLst/>
                  <a:latin typeface="Gordita"/>
                </a:endParaRPr>
              </a:p>
              <a:p>
                <a:pPr algn="l"/>
                <a:r>
                  <a:rPr lang="cs-CZ" sz="1400" b="0" i="0" dirty="0">
                    <a:solidFill>
                      <a:srgbClr val="5A5A5A"/>
                    </a:solidFill>
                    <a:effectLst/>
                    <a:latin typeface="Gordita"/>
                  </a:rPr>
                  <a:t>Gravitační silou na sebe působí každá dvě tělesa s nenulovou hmotností. Tato síla působí ve směru spojnice těles a je vždy přitažlivá. Velikost gravitační síly závisí na hmotnosti tělesa (s rostoucí hmotnosti se gravitační síla zvětšuje) a na jejich vzdálenosti (s rostoucí vzdáleností se gravitační síla zmenšuje).</a:t>
                </a:r>
                <a:br>
                  <a:rPr lang="cs-CZ" sz="1400" b="0" i="0" dirty="0">
                    <a:solidFill>
                      <a:srgbClr val="5A5A5A"/>
                    </a:solidFill>
                    <a:effectLst/>
                    <a:latin typeface="Gordita"/>
                  </a:rPr>
                </a:br>
                <a:r>
                  <a:rPr lang="cs-CZ" sz="1400" b="0" i="0" dirty="0">
                    <a:solidFill>
                      <a:srgbClr val="5A5A5A"/>
                    </a:solidFill>
                    <a:effectLst/>
                    <a:latin typeface="Gordita"/>
                  </a:rPr>
                  <a:t>Gravitační síla Země </a:t>
                </a:r>
                <a14:m>
                  <m:oMath xmlns:m="http://schemas.openxmlformats.org/officeDocument/2006/math">
                    <m:sSub>
                      <m:sSubPr>
                        <m:ctrlPr>
                          <a:rPr lang="cs-CZ" sz="1400" b="0" i="1" smtClean="0">
                            <a:solidFill>
                              <a:srgbClr val="5A5A5A"/>
                            </a:solidFill>
                            <a:effectLst/>
                            <a:latin typeface="Cambria Math" panose="02040503050406030204" pitchFamily="18" charset="0"/>
                          </a:rPr>
                        </m:ctrlPr>
                      </m:sSubPr>
                      <m:e>
                        <m:r>
                          <a:rPr lang="cs-CZ" sz="1400" b="0" i="1" smtClean="0">
                            <a:solidFill>
                              <a:srgbClr val="5A5A5A"/>
                            </a:solidFill>
                            <a:effectLst/>
                            <a:latin typeface="Cambria Math" panose="02040503050406030204" pitchFamily="18" charset="0"/>
                          </a:rPr>
                          <m:t>𝐹</m:t>
                        </m:r>
                      </m:e>
                      <m:sub>
                        <m:r>
                          <a:rPr lang="cs-CZ" sz="1400" b="0" i="1" smtClean="0">
                            <a:solidFill>
                              <a:srgbClr val="5A5A5A"/>
                            </a:solidFill>
                            <a:effectLst/>
                            <a:latin typeface="Cambria Math" panose="02040503050406030204" pitchFamily="18" charset="0"/>
                          </a:rPr>
                          <m:t>𝐺</m:t>
                        </m:r>
                      </m:sub>
                    </m:sSub>
                  </m:oMath>
                </a14:m>
                <a:r>
                  <a:rPr lang="cs-CZ" sz="1400" b="0" i="0" dirty="0">
                    <a:solidFill>
                      <a:srgbClr val="5A5A5A"/>
                    </a:solidFill>
                    <a:effectLst/>
                    <a:latin typeface="Gordita"/>
                  </a:rPr>
                  <a:t> je síla, kterou Země působí na tělesa ve svém okolí.</a:t>
                </a:r>
              </a:p>
            </p:txBody>
          </p:sp>
        </mc:Choice>
        <mc:Fallback xmlns="">
          <p:sp>
            <p:nvSpPr>
              <p:cNvPr id="8" name="TextovéPole 7">
                <a:extLst>
                  <a:ext uri="{FF2B5EF4-FFF2-40B4-BE49-F238E27FC236}">
                    <a16:creationId xmlns:a16="http://schemas.microsoft.com/office/drawing/2014/main" id="{F5D54D4C-C4DA-6248-5140-47F26104FD0F}"/>
                  </a:ext>
                </a:extLst>
              </p:cNvPr>
              <p:cNvSpPr txBox="1">
                <a:spLocks noRot="1" noChangeAspect="1" noMove="1" noResize="1" noEditPoints="1" noAdjustHandles="1" noChangeArrowheads="1" noChangeShapeType="1" noTextEdit="1"/>
              </p:cNvSpPr>
              <p:nvPr/>
            </p:nvSpPr>
            <p:spPr>
              <a:xfrm>
                <a:off x="667908" y="2918706"/>
                <a:ext cx="7736621" cy="1169551"/>
              </a:xfrm>
              <a:prstGeom prst="rect">
                <a:avLst/>
              </a:prstGeom>
              <a:blipFill>
                <a:blip r:embed="rId2"/>
                <a:stretch>
                  <a:fillRect l="-236" t="-1042" b="-4167"/>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0" name="TextovéPole 9">
                <a:extLst>
                  <a:ext uri="{FF2B5EF4-FFF2-40B4-BE49-F238E27FC236}">
                    <a16:creationId xmlns:a16="http://schemas.microsoft.com/office/drawing/2014/main" id="{150EEB3F-914B-3673-901F-342DB5E5B20F}"/>
                  </a:ext>
                </a:extLst>
              </p:cNvPr>
              <p:cNvSpPr txBox="1"/>
              <p:nvPr/>
            </p:nvSpPr>
            <p:spPr>
              <a:xfrm>
                <a:off x="667908" y="4374040"/>
                <a:ext cx="7736621" cy="973408"/>
              </a:xfrm>
              <a:prstGeom prst="rect">
                <a:avLst/>
              </a:prstGeom>
              <a:noFill/>
            </p:spPr>
            <p:txBody>
              <a:bodyPr wrap="square">
                <a:spAutoFit/>
              </a:bodyPr>
              <a:lstStyle/>
              <a:p>
                <a:r>
                  <a:rPr lang="cs-CZ" sz="1400" b="1" i="0" dirty="0">
                    <a:solidFill>
                      <a:srgbClr val="5A5A5A"/>
                    </a:solidFill>
                    <a:effectLst/>
                    <a:latin typeface="Gordita"/>
                  </a:rPr>
                  <a:t>Tlaková síla </a:t>
                </a:r>
                <a14:m>
                  <m:oMath xmlns:m="http://schemas.openxmlformats.org/officeDocument/2006/math">
                    <m:sSub>
                      <m:sSubPr>
                        <m:ctrlPr>
                          <a:rPr lang="cs-CZ" sz="1400" b="1" i="1" smtClean="0">
                            <a:solidFill>
                              <a:srgbClr val="5A5A5A"/>
                            </a:solidFill>
                            <a:effectLst/>
                            <a:latin typeface="Cambria Math" panose="02040503050406030204" pitchFamily="18" charset="0"/>
                          </a:rPr>
                        </m:ctrlPr>
                      </m:sSubPr>
                      <m:e>
                        <m:r>
                          <a:rPr lang="cs-CZ" sz="1400" b="1" i="1" smtClean="0">
                            <a:solidFill>
                              <a:srgbClr val="5A5A5A"/>
                            </a:solidFill>
                            <a:effectLst/>
                            <a:latin typeface="Cambria Math" panose="02040503050406030204" pitchFamily="18" charset="0"/>
                          </a:rPr>
                          <m:t>𝑭</m:t>
                        </m:r>
                      </m:e>
                      <m:sub>
                        <m:r>
                          <a:rPr lang="cs-CZ" sz="1400" b="1" i="1" smtClean="0">
                            <a:solidFill>
                              <a:srgbClr val="5A5A5A"/>
                            </a:solidFill>
                            <a:effectLst/>
                            <a:latin typeface="Cambria Math" panose="02040503050406030204" pitchFamily="18" charset="0"/>
                          </a:rPr>
                          <m:t>𝒑</m:t>
                        </m:r>
                      </m:sub>
                    </m:sSub>
                  </m:oMath>
                </a14:m>
                <a:br>
                  <a:rPr lang="cs-CZ" sz="1400" dirty="0"/>
                </a:br>
                <a:r>
                  <a:rPr lang="cs-CZ" sz="1400" b="0" i="0" dirty="0">
                    <a:solidFill>
                      <a:srgbClr val="5A5A5A"/>
                    </a:solidFill>
                    <a:effectLst/>
                    <a:latin typeface="Gordita"/>
                  </a:rPr>
                  <a:t>Je síla, kterou působí jedno těleso na druhé kolmo na jeho plochu. Tlaková síla o stejné velikosti může vyvolat různé deformační účinky podle toho, jak veliká je plocha na kterou působí. Čím je plocha větší, tím jsou deformační účinky síly menší.</a:t>
                </a:r>
                <a:endParaRPr lang="cs-CZ" sz="1400" dirty="0"/>
              </a:p>
            </p:txBody>
          </p:sp>
        </mc:Choice>
        <mc:Fallback xmlns="">
          <p:sp>
            <p:nvSpPr>
              <p:cNvPr id="10" name="TextovéPole 9">
                <a:extLst>
                  <a:ext uri="{FF2B5EF4-FFF2-40B4-BE49-F238E27FC236}">
                    <a16:creationId xmlns:a16="http://schemas.microsoft.com/office/drawing/2014/main" id="{150EEB3F-914B-3673-901F-342DB5E5B20F}"/>
                  </a:ext>
                </a:extLst>
              </p:cNvPr>
              <p:cNvSpPr txBox="1">
                <a:spLocks noRot="1" noChangeAspect="1" noMove="1" noResize="1" noEditPoints="1" noAdjustHandles="1" noChangeArrowheads="1" noChangeShapeType="1" noTextEdit="1"/>
              </p:cNvSpPr>
              <p:nvPr/>
            </p:nvSpPr>
            <p:spPr>
              <a:xfrm>
                <a:off x="667908" y="4374040"/>
                <a:ext cx="7736621" cy="973408"/>
              </a:xfrm>
              <a:prstGeom prst="rect">
                <a:avLst/>
              </a:prstGeom>
              <a:blipFill>
                <a:blip r:embed="rId3"/>
                <a:stretch>
                  <a:fillRect l="-236" t="-629" b="-5660"/>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2" name="TextovéPole 11">
                <a:extLst>
                  <a:ext uri="{FF2B5EF4-FFF2-40B4-BE49-F238E27FC236}">
                    <a16:creationId xmlns:a16="http://schemas.microsoft.com/office/drawing/2014/main" id="{F586BCDC-4AB7-08F7-3A39-4322C5F2BD6C}"/>
                  </a:ext>
                </a:extLst>
              </p:cNvPr>
              <p:cNvSpPr txBox="1"/>
              <p:nvPr/>
            </p:nvSpPr>
            <p:spPr>
              <a:xfrm>
                <a:off x="667908" y="5633232"/>
                <a:ext cx="7736622" cy="757964"/>
              </a:xfrm>
              <a:prstGeom prst="rect">
                <a:avLst/>
              </a:prstGeom>
              <a:noFill/>
            </p:spPr>
            <p:txBody>
              <a:bodyPr wrap="square">
                <a:spAutoFit/>
              </a:bodyPr>
              <a:lstStyle/>
              <a:p>
                <a:r>
                  <a:rPr lang="cs-CZ" sz="1400" b="1" i="0" dirty="0">
                    <a:solidFill>
                      <a:srgbClr val="5A5A5A"/>
                    </a:solidFill>
                    <a:effectLst/>
                    <a:latin typeface="Gordita"/>
                  </a:rPr>
                  <a:t>Odporová síla </a:t>
                </a:r>
                <a14:m>
                  <m:oMath xmlns:m="http://schemas.openxmlformats.org/officeDocument/2006/math">
                    <m:sSub>
                      <m:sSubPr>
                        <m:ctrlPr>
                          <a:rPr lang="cs-CZ" sz="1400" b="1" i="1" smtClean="0">
                            <a:solidFill>
                              <a:srgbClr val="5A5A5A"/>
                            </a:solidFill>
                            <a:effectLst/>
                            <a:latin typeface="Cambria Math" panose="02040503050406030204" pitchFamily="18" charset="0"/>
                          </a:rPr>
                        </m:ctrlPr>
                      </m:sSubPr>
                      <m:e>
                        <m:r>
                          <a:rPr lang="cs-CZ" sz="1400" b="1" i="1" smtClean="0">
                            <a:solidFill>
                              <a:srgbClr val="5A5A5A"/>
                            </a:solidFill>
                            <a:effectLst/>
                            <a:latin typeface="Cambria Math" panose="02040503050406030204" pitchFamily="18" charset="0"/>
                          </a:rPr>
                          <m:t>𝑭</m:t>
                        </m:r>
                      </m:e>
                      <m:sub>
                        <m:r>
                          <a:rPr lang="cs-CZ" sz="1400" b="1" i="1" smtClean="0">
                            <a:solidFill>
                              <a:srgbClr val="5A5A5A"/>
                            </a:solidFill>
                            <a:effectLst/>
                            <a:latin typeface="Cambria Math" panose="02040503050406030204" pitchFamily="18" charset="0"/>
                          </a:rPr>
                          <m:t>𝒐𝒅𝒑</m:t>
                        </m:r>
                      </m:sub>
                    </m:sSub>
                  </m:oMath>
                </a14:m>
                <a:br>
                  <a:rPr lang="cs-CZ" sz="1400" dirty="0"/>
                </a:br>
                <a:r>
                  <a:rPr lang="cs-CZ" sz="1400" b="0" i="0" dirty="0">
                    <a:solidFill>
                      <a:srgbClr val="5A5A5A"/>
                    </a:solidFill>
                    <a:effectLst/>
                    <a:latin typeface="Gordita"/>
                  </a:rPr>
                  <a:t>Je síla, kterou působí okolní prostředí na pohybující se těleso. Odporová síla působí proti pohybu tělesa. Velikost odporové síly závisí na tvaru tělesa, jeho rychlosti a na prostředí, ve kterém se pohybuje.</a:t>
                </a:r>
                <a:endParaRPr lang="cs-CZ" sz="1400" dirty="0"/>
              </a:p>
            </p:txBody>
          </p:sp>
        </mc:Choice>
        <mc:Fallback xmlns="">
          <p:sp>
            <p:nvSpPr>
              <p:cNvPr id="12" name="TextovéPole 11">
                <a:extLst>
                  <a:ext uri="{FF2B5EF4-FFF2-40B4-BE49-F238E27FC236}">
                    <a16:creationId xmlns:a16="http://schemas.microsoft.com/office/drawing/2014/main" id="{F586BCDC-4AB7-08F7-3A39-4322C5F2BD6C}"/>
                  </a:ext>
                </a:extLst>
              </p:cNvPr>
              <p:cNvSpPr txBox="1">
                <a:spLocks noRot="1" noChangeAspect="1" noMove="1" noResize="1" noEditPoints="1" noAdjustHandles="1" noChangeArrowheads="1" noChangeShapeType="1" noTextEdit="1"/>
              </p:cNvSpPr>
              <p:nvPr/>
            </p:nvSpPr>
            <p:spPr>
              <a:xfrm>
                <a:off x="667908" y="5633232"/>
                <a:ext cx="7736622" cy="757964"/>
              </a:xfrm>
              <a:prstGeom prst="rect">
                <a:avLst/>
              </a:prstGeom>
              <a:blipFill>
                <a:blip r:embed="rId4"/>
                <a:stretch>
                  <a:fillRect l="-236" t="-806" b="-8065"/>
                </a:stretch>
              </a:blipFill>
            </p:spPr>
            <p:txBody>
              <a:bodyPr/>
              <a:lstStyle/>
              <a:p>
                <a:r>
                  <a:rPr lang="cs-CZ">
                    <a:noFill/>
                  </a:rPr>
                  <a:t> </a:t>
                </a:r>
              </a:p>
            </p:txBody>
          </p:sp>
        </mc:Fallback>
      </mc:AlternateContent>
      <p:sp>
        <p:nvSpPr>
          <p:cNvPr id="13" name="Pravá složená závorka 12">
            <a:extLst>
              <a:ext uri="{FF2B5EF4-FFF2-40B4-BE49-F238E27FC236}">
                <a16:creationId xmlns:a16="http://schemas.microsoft.com/office/drawing/2014/main" id="{73B9857D-7E77-F6C3-1E97-6AB2033E86E4}"/>
              </a:ext>
            </a:extLst>
          </p:cNvPr>
          <p:cNvSpPr/>
          <p:nvPr/>
        </p:nvSpPr>
        <p:spPr>
          <a:xfrm>
            <a:off x="8559578" y="2918706"/>
            <a:ext cx="326004" cy="3472490"/>
          </a:xfrm>
          <a:prstGeom prst="rightBrace">
            <a:avLst/>
          </a:prstGeom>
          <a:ln w="127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cs-CZ">
              <a:ln>
                <a:solidFill>
                  <a:schemeClr val="tx1"/>
                </a:solidFill>
              </a:ln>
            </a:endParaRPr>
          </a:p>
        </p:txBody>
      </p:sp>
      <p:sp>
        <p:nvSpPr>
          <p:cNvPr id="15" name="TextovéPole 14">
            <a:extLst>
              <a:ext uri="{FF2B5EF4-FFF2-40B4-BE49-F238E27FC236}">
                <a16:creationId xmlns:a16="http://schemas.microsoft.com/office/drawing/2014/main" id="{6A0B137D-3CF2-502B-58C5-4884041C3DC7}"/>
              </a:ext>
            </a:extLst>
          </p:cNvPr>
          <p:cNvSpPr txBox="1"/>
          <p:nvPr/>
        </p:nvSpPr>
        <p:spPr>
          <a:xfrm>
            <a:off x="9255318" y="2918706"/>
            <a:ext cx="2456950" cy="3416320"/>
          </a:xfrm>
          <a:prstGeom prst="rect">
            <a:avLst/>
          </a:prstGeom>
          <a:noFill/>
        </p:spPr>
        <p:txBody>
          <a:bodyPr wrap="square" rtlCol="0">
            <a:spAutoFit/>
          </a:bodyPr>
          <a:lstStyle/>
          <a:p>
            <a:r>
              <a:rPr lang="cs-CZ" dirty="0"/>
              <a:t>Uvedený výčet druhů sil není zdaleka úplný. Další druhy sil jsou například:</a:t>
            </a:r>
          </a:p>
          <a:p>
            <a:r>
              <a:rPr lang="cs-CZ" dirty="0"/>
              <a:t>- pružné síly</a:t>
            </a:r>
          </a:p>
          <a:p>
            <a:r>
              <a:rPr lang="cs-CZ" dirty="0"/>
              <a:t>- reaktivní síly</a:t>
            </a:r>
          </a:p>
          <a:p>
            <a:r>
              <a:rPr lang="cs-CZ" dirty="0"/>
              <a:t>- povrchové síly</a:t>
            </a:r>
          </a:p>
          <a:p>
            <a:r>
              <a:rPr lang="cs-CZ" dirty="0"/>
              <a:t>- osmotické síly</a:t>
            </a:r>
          </a:p>
          <a:p>
            <a:r>
              <a:rPr lang="cs-CZ" dirty="0"/>
              <a:t>- setrvačné síly</a:t>
            </a:r>
          </a:p>
          <a:p>
            <a:r>
              <a:rPr lang="cs-CZ" dirty="0"/>
              <a:t>- elektromagnetické síly</a:t>
            </a:r>
          </a:p>
          <a:p>
            <a:r>
              <a:rPr lang="cs-CZ" dirty="0"/>
              <a:t>- síly mezi atomy a ionty</a:t>
            </a:r>
          </a:p>
          <a:p>
            <a:r>
              <a:rPr lang="cs-CZ" dirty="0"/>
              <a:t>- síly mezi částicemi atomového jádra a pod.</a:t>
            </a:r>
          </a:p>
        </p:txBody>
      </p:sp>
    </p:spTree>
    <p:extLst>
      <p:ext uri="{BB962C8B-B14F-4D97-AF65-F5344CB8AC3E}">
        <p14:creationId xmlns:p14="http://schemas.microsoft.com/office/powerpoint/2010/main" val="28357880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C144520A-2211-CEEC-B5D9-5B852645DC81}"/>
              </a:ext>
            </a:extLst>
          </p:cNvPr>
          <p:cNvSpPr txBox="1"/>
          <p:nvPr/>
        </p:nvSpPr>
        <p:spPr>
          <a:xfrm>
            <a:off x="397565" y="413468"/>
            <a:ext cx="3549967" cy="369332"/>
          </a:xfrm>
          <a:prstGeom prst="rect">
            <a:avLst/>
          </a:prstGeom>
          <a:noFill/>
        </p:spPr>
        <p:txBody>
          <a:bodyPr wrap="square" rtlCol="0">
            <a:spAutoFit/>
          </a:bodyPr>
          <a:lstStyle/>
          <a:p>
            <a:r>
              <a:rPr lang="cs-CZ" b="1" dirty="0"/>
              <a:t>Příklad výpočtu síly</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811BFDCC-237A-D491-6292-AD33164D8F04}"/>
                  </a:ext>
                </a:extLst>
              </p:cNvPr>
              <p:cNvSpPr txBox="1"/>
              <p:nvPr/>
            </p:nvSpPr>
            <p:spPr>
              <a:xfrm>
                <a:off x="492981" y="914400"/>
                <a:ext cx="11394219" cy="1200329"/>
              </a:xfrm>
              <a:prstGeom prst="rect">
                <a:avLst/>
              </a:prstGeom>
              <a:noFill/>
            </p:spPr>
            <p:txBody>
              <a:bodyPr wrap="square" rtlCol="0">
                <a:spAutoFit/>
              </a:bodyPr>
              <a:lstStyle/>
              <a:p>
                <a:r>
                  <a:rPr lang="cs-CZ" dirty="0"/>
                  <a:t>Jak velkou silou musíme působit na hmotné těleso o hmotnosti 250 kg, abychom mu udělili zrychlení 5 m . s</a:t>
                </a:r>
                <a:r>
                  <a:rPr lang="cs-CZ" baseline="30000" dirty="0"/>
                  <a:t>-2</a:t>
                </a:r>
                <a:r>
                  <a:rPr lang="cs-CZ" dirty="0"/>
                  <a:t>?</a:t>
                </a:r>
              </a:p>
              <a:p>
                <a:endParaRPr lang="cs-CZ" dirty="0"/>
              </a:p>
              <a:p>
                <a:r>
                  <a:rPr lang="cs-CZ" dirty="0"/>
                  <a:t>Řešení:</a:t>
                </a:r>
              </a:p>
              <a:p>
                <a:pPr/>
                <a14:m>
                  <m:oMathPara xmlns:m="http://schemas.openxmlformats.org/officeDocument/2006/math">
                    <m:oMathParaPr>
                      <m:jc m:val="left"/>
                    </m:oMathParaPr>
                    <m:oMath xmlns:m="http://schemas.openxmlformats.org/officeDocument/2006/math">
                      <m:r>
                        <a:rPr lang="cs-CZ" b="0" i="1" smtClean="0">
                          <a:latin typeface="Cambria Math" panose="02040503050406030204" pitchFamily="18" charset="0"/>
                        </a:rPr>
                        <m:t>𝑚</m:t>
                      </m:r>
                      <m:r>
                        <a:rPr lang="cs-CZ" b="0" i="1" smtClean="0">
                          <a:latin typeface="Cambria Math" panose="02040503050406030204" pitchFamily="18" charset="0"/>
                        </a:rPr>
                        <m:t>=250 </m:t>
                      </m:r>
                      <m:r>
                        <m:rPr>
                          <m:sty m:val="p"/>
                        </m:rPr>
                        <a:rPr lang="cs-CZ" b="0" i="0" smtClean="0">
                          <a:latin typeface="Cambria Math" panose="02040503050406030204" pitchFamily="18" charset="0"/>
                        </a:rPr>
                        <m:t>kg</m:t>
                      </m:r>
                      <m:r>
                        <a:rPr lang="cs-CZ" b="0" i="0" smtClean="0">
                          <a:latin typeface="Cambria Math" panose="02040503050406030204" pitchFamily="18" charset="0"/>
                        </a:rPr>
                        <m:t>, </m:t>
                      </m:r>
                      <m:r>
                        <a:rPr lang="cs-CZ" b="0" i="1" smtClean="0">
                          <a:latin typeface="Cambria Math" panose="02040503050406030204" pitchFamily="18" charset="0"/>
                        </a:rPr>
                        <m:t>𝑎</m:t>
                      </m:r>
                      <m:r>
                        <a:rPr lang="cs-CZ" b="0" i="1" smtClean="0">
                          <a:latin typeface="Cambria Math" panose="02040503050406030204" pitchFamily="18" charset="0"/>
                        </a:rPr>
                        <m:t>=5 </m:t>
                      </m:r>
                      <m:r>
                        <m:rPr>
                          <m:sty m:val="p"/>
                        </m:rPr>
                        <a:rPr lang="cs-CZ" b="0" i="0" smtClean="0">
                          <a:latin typeface="Cambria Math" panose="02040503050406030204" pitchFamily="18" charset="0"/>
                        </a:rPr>
                        <m:t>m</m:t>
                      </m:r>
                      <m:r>
                        <a:rPr lang="cs-CZ" b="0" i="0" smtClean="0">
                          <a:latin typeface="Cambria Math" panose="02040503050406030204" pitchFamily="18" charset="0"/>
                        </a:rPr>
                        <m:t>.</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s</m:t>
                          </m:r>
                        </m:e>
                        <m:sup>
                          <m:r>
                            <a:rPr lang="cs-CZ" b="0" i="1" smtClean="0">
                              <a:latin typeface="Cambria Math" panose="02040503050406030204" pitchFamily="18" charset="0"/>
                            </a:rPr>
                            <m:t>−2</m:t>
                          </m:r>
                        </m:sup>
                      </m:sSup>
                      <m:r>
                        <a:rPr lang="cs-CZ" b="0" i="1" smtClean="0">
                          <a:latin typeface="Cambria Math" panose="02040503050406030204" pitchFamily="18" charset="0"/>
                        </a:rPr>
                        <m:t>, </m:t>
                      </m:r>
                      <m:r>
                        <a:rPr lang="cs-CZ" b="0" i="1" smtClean="0">
                          <a:latin typeface="Cambria Math" panose="02040503050406030204" pitchFamily="18" charset="0"/>
                        </a:rPr>
                        <m:t>𝐹</m:t>
                      </m:r>
                      <m:r>
                        <a:rPr lang="cs-CZ" b="0" i="1" smtClean="0">
                          <a:latin typeface="Cambria Math" panose="02040503050406030204" pitchFamily="18" charset="0"/>
                        </a:rPr>
                        <m:t>=?</m:t>
                      </m:r>
                    </m:oMath>
                  </m:oMathPara>
                </a14:m>
                <a:endParaRPr lang="cs-CZ" dirty="0"/>
              </a:p>
            </p:txBody>
          </p:sp>
        </mc:Choice>
        <mc:Fallback xmlns="">
          <p:sp>
            <p:nvSpPr>
              <p:cNvPr id="3" name="TextovéPole 2">
                <a:extLst>
                  <a:ext uri="{FF2B5EF4-FFF2-40B4-BE49-F238E27FC236}">
                    <a16:creationId xmlns:a16="http://schemas.microsoft.com/office/drawing/2014/main" id="{811BFDCC-237A-D491-6292-AD33164D8F04}"/>
                  </a:ext>
                </a:extLst>
              </p:cNvPr>
              <p:cNvSpPr txBox="1">
                <a:spLocks noRot="1" noChangeAspect="1" noMove="1" noResize="1" noEditPoints="1" noAdjustHandles="1" noChangeArrowheads="1" noChangeShapeType="1" noTextEdit="1"/>
              </p:cNvSpPr>
              <p:nvPr/>
            </p:nvSpPr>
            <p:spPr>
              <a:xfrm>
                <a:off x="492981" y="914400"/>
                <a:ext cx="11394219" cy="1200329"/>
              </a:xfrm>
              <a:prstGeom prst="rect">
                <a:avLst/>
              </a:prstGeom>
              <a:blipFill>
                <a:blip r:embed="rId2"/>
                <a:stretch>
                  <a:fillRect l="-482" t="-2538" b="-3046"/>
                </a:stretch>
              </a:blipFill>
            </p:spPr>
            <p:txBody>
              <a:bodyPr/>
              <a:lstStyle/>
              <a:p>
                <a:r>
                  <a:rPr lang="cs-CZ">
                    <a:noFill/>
                  </a:rPr>
                  <a:t> </a:t>
                </a:r>
              </a:p>
            </p:txBody>
          </p:sp>
        </mc:Fallback>
      </mc:AlternateContent>
      <p:cxnSp>
        <p:nvCxnSpPr>
          <p:cNvPr id="5" name="Přímá spojnice 4">
            <a:extLst>
              <a:ext uri="{FF2B5EF4-FFF2-40B4-BE49-F238E27FC236}">
                <a16:creationId xmlns:a16="http://schemas.microsoft.com/office/drawing/2014/main" id="{93EEB1DE-6C87-B7D0-B7A6-62D715D2026C}"/>
              </a:ext>
            </a:extLst>
          </p:cNvPr>
          <p:cNvCxnSpPr/>
          <p:nvPr/>
        </p:nvCxnSpPr>
        <p:spPr>
          <a:xfrm>
            <a:off x="492981" y="2114729"/>
            <a:ext cx="11394219"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D4DBD50A-DC9C-AB3B-3C61-57BF450BE9C5}"/>
                  </a:ext>
                </a:extLst>
              </p:cNvPr>
              <p:cNvSpPr txBox="1"/>
              <p:nvPr/>
            </p:nvSpPr>
            <p:spPr>
              <a:xfrm>
                <a:off x="492982" y="2417197"/>
                <a:ext cx="11394218" cy="3416320"/>
              </a:xfrm>
              <a:prstGeom prst="rect">
                <a:avLst/>
              </a:prstGeom>
              <a:noFill/>
            </p:spPr>
            <p:txBody>
              <a:bodyPr wrap="square" rtlCol="0">
                <a:spAutoFit/>
              </a:bodyPr>
              <a:lstStyle/>
              <a:p>
                <a:r>
                  <a:rPr lang="cs-CZ" dirty="0"/>
                  <a:t>Pro výpočet síly vyjdeme ze vztahu:</a:t>
                </a:r>
              </a:p>
              <a:p>
                <a:endParaRPr lang="cs-CZ" dirty="0"/>
              </a:p>
              <a:p>
                <a:pPr algn="r"/>
                <a14:m>
                  <m:oMath xmlns:m="http://schemas.openxmlformats.org/officeDocument/2006/math">
                    <m:r>
                      <a:rPr lang="cs-CZ" b="0" i="1" smtClean="0">
                        <a:latin typeface="Cambria Math" panose="02040503050406030204" pitchFamily="18" charset="0"/>
                      </a:rPr>
                      <m:t>𝐹</m:t>
                    </m:r>
                    <m:r>
                      <a:rPr lang="cs-CZ" b="0" i="1" smtClean="0">
                        <a:latin typeface="Cambria Math" panose="02040503050406030204" pitchFamily="18" charset="0"/>
                      </a:rPr>
                      <m:t>=</m:t>
                    </m:r>
                    <m:r>
                      <a:rPr lang="cs-CZ" b="0" i="1" smtClean="0">
                        <a:latin typeface="Cambria Math" panose="02040503050406030204" pitchFamily="18" charset="0"/>
                      </a:rPr>
                      <m:t>𝑚</m:t>
                    </m:r>
                    <m:r>
                      <a:rPr lang="cs-CZ" b="0" i="1" smtClean="0">
                        <a:latin typeface="Cambria Math" panose="02040503050406030204" pitchFamily="18" charset="0"/>
                      </a:rPr>
                      <m:t> . </m:t>
                    </m:r>
                    <m:r>
                      <a:rPr lang="cs-CZ" b="0" i="1" smtClean="0">
                        <a:latin typeface="Cambria Math" panose="02040503050406030204" pitchFamily="18" charset="0"/>
                      </a:rPr>
                      <m:t>𝑎</m:t>
                    </m:r>
                  </m:oMath>
                </a14:m>
                <a:r>
                  <a:rPr lang="cs-CZ" dirty="0"/>
                  <a:t>                       (druhý Newtonův zákon, nazývaný též zákon síly)</a:t>
                </a:r>
              </a:p>
              <a:p>
                <a:pPr algn="r"/>
                <a:endParaRPr lang="cs-CZ" dirty="0"/>
              </a:p>
              <a:p>
                <a:r>
                  <a:rPr lang="cs-CZ" dirty="0"/>
                  <a:t>Po dosazení za </a:t>
                </a:r>
                <a14:m>
                  <m:oMath xmlns:m="http://schemas.openxmlformats.org/officeDocument/2006/math">
                    <m:r>
                      <a:rPr lang="cs-CZ" i="1" dirty="0" smtClean="0">
                        <a:latin typeface="Cambria Math" panose="02040503050406030204" pitchFamily="18" charset="0"/>
                      </a:rPr>
                      <m:t>𝑚</m:t>
                    </m:r>
                  </m:oMath>
                </a14:m>
                <a:r>
                  <a:rPr lang="cs-CZ" dirty="0"/>
                  <a:t> a </a:t>
                </a:r>
                <a14:m>
                  <m:oMath xmlns:m="http://schemas.openxmlformats.org/officeDocument/2006/math">
                    <m:r>
                      <a:rPr lang="cs-CZ" i="1" dirty="0" smtClean="0">
                        <a:latin typeface="Cambria Math" panose="02040503050406030204" pitchFamily="18" charset="0"/>
                      </a:rPr>
                      <m:t>𝑎</m:t>
                    </m:r>
                  </m:oMath>
                </a14:m>
                <a:r>
                  <a:rPr lang="cs-CZ" dirty="0"/>
                  <a:t> dostaneme:</a:t>
                </a:r>
              </a:p>
              <a:p>
                <a:endParaRPr lang="cs-CZ" dirty="0"/>
              </a:p>
              <a:p>
                <a:pPr/>
                <a14:m>
                  <m:oMathPara xmlns:m="http://schemas.openxmlformats.org/officeDocument/2006/math">
                    <m:oMathParaPr>
                      <m:jc m:val="centerGroup"/>
                    </m:oMathParaPr>
                    <m:oMath xmlns:m="http://schemas.openxmlformats.org/officeDocument/2006/math">
                      <m:r>
                        <a:rPr lang="cs-CZ" i="1">
                          <a:latin typeface="Cambria Math" panose="02040503050406030204" pitchFamily="18" charset="0"/>
                        </a:rPr>
                        <m:t>𝐹</m:t>
                      </m:r>
                      <m:r>
                        <a:rPr lang="cs-CZ" i="1">
                          <a:latin typeface="Cambria Math" panose="02040503050406030204" pitchFamily="18" charset="0"/>
                        </a:rPr>
                        <m:t>=</m:t>
                      </m:r>
                      <m:r>
                        <a:rPr lang="cs-CZ" i="1">
                          <a:latin typeface="Cambria Math" panose="02040503050406030204" pitchFamily="18" charset="0"/>
                        </a:rPr>
                        <m:t>𝑚</m:t>
                      </m:r>
                      <m:r>
                        <a:rPr lang="cs-CZ" i="1">
                          <a:latin typeface="Cambria Math" panose="02040503050406030204" pitchFamily="18" charset="0"/>
                        </a:rPr>
                        <m:t> . </m:t>
                      </m:r>
                      <m:r>
                        <a:rPr lang="cs-CZ" i="1">
                          <a:latin typeface="Cambria Math" panose="02040503050406030204" pitchFamily="18" charset="0"/>
                        </a:rPr>
                        <m:t>𝑎</m:t>
                      </m:r>
                      <m:r>
                        <a:rPr lang="cs-CZ" b="0" i="1" smtClean="0">
                          <a:latin typeface="Cambria Math" panose="02040503050406030204" pitchFamily="18" charset="0"/>
                        </a:rPr>
                        <m:t>=250 . 5 </m:t>
                      </m:r>
                      <m:r>
                        <m:rPr>
                          <m:sty m:val="p"/>
                        </m:rPr>
                        <a:rPr lang="cs-CZ" b="0" i="0" smtClean="0">
                          <a:latin typeface="Cambria Math" panose="02040503050406030204" pitchFamily="18" charset="0"/>
                        </a:rPr>
                        <m:t>N</m:t>
                      </m:r>
                      <m:r>
                        <a:rPr lang="cs-CZ" b="0" i="0" smtClean="0">
                          <a:latin typeface="Cambria Math" panose="02040503050406030204" pitchFamily="18" charset="0"/>
                        </a:rPr>
                        <m:t>=1250 </m:t>
                      </m:r>
                      <m:r>
                        <m:rPr>
                          <m:sty m:val="p"/>
                        </m:rPr>
                        <a:rPr lang="cs-CZ" b="0" i="0" smtClean="0">
                          <a:latin typeface="Cambria Math" panose="02040503050406030204" pitchFamily="18" charset="0"/>
                        </a:rPr>
                        <m:t>N</m:t>
                      </m:r>
                    </m:oMath>
                  </m:oMathPara>
                </a14:m>
                <a:endParaRPr lang="cs-CZ" dirty="0"/>
              </a:p>
              <a:p>
                <a:endParaRPr lang="cs-CZ" dirty="0"/>
              </a:p>
              <a:p>
                <a:r>
                  <a:rPr lang="cs-CZ" b="1" dirty="0"/>
                  <a:t>Na hmotné těleso musíme působit silou 1250 N.</a:t>
                </a:r>
              </a:p>
              <a:p>
                <a:endParaRPr lang="cs-CZ" b="1" dirty="0"/>
              </a:p>
              <a:p>
                <a:r>
                  <a:rPr lang="cs-CZ" dirty="0"/>
                  <a:t>Při řešení úlohy jsme zanedbali všechny odporové síly. Jedná se tedy o pohyb bez vlivu třecích sil, odporových sil prostředí atd.</a:t>
                </a:r>
              </a:p>
            </p:txBody>
          </p:sp>
        </mc:Choice>
        <mc:Fallback xmlns="">
          <p:sp>
            <p:nvSpPr>
              <p:cNvPr id="6" name="TextovéPole 5">
                <a:extLst>
                  <a:ext uri="{FF2B5EF4-FFF2-40B4-BE49-F238E27FC236}">
                    <a16:creationId xmlns:a16="http://schemas.microsoft.com/office/drawing/2014/main" id="{D4DBD50A-DC9C-AB3B-3C61-57BF450BE9C5}"/>
                  </a:ext>
                </a:extLst>
              </p:cNvPr>
              <p:cNvSpPr txBox="1">
                <a:spLocks noRot="1" noChangeAspect="1" noMove="1" noResize="1" noEditPoints="1" noAdjustHandles="1" noChangeArrowheads="1" noChangeShapeType="1" noTextEdit="1"/>
              </p:cNvSpPr>
              <p:nvPr/>
            </p:nvSpPr>
            <p:spPr>
              <a:xfrm>
                <a:off x="492982" y="2417197"/>
                <a:ext cx="11394218" cy="3416320"/>
              </a:xfrm>
              <a:prstGeom prst="rect">
                <a:avLst/>
              </a:prstGeom>
              <a:blipFill>
                <a:blip r:embed="rId3"/>
                <a:stretch>
                  <a:fillRect l="-482" t="-1071" r="-428" b="-1964"/>
                </a:stretch>
              </a:blipFill>
            </p:spPr>
            <p:txBody>
              <a:bodyPr/>
              <a:lstStyle/>
              <a:p>
                <a:r>
                  <a:rPr lang="cs-CZ">
                    <a:noFill/>
                  </a:rPr>
                  <a:t> </a:t>
                </a:r>
              </a:p>
            </p:txBody>
          </p:sp>
        </mc:Fallback>
      </mc:AlternateContent>
    </p:spTree>
    <p:extLst>
      <p:ext uri="{BB962C8B-B14F-4D97-AF65-F5344CB8AC3E}">
        <p14:creationId xmlns:p14="http://schemas.microsoft.com/office/powerpoint/2010/main" val="33782558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9B7D3A3C-C470-A336-AF26-05EB93076C14}"/>
              </a:ext>
            </a:extLst>
          </p:cNvPr>
          <p:cNvSpPr txBox="1"/>
          <p:nvPr/>
        </p:nvSpPr>
        <p:spPr>
          <a:xfrm>
            <a:off x="389613" y="285430"/>
            <a:ext cx="6925588" cy="461665"/>
          </a:xfrm>
          <a:prstGeom prst="rect">
            <a:avLst/>
          </a:prstGeom>
          <a:noFill/>
        </p:spPr>
        <p:txBody>
          <a:bodyPr wrap="square" rtlCol="0">
            <a:spAutoFit/>
          </a:bodyPr>
          <a:lstStyle/>
          <a:p>
            <a:r>
              <a:rPr lang="cs-CZ" sz="2400" b="1" dirty="0"/>
              <a:t>Síla působící na hmotné těleso v tíhovém poli Země</a:t>
            </a:r>
            <a:r>
              <a:rPr lang="cs-CZ" dirty="0"/>
              <a:t> </a:t>
            </a:r>
          </a:p>
        </p:txBody>
      </p:sp>
      <p:pic>
        <p:nvPicPr>
          <p:cNvPr id="2050" name="Picture 2" descr="Caly Nafukovací globus Zeměkoule 30 cm | 4KIDS.cz">
            <a:extLst>
              <a:ext uri="{FF2B5EF4-FFF2-40B4-BE49-F238E27FC236}">
                <a16:creationId xmlns:a16="http://schemas.microsoft.com/office/drawing/2014/main" id="{8C0F3B72-AC25-9020-ABC9-AD8C56120F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30038" y="1653870"/>
            <a:ext cx="3347087" cy="3347087"/>
          </a:xfrm>
          <a:prstGeom prst="rect">
            <a:avLst/>
          </a:prstGeom>
          <a:noFill/>
          <a:extLst>
            <a:ext uri="{909E8E84-426E-40DD-AFC4-6F175D3DCCD1}">
              <a14:hiddenFill xmlns:a14="http://schemas.microsoft.com/office/drawing/2010/main">
                <a:solidFill>
                  <a:srgbClr val="FFFFFF"/>
                </a:solidFill>
              </a14:hiddenFill>
            </a:ext>
          </a:extLst>
        </p:spPr>
      </p:pic>
      <p:cxnSp>
        <p:nvCxnSpPr>
          <p:cNvPr id="4" name="Přímá spojnice se šipkou 3">
            <a:extLst>
              <a:ext uri="{FF2B5EF4-FFF2-40B4-BE49-F238E27FC236}">
                <a16:creationId xmlns:a16="http://schemas.microsoft.com/office/drawing/2014/main" id="{3CCA8BB1-468E-C62D-4482-CA2C45E4DEBE}"/>
              </a:ext>
            </a:extLst>
          </p:cNvPr>
          <p:cNvCxnSpPr/>
          <p:nvPr/>
        </p:nvCxnSpPr>
        <p:spPr>
          <a:xfrm>
            <a:off x="5705144" y="1036568"/>
            <a:ext cx="0" cy="4266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 name="Přímá spojnice se šipkou 4">
            <a:extLst>
              <a:ext uri="{FF2B5EF4-FFF2-40B4-BE49-F238E27FC236}">
                <a16:creationId xmlns:a16="http://schemas.microsoft.com/office/drawing/2014/main" id="{072C7BB3-7282-366D-F3B7-73068AA12518}"/>
              </a:ext>
            </a:extLst>
          </p:cNvPr>
          <p:cNvCxnSpPr>
            <a:cxnSpLocks/>
          </p:cNvCxnSpPr>
          <p:nvPr/>
        </p:nvCxnSpPr>
        <p:spPr>
          <a:xfrm flipV="1">
            <a:off x="5903510" y="5207668"/>
            <a:ext cx="0" cy="5835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 name="Přímá spojnice se šipkou 5">
            <a:extLst>
              <a:ext uri="{FF2B5EF4-FFF2-40B4-BE49-F238E27FC236}">
                <a16:creationId xmlns:a16="http://schemas.microsoft.com/office/drawing/2014/main" id="{1E689D97-2C88-B3FD-81C9-5EE67483A709}"/>
              </a:ext>
            </a:extLst>
          </p:cNvPr>
          <p:cNvCxnSpPr>
            <a:cxnSpLocks/>
          </p:cNvCxnSpPr>
          <p:nvPr/>
        </p:nvCxnSpPr>
        <p:spPr>
          <a:xfrm>
            <a:off x="3697111" y="2175720"/>
            <a:ext cx="334079" cy="33407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 name="Přímá spojnice se šipkou 6">
            <a:extLst>
              <a:ext uri="{FF2B5EF4-FFF2-40B4-BE49-F238E27FC236}">
                <a16:creationId xmlns:a16="http://schemas.microsoft.com/office/drawing/2014/main" id="{974BD302-1729-9900-B352-3EEBC0F6895B}"/>
              </a:ext>
            </a:extLst>
          </p:cNvPr>
          <p:cNvCxnSpPr>
            <a:cxnSpLocks/>
          </p:cNvCxnSpPr>
          <p:nvPr/>
        </p:nvCxnSpPr>
        <p:spPr>
          <a:xfrm flipH="1">
            <a:off x="7315201" y="1838325"/>
            <a:ext cx="439555" cy="33739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Přímá spojnice se šipkou 7">
            <a:extLst>
              <a:ext uri="{FF2B5EF4-FFF2-40B4-BE49-F238E27FC236}">
                <a16:creationId xmlns:a16="http://schemas.microsoft.com/office/drawing/2014/main" id="{AF0BDC64-358E-989C-1DBE-9EF916E029EE}"/>
              </a:ext>
            </a:extLst>
          </p:cNvPr>
          <p:cNvCxnSpPr>
            <a:cxnSpLocks/>
          </p:cNvCxnSpPr>
          <p:nvPr/>
        </p:nvCxnSpPr>
        <p:spPr>
          <a:xfrm flipH="1" flipV="1">
            <a:off x="7305615" y="4638337"/>
            <a:ext cx="449141" cy="39968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Přímá spojnice se šipkou 8">
            <a:extLst>
              <a:ext uri="{FF2B5EF4-FFF2-40B4-BE49-F238E27FC236}">
                <a16:creationId xmlns:a16="http://schemas.microsoft.com/office/drawing/2014/main" id="{C7793273-4E95-AF20-5688-3692C6BB9A11}"/>
              </a:ext>
            </a:extLst>
          </p:cNvPr>
          <p:cNvCxnSpPr>
            <a:cxnSpLocks/>
          </p:cNvCxnSpPr>
          <p:nvPr/>
        </p:nvCxnSpPr>
        <p:spPr>
          <a:xfrm flipV="1">
            <a:off x="3781425" y="4741004"/>
            <a:ext cx="405061" cy="37392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 name="TextovéPole 9">
            <a:extLst>
              <a:ext uri="{FF2B5EF4-FFF2-40B4-BE49-F238E27FC236}">
                <a16:creationId xmlns:a16="http://schemas.microsoft.com/office/drawing/2014/main" id="{5AC905B6-E648-C703-C48D-3FADAEBFEA21}"/>
              </a:ext>
            </a:extLst>
          </p:cNvPr>
          <p:cNvSpPr txBox="1"/>
          <p:nvPr/>
        </p:nvSpPr>
        <p:spPr>
          <a:xfrm>
            <a:off x="476250" y="1276184"/>
            <a:ext cx="2686035" cy="4801314"/>
          </a:xfrm>
          <a:prstGeom prst="rect">
            <a:avLst/>
          </a:prstGeom>
          <a:noFill/>
        </p:spPr>
        <p:txBody>
          <a:bodyPr wrap="square" rtlCol="0">
            <a:spAutoFit/>
          </a:bodyPr>
          <a:lstStyle/>
          <a:p>
            <a:r>
              <a:rPr lang="cs-CZ" dirty="0"/>
              <a:t>Ze zkušenosti víme, že existuje síla, která nás přitahuje k povrchu zemskému a brání nám tak pouhým povyskočením opustit povrch Země a vzdálit se do dalekého vesmíru. Tato síla se nazývá „zemská přitažlivost“ a působí na všechny hmotné předměty a v kterémkoliv místě zemského povrchu. Nejedná se tedy o jednotlivé síly, ale o </a:t>
            </a:r>
            <a:r>
              <a:rPr lang="cs-CZ" b="1" dirty="0"/>
              <a:t>pole sil</a:t>
            </a:r>
            <a:r>
              <a:rPr lang="cs-CZ" dirty="0"/>
              <a:t> nazývaném</a:t>
            </a:r>
            <a:r>
              <a:rPr lang="cs-CZ" b="1" dirty="0"/>
              <a:t> tíhové pole Země.</a:t>
            </a:r>
            <a:endParaRPr lang="cs-CZ" dirty="0"/>
          </a:p>
        </p:txBody>
      </p:sp>
      <mc:AlternateContent xmlns:mc="http://schemas.openxmlformats.org/markup-compatibility/2006" xmlns:a14="http://schemas.microsoft.com/office/drawing/2010/main">
        <mc:Choice Requires="a14">
          <p:sp>
            <p:nvSpPr>
              <p:cNvPr id="11" name="TextovéPole 10">
                <a:extLst>
                  <a:ext uri="{FF2B5EF4-FFF2-40B4-BE49-F238E27FC236}">
                    <a16:creationId xmlns:a16="http://schemas.microsoft.com/office/drawing/2014/main" id="{CD3C9090-26BA-0E97-0A9B-50C88E09B1A1}"/>
                  </a:ext>
                </a:extLst>
              </p:cNvPr>
              <p:cNvSpPr txBox="1"/>
              <p:nvPr/>
            </p:nvSpPr>
            <p:spPr>
              <a:xfrm>
                <a:off x="7934341" y="516262"/>
                <a:ext cx="3895381" cy="4524315"/>
              </a:xfrm>
              <a:prstGeom prst="rect">
                <a:avLst/>
              </a:prstGeom>
              <a:noFill/>
            </p:spPr>
            <p:txBody>
              <a:bodyPr wrap="square" rtlCol="0">
                <a:spAutoFit/>
              </a:bodyPr>
              <a:lstStyle/>
              <a:p>
                <a:r>
                  <a:rPr lang="cs-CZ" dirty="0"/>
                  <a:t>Velikost tíhové síly</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𝐺</m:t>
                        </m:r>
                      </m:sub>
                    </m:sSub>
                  </m:oMath>
                </a14:m>
                <a:r>
                  <a:rPr lang="cs-CZ" dirty="0"/>
                  <a:t> působící na hmotné těleso umístěné v tíhovém poli Země musí být, podle druhého Newtonova zákona rovna součinu zrychlení </a:t>
                </a:r>
                <a14:m>
                  <m:oMath xmlns:m="http://schemas.openxmlformats.org/officeDocument/2006/math">
                    <m:r>
                      <a:rPr lang="cs-CZ" i="1" dirty="0" smtClean="0">
                        <a:latin typeface="Cambria Math" panose="02040503050406030204" pitchFamily="18" charset="0"/>
                      </a:rPr>
                      <m:t>𝑔</m:t>
                    </m:r>
                  </m:oMath>
                </a14:m>
                <a:r>
                  <a:rPr lang="cs-CZ" dirty="0"/>
                  <a:t>, které tíhová síla hmotnému tělesu dodává, a hmotnosti </a:t>
                </a:r>
                <a14:m>
                  <m:oMath xmlns:m="http://schemas.openxmlformats.org/officeDocument/2006/math">
                    <m:r>
                      <a:rPr lang="cs-CZ" i="1" dirty="0" smtClean="0">
                        <a:latin typeface="Cambria Math" panose="02040503050406030204" pitchFamily="18" charset="0"/>
                      </a:rPr>
                      <m:t>𝑚</m:t>
                    </m:r>
                  </m:oMath>
                </a14:m>
                <a:r>
                  <a:rPr lang="cs-CZ" dirty="0"/>
                  <a:t> tohoto tělesa. Tedy</a:t>
                </a:r>
              </a:p>
              <a:p>
                <a:pPr/>
                <a14:m>
                  <m:oMathPara xmlns:m="http://schemas.openxmlformats.org/officeDocument/2006/math">
                    <m:oMathParaPr>
                      <m:jc m:val="centerGroup"/>
                    </m:oMathParaPr>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𝑭</m:t>
                          </m:r>
                        </m:e>
                        <m:sub>
                          <m:r>
                            <a:rPr lang="cs-CZ" b="1" i="1" smtClean="0">
                              <a:latin typeface="Cambria Math" panose="02040503050406030204" pitchFamily="18" charset="0"/>
                            </a:rPr>
                            <m:t>𝑮</m:t>
                          </m:r>
                        </m:sub>
                      </m:sSub>
                      <m:r>
                        <a:rPr lang="cs-CZ" b="1" i="1" smtClean="0">
                          <a:latin typeface="Cambria Math" panose="02040503050406030204" pitchFamily="18" charset="0"/>
                        </a:rPr>
                        <m:t>=</m:t>
                      </m:r>
                      <m:r>
                        <a:rPr lang="cs-CZ" b="1" i="1" smtClean="0">
                          <a:latin typeface="Cambria Math" panose="02040503050406030204" pitchFamily="18" charset="0"/>
                        </a:rPr>
                        <m:t>𝒎</m:t>
                      </m:r>
                      <m:r>
                        <a:rPr lang="cs-CZ" b="1" i="1" smtClean="0">
                          <a:latin typeface="Cambria Math" panose="02040503050406030204" pitchFamily="18" charset="0"/>
                        </a:rPr>
                        <m:t> . </m:t>
                      </m:r>
                      <m:r>
                        <a:rPr lang="cs-CZ" b="1" i="1" smtClean="0">
                          <a:latin typeface="Cambria Math" panose="02040503050406030204" pitchFamily="18" charset="0"/>
                        </a:rPr>
                        <m:t>𝒈</m:t>
                      </m:r>
                    </m:oMath>
                  </m:oMathPara>
                </a14:m>
                <a:endParaRPr lang="cs-CZ" b="1" dirty="0"/>
              </a:p>
              <a:p>
                <a:r>
                  <a:rPr lang="cs-CZ" dirty="0"/>
                  <a:t>Zrychlení </a:t>
                </a:r>
                <a14:m>
                  <m:oMath xmlns:m="http://schemas.openxmlformats.org/officeDocument/2006/math">
                    <m:r>
                      <a:rPr lang="cs-CZ" i="1" dirty="0" smtClean="0">
                        <a:latin typeface="Cambria Math" panose="02040503050406030204" pitchFamily="18" charset="0"/>
                      </a:rPr>
                      <m:t>𝑔</m:t>
                    </m:r>
                  </m:oMath>
                </a14:m>
                <a:r>
                  <a:rPr lang="cs-CZ" dirty="0"/>
                  <a:t> se nazývá </a:t>
                </a:r>
                <a:r>
                  <a:rPr lang="cs-CZ" b="1" dirty="0"/>
                  <a:t>tíhové zrychlení </a:t>
                </a:r>
                <a:r>
                  <a:rPr lang="cs-CZ" dirty="0"/>
                  <a:t> a má v různých zeměpisných šířkách různou hodnotu pohybující se  od hodnoty</a:t>
                </a:r>
              </a:p>
              <a:p>
                <a14:m>
                  <m:oMath xmlns:m="http://schemas.openxmlformats.org/officeDocument/2006/math">
                    <m:r>
                      <a:rPr lang="cs-CZ" b="1" i="1" smtClean="0">
                        <a:latin typeface="Cambria Math" panose="02040503050406030204" pitchFamily="18" charset="0"/>
                      </a:rPr>
                      <m:t>𝒈</m:t>
                    </m:r>
                    <m:r>
                      <a:rPr lang="cs-CZ" b="1" i="1" smtClean="0">
                        <a:latin typeface="Cambria Math" panose="02040503050406030204" pitchFamily="18" charset="0"/>
                      </a:rPr>
                      <m:t>=</m:t>
                    </m:r>
                    <m:r>
                      <a:rPr lang="cs-CZ" b="1" i="1" smtClean="0">
                        <a:latin typeface="Cambria Math" panose="02040503050406030204" pitchFamily="18" charset="0"/>
                      </a:rPr>
                      <m:t>𝟗</m:t>
                    </m:r>
                    <m:r>
                      <a:rPr lang="cs-CZ" b="1" i="1" smtClean="0">
                        <a:latin typeface="Cambria Math" panose="02040503050406030204" pitchFamily="18" charset="0"/>
                      </a:rPr>
                      <m:t>,</m:t>
                    </m:r>
                    <m:r>
                      <a:rPr lang="cs-CZ" b="1" i="1" smtClean="0">
                        <a:latin typeface="Cambria Math" panose="02040503050406030204" pitchFamily="18" charset="0"/>
                      </a:rPr>
                      <m:t>𝟕𝟖𝟎</m:t>
                    </m:r>
                    <m:r>
                      <a:rPr lang="cs-CZ" b="1" i="1" smtClean="0">
                        <a:latin typeface="Cambria Math" panose="02040503050406030204" pitchFamily="18" charset="0"/>
                      </a:rPr>
                      <m:t> </m:t>
                    </m:r>
                    <m:r>
                      <a:rPr lang="cs-CZ" b="1" i="0" smtClean="0">
                        <a:latin typeface="Cambria Math" panose="02040503050406030204" pitchFamily="18" charset="0"/>
                      </a:rPr>
                      <m:t>𝐦</m:t>
                    </m:r>
                    <m:r>
                      <a:rPr lang="cs-CZ" b="1" i="0" smtClean="0">
                        <a:latin typeface="Cambria Math" panose="02040503050406030204" pitchFamily="18" charset="0"/>
                      </a:rPr>
                      <m:t>.</m:t>
                    </m:r>
                    <m:sSup>
                      <m:sSupPr>
                        <m:ctrlPr>
                          <a:rPr lang="cs-CZ" b="1" i="1" smtClean="0">
                            <a:latin typeface="Cambria Math" panose="02040503050406030204" pitchFamily="18" charset="0"/>
                          </a:rPr>
                        </m:ctrlPr>
                      </m:sSupPr>
                      <m:e>
                        <m:r>
                          <a:rPr lang="cs-CZ" b="1" i="1" smtClean="0">
                            <a:latin typeface="Cambria Math" panose="02040503050406030204" pitchFamily="18" charset="0"/>
                          </a:rPr>
                          <m:t>𝒔</m:t>
                        </m:r>
                      </m:e>
                      <m:sup>
                        <m:r>
                          <a:rPr lang="cs-CZ" b="1" i="1" smtClean="0">
                            <a:latin typeface="Cambria Math" panose="02040503050406030204" pitchFamily="18" charset="0"/>
                          </a:rPr>
                          <m:t>−</m:t>
                        </m:r>
                        <m:r>
                          <a:rPr lang="cs-CZ" b="1" i="1" smtClean="0">
                            <a:latin typeface="Cambria Math" panose="02040503050406030204" pitchFamily="18" charset="0"/>
                          </a:rPr>
                          <m:t>𝟐</m:t>
                        </m:r>
                      </m:sup>
                    </m:sSup>
                  </m:oMath>
                </a14:m>
                <a:r>
                  <a:rPr lang="cs-CZ" b="1" dirty="0"/>
                  <a:t> na rovníku</a:t>
                </a:r>
              </a:p>
              <a:p>
                <a:r>
                  <a:rPr lang="cs-CZ" dirty="0"/>
                  <a:t>po hodnotu  </a:t>
                </a:r>
              </a:p>
              <a:p>
                <a14:m>
                  <m:oMath xmlns:m="http://schemas.openxmlformats.org/officeDocument/2006/math">
                    <m:r>
                      <a:rPr lang="cs-CZ" b="1" i="1" smtClean="0">
                        <a:latin typeface="Cambria Math" panose="02040503050406030204" pitchFamily="18" charset="0"/>
                      </a:rPr>
                      <m:t>𝒈</m:t>
                    </m:r>
                    <m:r>
                      <a:rPr lang="cs-CZ" b="1" i="1" smtClean="0">
                        <a:latin typeface="Cambria Math" panose="02040503050406030204" pitchFamily="18" charset="0"/>
                      </a:rPr>
                      <m:t>=</m:t>
                    </m:r>
                    <m:r>
                      <a:rPr lang="cs-CZ" b="1" i="1" smtClean="0">
                        <a:latin typeface="Cambria Math" panose="02040503050406030204" pitchFamily="18" charset="0"/>
                      </a:rPr>
                      <m:t>𝟗</m:t>
                    </m:r>
                    <m:r>
                      <a:rPr lang="cs-CZ" b="1" i="1" smtClean="0">
                        <a:latin typeface="Cambria Math" panose="02040503050406030204" pitchFamily="18" charset="0"/>
                      </a:rPr>
                      <m:t>,</m:t>
                    </m:r>
                    <m:r>
                      <a:rPr lang="cs-CZ" b="1" i="1" smtClean="0">
                        <a:latin typeface="Cambria Math" panose="02040503050406030204" pitchFamily="18" charset="0"/>
                      </a:rPr>
                      <m:t>𝟖𝟑𝟐</m:t>
                    </m:r>
                    <m:r>
                      <a:rPr lang="cs-CZ" b="1" i="1" smtClean="0">
                        <a:latin typeface="Cambria Math" panose="02040503050406030204" pitchFamily="18" charset="0"/>
                      </a:rPr>
                      <m:t> </m:t>
                    </m:r>
                    <m:r>
                      <a:rPr lang="cs-CZ" b="1" i="0" smtClean="0">
                        <a:latin typeface="Cambria Math" panose="02040503050406030204" pitchFamily="18" charset="0"/>
                      </a:rPr>
                      <m:t>𝐦</m:t>
                    </m:r>
                    <m:r>
                      <a:rPr lang="cs-CZ" b="1" i="0" smtClean="0">
                        <a:latin typeface="Cambria Math" panose="02040503050406030204" pitchFamily="18" charset="0"/>
                      </a:rPr>
                      <m:t>.</m:t>
                    </m:r>
                    <m:sSup>
                      <m:sSupPr>
                        <m:ctrlPr>
                          <a:rPr lang="cs-CZ" b="1" i="1" smtClean="0">
                            <a:latin typeface="Cambria Math" panose="02040503050406030204" pitchFamily="18" charset="0"/>
                          </a:rPr>
                        </m:ctrlPr>
                      </m:sSupPr>
                      <m:e>
                        <m:r>
                          <a:rPr lang="cs-CZ" b="1" i="1" smtClean="0">
                            <a:latin typeface="Cambria Math" panose="02040503050406030204" pitchFamily="18" charset="0"/>
                          </a:rPr>
                          <m:t>𝒔</m:t>
                        </m:r>
                      </m:e>
                      <m:sup>
                        <m:r>
                          <a:rPr lang="cs-CZ" b="1" i="1" smtClean="0">
                            <a:latin typeface="Cambria Math" panose="02040503050406030204" pitchFamily="18" charset="0"/>
                          </a:rPr>
                          <m:t>−</m:t>
                        </m:r>
                        <m:r>
                          <a:rPr lang="cs-CZ" b="1" i="1" smtClean="0">
                            <a:latin typeface="Cambria Math" panose="02040503050406030204" pitchFamily="18" charset="0"/>
                          </a:rPr>
                          <m:t>𝟐</m:t>
                        </m:r>
                      </m:sup>
                    </m:sSup>
                  </m:oMath>
                </a14:m>
                <a:r>
                  <a:rPr lang="cs-CZ" b="1" dirty="0"/>
                  <a:t> na pólu.</a:t>
                </a:r>
              </a:p>
              <a:p>
                <a:endParaRPr lang="cs-CZ" b="1" dirty="0"/>
              </a:p>
            </p:txBody>
          </p:sp>
        </mc:Choice>
        <mc:Fallback xmlns="">
          <p:sp>
            <p:nvSpPr>
              <p:cNvPr id="11" name="TextovéPole 10">
                <a:extLst>
                  <a:ext uri="{FF2B5EF4-FFF2-40B4-BE49-F238E27FC236}">
                    <a16:creationId xmlns:a16="http://schemas.microsoft.com/office/drawing/2014/main" id="{CD3C9090-26BA-0E97-0A9B-50C88E09B1A1}"/>
                  </a:ext>
                </a:extLst>
              </p:cNvPr>
              <p:cNvSpPr txBox="1">
                <a:spLocks noRot="1" noChangeAspect="1" noMove="1" noResize="1" noEditPoints="1" noAdjustHandles="1" noChangeArrowheads="1" noChangeShapeType="1" noTextEdit="1"/>
              </p:cNvSpPr>
              <p:nvPr/>
            </p:nvSpPr>
            <p:spPr>
              <a:xfrm>
                <a:off x="7934341" y="516262"/>
                <a:ext cx="3895381" cy="4524315"/>
              </a:xfrm>
              <a:prstGeom prst="rect">
                <a:avLst/>
              </a:prstGeom>
              <a:blipFill>
                <a:blip r:embed="rId3"/>
                <a:stretch>
                  <a:fillRect l="-1408" t="-809" r="-2191"/>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29" name="Rectangle 3">
                <a:extLst>
                  <a:ext uri="{FF2B5EF4-FFF2-40B4-BE49-F238E27FC236}">
                    <a16:creationId xmlns:a16="http://schemas.microsoft.com/office/drawing/2014/main" id="{458F83AD-9F3C-9194-4201-88128524D726}"/>
                  </a:ext>
                </a:extLst>
              </p:cNvPr>
              <p:cNvSpPr>
                <a:spLocks noChangeArrowheads="1"/>
              </p:cNvSpPr>
              <p:nvPr/>
            </p:nvSpPr>
            <p:spPr bwMode="auto">
              <a:xfrm>
                <a:off x="6507551" y="4984061"/>
                <a:ext cx="5455850" cy="1743860"/>
              </a:xfrm>
              <a:prstGeom prst="rect">
                <a:avLst/>
              </a:prstGeom>
              <a:solidFill>
                <a:srgbClr val="FFFFFF"/>
              </a:solidFill>
              <a:ln>
                <a:noFill/>
              </a:ln>
              <a:effectLst/>
              <a:extLs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253920" tIns="31740" rIns="0" bIns="1587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t>Pro fyzikální a technické použití je vhodné stanovit univerzální standardní hodnotu. Ta se nazývá </a:t>
                </a:r>
                <a:r>
                  <a:rPr lang="cs-CZ" altLang="cs-CZ" b="1" dirty="0"/>
                  <a:t>normální tíhové zrychlení</a:t>
                </a:r>
                <a:r>
                  <a:rPr lang="cs-CZ" altLang="cs-CZ" dirty="0"/>
                  <a:t>, značí g</a:t>
                </a:r>
                <a:r>
                  <a:rPr lang="cs-CZ" altLang="cs-CZ" baseline="-25000" dirty="0"/>
                  <a:t>0</a:t>
                </a:r>
                <a:r>
                  <a:rPr lang="cs-CZ" altLang="cs-CZ" dirty="0"/>
                  <a:t> nebo </a:t>
                </a:r>
                <a:r>
                  <a:rPr lang="cs-CZ" altLang="cs-CZ" dirty="0" err="1"/>
                  <a:t>g</a:t>
                </a:r>
                <a:r>
                  <a:rPr lang="cs-CZ" altLang="cs-CZ" baseline="-25000" dirty="0" err="1"/>
                  <a:t>n</a:t>
                </a:r>
                <a:r>
                  <a:rPr lang="cs-CZ" altLang="cs-CZ" dirty="0"/>
                  <a:t> a její hodnota vychází z tíhového zrychlení na 45° zeměpisné šířce u hladiny moře:</a:t>
                </a:r>
              </a:p>
              <a:p>
                <a:pPr marL="457200" marR="0" lvl="1" indent="-457200" algn="ctr" defTabSz="914400" rtl="0" eaLnBrk="0" fontAlgn="base" latinLnBrk="0" hangingPunct="0">
                  <a:lnSpc>
                    <a:spcPct val="100000"/>
                  </a:lnSpc>
                  <a:spcBef>
                    <a:spcPct val="0"/>
                  </a:spcBef>
                  <a:spcAft>
                    <a:spcPct val="0"/>
                  </a:spcAft>
                  <a:buClrTx/>
                  <a:buSzTx/>
                  <a:buFontTx/>
                  <a:buNone/>
                  <a:tabLst/>
                </a:pPr>
                <a14:m>
                  <m:oMath xmlns:m="http://schemas.openxmlformats.org/officeDocument/2006/math">
                    <m:r>
                      <a:rPr lang="cs-CZ" altLang="cs-CZ" b="1" i="1" dirty="0">
                        <a:latin typeface="Cambria Math" panose="02040503050406030204" pitchFamily="18" charset="0"/>
                      </a:rPr>
                      <m:t> </m:t>
                    </m:r>
                    <m:r>
                      <a:rPr lang="cs-CZ" altLang="cs-CZ" b="1" i="1" dirty="0" err="1">
                        <a:latin typeface="Cambria Math" panose="02040503050406030204" pitchFamily="18" charset="0"/>
                      </a:rPr>
                      <m:t>𝒈</m:t>
                    </m:r>
                    <m:r>
                      <a:rPr lang="cs-CZ" altLang="cs-CZ" b="1" i="1" baseline="-25000" dirty="0" err="1">
                        <a:latin typeface="Cambria Math" panose="02040503050406030204" pitchFamily="18" charset="0"/>
                      </a:rPr>
                      <m:t>𝒏</m:t>
                    </m:r>
                    <m:r>
                      <a:rPr lang="cs-CZ" altLang="cs-CZ" b="1" i="1" dirty="0">
                        <a:latin typeface="Cambria Math" panose="02040503050406030204" pitchFamily="18" charset="0"/>
                      </a:rPr>
                      <m:t> = </m:t>
                    </m:r>
                    <m:r>
                      <a:rPr lang="cs-CZ" altLang="cs-CZ" b="1" i="1" dirty="0">
                        <a:latin typeface="Cambria Math" panose="02040503050406030204" pitchFamily="18" charset="0"/>
                      </a:rPr>
                      <m:t>𝟗</m:t>
                    </m:r>
                    <m:r>
                      <a:rPr lang="cs-CZ" altLang="cs-CZ" b="1" i="1" dirty="0">
                        <a:latin typeface="Cambria Math" panose="02040503050406030204" pitchFamily="18" charset="0"/>
                      </a:rPr>
                      <m:t>,</m:t>
                    </m:r>
                    <m:r>
                      <a:rPr lang="cs-CZ" altLang="cs-CZ" b="1" i="1" dirty="0">
                        <a:latin typeface="Cambria Math" panose="02040503050406030204" pitchFamily="18" charset="0"/>
                      </a:rPr>
                      <m:t>𝟖𝟎𝟔𝟔𝟓</m:t>
                    </m:r>
                    <m:r>
                      <a:rPr lang="cs-CZ" altLang="cs-CZ" b="1" i="1" dirty="0">
                        <a:latin typeface="Cambria Math" panose="02040503050406030204" pitchFamily="18" charset="0"/>
                      </a:rPr>
                      <m:t> </m:t>
                    </m:r>
                  </m:oMath>
                </a14:m>
                <a:r>
                  <a:rPr lang="cs-CZ" altLang="cs-CZ" b="1" dirty="0"/>
                  <a:t>m/s² (přesně).</a:t>
                </a:r>
              </a:p>
            </p:txBody>
          </p:sp>
        </mc:Choice>
        <mc:Fallback xmlns="">
          <p:sp>
            <p:nvSpPr>
              <p:cNvPr id="29" name="Rectangle 3">
                <a:extLst>
                  <a:ext uri="{FF2B5EF4-FFF2-40B4-BE49-F238E27FC236}">
                    <a16:creationId xmlns:a16="http://schemas.microsoft.com/office/drawing/2014/main" id="{458F83AD-9F3C-9194-4201-88128524D726}"/>
                  </a:ext>
                </a:extLst>
              </p:cNvPr>
              <p:cNvSpPr>
                <a:spLocks noRot="1" noChangeAspect="1" noMove="1" noResize="1" noEditPoints="1" noAdjustHandles="1" noChangeArrowheads="1" noChangeShapeType="1" noTextEdit="1"/>
              </p:cNvSpPr>
              <p:nvPr/>
            </p:nvSpPr>
            <p:spPr bwMode="auto">
              <a:xfrm>
                <a:off x="6507551" y="4984061"/>
                <a:ext cx="5455850" cy="1743860"/>
              </a:xfrm>
              <a:prstGeom prst="rect">
                <a:avLst/>
              </a:prstGeom>
              <a:blipFill>
                <a:blip r:embed="rId4"/>
                <a:stretch>
                  <a:fillRect t="-1399" r="-2346" b="-5594"/>
                </a:stretch>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cs-CZ">
                    <a:noFill/>
                  </a:rPr>
                  <a:t> </a:t>
                </a:r>
              </a:p>
            </p:txBody>
          </p:sp>
        </mc:Fallback>
      </mc:AlternateContent>
    </p:spTree>
    <p:extLst>
      <p:ext uri="{BB962C8B-B14F-4D97-AF65-F5344CB8AC3E}">
        <p14:creationId xmlns:p14="http://schemas.microsoft.com/office/powerpoint/2010/main" val="33772034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56E8418B-0A08-E723-3927-091943A7D930}"/>
              </a:ext>
            </a:extLst>
          </p:cNvPr>
          <p:cNvSpPr txBox="1"/>
          <p:nvPr/>
        </p:nvSpPr>
        <p:spPr>
          <a:xfrm>
            <a:off x="397565" y="413468"/>
            <a:ext cx="3549967" cy="369332"/>
          </a:xfrm>
          <a:prstGeom prst="rect">
            <a:avLst/>
          </a:prstGeom>
          <a:noFill/>
        </p:spPr>
        <p:txBody>
          <a:bodyPr wrap="square" rtlCol="0">
            <a:spAutoFit/>
          </a:bodyPr>
          <a:lstStyle/>
          <a:p>
            <a:r>
              <a:rPr lang="cs-CZ" b="1" dirty="0"/>
              <a:t>Příklad výpočtu tíhové síly</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D3A17EBE-CEC7-897F-C35D-25B807A4967D}"/>
                  </a:ext>
                </a:extLst>
              </p:cNvPr>
              <p:cNvSpPr txBox="1"/>
              <p:nvPr/>
            </p:nvSpPr>
            <p:spPr>
              <a:xfrm>
                <a:off x="446432" y="845731"/>
                <a:ext cx="11344275" cy="1939313"/>
              </a:xfrm>
              <a:prstGeom prst="rect">
                <a:avLst/>
              </a:prstGeom>
              <a:noFill/>
            </p:spPr>
            <p:txBody>
              <a:bodyPr wrap="square" rtlCol="0">
                <a:spAutoFit/>
              </a:bodyPr>
              <a:lstStyle/>
              <a:p>
                <a:r>
                  <a:rPr lang="cs-CZ" dirty="0"/>
                  <a:t>Vypočtěte jakou silou je přitahováno hmotné těleso k povrch Země, je–</a:t>
                </a:r>
                <a:r>
                  <a:rPr lang="cs-CZ" dirty="0" err="1"/>
                  <a:t>li</a:t>
                </a:r>
                <a:r>
                  <a:rPr lang="cs-CZ" dirty="0"/>
                  <a:t> jeho hmotnost m = 50 kg. Tíhovou sílu vypočtěte :</a:t>
                </a:r>
              </a:p>
              <a:p>
                <a:pPr marL="342900" indent="-342900">
                  <a:buAutoNum type="alphaLcParenR"/>
                </a:pPr>
                <a:r>
                  <a:rPr lang="cs-CZ" dirty="0"/>
                  <a:t>pro </a:t>
                </a:r>
                <a14:m>
                  <m:oMath xmlns:m="http://schemas.openxmlformats.org/officeDocument/2006/math">
                    <m:r>
                      <a:rPr lang="cs-CZ" altLang="cs-CZ" i="1" dirty="0" smtClean="0">
                        <a:latin typeface="Cambria Math" panose="02040503050406030204" pitchFamily="18" charset="0"/>
                      </a:rPr>
                      <m:t>𝑔</m:t>
                    </m:r>
                    <m:r>
                      <a:rPr lang="cs-CZ" altLang="cs-CZ" i="1" baseline="-25000" dirty="0" smtClean="0">
                        <a:latin typeface="Cambria Math" panose="02040503050406030204" pitchFamily="18" charset="0"/>
                      </a:rPr>
                      <m:t>0</m:t>
                    </m:r>
                    <m:r>
                      <a:rPr lang="cs-CZ" altLang="cs-CZ" i="1" dirty="0" smtClean="0">
                        <a:latin typeface="Cambria Math" panose="02040503050406030204" pitchFamily="18" charset="0"/>
                      </a:rPr>
                      <m:t> </m:t>
                    </m:r>
                    <m:r>
                      <a:rPr lang="cs-CZ" altLang="cs-CZ" b="0" i="1" dirty="0" smtClean="0">
                        <a:latin typeface="Cambria Math" panose="02040503050406030204" pitchFamily="18" charset="0"/>
                      </a:rPr>
                      <m:t>=</m:t>
                    </m:r>
                    <m:r>
                      <a:rPr lang="cs-CZ" altLang="cs-CZ" i="1" dirty="0" smtClean="0">
                        <a:latin typeface="Cambria Math" panose="02040503050406030204" pitchFamily="18" charset="0"/>
                      </a:rPr>
                      <m:t> 9,80665 </m:t>
                    </m:r>
                    <m:r>
                      <m:rPr>
                        <m:sty m:val="p"/>
                      </m:rPr>
                      <a:rPr lang="cs-CZ" altLang="cs-CZ" i="0" dirty="0" smtClean="0">
                        <a:latin typeface="Cambria Math" panose="02040503050406030204" pitchFamily="18" charset="0"/>
                      </a:rPr>
                      <m:t>m</m:t>
                    </m:r>
                    <m:r>
                      <a:rPr lang="cs-CZ" altLang="cs-CZ" b="0" i="0" dirty="0" smtClean="0">
                        <a:latin typeface="Cambria Math" panose="02040503050406030204" pitchFamily="18" charset="0"/>
                      </a:rPr>
                      <m:t> .  </m:t>
                    </m:r>
                    <m:sSup>
                      <m:sSupPr>
                        <m:ctrlPr>
                          <a:rPr lang="cs-CZ" altLang="cs-CZ" b="0" i="1" dirty="0" smtClean="0">
                            <a:latin typeface="Cambria Math" panose="02040503050406030204" pitchFamily="18" charset="0"/>
                          </a:rPr>
                        </m:ctrlPr>
                      </m:sSupPr>
                      <m:e>
                        <m:r>
                          <m:rPr>
                            <m:sty m:val="p"/>
                          </m:rPr>
                          <a:rPr lang="cs-CZ" altLang="cs-CZ" b="0" i="0" dirty="0" smtClean="0">
                            <a:latin typeface="Cambria Math" panose="02040503050406030204" pitchFamily="18" charset="0"/>
                          </a:rPr>
                          <m:t>s</m:t>
                        </m:r>
                      </m:e>
                      <m:sup>
                        <m:r>
                          <a:rPr lang="cs-CZ" altLang="cs-CZ" b="0" i="1" dirty="0" smtClean="0">
                            <a:latin typeface="Cambria Math" panose="02040503050406030204" pitchFamily="18" charset="0"/>
                          </a:rPr>
                          <m:t>−2</m:t>
                        </m:r>
                      </m:sup>
                    </m:sSup>
                    <m:r>
                      <a:rPr lang="cs-CZ" altLang="cs-CZ" i="0" dirty="0" smtClean="0">
                        <a:latin typeface="Cambria Math" panose="02040503050406030204" pitchFamily="18" charset="0"/>
                      </a:rPr>
                      <m:t> </m:t>
                    </m:r>
                  </m:oMath>
                </a14:m>
                <a:endParaRPr lang="cs-CZ" altLang="cs-CZ" dirty="0"/>
              </a:p>
              <a:p>
                <a:pPr marL="342900" indent="-342900">
                  <a:buAutoNum type="alphaLcParenR"/>
                </a:pPr>
                <a:r>
                  <a:rPr lang="cs-CZ" dirty="0"/>
                  <a:t>pro </a:t>
                </a:r>
                <a14:m>
                  <m:oMath xmlns:m="http://schemas.openxmlformats.org/officeDocument/2006/math">
                    <m:r>
                      <a:rPr lang="cs-CZ" b="0" i="1" smtClean="0">
                        <a:latin typeface="Cambria Math" panose="02040503050406030204" pitchFamily="18" charset="0"/>
                      </a:rPr>
                      <m:t>𝑔</m:t>
                    </m:r>
                    <m:r>
                      <a:rPr lang="cs-CZ" b="0" i="1" smtClean="0">
                        <a:latin typeface="Cambria Math" panose="02040503050406030204" pitchFamily="18" charset="0"/>
                      </a:rPr>
                      <m:t>=10 </m:t>
                    </m:r>
                    <m:r>
                      <m:rPr>
                        <m:sty m:val="p"/>
                      </m:rPr>
                      <a:rPr lang="cs-CZ" b="0" i="0" smtClean="0">
                        <a:latin typeface="Cambria Math" panose="02040503050406030204" pitchFamily="18" charset="0"/>
                      </a:rPr>
                      <m:t>m</m:t>
                    </m:r>
                    <m:r>
                      <a:rPr lang="cs-CZ" b="0" i="0" smtClean="0">
                        <a:latin typeface="Cambria Math" panose="02040503050406030204" pitchFamily="18" charset="0"/>
                      </a:rPr>
                      <m:t> . </m:t>
                    </m:r>
                    <m:sSup>
                      <m:sSupPr>
                        <m:ctrlPr>
                          <a:rPr lang="cs-CZ" b="0" i="1" smtClean="0">
                            <a:latin typeface="Cambria Math" panose="02040503050406030204" pitchFamily="18" charset="0"/>
                          </a:rPr>
                        </m:ctrlPr>
                      </m:sSupPr>
                      <m:e>
                        <m:r>
                          <a:rPr lang="cs-CZ" b="0" i="1" smtClean="0">
                            <a:latin typeface="Cambria Math" panose="02040503050406030204" pitchFamily="18" charset="0"/>
                          </a:rPr>
                          <m:t>𝑠</m:t>
                        </m:r>
                      </m:e>
                      <m:sup>
                        <m:r>
                          <a:rPr lang="cs-CZ" b="0" i="1" smtClean="0">
                            <a:latin typeface="Cambria Math" panose="02040503050406030204" pitchFamily="18" charset="0"/>
                          </a:rPr>
                          <m:t>−2</m:t>
                        </m:r>
                      </m:sup>
                    </m:sSup>
                  </m:oMath>
                </a14:m>
                <a:endParaRPr lang="cs-CZ" dirty="0"/>
              </a:p>
              <a:p>
                <a:endParaRPr lang="cs-CZ" sz="800" dirty="0"/>
              </a:p>
              <a:p>
                <a:r>
                  <a:rPr lang="cs-CZ" dirty="0"/>
                  <a:t>Řešení:</a:t>
                </a:r>
              </a:p>
              <a:p>
                <a:pPr/>
                <a14:m>
                  <m:oMathPara xmlns:m="http://schemas.openxmlformats.org/officeDocument/2006/math">
                    <m:oMathParaPr>
                      <m:jc m:val="left"/>
                    </m:oMathParaPr>
                    <m:oMath xmlns:m="http://schemas.openxmlformats.org/officeDocument/2006/math">
                      <m:r>
                        <a:rPr lang="cs-CZ" b="0" i="1" smtClean="0">
                          <a:latin typeface="Cambria Math" panose="02040503050406030204" pitchFamily="18" charset="0"/>
                        </a:rPr>
                        <m:t>𝑚</m:t>
                      </m:r>
                      <m:r>
                        <a:rPr lang="cs-CZ" b="0" i="1" smtClean="0">
                          <a:latin typeface="Cambria Math" panose="02040503050406030204" pitchFamily="18" charset="0"/>
                        </a:rPr>
                        <m:t>=50 </m:t>
                      </m:r>
                      <m:r>
                        <m:rPr>
                          <m:sty m:val="p"/>
                        </m:rPr>
                        <a:rPr lang="cs-CZ" b="0" i="0" smtClean="0">
                          <a:latin typeface="Cambria Math" panose="02040503050406030204" pitchFamily="18" charset="0"/>
                        </a:rPr>
                        <m:t>kg</m:t>
                      </m:r>
                      <m:r>
                        <a:rPr lang="cs-CZ" b="0" i="0"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𝑔</m:t>
                          </m:r>
                        </m:e>
                        <m:sub>
                          <m:r>
                            <a:rPr lang="cs-CZ" b="0" i="1" smtClean="0">
                              <a:latin typeface="Cambria Math" panose="02040503050406030204" pitchFamily="18" charset="0"/>
                            </a:rPr>
                            <m:t>0</m:t>
                          </m:r>
                        </m:sub>
                      </m:sSub>
                      <m:r>
                        <a:rPr lang="cs-CZ" b="0" i="1" smtClean="0">
                          <a:latin typeface="Cambria Math" panose="02040503050406030204" pitchFamily="18" charset="0"/>
                        </a:rPr>
                        <m:t>=9,80665 </m:t>
                      </m:r>
                      <m:r>
                        <m:rPr>
                          <m:sty m:val="p"/>
                        </m:rPr>
                        <a:rPr lang="cs-CZ" b="0" i="0" smtClean="0">
                          <a:latin typeface="Cambria Math" panose="02040503050406030204" pitchFamily="18" charset="0"/>
                        </a:rPr>
                        <m:t>m</m:t>
                      </m:r>
                      <m:r>
                        <a:rPr lang="cs-CZ" b="0" i="0" smtClean="0">
                          <a:latin typeface="Cambria Math" panose="02040503050406030204" pitchFamily="18" charset="0"/>
                        </a:rPr>
                        <m:t> . </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s</m:t>
                          </m:r>
                        </m:e>
                        <m:sup>
                          <m:r>
                            <a:rPr lang="cs-CZ" b="0" i="1" smtClean="0">
                              <a:latin typeface="Cambria Math" panose="02040503050406030204" pitchFamily="18" charset="0"/>
                            </a:rPr>
                            <m:t>−2</m:t>
                          </m:r>
                        </m:sup>
                      </m:sSup>
                      <m:r>
                        <a:rPr lang="cs-CZ" b="0" i="1" smtClean="0">
                          <a:latin typeface="Cambria Math" panose="02040503050406030204" pitchFamily="18" charset="0"/>
                        </a:rPr>
                        <m:t>, </m:t>
                      </m:r>
                      <m:r>
                        <a:rPr lang="cs-CZ" b="0" i="1" smtClean="0">
                          <a:latin typeface="Cambria Math" panose="02040503050406030204" pitchFamily="18" charset="0"/>
                        </a:rPr>
                        <m:t>𝑔</m:t>
                      </m:r>
                      <m:r>
                        <a:rPr lang="cs-CZ" b="0" i="1" smtClean="0">
                          <a:latin typeface="Cambria Math" panose="02040503050406030204" pitchFamily="18" charset="0"/>
                        </a:rPr>
                        <m:t>=10 </m:t>
                      </m:r>
                      <m:r>
                        <m:rPr>
                          <m:sty m:val="p"/>
                        </m:rPr>
                        <a:rPr lang="cs-CZ" b="0" i="0" smtClean="0">
                          <a:latin typeface="Cambria Math" panose="02040503050406030204" pitchFamily="18" charset="0"/>
                        </a:rPr>
                        <m:t>m</m:t>
                      </m:r>
                      <m:r>
                        <a:rPr lang="cs-CZ" b="0" i="0" smtClean="0">
                          <a:latin typeface="Cambria Math" panose="02040503050406030204" pitchFamily="18" charset="0"/>
                        </a:rPr>
                        <m:t> . </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s</m:t>
                          </m:r>
                        </m:e>
                        <m:sup>
                          <m:r>
                            <a:rPr lang="cs-CZ" b="0" i="1" smtClean="0">
                              <a:latin typeface="Cambria Math" panose="02040503050406030204" pitchFamily="18" charset="0"/>
                            </a:rPr>
                            <m:t>−2</m:t>
                          </m:r>
                        </m:sup>
                      </m:sSup>
                      <m:r>
                        <a:rPr lang="cs-CZ" b="0" i="1"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𝑔𝑜</m:t>
                          </m:r>
                        </m:sub>
                      </m:sSub>
                      <m:r>
                        <a:rPr lang="cs-CZ" b="0" i="1"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𝑔</m:t>
                          </m:r>
                        </m:sub>
                      </m:sSub>
                      <m:r>
                        <a:rPr lang="cs-CZ" b="0" i="1" smtClean="0">
                          <a:latin typeface="Cambria Math" panose="02040503050406030204" pitchFamily="18" charset="0"/>
                        </a:rPr>
                        <m:t>=?</m:t>
                      </m:r>
                    </m:oMath>
                  </m:oMathPara>
                </a14:m>
                <a:endParaRPr lang="cs-CZ" dirty="0"/>
              </a:p>
            </p:txBody>
          </p:sp>
        </mc:Choice>
        <mc:Fallback xmlns="">
          <p:sp>
            <p:nvSpPr>
              <p:cNvPr id="3" name="TextovéPole 2">
                <a:extLst>
                  <a:ext uri="{FF2B5EF4-FFF2-40B4-BE49-F238E27FC236}">
                    <a16:creationId xmlns:a16="http://schemas.microsoft.com/office/drawing/2014/main" id="{D3A17EBE-CEC7-897F-C35D-25B807A4967D}"/>
                  </a:ext>
                </a:extLst>
              </p:cNvPr>
              <p:cNvSpPr txBox="1">
                <a:spLocks noRot="1" noChangeAspect="1" noMove="1" noResize="1" noEditPoints="1" noAdjustHandles="1" noChangeArrowheads="1" noChangeShapeType="1" noTextEdit="1"/>
              </p:cNvSpPr>
              <p:nvPr/>
            </p:nvSpPr>
            <p:spPr>
              <a:xfrm>
                <a:off x="446432" y="845731"/>
                <a:ext cx="11344275" cy="1939313"/>
              </a:xfrm>
              <a:prstGeom prst="rect">
                <a:avLst/>
              </a:prstGeom>
              <a:blipFill>
                <a:blip r:embed="rId2"/>
                <a:stretch>
                  <a:fillRect l="-430" t="-1887" b="-629"/>
                </a:stretch>
              </a:blipFill>
            </p:spPr>
            <p:txBody>
              <a:bodyPr/>
              <a:lstStyle/>
              <a:p>
                <a:r>
                  <a:rPr lang="cs-CZ">
                    <a:noFill/>
                  </a:rPr>
                  <a:t> </a:t>
                </a:r>
              </a:p>
            </p:txBody>
          </p:sp>
        </mc:Fallback>
      </mc:AlternateContent>
      <p:cxnSp>
        <p:nvCxnSpPr>
          <p:cNvPr id="5" name="Přímá spojnice 4">
            <a:extLst>
              <a:ext uri="{FF2B5EF4-FFF2-40B4-BE49-F238E27FC236}">
                <a16:creationId xmlns:a16="http://schemas.microsoft.com/office/drawing/2014/main" id="{61355DCD-7865-8DAC-2A09-1D1A1225F473}"/>
              </a:ext>
            </a:extLst>
          </p:cNvPr>
          <p:cNvCxnSpPr/>
          <p:nvPr/>
        </p:nvCxnSpPr>
        <p:spPr>
          <a:xfrm>
            <a:off x="397565" y="2809875"/>
            <a:ext cx="1144201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4FCADFE5-FF34-8076-C084-C79DD3C369D9}"/>
                  </a:ext>
                </a:extLst>
              </p:cNvPr>
              <p:cNvSpPr txBox="1"/>
              <p:nvPr/>
            </p:nvSpPr>
            <p:spPr>
              <a:xfrm>
                <a:off x="446432" y="2919085"/>
                <a:ext cx="11442010" cy="1352230"/>
              </a:xfrm>
              <a:prstGeom prst="rect">
                <a:avLst/>
              </a:prstGeom>
              <a:noFill/>
            </p:spPr>
            <p:txBody>
              <a:bodyPr wrap="square" rtlCol="0">
                <a:spAutoFit/>
              </a:bodyPr>
              <a:lstStyle/>
              <a:p>
                <a:pPr marL="342900" indent="-342900">
                  <a:buAutoNum type="alphaLcParenR"/>
                </a:pPr>
                <a:r>
                  <a:rPr lang="cs-CZ" b="1" dirty="0"/>
                  <a:t>Výpočet tíhové síly pro </a:t>
                </a:r>
                <a14:m>
                  <m:oMath xmlns:m="http://schemas.openxmlformats.org/officeDocument/2006/math">
                    <m:r>
                      <a:rPr lang="cs-CZ" altLang="cs-CZ" b="1" i="1" dirty="0" smtClean="0">
                        <a:latin typeface="Cambria Math" panose="02040503050406030204" pitchFamily="18" charset="0"/>
                      </a:rPr>
                      <m:t>𝒈</m:t>
                    </m:r>
                    <m:r>
                      <a:rPr lang="cs-CZ" altLang="cs-CZ" b="1" i="1" baseline="-25000" dirty="0" smtClean="0">
                        <a:latin typeface="Cambria Math" panose="02040503050406030204" pitchFamily="18" charset="0"/>
                      </a:rPr>
                      <m:t>𝟎</m:t>
                    </m:r>
                    <m:r>
                      <a:rPr lang="cs-CZ" altLang="cs-CZ" b="1" i="1" dirty="0" smtClean="0">
                        <a:latin typeface="Cambria Math" panose="02040503050406030204" pitchFamily="18" charset="0"/>
                      </a:rPr>
                      <m:t> = </m:t>
                    </m:r>
                    <m:r>
                      <a:rPr lang="cs-CZ" altLang="cs-CZ" b="1" i="1" dirty="0" err="1" smtClean="0">
                        <a:latin typeface="Cambria Math" panose="02040503050406030204" pitchFamily="18" charset="0"/>
                      </a:rPr>
                      <m:t>𝒈</m:t>
                    </m:r>
                    <m:r>
                      <a:rPr lang="cs-CZ" altLang="cs-CZ" b="1" i="1" baseline="-25000" dirty="0" err="1" smtClean="0">
                        <a:latin typeface="Cambria Math" panose="02040503050406030204" pitchFamily="18" charset="0"/>
                      </a:rPr>
                      <m:t>𝒏</m:t>
                    </m:r>
                    <m:r>
                      <a:rPr lang="cs-CZ" altLang="cs-CZ" b="1" i="1" dirty="0" smtClean="0">
                        <a:latin typeface="Cambria Math" panose="02040503050406030204" pitchFamily="18" charset="0"/>
                      </a:rPr>
                      <m:t> = </m:t>
                    </m:r>
                    <m:r>
                      <a:rPr lang="cs-CZ" altLang="cs-CZ" b="1" i="1" dirty="0" smtClean="0">
                        <a:latin typeface="Cambria Math" panose="02040503050406030204" pitchFamily="18" charset="0"/>
                      </a:rPr>
                      <m:t>𝟗</m:t>
                    </m:r>
                    <m:r>
                      <a:rPr lang="cs-CZ" altLang="cs-CZ" b="1" i="1" dirty="0" smtClean="0">
                        <a:latin typeface="Cambria Math" panose="02040503050406030204" pitchFamily="18" charset="0"/>
                      </a:rPr>
                      <m:t>,</m:t>
                    </m:r>
                    <m:r>
                      <a:rPr lang="cs-CZ" altLang="cs-CZ" b="1" i="1" dirty="0" smtClean="0">
                        <a:latin typeface="Cambria Math" panose="02040503050406030204" pitchFamily="18" charset="0"/>
                      </a:rPr>
                      <m:t>𝟖𝟎𝟔𝟔𝟓</m:t>
                    </m:r>
                    <m:r>
                      <a:rPr lang="cs-CZ" altLang="cs-CZ" b="1" i="1" dirty="0" smtClean="0">
                        <a:latin typeface="Cambria Math" panose="02040503050406030204" pitchFamily="18" charset="0"/>
                      </a:rPr>
                      <m:t> </m:t>
                    </m:r>
                    <m:r>
                      <a:rPr lang="cs-CZ" altLang="cs-CZ" b="1" i="1" dirty="0">
                        <a:latin typeface="Cambria Math" panose="02040503050406030204" pitchFamily="18" charset="0"/>
                      </a:rPr>
                      <m:t>𝐦</m:t>
                    </m:r>
                    <m:r>
                      <a:rPr lang="cs-CZ" altLang="cs-CZ" b="1" dirty="0">
                        <a:latin typeface="Cambria Math" panose="02040503050406030204" pitchFamily="18" charset="0"/>
                      </a:rPr>
                      <m:t> . </m:t>
                    </m:r>
                    <m:sSup>
                      <m:sSupPr>
                        <m:ctrlPr>
                          <a:rPr lang="cs-CZ" altLang="cs-CZ" b="1" i="1" dirty="0">
                            <a:latin typeface="Cambria Math" panose="02040503050406030204" pitchFamily="18" charset="0"/>
                          </a:rPr>
                        </m:ctrlPr>
                      </m:sSupPr>
                      <m:e>
                        <m:r>
                          <a:rPr lang="cs-CZ" altLang="cs-CZ" b="1" i="1" dirty="0">
                            <a:latin typeface="Cambria Math" panose="02040503050406030204" pitchFamily="18" charset="0"/>
                          </a:rPr>
                          <m:t>𝒔</m:t>
                        </m:r>
                      </m:e>
                      <m:sup>
                        <m:r>
                          <a:rPr lang="cs-CZ" altLang="cs-CZ" b="1" dirty="0">
                            <a:latin typeface="Cambria Math" panose="02040503050406030204" pitchFamily="18" charset="0"/>
                          </a:rPr>
                          <m:t>−</m:t>
                        </m:r>
                        <m:r>
                          <a:rPr lang="cs-CZ" altLang="cs-CZ" b="1" i="1" dirty="0">
                            <a:latin typeface="Cambria Math" panose="02040503050406030204" pitchFamily="18" charset="0"/>
                          </a:rPr>
                          <m:t>𝟐</m:t>
                        </m:r>
                      </m:sup>
                    </m:sSup>
                    <m:r>
                      <a:rPr lang="cs-CZ" altLang="cs-CZ" b="1" i="0" dirty="0" smtClean="0">
                        <a:latin typeface="Cambria Math" panose="02040503050406030204" pitchFamily="18" charset="0"/>
                      </a:rPr>
                      <m:t>:</m:t>
                    </m:r>
                  </m:oMath>
                </a14:m>
                <a:r>
                  <a:rPr lang="cs-CZ" b="1" dirty="0"/>
                  <a:t> </a:t>
                </a:r>
              </a:p>
              <a:p>
                <a:pPr marL="342900" indent="-342900">
                  <a:buAutoNum type="alphaLcParenR"/>
                </a:pPr>
                <a:endParaRPr lang="cs-CZ" dirty="0"/>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𝑔</m:t>
                          </m:r>
                          <m:r>
                            <a:rPr lang="cs-CZ" b="0" i="1" smtClean="0">
                              <a:latin typeface="Cambria Math" panose="02040503050406030204" pitchFamily="18" charset="0"/>
                            </a:rPr>
                            <m:t>0</m:t>
                          </m:r>
                        </m:sub>
                      </m:sSub>
                      <m:r>
                        <a:rPr lang="cs-CZ" b="0" i="1" smtClean="0">
                          <a:latin typeface="Cambria Math" panose="02040503050406030204" pitchFamily="18" charset="0"/>
                        </a:rPr>
                        <m:t>=</m:t>
                      </m:r>
                      <m:r>
                        <a:rPr lang="cs-CZ" b="0" i="1" smtClean="0">
                          <a:latin typeface="Cambria Math" panose="02040503050406030204" pitchFamily="18" charset="0"/>
                        </a:rPr>
                        <m:t>𝑚</m:t>
                      </m:r>
                      <m:r>
                        <a:rPr lang="cs-CZ" b="0" i="1" smtClean="0">
                          <a:latin typeface="Cambria Math" panose="02040503050406030204" pitchFamily="18" charset="0"/>
                        </a:rPr>
                        <m:t> .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𝑔</m:t>
                          </m:r>
                        </m:e>
                        <m:sub>
                          <m:r>
                            <a:rPr lang="cs-CZ" b="0" i="1" smtClean="0">
                              <a:latin typeface="Cambria Math" panose="02040503050406030204" pitchFamily="18" charset="0"/>
                            </a:rPr>
                            <m:t>0</m:t>
                          </m:r>
                        </m:sub>
                      </m:sSub>
                      <m:r>
                        <a:rPr lang="cs-CZ" b="0" i="1" smtClean="0">
                          <a:latin typeface="Cambria Math" panose="02040503050406030204" pitchFamily="18" charset="0"/>
                        </a:rPr>
                        <m:t>=50 . 9,80665 </m:t>
                      </m:r>
                      <m:r>
                        <m:rPr>
                          <m:sty m:val="p"/>
                        </m:rPr>
                        <a:rPr lang="cs-CZ" b="0" i="0" smtClean="0">
                          <a:latin typeface="Cambria Math" panose="02040503050406030204" pitchFamily="18" charset="0"/>
                        </a:rPr>
                        <m:t>N</m:t>
                      </m:r>
                      <m:r>
                        <a:rPr lang="cs-CZ" b="0" i="0" smtClean="0">
                          <a:latin typeface="Cambria Math" panose="02040503050406030204" pitchFamily="18" charset="0"/>
                        </a:rPr>
                        <m:t>=490,3325 </m:t>
                      </m:r>
                      <m:r>
                        <m:rPr>
                          <m:sty m:val="p"/>
                        </m:rPr>
                        <a:rPr lang="cs-CZ" b="0" i="0" smtClean="0">
                          <a:latin typeface="Cambria Math" panose="02040503050406030204" pitchFamily="18" charset="0"/>
                        </a:rPr>
                        <m:t>N</m:t>
                      </m:r>
                    </m:oMath>
                  </m:oMathPara>
                </a14:m>
                <a:endParaRPr lang="cs-CZ" dirty="0"/>
              </a:p>
              <a:p>
                <a:endParaRPr lang="cs-CZ" sz="800" dirty="0"/>
              </a:p>
              <a:p>
                <a:r>
                  <a:rPr lang="cs-CZ" dirty="0"/>
                  <a:t>Při tíhovém zrychlení </a:t>
                </a:r>
                <a14:m>
                  <m:oMath xmlns:m="http://schemas.openxmlformats.org/officeDocument/2006/math">
                    <m:r>
                      <a:rPr lang="cs-CZ" altLang="cs-CZ" i="1" dirty="0" smtClean="0">
                        <a:latin typeface="Cambria Math" panose="02040503050406030204" pitchFamily="18" charset="0"/>
                      </a:rPr>
                      <m:t>𝑔</m:t>
                    </m:r>
                    <m:r>
                      <a:rPr lang="cs-CZ" altLang="cs-CZ" i="1" baseline="-25000" dirty="0" smtClean="0">
                        <a:latin typeface="Cambria Math" panose="02040503050406030204" pitchFamily="18" charset="0"/>
                      </a:rPr>
                      <m:t>0</m:t>
                    </m:r>
                    <m:r>
                      <a:rPr lang="cs-CZ" altLang="cs-CZ" i="1" dirty="0" smtClean="0">
                        <a:latin typeface="Cambria Math" panose="02040503050406030204" pitchFamily="18" charset="0"/>
                      </a:rPr>
                      <m:t> = 9,80665</m:t>
                    </m:r>
                    <m:r>
                      <a:rPr lang="cs-CZ" altLang="cs-CZ" b="0" i="1" dirty="0" smtClean="0">
                        <a:latin typeface="Cambria Math" panose="02040503050406030204" pitchFamily="18" charset="0"/>
                      </a:rPr>
                      <m:t> </m:t>
                    </m:r>
                    <m:r>
                      <m:rPr>
                        <m:sty m:val="p"/>
                      </m:rPr>
                      <a:rPr lang="cs-CZ" altLang="cs-CZ" b="0" i="0" dirty="0" smtClean="0">
                        <a:latin typeface="Cambria Math" panose="02040503050406030204" pitchFamily="18" charset="0"/>
                      </a:rPr>
                      <m:t>m</m:t>
                    </m:r>
                    <m:r>
                      <a:rPr lang="cs-CZ" altLang="cs-CZ" b="0" i="0" dirty="0" smtClean="0">
                        <a:latin typeface="Cambria Math" panose="02040503050406030204" pitchFamily="18" charset="0"/>
                      </a:rPr>
                      <m:t> . </m:t>
                    </m:r>
                    <m:sSup>
                      <m:sSupPr>
                        <m:ctrlPr>
                          <a:rPr lang="cs-CZ" altLang="cs-CZ" b="0" i="1" dirty="0" smtClean="0">
                            <a:latin typeface="Cambria Math" panose="02040503050406030204" pitchFamily="18" charset="0"/>
                          </a:rPr>
                        </m:ctrlPr>
                      </m:sSupPr>
                      <m:e>
                        <m:r>
                          <m:rPr>
                            <m:sty m:val="p"/>
                          </m:rPr>
                          <a:rPr lang="cs-CZ" altLang="cs-CZ" b="0" i="0" dirty="0" smtClean="0">
                            <a:latin typeface="Cambria Math" panose="02040503050406030204" pitchFamily="18" charset="0"/>
                          </a:rPr>
                          <m:t>s</m:t>
                        </m:r>
                      </m:e>
                      <m:sup>
                        <m:r>
                          <a:rPr lang="cs-CZ" altLang="cs-CZ" b="0" i="0" dirty="0" smtClean="0">
                            <a:latin typeface="Cambria Math" panose="02040503050406030204" pitchFamily="18" charset="0"/>
                          </a:rPr>
                          <m:t>−2</m:t>
                        </m:r>
                      </m:sup>
                    </m:sSup>
                  </m:oMath>
                </a14:m>
                <a:r>
                  <a:rPr lang="cs-CZ" dirty="0"/>
                  <a:t> působí na těleso tíhová síla 490,3325 N.</a:t>
                </a:r>
              </a:p>
            </p:txBody>
          </p:sp>
        </mc:Choice>
        <mc:Fallback xmlns="">
          <p:sp>
            <p:nvSpPr>
              <p:cNvPr id="6" name="TextovéPole 5">
                <a:extLst>
                  <a:ext uri="{FF2B5EF4-FFF2-40B4-BE49-F238E27FC236}">
                    <a16:creationId xmlns:a16="http://schemas.microsoft.com/office/drawing/2014/main" id="{4FCADFE5-FF34-8076-C084-C79DD3C369D9}"/>
                  </a:ext>
                </a:extLst>
              </p:cNvPr>
              <p:cNvSpPr txBox="1">
                <a:spLocks noRot="1" noChangeAspect="1" noMove="1" noResize="1" noEditPoints="1" noAdjustHandles="1" noChangeArrowheads="1" noChangeShapeType="1" noTextEdit="1"/>
              </p:cNvSpPr>
              <p:nvPr/>
            </p:nvSpPr>
            <p:spPr>
              <a:xfrm>
                <a:off x="446432" y="2919085"/>
                <a:ext cx="11442010" cy="1352230"/>
              </a:xfrm>
              <a:prstGeom prst="rect">
                <a:avLst/>
              </a:prstGeom>
              <a:blipFill>
                <a:blip r:embed="rId3"/>
                <a:stretch>
                  <a:fillRect l="-426" t="-2252" b="-6306"/>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CEFD561A-6352-6EAF-918E-7FBAA7931F75}"/>
                  </a:ext>
                </a:extLst>
              </p:cNvPr>
              <p:cNvSpPr txBox="1"/>
              <p:nvPr/>
            </p:nvSpPr>
            <p:spPr>
              <a:xfrm>
                <a:off x="446432" y="4295158"/>
                <a:ext cx="11135968" cy="1198341"/>
              </a:xfrm>
              <a:prstGeom prst="rect">
                <a:avLst/>
              </a:prstGeom>
              <a:noFill/>
            </p:spPr>
            <p:txBody>
              <a:bodyPr wrap="square" rtlCol="0">
                <a:spAutoFit/>
              </a:bodyPr>
              <a:lstStyle/>
              <a:p>
                <a:r>
                  <a:rPr lang="cs-CZ" b="1" dirty="0"/>
                  <a:t>b) Výpočet tíhové síly pro </a:t>
                </a:r>
                <a14:m>
                  <m:oMath xmlns:m="http://schemas.openxmlformats.org/officeDocument/2006/math">
                    <m:r>
                      <a:rPr lang="cs-CZ" b="1" i="1" smtClean="0">
                        <a:latin typeface="Cambria Math" panose="02040503050406030204" pitchFamily="18" charset="0"/>
                      </a:rPr>
                      <m:t>𝒈</m:t>
                    </m:r>
                    <m:r>
                      <a:rPr lang="cs-CZ" b="1" i="1" smtClean="0">
                        <a:latin typeface="Cambria Math" panose="02040503050406030204" pitchFamily="18" charset="0"/>
                      </a:rPr>
                      <m:t>=</m:t>
                    </m:r>
                    <m:r>
                      <a:rPr lang="cs-CZ" b="1" i="1" smtClean="0">
                        <a:latin typeface="Cambria Math" panose="02040503050406030204" pitchFamily="18" charset="0"/>
                      </a:rPr>
                      <m:t>𝟏𝟎</m:t>
                    </m:r>
                    <m:r>
                      <a:rPr lang="cs-CZ" b="1" i="1" smtClean="0">
                        <a:latin typeface="Cambria Math" panose="02040503050406030204" pitchFamily="18" charset="0"/>
                      </a:rPr>
                      <m:t> </m:t>
                    </m:r>
                    <m:r>
                      <a:rPr lang="cs-CZ" b="1" i="0" smtClean="0">
                        <a:latin typeface="Cambria Math" panose="02040503050406030204" pitchFamily="18" charset="0"/>
                      </a:rPr>
                      <m:t>𝐦</m:t>
                    </m:r>
                    <m:r>
                      <a:rPr lang="cs-CZ" b="1" i="0" smtClean="0">
                        <a:latin typeface="Cambria Math" panose="02040503050406030204" pitchFamily="18" charset="0"/>
                      </a:rPr>
                      <m:t> . </m:t>
                    </m:r>
                    <m:sSup>
                      <m:sSupPr>
                        <m:ctrlPr>
                          <a:rPr lang="cs-CZ" b="1" i="1" smtClean="0">
                            <a:latin typeface="Cambria Math" panose="02040503050406030204" pitchFamily="18" charset="0"/>
                          </a:rPr>
                        </m:ctrlPr>
                      </m:sSupPr>
                      <m:e>
                        <m:r>
                          <a:rPr lang="cs-CZ" b="1" i="0" smtClean="0">
                            <a:latin typeface="Cambria Math" panose="02040503050406030204" pitchFamily="18" charset="0"/>
                          </a:rPr>
                          <m:t>𝐬</m:t>
                        </m:r>
                      </m:e>
                      <m:sup>
                        <m:r>
                          <a:rPr lang="cs-CZ" b="1" i="1" smtClean="0">
                            <a:latin typeface="Cambria Math" panose="02040503050406030204" pitchFamily="18" charset="0"/>
                          </a:rPr>
                          <m:t>−</m:t>
                        </m:r>
                        <m:r>
                          <a:rPr lang="cs-CZ" b="1" i="1" smtClean="0">
                            <a:latin typeface="Cambria Math" panose="02040503050406030204" pitchFamily="18" charset="0"/>
                          </a:rPr>
                          <m:t>𝟐</m:t>
                        </m:r>
                      </m:sup>
                    </m:sSup>
                    <m:r>
                      <a:rPr lang="cs-CZ" b="1" i="1" smtClean="0">
                        <a:latin typeface="Cambria Math" panose="02040503050406030204" pitchFamily="18" charset="0"/>
                      </a:rPr>
                      <m:t>:</m:t>
                    </m:r>
                  </m:oMath>
                </a14:m>
                <a:endParaRPr lang="cs-CZ" b="1" dirty="0"/>
              </a:p>
              <a:p>
                <a:endParaRPr lang="cs-CZ" sz="800" dirty="0"/>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𝑔</m:t>
                          </m:r>
                        </m:sub>
                      </m:sSub>
                      <m:r>
                        <a:rPr lang="cs-CZ" b="0" i="1" smtClean="0">
                          <a:latin typeface="Cambria Math" panose="02040503050406030204" pitchFamily="18" charset="0"/>
                        </a:rPr>
                        <m:t>=</m:t>
                      </m:r>
                      <m:r>
                        <a:rPr lang="cs-CZ" b="0" i="1" smtClean="0">
                          <a:latin typeface="Cambria Math" panose="02040503050406030204" pitchFamily="18" charset="0"/>
                        </a:rPr>
                        <m:t>𝑚</m:t>
                      </m:r>
                      <m:r>
                        <a:rPr lang="cs-CZ" b="0" i="1" smtClean="0">
                          <a:latin typeface="Cambria Math" panose="02040503050406030204" pitchFamily="18" charset="0"/>
                        </a:rPr>
                        <m:t> . </m:t>
                      </m:r>
                      <m:r>
                        <a:rPr lang="cs-CZ" b="0" i="1" smtClean="0">
                          <a:latin typeface="Cambria Math" panose="02040503050406030204" pitchFamily="18" charset="0"/>
                        </a:rPr>
                        <m:t>𝑔</m:t>
                      </m:r>
                      <m:r>
                        <a:rPr lang="cs-CZ" b="0" i="1" smtClean="0">
                          <a:latin typeface="Cambria Math" panose="02040503050406030204" pitchFamily="18" charset="0"/>
                        </a:rPr>
                        <m:t>=50 . 10 </m:t>
                      </m:r>
                      <m:r>
                        <m:rPr>
                          <m:sty m:val="p"/>
                        </m:rPr>
                        <a:rPr lang="cs-CZ" b="0" i="0" smtClean="0">
                          <a:latin typeface="Cambria Math" panose="02040503050406030204" pitchFamily="18" charset="0"/>
                        </a:rPr>
                        <m:t>N</m:t>
                      </m:r>
                      <m:r>
                        <a:rPr lang="cs-CZ" b="0" i="0" smtClean="0">
                          <a:latin typeface="Cambria Math" panose="02040503050406030204" pitchFamily="18" charset="0"/>
                        </a:rPr>
                        <m:t>=500 </m:t>
                      </m:r>
                      <m:r>
                        <m:rPr>
                          <m:sty m:val="p"/>
                        </m:rPr>
                        <a:rPr lang="cs-CZ" b="0" i="0" smtClean="0">
                          <a:latin typeface="Cambria Math" panose="02040503050406030204" pitchFamily="18" charset="0"/>
                        </a:rPr>
                        <m:t>N</m:t>
                      </m:r>
                    </m:oMath>
                  </m:oMathPara>
                </a14:m>
                <a:endParaRPr lang="cs-CZ" dirty="0"/>
              </a:p>
              <a:p>
                <a:endParaRPr lang="cs-CZ" sz="800" dirty="0"/>
              </a:p>
              <a:p>
                <a:r>
                  <a:rPr lang="cs-CZ" dirty="0"/>
                  <a:t>Při tíhovém zrychlení </a:t>
                </a:r>
                <a14:m>
                  <m:oMath xmlns:m="http://schemas.openxmlformats.org/officeDocument/2006/math">
                    <m:r>
                      <a:rPr lang="cs-CZ" b="0" i="1" smtClean="0">
                        <a:latin typeface="Cambria Math" panose="02040503050406030204" pitchFamily="18" charset="0"/>
                      </a:rPr>
                      <m:t>𝑔</m:t>
                    </m:r>
                    <m:r>
                      <a:rPr lang="cs-CZ" b="0" i="1" smtClean="0">
                        <a:latin typeface="Cambria Math" panose="02040503050406030204" pitchFamily="18" charset="0"/>
                      </a:rPr>
                      <m:t>=10 </m:t>
                    </m:r>
                    <m:r>
                      <m:rPr>
                        <m:sty m:val="p"/>
                      </m:rPr>
                      <a:rPr lang="cs-CZ" b="0" i="0" smtClean="0">
                        <a:latin typeface="Cambria Math" panose="02040503050406030204" pitchFamily="18" charset="0"/>
                      </a:rPr>
                      <m:t>m</m:t>
                    </m:r>
                    <m:r>
                      <a:rPr lang="cs-CZ" b="0" i="0" smtClean="0">
                        <a:latin typeface="Cambria Math" panose="02040503050406030204" pitchFamily="18" charset="0"/>
                      </a:rPr>
                      <m:t> . </m:t>
                    </m:r>
                    <m:sSup>
                      <m:sSupPr>
                        <m:ctrlPr>
                          <a:rPr lang="cs-CZ" b="0" i="1" smtClean="0">
                            <a:latin typeface="Cambria Math" panose="02040503050406030204" pitchFamily="18" charset="0"/>
                          </a:rPr>
                        </m:ctrlPr>
                      </m:sSupPr>
                      <m:e>
                        <m:r>
                          <a:rPr lang="cs-CZ" b="0" i="1" smtClean="0">
                            <a:latin typeface="Cambria Math" panose="02040503050406030204" pitchFamily="18" charset="0"/>
                          </a:rPr>
                          <m:t>𝑠</m:t>
                        </m:r>
                      </m:e>
                      <m:sup>
                        <m:r>
                          <a:rPr lang="cs-CZ" b="0" i="1" smtClean="0">
                            <a:latin typeface="Cambria Math" panose="02040503050406030204" pitchFamily="18" charset="0"/>
                          </a:rPr>
                          <m:t>−2</m:t>
                        </m:r>
                      </m:sup>
                    </m:sSup>
                  </m:oMath>
                </a14:m>
                <a:r>
                  <a:rPr lang="cs-CZ" dirty="0"/>
                  <a:t> působí na hmotné těleso tíhová síla 500 N. </a:t>
                </a:r>
              </a:p>
            </p:txBody>
          </p:sp>
        </mc:Choice>
        <mc:Fallback xmlns="">
          <p:sp>
            <p:nvSpPr>
              <p:cNvPr id="7" name="TextovéPole 6">
                <a:extLst>
                  <a:ext uri="{FF2B5EF4-FFF2-40B4-BE49-F238E27FC236}">
                    <a16:creationId xmlns:a16="http://schemas.microsoft.com/office/drawing/2014/main" id="{CEFD561A-6352-6EAF-918E-7FBAA7931F75}"/>
                  </a:ext>
                </a:extLst>
              </p:cNvPr>
              <p:cNvSpPr txBox="1">
                <a:spLocks noRot="1" noChangeAspect="1" noMove="1" noResize="1" noEditPoints="1" noAdjustHandles="1" noChangeArrowheads="1" noChangeShapeType="1" noTextEdit="1"/>
              </p:cNvSpPr>
              <p:nvPr/>
            </p:nvSpPr>
            <p:spPr>
              <a:xfrm>
                <a:off x="446432" y="4295158"/>
                <a:ext cx="11135968" cy="1198341"/>
              </a:xfrm>
              <a:prstGeom prst="rect">
                <a:avLst/>
              </a:prstGeom>
              <a:blipFill>
                <a:blip r:embed="rId4"/>
                <a:stretch>
                  <a:fillRect l="-438" t="-2551" b="-7653"/>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8" name="TextovéPole 7">
                <a:extLst>
                  <a:ext uri="{FF2B5EF4-FFF2-40B4-BE49-F238E27FC236}">
                    <a16:creationId xmlns:a16="http://schemas.microsoft.com/office/drawing/2014/main" id="{F0B7D016-550D-8DE9-2950-C9BC11A15EB5}"/>
                  </a:ext>
                </a:extLst>
              </p:cNvPr>
              <p:cNvSpPr txBox="1"/>
              <p:nvPr/>
            </p:nvSpPr>
            <p:spPr>
              <a:xfrm>
                <a:off x="446432" y="5667375"/>
                <a:ext cx="11442010" cy="669992"/>
              </a:xfrm>
              <a:prstGeom prst="rect">
                <a:avLst/>
              </a:prstGeom>
              <a:noFill/>
            </p:spPr>
            <p:txBody>
              <a:bodyPr wrap="square" rtlCol="0">
                <a:spAutoFit/>
              </a:bodyPr>
              <a:lstStyle/>
              <a:p>
                <a:r>
                  <a:rPr lang="cs-CZ" dirty="0"/>
                  <a:t>Přesto, že rozdíl vypočtených hodnot tíhové síly je nezanedbatelný, pro výpočet školních úloh se používá hodnota tíhového zrychlení </a:t>
                </a:r>
                <a14:m>
                  <m:oMath xmlns:m="http://schemas.openxmlformats.org/officeDocument/2006/math">
                    <m:r>
                      <a:rPr lang="cs-CZ" b="0" i="1" smtClean="0">
                        <a:latin typeface="Cambria Math" panose="02040503050406030204" pitchFamily="18" charset="0"/>
                      </a:rPr>
                      <m:t>𝑔</m:t>
                    </m:r>
                    <m:r>
                      <a:rPr lang="cs-CZ" b="0" i="1" smtClean="0">
                        <a:latin typeface="Cambria Math" panose="02040503050406030204" pitchFamily="18" charset="0"/>
                      </a:rPr>
                      <m:t>=10 </m:t>
                    </m:r>
                    <m:r>
                      <m:rPr>
                        <m:sty m:val="p"/>
                      </m:rPr>
                      <a:rPr lang="cs-CZ" b="0" i="0" smtClean="0">
                        <a:latin typeface="Cambria Math" panose="02040503050406030204" pitchFamily="18" charset="0"/>
                      </a:rPr>
                      <m:t>m</m:t>
                    </m:r>
                    <m:r>
                      <a:rPr lang="cs-CZ" b="0" i="0" smtClean="0">
                        <a:latin typeface="Cambria Math" panose="02040503050406030204" pitchFamily="18" charset="0"/>
                      </a:rPr>
                      <m:t> . </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s</m:t>
                        </m:r>
                      </m:e>
                      <m:sup>
                        <m:r>
                          <a:rPr lang="cs-CZ" b="0" i="1" smtClean="0">
                            <a:latin typeface="Cambria Math" panose="02040503050406030204" pitchFamily="18" charset="0"/>
                          </a:rPr>
                          <m:t>−2</m:t>
                        </m:r>
                      </m:sup>
                    </m:sSup>
                  </m:oMath>
                </a14:m>
                <a:r>
                  <a:rPr lang="cs-CZ" dirty="0"/>
                  <a:t>.</a:t>
                </a:r>
              </a:p>
            </p:txBody>
          </p:sp>
        </mc:Choice>
        <mc:Fallback xmlns="">
          <p:sp>
            <p:nvSpPr>
              <p:cNvPr id="8" name="TextovéPole 7">
                <a:extLst>
                  <a:ext uri="{FF2B5EF4-FFF2-40B4-BE49-F238E27FC236}">
                    <a16:creationId xmlns:a16="http://schemas.microsoft.com/office/drawing/2014/main" id="{F0B7D016-550D-8DE9-2950-C9BC11A15EB5}"/>
                  </a:ext>
                </a:extLst>
              </p:cNvPr>
              <p:cNvSpPr txBox="1">
                <a:spLocks noRot="1" noChangeAspect="1" noMove="1" noResize="1" noEditPoints="1" noAdjustHandles="1" noChangeArrowheads="1" noChangeShapeType="1" noTextEdit="1"/>
              </p:cNvSpPr>
              <p:nvPr/>
            </p:nvSpPr>
            <p:spPr>
              <a:xfrm>
                <a:off x="446432" y="5667375"/>
                <a:ext cx="11442010" cy="669992"/>
              </a:xfrm>
              <a:prstGeom prst="rect">
                <a:avLst/>
              </a:prstGeom>
              <a:blipFill>
                <a:blip r:embed="rId5"/>
                <a:stretch>
                  <a:fillRect l="-426" t="-5455" b="-10000"/>
                </a:stretch>
              </a:blipFill>
            </p:spPr>
            <p:txBody>
              <a:bodyPr/>
              <a:lstStyle/>
              <a:p>
                <a:r>
                  <a:rPr lang="cs-CZ">
                    <a:noFill/>
                  </a:rPr>
                  <a:t> </a:t>
                </a:r>
              </a:p>
            </p:txBody>
          </p:sp>
        </mc:Fallback>
      </mc:AlternateContent>
    </p:spTree>
    <p:extLst>
      <p:ext uri="{BB962C8B-B14F-4D97-AF65-F5344CB8AC3E}">
        <p14:creationId xmlns:p14="http://schemas.microsoft.com/office/powerpoint/2010/main" val="28949117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456496" y="276619"/>
            <a:ext cx="4536504" cy="400110"/>
          </a:xfrm>
          <a:prstGeom prst="rect">
            <a:avLst/>
          </a:prstGeom>
          <a:noFill/>
        </p:spPr>
        <p:txBody>
          <a:bodyPr wrap="square" rtlCol="0">
            <a:spAutoFit/>
          </a:bodyPr>
          <a:lstStyle/>
          <a:p>
            <a:r>
              <a:rPr lang="cs-CZ" sz="2000" b="1" dirty="0"/>
              <a:t>Mechanická práce </a:t>
            </a:r>
          </a:p>
        </p:txBody>
      </p:sp>
      <p:sp>
        <p:nvSpPr>
          <p:cNvPr id="3" name="TextovéPole 2"/>
          <p:cNvSpPr txBox="1"/>
          <p:nvPr/>
        </p:nvSpPr>
        <p:spPr>
          <a:xfrm>
            <a:off x="3736098" y="1468545"/>
            <a:ext cx="4719803" cy="923330"/>
          </a:xfrm>
          <a:prstGeom prst="rect">
            <a:avLst/>
          </a:prstGeom>
          <a:noFill/>
        </p:spPr>
        <p:txBody>
          <a:bodyPr wrap="square" rtlCol="0">
            <a:spAutoFit/>
          </a:bodyPr>
          <a:lstStyle/>
          <a:p>
            <a:r>
              <a:rPr lang="cs-CZ" dirty="0"/>
              <a:t>Společným znakem konání mechanické práce je:</a:t>
            </a:r>
          </a:p>
          <a:p>
            <a:pPr marL="285750" indent="-285750">
              <a:buFont typeface="Arial" panose="020B0604020202020204" pitchFamily="34" charset="0"/>
              <a:buChar char="•"/>
            </a:pPr>
            <a:r>
              <a:rPr lang="cs-CZ" b="1" dirty="0"/>
              <a:t>Silové působení na těleso</a:t>
            </a:r>
          </a:p>
          <a:p>
            <a:pPr marL="285750" indent="-285750">
              <a:buFont typeface="Arial" panose="020B0604020202020204" pitchFamily="34" charset="0"/>
              <a:buChar char="•"/>
            </a:pPr>
            <a:r>
              <a:rPr lang="cs-CZ" b="1" dirty="0"/>
              <a:t>Přemisťování tělesa nebo jeho částí</a:t>
            </a:r>
          </a:p>
        </p:txBody>
      </p:sp>
      <p:sp>
        <p:nvSpPr>
          <p:cNvPr id="4" name="TextovéPole 3"/>
          <p:cNvSpPr txBox="1"/>
          <p:nvPr/>
        </p:nvSpPr>
        <p:spPr>
          <a:xfrm>
            <a:off x="456496" y="2391875"/>
            <a:ext cx="11247824" cy="507831"/>
          </a:xfrm>
          <a:prstGeom prst="rect">
            <a:avLst/>
          </a:prstGeom>
          <a:noFill/>
        </p:spPr>
        <p:txBody>
          <a:bodyPr wrap="square" rtlCol="0">
            <a:spAutoFit/>
          </a:bodyPr>
          <a:lstStyle/>
          <a:p>
            <a:r>
              <a:rPr lang="cs-CZ" dirty="0"/>
              <a:t>Mechanická práce je </a:t>
            </a:r>
            <a:r>
              <a:rPr lang="cs-CZ" b="1" dirty="0"/>
              <a:t>skalární fyzikální veličina (nemá směr, má pouze hodnotu)</a:t>
            </a:r>
          </a:p>
          <a:p>
            <a:endParaRPr lang="cs-CZ" sz="900" b="1" dirty="0"/>
          </a:p>
        </p:txBody>
      </p:sp>
      <mc:AlternateContent xmlns:mc="http://schemas.openxmlformats.org/markup-compatibility/2006" xmlns:a14="http://schemas.microsoft.com/office/drawing/2010/main">
        <mc:Choice Requires="a14">
          <p:sp>
            <p:nvSpPr>
              <p:cNvPr id="5" name="TextovéPole 4"/>
              <p:cNvSpPr txBox="1"/>
              <p:nvPr/>
            </p:nvSpPr>
            <p:spPr>
              <a:xfrm>
                <a:off x="456496" y="2899706"/>
                <a:ext cx="11247823" cy="1431161"/>
              </a:xfrm>
              <a:prstGeom prst="rect">
                <a:avLst/>
              </a:prstGeom>
              <a:noFill/>
            </p:spPr>
            <p:txBody>
              <a:bodyPr wrap="square" rtlCol="0">
                <a:spAutoFit/>
              </a:bodyPr>
              <a:lstStyle/>
              <a:p>
                <a:r>
                  <a:rPr lang="cs-CZ" dirty="0"/>
                  <a:t>Jestliže síla </a:t>
                </a:r>
                <a14:m>
                  <m:oMath xmlns:m="http://schemas.openxmlformats.org/officeDocument/2006/math">
                    <m:r>
                      <a:rPr lang="cs-CZ" b="1" i="1" dirty="0">
                        <a:latin typeface="Cambria Math"/>
                      </a:rPr>
                      <m:t>𝑭</m:t>
                    </m:r>
                  </m:oMath>
                </a14:m>
                <a:r>
                  <a:rPr lang="cs-CZ" dirty="0"/>
                  <a:t> má stálou velikost a stejný </a:t>
                </a:r>
                <a:r>
                  <a:rPr lang="cs-CZ" b="1" dirty="0"/>
                  <a:t>směr jako přímá trajektorie</a:t>
                </a:r>
                <a:r>
                  <a:rPr lang="cs-CZ" dirty="0"/>
                  <a:t>, po níž se těleso přemisťuje pak pro mechanickou práci platí vztah</a:t>
                </a:r>
              </a:p>
              <a:p>
                <a:pPr algn="ctr"/>
                <a14:m>
                  <m:oMath xmlns:m="http://schemas.openxmlformats.org/officeDocument/2006/math">
                    <m:r>
                      <a:rPr lang="cs-CZ" sz="2400" b="1" i="1">
                        <a:solidFill>
                          <a:srgbClr val="FF0000"/>
                        </a:solidFill>
                        <a:latin typeface="Cambria Math"/>
                      </a:rPr>
                      <m:t>𝑾</m:t>
                    </m:r>
                    <m:r>
                      <a:rPr lang="cs-CZ" sz="2400" b="1" i="1">
                        <a:solidFill>
                          <a:srgbClr val="FF0000"/>
                        </a:solidFill>
                        <a:latin typeface="Cambria Math"/>
                      </a:rPr>
                      <m:t>=</m:t>
                    </m:r>
                    <m:r>
                      <a:rPr lang="cs-CZ" sz="2400" b="1" i="1">
                        <a:solidFill>
                          <a:srgbClr val="FF0000"/>
                        </a:solidFill>
                        <a:latin typeface="Cambria Math"/>
                      </a:rPr>
                      <m:t>𝑭</m:t>
                    </m:r>
                    <m:r>
                      <a:rPr lang="cs-CZ" sz="2400" b="1" i="1">
                        <a:solidFill>
                          <a:srgbClr val="FF0000"/>
                        </a:solidFill>
                        <a:latin typeface="Cambria Math"/>
                      </a:rPr>
                      <m:t>.</m:t>
                    </m:r>
                    <m:r>
                      <a:rPr lang="cs-CZ" sz="2400" b="1" i="1">
                        <a:solidFill>
                          <a:srgbClr val="FF0000"/>
                        </a:solidFill>
                        <a:latin typeface="Cambria Math"/>
                      </a:rPr>
                      <m:t>𝒔</m:t>
                    </m:r>
                  </m:oMath>
                </a14:m>
                <a:r>
                  <a:rPr lang="cs-CZ" sz="2400" b="1" dirty="0">
                    <a:solidFill>
                      <a:srgbClr val="FF0000"/>
                    </a:solidFill>
                  </a:rPr>
                  <a:t> </a:t>
                </a:r>
              </a:p>
              <a:p>
                <a:pPr algn="ctr"/>
                <a:endParaRPr lang="cs-CZ" sz="900" b="1" dirty="0">
                  <a:solidFill>
                    <a:srgbClr val="FF0000"/>
                  </a:solidFill>
                </a:endParaRPr>
              </a:p>
              <a:p>
                <a:r>
                  <a:rPr lang="cs-CZ" dirty="0"/>
                  <a:t>Jednotkou mechanické práce je  J (Joule) – viz následující snímek.</a:t>
                </a:r>
              </a:p>
            </p:txBody>
          </p:sp>
        </mc:Choice>
        <mc:Fallback xmlns="">
          <p:sp>
            <p:nvSpPr>
              <p:cNvPr id="5" name="TextovéPole 4"/>
              <p:cNvSpPr txBox="1">
                <a:spLocks noRot="1" noChangeAspect="1" noMove="1" noResize="1" noEditPoints="1" noAdjustHandles="1" noChangeArrowheads="1" noChangeShapeType="1" noTextEdit="1"/>
              </p:cNvSpPr>
              <p:nvPr/>
            </p:nvSpPr>
            <p:spPr>
              <a:xfrm>
                <a:off x="456496" y="2899706"/>
                <a:ext cx="11247823" cy="1431161"/>
              </a:xfrm>
              <a:prstGeom prst="rect">
                <a:avLst/>
              </a:prstGeom>
              <a:blipFill>
                <a:blip r:embed="rId2"/>
                <a:stretch>
                  <a:fillRect l="-488" t="-2564" b="-6410"/>
                </a:stretch>
              </a:blipFill>
            </p:spPr>
            <p:txBody>
              <a:bodyPr/>
              <a:lstStyle/>
              <a:p>
                <a:r>
                  <a:rPr lang="cs-CZ">
                    <a:noFill/>
                  </a:rPr>
                  <a:t> </a:t>
                </a:r>
              </a:p>
            </p:txBody>
          </p:sp>
        </mc:Fallback>
      </mc:AlternateContent>
      <p:pic>
        <p:nvPicPr>
          <p:cNvPr id="6" name="Obrázek 5"/>
          <p:cNvPicPr>
            <a:picLocks noChangeAspect="1"/>
          </p:cNvPicPr>
          <p:nvPr/>
        </p:nvPicPr>
        <p:blipFill rotWithShape="1">
          <a:blip r:embed="rId3">
            <a:extLst>
              <a:ext uri="{28A0092B-C50C-407E-A947-70E740481C1C}">
                <a14:useLocalDpi xmlns:a14="http://schemas.microsoft.com/office/drawing/2010/main" val="0"/>
              </a:ext>
            </a:extLst>
          </a:blip>
          <a:srcRect l="47454" t="17327" r="7858" b="57095"/>
          <a:stretch/>
        </p:blipFill>
        <p:spPr>
          <a:xfrm>
            <a:off x="3817128" y="4522726"/>
            <a:ext cx="4557742" cy="1956550"/>
          </a:xfrm>
          <a:prstGeom prst="rect">
            <a:avLst/>
          </a:prstGeom>
        </p:spPr>
      </p:pic>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390C2E3C-7099-59B2-119E-86087D526949}"/>
                  </a:ext>
                </a:extLst>
              </p:cNvPr>
              <p:cNvSpPr txBox="1"/>
              <p:nvPr/>
            </p:nvSpPr>
            <p:spPr>
              <a:xfrm>
                <a:off x="456496" y="747423"/>
                <a:ext cx="11247824" cy="646331"/>
              </a:xfrm>
              <a:prstGeom prst="rect">
                <a:avLst/>
              </a:prstGeom>
              <a:noFill/>
            </p:spPr>
            <p:txBody>
              <a:bodyPr wrap="square" rtlCol="0">
                <a:spAutoFit/>
              </a:bodyPr>
              <a:lstStyle/>
              <a:p>
                <a:r>
                  <a:rPr lang="cs-CZ" dirty="0"/>
                  <a:t>Silovým působením na těleso může (ale nemusí) dojít k pohybu tělesa, tj. k jeho přemístění z jednoho místa na místo jiné po dráze </a:t>
                </a:r>
                <a14:m>
                  <m:oMath xmlns:m="http://schemas.openxmlformats.org/officeDocument/2006/math">
                    <m:r>
                      <a:rPr lang="cs-CZ" i="1" dirty="0" smtClean="0">
                        <a:latin typeface="Cambria Math" panose="02040503050406030204" pitchFamily="18" charset="0"/>
                      </a:rPr>
                      <m:t>𝑠</m:t>
                    </m:r>
                  </m:oMath>
                </a14:m>
                <a:r>
                  <a:rPr lang="cs-CZ" dirty="0"/>
                  <a:t>. Dojde-li k přemístění tělesa po dráze </a:t>
                </a:r>
                <a14:m>
                  <m:oMath xmlns:m="http://schemas.openxmlformats.org/officeDocument/2006/math">
                    <m:r>
                      <a:rPr lang="cs-CZ" i="1" dirty="0" smtClean="0">
                        <a:latin typeface="Cambria Math" panose="02040503050406030204" pitchFamily="18" charset="0"/>
                      </a:rPr>
                      <m:t>𝑠</m:t>
                    </m:r>
                  </m:oMath>
                </a14:m>
                <a:r>
                  <a:rPr lang="cs-CZ" dirty="0"/>
                  <a:t>, pak síla </a:t>
                </a:r>
                <a14:m>
                  <m:oMath xmlns:m="http://schemas.openxmlformats.org/officeDocument/2006/math">
                    <m:r>
                      <a:rPr lang="cs-CZ" i="1" dirty="0" smtClean="0">
                        <a:latin typeface="Cambria Math" panose="02040503050406030204" pitchFamily="18" charset="0"/>
                      </a:rPr>
                      <m:t>𝐹</m:t>
                    </m:r>
                  </m:oMath>
                </a14:m>
                <a:r>
                  <a:rPr lang="cs-CZ" dirty="0"/>
                  <a:t> koná mechanickou práci, kterou značíme </a:t>
                </a:r>
                <a14:m>
                  <m:oMath xmlns:m="http://schemas.openxmlformats.org/officeDocument/2006/math">
                    <m:r>
                      <a:rPr lang="cs-CZ" i="1" dirty="0" smtClean="0">
                        <a:latin typeface="Cambria Math" panose="02040503050406030204" pitchFamily="18" charset="0"/>
                      </a:rPr>
                      <m:t>𝑊</m:t>
                    </m:r>
                  </m:oMath>
                </a14:m>
                <a:r>
                  <a:rPr lang="cs-CZ" dirty="0"/>
                  <a:t> (</a:t>
                </a:r>
                <a:r>
                  <a:rPr lang="cs-CZ" dirty="0" err="1"/>
                  <a:t>Work</a:t>
                </a:r>
                <a:r>
                  <a:rPr lang="cs-CZ" dirty="0"/>
                  <a:t>).</a:t>
                </a:r>
              </a:p>
            </p:txBody>
          </p:sp>
        </mc:Choice>
        <mc:Fallback xmlns="">
          <p:sp>
            <p:nvSpPr>
              <p:cNvPr id="7" name="TextovéPole 6">
                <a:extLst>
                  <a:ext uri="{FF2B5EF4-FFF2-40B4-BE49-F238E27FC236}">
                    <a16:creationId xmlns:a16="http://schemas.microsoft.com/office/drawing/2014/main" id="{390C2E3C-7099-59B2-119E-86087D526949}"/>
                  </a:ext>
                </a:extLst>
              </p:cNvPr>
              <p:cNvSpPr txBox="1">
                <a:spLocks noRot="1" noChangeAspect="1" noMove="1" noResize="1" noEditPoints="1" noAdjustHandles="1" noChangeArrowheads="1" noChangeShapeType="1" noTextEdit="1"/>
              </p:cNvSpPr>
              <p:nvPr/>
            </p:nvSpPr>
            <p:spPr>
              <a:xfrm>
                <a:off x="456496" y="747423"/>
                <a:ext cx="11247824" cy="646331"/>
              </a:xfrm>
              <a:prstGeom prst="rect">
                <a:avLst/>
              </a:prstGeom>
              <a:blipFill>
                <a:blip r:embed="rId4"/>
                <a:stretch>
                  <a:fillRect l="-488" t="-5660" b="-14151"/>
                </a:stretch>
              </a:blipFill>
            </p:spPr>
            <p:txBody>
              <a:bodyPr/>
              <a:lstStyle/>
              <a:p>
                <a:r>
                  <a:rPr lang="cs-CZ">
                    <a:noFill/>
                  </a:rPr>
                  <a:t> </a:t>
                </a:r>
              </a:p>
            </p:txBody>
          </p:sp>
        </mc:Fallback>
      </mc:AlternateContent>
    </p:spTree>
    <p:extLst>
      <p:ext uri="{BB962C8B-B14F-4D97-AF65-F5344CB8AC3E}">
        <p14:creationId xmlns:p14="http://schemas.microsoft.com/office/powerpoint/2010/main" val="10830544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A37169E5-56DC-1F49-DDA0-9B95EEB22D3F}"/>
              </a:ext>
            </a:extLst>
          </p:cNvPr>
          <p:cNvSpPr txBox="1"/>
          <p:nvPr/>
        </p:nvSpPr>
        <p:spPr>
          <a:xfrm>
            <a:off x="516835" y="298781"/>
            <a:ext cx="4536504" cy="400110"/>
          </a:xfrm>
          <a:prstGeom prst="rect">
            <a:avLst/>
          </a:prstGeom>
          <a:noFill/>
        </p:spPr>
        <p:txBody>
          <a:bodyPr wrap="square" rtlCol="0">
            <a:spAutoFit/>
          </a:bodyPr>
          <a:lstStyle/>
          <a:p>
            <a:r>
              <a:rPr lang="cs-CZ" sz="2000" b="1" dirty="0"/>
              <a:t>Měrná jednotka mechanické práce </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D52CF4A0-A995-C57D-EAAB-876B64F5247C}"/>
                  </a:ext>
                </a:extLst>
              </p:cNvPr>
              <p:cNvSpPr txBox="1"/>
              <p:nvPr/>
            </p:nvSpPr>
            <p:spPr>
              <a:xfrm>
                <a:off x="516835" y="985962"/>
                <a:ext cx="11227242" cy="5173147"/>
              </a:xfrm>
              <a:prstGeom prst="rect">
                <a:avLst/>
              </a:prstGeom>
              <a:noFill/>
            </p:spPr>
            <p:txBody>
              <a:bodyPr wrap="square" rtlCol="0">
                <a:spAutoFit/>
              </a:bodyPr>
              <a:lstStyle/>
              <a:p>
                <a:r>
                  <a:rPr lang="cs-CZ" dirty="0"/>
                  <a:t>Měrnou jednotku počítané  fyzikální veličiny určíme z definičního vztahu, do kterého dosadíme základní jednotky</a:t>
                </a:r>
              </a:p>
              <a:p>
                <a:r>
                  <a:rPr lang="cs-CZ" dirty="0"/>
                  <a:t>(metr, kilogram, sekunda, kelvin, ampér, kandela, mol).</a:t>
                </a:r>
              </a:p>
              <a:p>
                <a:endParaRPr lang="cs-CZ" sz="800" dirty="0"/>
              </a:p>
              <a:p>
                <a:r>
                  <a:rPr lang="cs-CZ" dirty="0"/>
                  <a:t>Vztah pro mechanickou práci je</a:t>
                </a:r>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𝑊</m:t>
                      </m:r>
                      <m:r>
                        <a:rPr lang="cs-CZ" b="0" i="1" smtClean="0">
                          <a:latin typeface="Cambria Math" panose="02040503050406030204" pitchFamily="18" charset="0"/>
                        </a:rPr>
                        <m:t>=</m:t>
                      </m:r>
                      <m:r>
                        <a:rPr lang="cs-CZ" b="0" i="1" smtClean="0">
                          <a:latin typeface="Cambria Math" panose="02040503050406030204" pitchFamily="18" charset="0"/>
                        </a:rPr>
                        <m:t>𝐹</m:t>
                      </m:r>
                      <m:r>
                        <a:rPr lang="cs-CZ" b="0" i="1" smtClean="0">
                          <a:latin typeface="Cambria Math" panose="02040503050406030204" pitchFamily="18" charset="0"/>
                        </a:rPr>
                        <m:t> . </m:t>
                      </m:r>
                      <m:r>
                        <a:rPr lang="cs-CZ" b="0" i="1" smtClean="0">
                          <a:latin typeface="Cambria Math" panose="02040503050406030204" pitchFamily="18" charset="0"/>
                        </a:rPr>
                        <m:t>𝑠</m:t>
                      </m:r>
                    </m:oMath>
                  </m:oMathPara>
                </a14:m>
                <a:endParaRPr lang="cs-CZ" dirty="0"/>
              </a:p>
              <a:p>
                <a:endParaRPr lang="cs-CZ" sz="800" dirty="0"/>
              </a:p>
              <a:p>
                <a:r>
                  <a:rPr lang="cs-CZ" dirty="0"/>
                  <a:t>Nejdříve určíme měrnou jednotku pro sílu </a:t>
                </a:r>
                <a14:m>
                  <m:oMath xmlns:m="http://schemas.openxmlformats.org/officeDocument/2006/math">
                    <m:r>
                      <a:rPr lang="cs-CZ" i="1" dirty="0" smtClean="0">
                        <a:latin typeface="Cambria Math" panose="02040503050406030204" pitchFamily="18" charset="0"/>
                      </a:rPr>
                      <m:t>𝐹</m:t>
                    </m:r>
                  </m:oMath>
                </a14:m>
                <a:r>
                  <a:rPr lang="cs-CZ" dirty="0"/>
                  <a:t>, která je dána definičním vztahem:</a:t>
                </a:r>
              </a:p>
              <a:p>
                <a:endParaRPr lang="cs-CZ" sz="800"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𝐹</m:t>
                      </m:r>
                      <m:r>
                        <a:rPr lang="cs-CZ" b="0" i="1" smtClean="0">
                          <a:latin typeface="Cambria Math" panose="02040503050406030204" pitchFamily="18" charset="0"/>
                        </a:rPr>
                        <m:t>=</m:t>
                      </m:r>
                      <m:r>
                        <a:rPr lang="cs-CZ" b="0" i="1" smtClean="0">
                          <a:latin typeface="Cambria Math" panose="02040503050406030204" pitchFamily="18" charset="0"/>
                        </a:rPr>
                        <m:t>𝑚</m:t>
                      </m:r>
                      <m:r>
                        <a:rPr lang="cs-CZ" b="0" i="1" smtClean="0">
                          <a:latin typeface="Cambria Math" panose="02040503050406030204" pitchFamily="18" charset="0"/>
                        </a:rPr>
                        <m:t> . </m:t>
                      </m:r>
                      <m:r>
                        <a:rPr lang="cs-CZ" b="0" i="1" smtClean="0">
                          <a:latin typeface="Cambria Math" panose="02040503050406030204" pitchFamily="18" charset="0"/>
                        </a:rPr>
                        <m:t>𝑎</m:t>
                      </m:r>
                    </m:oMath>
                  </m:oMathPara>
                </a14:m>
                <a:endParaRPr lang="cs-CZ" dirty="0"/>
              </a:p>
              <a:p>
                <a:pPr algn="ctr"/>
                <a:r>
                  <a:rPr lang="cs-CZ" dirty="0"/>
                  <a:t>(síle se rovná součinu hmotnosti </a:t>
                </a:r>
                <a14:m>
                  <m:oMath xmlns:m="http://schemas.openxmlformats.org/officeDocument/2006/math">
                    <m:r>
                      <a:rPr lang="cs-CZ" i="1" dirty="0" smtClean="0">
                        <a:latin typeface="Cambria Math" panose="02040503050406030204" pitchFamily="18" charset="0"/>
                      </a:rPr>
                      <m:t>𝑚</m:t>
                    </m:r>
                  </m:oMath>
                </a14:m>
                <a:r>
                  <a:rPr lang="cs-CZ" dirty="0"/>
                  <a:t> a zrychlení </a:t>
                </a:r>
                <a14:m>
                  <m:oMath xmlns:m="http://schemas.openxmlformats.org/officeDocument/2006/math">
                    <m:r>
                      <a:rPr lang="cs-CZ" i="1" dirty="0" smtClean="0">
                        <a:latin typeface="Cambria Math" panose="02040503050406030204" pitchFamily="18" charset="0"/>
                      </a:rPr>
                      <m:t>𝑎</m:t>
                    </m:r>
                  </m:oMath>
                </a14:m>
                <a:r>
                  <a:rPr lang="cs-CZ" dirty="0"/>
                  <a:t>).</a:t>
                </a:r>
              </a:p>
              <a:p>
                <a:pPr algn="ctr"/>
                <a:endParaRPr lang="cs-CZ" sz="800" dirty="0"/>
              </a:p>
              <a:p>
                <a:r>
                  <a:rPr lang="cs-CZ" dirty="0"/>
                  <a:t>Z kinematiky víme, že měrnou jednotkou zrychlení je </a:t>
                </a:r>
                <a14:m>
                  <m:oMath xmlns:m="http://schemas.openxmlformats.org/officeDocument/2006/math">
                    <m:d>
                      <m:dPr>
                        <m:begChr m:val="["/>
                        <m:endChr m:val="]"/>
                        <m:ctrlPr>
                          <a:rPr lang="cs-CZ" b="1" i="1" smtClean="0">
                            <a:latin typeface="Cambria Math" panose="02040503050406030204" pitchFamily="18" charset="0"/>
                          </a:rPr>
                        </m:ctrlPr>
                      </m:dPr>
                      <m:e>
                        <m:r>
                          <a:rPr lang="cs-CZ" b="1" i="1" smtClean="0">
                            <a:latin typeface="Cambria Math" panose="02040503050406030204" pitchFamily="18" charset="0"/>
                          </a:rPr>
                          <m:t>𝒂</m:t>
                        </m:r>
                      </m:e>
                    </m:d>
                    <m:r>
                      <a:rPr lang="cs-CZ" b="1" i="1" smtClean="0">
                        <a:latin typeface="Cambria Math" panose="02040503050406030204" pitchFamily="18" charset="0"/>
                      </a:rPr>
                      <m:t>=</m:t>
                    </m:r>
                    <m:r>
                      <a:rPr lang="cs-CZ" b="1" i="0" smtClean="0">
                        <a:latin typeface="Cambria Math" panose="02040503050406030204" pitchFamily="18" charset="0"/>
                      </a:rPr>
                      <m:t>𝐦</m:t>
                    </m:r>
                    <m:r>
                      <a:rPr lang="cs-CZ" b="1" i="0" smtClean="0">
                        <a:latin typeface="Cambria Math" panose="02040503050406030204" pitchFamily="18" charset="0"/>
                      </a:rPr>
                      <m:t>.</m:t>
                    </m:r>
                    <m:sSup>
                      <m:sSupPr>
                        <m:ctrlPr>
                          <a:rPr lang="cs-CZ" b="1" i="1" smtClean="0">
                            <a:latin typeface="Cambria Math" panose="02040503050406030204" pitchFamily="18" charset="0"/>
                          </a:rPr>
                        </m:ctrlPr>
                      </m:sSupPr>
                      <m:e>
                        <m:r>
                          <a:rPr lang="cs-CZ" b="1" i="0" smtClean="0">
                            <a:latin typeface="Cambria Math" panose="02040503050406030204" pitchFamily="18" charset="0"/>
                          </a:rPr>
                          <m:t>𝐬</m:t>
                        </m:r>
                      </m:e>
                      <m:sup>
                        <m:r>
                          <a:rPr lang="cs-CZ" b="1" i="1" smtClean="0">
                            <a:latin typeface="Cambria Math" panose="02040503050406030204" pitchFamily="18" charset="0"/>
                          </a:rPr>
                          <m:t>−</m:t>
                        </m:r>
                        <m:r>
                          <a:rPr lang="cs-CZ" b="1" i="1" smtClean="0">
                            <a:latin typeface="Cambria Math" panose="02040503050406030204" pitchFamily="18" charset="0"/>
                          </a:rPr>
                          <m:t>𝟐</m:t>
                        </m:r>
                      </m:sup>
                    </m:sSup>
                  </m:oMath>
                </a14:m>
                <a:r>
                  <a:rPr lang="cs-CZ" dirty="0"/>
                  <a:t>  (metr dělený druhou mocninou času)</a:t>
                </a:r>
              </a:p>
              <a:p>
                <a:endParaRPr lang="cs-CZ" sz="800" dirty="0"/>
              </a:p>
              <a:p>
                <a:r>
                  <a:rPr lang="cs-CZ" dirty="0"/>
                  <a:t>Měrná jednotka síly je </a:t>
                </a:r>
                <a14:m>
                  <m:oMath xmlns:m="http://schemas.openxmlformats.org/officeDocument/2006/math">
                    <m:d>
                      <m:dPr>
                        <m:begChr m:val="["/>
                        <m:endChr m:val="]"/>
                        <m:ctrlPr>
                          <a:rPr lang="cs-CZ" b="1" i="1" smtClean="0">
                            <a:latin typeface="Cambria Math" panose="02040503050406030204" pitchFamily="18" charset="0"/>
                          </a:rPr>
                        </m:ctrlPr>
                      </m:dPr>
                      <m:e>
                        <m:r>
                          <a:rPr lang="cs-CZ" b="1" i="1" smtClean="0">
                            <a:latin typeface="Cambria Math" panose="02040503050406030204" pitchFamily="18" charset="0"/>
                          </a:rPr>
                          <m:t>𝑭</m:t>
                        </m:r>
                      </m:e>
                    </m:d>
                    <m:r>
                      <a:rPr lang="cs-CZ" b="1" i="1" smtClean="0">
                        <a:latin typeface="Cambria Math" panose="02040503050406030204" pitchFamily="18" charset="0"/>
                      </a:rPr>
                      <m:t>=</m:t>
                    </m:r>
                    <m:r>
                      <a:rPr lang="cs-CZ" b="1" i="0" smtClean="0">
                        <a:latin typeface="Cambria Math" panose="02040503050406030204" pitchFamily="18" charset="0"/>
                      </a:rPr>
                      <m:t>𝐤𝐠</m:t>
                    </m:r>
                    <m:r>
                      <a:rPr lang="cs-CZ" b="1" i="0" smtClean="0">
                        <a:latin typeface="Cambria Math" panose="02040503050406030204" pitchFamily="18" charset="0"/>
                      </a:rPr>
                      <m:t>. </m:t>
                    </m:r>
                    <m:r>
                      <a:rPr lang="cs-CZ" b="1" i="0" smtClean="0">
                        <a:latin typeface="Cambria Math" panose="02040503050406030204" pitchFamily="18" charset="0"/>
                      </a:rPr>
                      <m:t>𝐦</m:t>
                    </m:r>
                    <m:r>
                      <a:rPr lang="cs-CZ" b="1" i="0" smtClean="0">
                        <a:latin typeface="Cambria Math" panose="02040503050406030204" pitchFamily="18" charset="0"/>
                      </a:rPr>
                      <m:t>.</m:t>
                    </m:r>
                    <m:sSup>
                      <m:sSupPr>
                        <m:ctrlPr>
                          <a:rPr lang="cs-CZ" b="1" i="1" smtClean="0">
                            <a:latin typeface="Cambria Math" panose="02040503050406030204" pitchFamily="18" charset="0"/>
                          </a:rPr>
                        </m:ctrlPr>
                      </m:sSupPr>
                      <m:e>
                        <m:r>
                          <a:rPr lang="cs-CZ" b="1" i="0" smtClean="0">
                            <a:latin typeface="Cambria Math" panose="02040503050406030204" pitchFamily="18" charset="0"/>
                          </a:rPr>
                          <m:t>𝐬</m:t>
                        </m:r>
                      </m:e>
                      <m:sup>
                        <m:r>
                          <a:rPr lang="cs-CZ" b="1" i="1" smtClean="0">
                            <a:latin typeface="Cambria Math" panose="02040503050406030204" pitchFamily="18" charset="0"/>
                          </a:rPr>
                          <m:t>−</m:t>
                        </m:r>
                        <m:r>
                          <a:rPr lang="cs-CZ" b="1" i="1" smtClean="0">
                            <a:latin typeface="Cambria Math" panose="02040503050406030204" pitchFamily="18" charset="0"/>
                          </a:rPr>
                          <m:t>𝟐</m:t>
                        </m:r>
                      </m:sup>
                    </m:sSup>
                  </m:oMath>
                </a14:m>
                <a:r>
                  <a:rPr lang="cs-CZ" dirty="0"/>
                  <a:t>. Měrná jednotka síly dostala jméno po Isaacu Newtonovi a má značku </a:t>
                </a:r>
                <a:r>
                  <a:rPr lang="cs-CZ" b="1" dirty="0"/>
                  <a:t>N</a:t>
                </a:r>
                <a:r>
                  <a:rPr lang="cs-CZ" dirty="0"/>
                  <a:t>,</a:t>
                </a:r>
              </a:p>
              <a:p>
                <a:endParaRPr lang="cs-CZ" sz="800" b="1" dirty="0"/>
              </a:p>
              <a:p>
                <a:pPr/>
                <a14:m>
                  <m:oMathPara xmlns:m="http://schemas.openxmlformats.org/officeDocument/2006/math">
                    <m:oMathParaPr>
                      <m:jc m:val="centerGroup"/>
                    </m:oMathParaPr>
                    <m:oMath xmlns:m="http://schemas.openxmlformats.org/officeDocument/2006/math">
                      <m:d>
                        <m:dPr>
                          <m:begChr m:val="["/>
                          <m:endChr m:val="]"/>
                          <m:ctrlPr>
                            <a:rPr lang="cs-CZ" b="1" i="1" smtClean="0">
                              <a:latin typeface="Cambria Math" panose="02040503050406030204" pitchFamily="18" charset="0"/>
                            </a:rPr>
                          </m:ctrlPr>
                        </m:dPr>
                        <m:e>
                          <m:r>
                            <a:rPr lang="cs-CZ" b="1" i="1" smtClean="0">
                              <a:latin typeface="Cambria Math" panose="02040503050406030204" pitchFamily="18" charset="0"/>
                            </a:rPr>
                            <m:t>𝑭</m:t>
                          </m:r>
                        </m:e>
                      </m:d>
                      <m:r>
                        <a:rPr lang="cs-CZ" b="1" i="1" smtClean="0">
                          <a:latin typeface="Cambria Math" panose="02040503050406030204" pitchFamily="18" charset="0"/>
                        </a:rPr>
                        <m:t>=</m:t>
                      </m:r>
                      <m:r>
                        <a:rPr lang="cs-CZ" b="1" i="0" smtClean="0">
                          <a:latin typeface="Cambria Math" panose="02040503050406030204" pitchFamily="18" charset="0"/>
                        </a:rPr>
                        <m:t>𝐤𝐠</m:t>
                      </m:r>
                      <m:r>
                        <a:rPr lang="cs-CZ" b="1" i="0" smtClean="0">
                          <a:latin typeface="Cambria Math" panose="02040503050406030204" pitchFamily="18" charset="0"/>
                        </a:rPr>
                        <m:t>. </m:t>
                      </m:r>
                      <m:r>
                        <a:rPr lang="cs-CZ" b="1" i="0" smtClean="0">
                          <a:latin typeface="Cambria Math" panose="02040503050406030204" pitchFamily="18" charset="0"/>
                        </a:rPr>
                        <m:t>𝐦</m:t>
                      </m:r>
                      <m:r>
                        <a:rPr lang="cs-CZ" b="1" i="0" smtClean="0">
                          <a:latin typeface="Cambria Math" panose="02040503050406030204" pitchFamily="18" charset="0"/>
                        </a:rPr>
                        <m:t>.</m:t>
                      </m:r>
                      <m:sSup>
                        <m:sSupPr>
                          <m:ctrlPr>
                            <a:rPr lang="cs-CZ" b="1" i="1" smtClean="0">
                              <a:latin typeface="Cambria Math" panose="02040503050406030204" pitchFamily="18" charset="0"/>
                            </a:rPr>
                          </m:ctrlPr>
                        </m:sSupPr>
                        <m:e>
                          <m:r>
                            <a:rPr lang="cs-CZ" b="1" i="0" smtClean="0">
                              <a:latin typeface="Cambria Math" panose="02040503050406030204" pitchFamily="18" charset="0"/>
                            </a:rPr>
                            <m:t>𝐬</m:t>
                          </m:r>
                        </m:e>
                        <m:sup>
                          <m:r>
                            <a:rPr lang="cs-CZ" b="1" i="1" smtClean="0">
                              <a:latin typeface="Cambria Math" panose="02040503050406030204" pitchFamily="18" charset="0"/>
                            </a:rPr>
                            <m:t>−</m:t>
                          </m:r>
                          <m:r>
                            <a:rPr lang="cs-CZ" b="1" i="1" smtClean="0">
                              <a:latin typeface="Cambria Math" panose="02040503050406030204" pitchFamily="18" charset="0"/>
                            </a:rPr>
                            <m:t>𝟐</m:t>
                          </m:r>
                        </m:sup>
                      </m:sSup>
                      <m:r>
                        <a:rPr lang="cs-CZ" b="1" i="1" smtClean="0">
                          <a:latin typeface="Cambria Math" panose="02040503050406030204" pitchFamily="18" charset="0"/>
                        </a:rPr>
                        <m:t>=</m:t>
                      </m:r>
                      <m:r>
                        <a:rPr lang="cs-CZ" b="1" i="0" smtClean="0">
                          <a:latin typeface="Cambria Math" panose="02040503050406030204" pitchFamily="18" charset="0"/>
                        </a:rPr>
                        <m:t>𝐍</m:t>
                      </m:r>
                    </m:oMath>
                  </m:oMathPara>
                </a14:m>
                <a:endParaRPr lang="cs-CZ" dirty="0"/>
              </a:p>
              <a:p>
                <a:endParaRPr lang="cs-CZ" sz="800" dirty="0"/>
              </a:p>
              <a:p>
                <a:r>
                  <a:rPr lang="cs-CZ" dirty="0"/>
                  <a:t>Jednotkou mechanické práce je </a:t>
                </a:r>
              </a:p>
              <a:p>
                <a:endParaRPr lang="cs-CZ" sz="800" dirty="0"/>
              </a:p>
              <a:p>
                <a:pPr algn="ctr"/>
                <a14:m>
                  <m:oMath xmlns:m="http://schemas.openxmlformats.org/officeDocument/2006/math">
                    <m:d>
                      <m:dPr>
                        <m:begChr m:val="["/>
                        <m:endChr m:val="]"/>
                        <m:ctrlPr>
                          <a:rPr lang="cs-CZ" b="1" i="1" smtClean="0">
                            <a:latin typeface="Cambria Math" panose="02040503050406030204" pitchFamily="18" charset="0"/>
                          </a:rPr>
                        </m:ctrlPr>
                      </m:dPr>
                      <m:e>
                        <m:r>
                          <a:rPr lang="cs-CZ" b="1" i="1" smtClean="0">
                            <a:latin typeface="Cambria Math" panose="02040503050406030204" pitchFamily="18" charset="0"/>
                          </a:rPr>
                          <m:t>𝑾</m:t>
                        </m:r>
                      </m:e>
                    </m:d>
                    <m:r>
                      <a:rPr lang="cs-CZ" b="1" i="1" smtClean="0">
                        <a:latin typeface="Cambria Math" panose="02040503050406030204" pitchFamily="18" charset="0"/>
                      </a:rPr>
                      <m:t>=</m:t>
                    </m:r>
                    <m:r>
                      <a:rPr lang="cs-CZ" b="1" i="0" smtClean="0">
                        <a:latin typeface="Cambria Math" panose="02040503050406030204" pitchFamily="18" charset="0"/>
                      </a:rPr>
                      <m:t>𝐍</m:t>
                    </m:r>
                    <m:r>
                      <a:rPr lang="cs-CZ" b="1" i="0" smtClean="0">
                        <a:latin typeface="Cambria Math" panose="02040503050406030204" pitchFamily="18" charset="0"/>
                      </a:rPr>
                      <m:t> . </m:t>
                    </m:r>
                    <m:r>
                      <a:rPr lang="cs-CZ" b="1" i="0" smtClean="0">
                        <a:latin typeface="Cambria Math" panose="02040503050406030204" pitchFamily="18" charset="0"/>
                      </a:rPr>
                      <m:t>𝐦</m:t>
                    </m:r>
                    <m:r>
                      <a:rPr lang="cs-CZ" b="1" i="0" smtClean="0">
                        <a:latin typeface="Cambria Math" panose="02040503050406030204" pitchFamily="18" charset="0"/>
                      </a:rPr>
                      <m:t>=</m:t>
                    </m:r>
                    <m:r>
                      <a:rPr lang="cs-CZ" b="1" i="1">
                        <a:latin typeface="Cambria Math" panose="02040503050406030204" pitchFamily="18" charset="0"/>
                      </a:rPr>
                      <m:t>𝒌𝒈</m:t>
                    </m:r>
                    <m:r>
                      <a:rPr lang="cs-CZ" b="1">
                        <a:latin typeface="Cambria Math" panose="02040503050406030204" pitchFamily="18" charset="0"/>
                      </a:rPr>
                      <m:t>. </m:t>
                    </m:r>
                    <m:r>
                      <a:rPr lang="cs-CZ" b="1" i="1">
                        <a:latin typeface="Cambria Math" panose="02040503050406030204" pitchFamily="18" charset="0"/>
                      </a:rPr>
                      <m:t>𝒎</m:t>
                    </m:r>
                    <m:r>
                      <a:rPr lang="cs-CZ" b="1">
                        <a:latin typeface="Cambria Math" panose="02040503050406030204" pitchFamily="18" charset="0"/>
                      </a:rPr>
                      <m:t>.</m:t>
                    </m:r>
                    <m:sSup>
                      <m:sSupPr>
                        <m:ctrlPr>
                          <a:rPr lang="cs-CZ" b="1" i="1">
                            <a:latin typeface="Cambria Math" panose="02040503050406030204" pitchFamily="18" charset="0"/>
                          </a:rPr>
                        </m:ctrlPr>
                      </m:sSupPr>
                      <m:e>
                        <m:r>
                          <a:rPr lang="cs-CZ" b="1" i="1">
                            <a:latin typeface="Cambria Math" panose="02040503050406030204" pitchFamily="18" charset="0"/>
                          </a:rPr>
                          <m:t>𝒔</m:t>
                        </m:r>
                      </m:e>
                      <m:sup>
                        <m:r>
                          <a:rPr lang="cs-CZ" b="1" i="1">
                            <a:latin typeface="Cambria Math" panose="02040503050406030204" pitchFamily="18" charset="0"/>
                          </a:rPr>
                          <m:t>−</m:t>
                        </m:r>
                        <m:r>
                          <a:rPr lang="cs-CZ" b="1" i="1">
                            <a:latin typeface="Cambria Math" panose="02040503050406030204" pitchFamily="18" charset="0"/>
                          </a:rPr>
                          <m:t>𝟐</m:t>
                        </m:r>
                      </m:sup>
                    </m:sSup>
                    <m:r>
                      <a:rPr lang="cs-CZ" b="1" i="1" smtClean="0">
                        <a:latin typeface="Cambria Math" panose="02040503050406030204" pitchFamily="18" charset="0"/>
                      </a:rPr>
                      <m:t> . </m:t>
                    </m:r>
                    <m:r>
                      <a:rPr lang="cs-CZ" b="1" i="0" smtClean="0">
                        <a:latin typeface="Cambria Math" panose="02040503050406030204" pitchFamily="18" charset="0"/>
                      </a:rPr>
                      <m:t>𝐦</m:t>
                    </m:r>
                    <m:r>
                      <a:rPr lang="cs-CZ" b="1" i="0" smtClean="0">
                        <a:latin typeface="Cambria Math" panose="02040503050406030204" pitchFamily="18" charset="0"/>
                      </a:rPr>
                      <m:t>=</m:t>
                    </m:r>
                    <m:r>
                      <a:rPr lang="cs-CZ" b="1" i="0" smtClean="0">
                        <a:latin typeface="Cambria Math" panose="02040503050406030204" pitchFamily="18" charset="0"/>
                      </a:rPr>
                      <m:t>𝐤𝐠</m:t>
                    </m:r>
                    <m:r>
                      <a:rPr lang="cs-CZ" b="1" i="0" smtClean="0">
                        <a:latin typeface="Cambria Math" panose="02040503050406030204" pitchFamily="18" charset="0"/>
                      </a:rPr>
                      <m:t> . </m:t>
                    </m:r>
                    <m:sSup>
                      <m:sSupPr>
                        <m:ctrlPr>
                          <a:rPr lang="cs-CZ" b="1" i="1" smtClean="0">
                            <a:latin typeface="Cambria Math" panose="02040503050406030204" pitchFamily="18" charset="0"/>
                          </a:rPr>
                        </m:ctrlPr>
                      </m:sSupPr>
                      <m:e>
                        <m:r>
                          <a:rPr lang="cs-CZ" b="1" i="0" smtClean="0">
                            <a:latin typeface="Cambria Math" panose="02040503050406030204" pitchFamily="18" charset="0"/>
                          </a:rPr>
                          <m:t>𝐦</m:t>
                        </m:r>
                      </m:e>
                      <m:sup>
                        <m:r>
                          <a:rPr lang="cs-CZ" b="1" i="1" smtClean="0">
                            <a:latin typeface="Cambria Math" panose="02040503050406030204" pitchFamily="18" charset="0"/>
                          </a:rPr>
                          <m:t>𝟐</m:t>
                        </m:r>
                      </m:sup>
                    </m:sSup>
                    <m:r>
                      <a:rPr lang="cs-CZ" b="1" i="1" smtClean="0">
                        <a:latin typeface="Cambria Math" panose="02040503050406030204" pitchFamily="18" charset="0"/>
                      </a:rPr>
                      <m:t> . </m:t>
                    </m:r>
                    <m:sSup>
                      <m:sSupPr>
                        <m:ctrlPr>
                          <a:rPr lang="cs-CZ" b="1" i="1" smtClean="0">
                            <a:latin typeface="Cambria Math" panose="02040503050406030204" pitchFamily="18" charset="0"/>
                          </a:rPr>
                        </m:ctrlPr>
                      </m:sSupPr>
                      <m:e>
                        <m:r>
                          <a:rPr lang="cs-CZ" b="1" i="0" smtClean="0">
                            <a:latin typeface="Cambria Math" panose="02040503050406030204" pitchFamily="18" charset="0"/>
                          </a:rPr>
                          <m:t>𝐬</m:t>
                        </m:r>
                      </m:e>
                      <m:sup>
                        <m:r>
                          <a:rPr lang="cs-CZ" b="1" i="1" smtClean="0">
                            <a:latin typeface="Cambria Math" panose="02040503050406030204" pitchFamily="18" charset="0"/>
                          </a:rPr>
                          <m:t>−</m:t>
                        </m:r>
                        <m:r>
                          <a:rPr lang="cs-CZ" b="1" i="1" smtClean="0">
                            <a:latin typeface="Cambria Math" panose="02040503050406030204" pitchFamily="18" charset="0"/>
                          </a:rPr>
                          <m:t>𝟐</m:t>
                        </m:r>
                      </m:sup>
                    </m:sSup>
                    <m:r>
                      <a:rPr lang="cs-CZ" b="1" i="1" smtClean="0">
                        <a:latin typeface="Cambria Math" panose="02040503050406030204" pitchFamily="18" charset="0"/>
                      </a:rPr>
                      <m:t>=</m:t>
                    </m:r>
                    <m:r>
                      <a:rPr lang="cs-CZ" b="1" i="0" smtClean="0">
                        <a:latin typeface="Cambria Math" panose="02040503050406030204" pitchFamily="18" charset="0"/>
                      </a:rPr>
                      <m:t>𝐤𝐠</m:t>
                    </m:r>
                    <m:r>
                      <a:rPr lang="cs-CZ" b="1" i="0" smtClean="0">
                        <a:latin typeface="Cambria Math" panose="02040503050406030204" pitchFamily="18" charset="0"/>
                      </a:rPr>
                      <m:t> . </m:t>
                    </m:r>
                    <m:sSup>
                      <m:sSupPr>
                        <m:ctrlPr>
                          <a:rPr lang="cs-CZ" b="1" i="1" smtClean="0">
                            <a:latin typeface="Cambria Math" panose="02040503050406030204" pitchFamily="18" charset="0"/>
                          </a:rPr>
                        </m:ctrlPr>
                      </m:sSupPr>
                      <m:e>
                        <m:d>
                          <m:dPr>
                            <m:ctrlPr>
                              <a:rPr lang="cs-CZ" b="1" i="1" smtClean="0">
                                <a:latin typeface="Cambria Math" panose="02040503050406030204" pitchFamily="18" charset="0"/>
                              </a:rPr>
                            </m:ctrlPr>
                          </m:dPr>
                          <m:e>
                            <m:f>
                              <m:fPr>
                                <m:ctrlPr>
                                  <a:rPr lang="cs-CZ" b="1" i="1" smtClean="0">
                                    <a:latin typeface="Cambria Math" panose="02040503050406030204" pitchFamily="18" charset="0"/>
                                  </a:rPr>
                                </m:ctrlPr>
                              </m:fPr>
                              <m:num>
                                <m:r>
                                  <a:rPr lang="cs-CZ" b="1" i="0" smtClean="0">
                                    <a:latin typeface="Cambria Math" panose="02040503050406030204" pitchFamily="18" charset="0"/>
                                  </a:rPr>
                                  <m:t>𝐦</m:t>
                                </m:r>
                              </m:num>
                              <m:den>
                                <m:r>
                                  <a:rPr lang="cs-CZ" b="1" i="1" smtClean="0">
                                    <a:latin typeface="Cambria Math" panose="02040503050406030204" pitchFamily="18" charset="0"/>
                                  </a:rPr>
                                  <m:t>𝒔</m:t>
                                </m:r>
                              </m:den>
                            </m:f>
                          </m:e>
                        </m:d>
                      </m:e>
                      <m:sup>
                        <m:r>
                          <a:rPr lang="cs-CZ" b="1" i="1" smtClean="0">
                            <a:latin typeface="Cambria Math" panose="02040503050406030204" pitchFamily="18" charset="0"/>
                          </a:rPr>
                          <m:t>𝟐</m:t>
                        </m:r>
                      </m:sup>
                    </m:sSup>
                    <m:r>
                      <a:rPr lang="cs-CZ" b="1" i="1" smtClean="0">
                        <a:latin typeface="Cambria Math" panose="02040503050406030204" pitchFamily="18" charset="0"/>
                      </a:rPr>
                      <m:t>=</m:t>
                    </m:r>
                    <m:r>
                      <a:rPr lang="cs-CZ" b="1" i="0" smtClean="0">
                        <a:latin typeface="Cambria Math" panose="02040503050406030204" pitchFamily="18" charset="0"/>
                      </a:rPr>
                      <m:t>𝐉𝐎𝐔𝐋𝐄</m:t>
                    </m:r>
                  </m:oMath>
                </a14:m>
                <a:r>
                  <a:rPr lang="cs-CZ" b="1" dirty="0"/>
                  <a:t>,   zkratka </a:t>
                </a:r>
                <a14:m>
                  <m:oMath xmlns:m="http://schemas.openxmlformats.org/officeDocument/2006/math">
                    <m:r>
                      <a:rPr lang="cs-CZ" b="1" i="0" dirty="0" smtClean="0">
                        <a:latin typeface="Cambria Math" panose="02040503050406030204" pitchFamily="18" charset="0"/>
                      </a:rPr>
                      <m:t>𝐉</m:t>
                    </m:r>
                  </m:oMath>
                </a14:m>
                <a:endParaRPr lang="cs-CZ" b="1" dirty="0"/>
              </a:p>
              <a:p>
                <a:pPr algn="ctr"/>
                <a:endParaRPr lang="cs-CZ" sz="800" b="1" dirty="0"/>
              </a:p>
              <a:p>
                <a:pPr algn="ctr"/>
                <a:r>
                  <a:rPr lang="cs-CZ" dirty="0"/>
                  <a:t>Měrná jednotka mechanické práce byla pojmenována po anglickém fyzikovi Jamesu Prescottovi Jouleovi.</a:t>
                </a:r>
              </a:p>
            </p:txBody>
          </p:sp>
        </mc:Choice>
        <mc:Fallback xmlns="">
          <p:sp>
            <p:nvSpPr>
              <p:cNvPr id="3" name="TextovéPole 2">
                <a:extLst>
                  <a:ext uri="{FF2B5EF4-FFF2-40B4-BE49-F238E27FC236}">
                    <a16:creationId xmlns:a16="http://schemas.microsoft.com/office/drawing/2014/main" id="{D52CF4A0-A995-C57D-EAAB-876B64F5247C}"/>
                  </a:ext>
                </a:extLst>
              </p:cNvPr>
              <p:cNvSpPr txBox="1">
                <a:spLocks noRot="1" noChangeAspect="1" noMove="1" noResize="1" noEditPoints="1" noAdjustHandles="1" noChangeArrowheads="1" noChangeShapeType="1" noTextEdit="1"/>
              </p:cNvSpPr>
              <p:nvPr/>
            </p:nvSpPr>
            <p:spPr>
              <a:xfrm>
                <a:off x="516835" y="985962"/>
                <a:ext cx="11227242" cy="5173147"/>
              </a:xfrm>
              <a:prstGeom prst="rect">
                <a:avLst/>
              </a:prstGeom>
              <a:blipFill>
                <a:blip r:embed="rId2"/>
                <a:stretch>
                  <a:fillRect l="-489" t="-708"/>
                </a:stretch>
              </a:blipFill>
            </p:spPr>
            <p:txBody>
              <a:bodyPr/>
              <a:lstStyle/>
              <a:p>
                <a:r>
                  <a:rPr lang="cs-CZ">
                    <a:noFill/>
                  </a:rPr>
                  <a:t> </a:t>
                </a:r>
              </a:p>
            </p:txBody>
          </p:sp>
        </mc:Fallback>
      </mc:AlternateContent>
    </p:spTree>
    <p:extLst>
      <p:ext uri="{BB962C8B-B14F-4D97-AF65-F5344CB8AC3E}">
        <p14:creationId xmlns:p14="http://schemas.microsoft.com/office/powerpoint/2010/main" val="7906107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F3740CE0-08C4-0D71-E057-152C09880CC9}"/>
              </a:ext>
            </a:extLst>
          </p:cNvPr>
          <p:cNvSpPr txBox="1"/>
          <p:nvPr/>
        </p:nvSpPr>
        <p:spPr>
          <a:xfrm>
            <a:off x="7189967" y="4517869"/>
            <a:ext cx="3313705" cy="2031325"/>
          </a:xfrm>
          <a:prstGeom prst="rect">
            <a:avLst/>
          </a:prstGeom>
          <a:noFill/>
        </p:spPr>
        <p:txBody>
          <a:bodyPr wrap="square">
            <a:spAutoFit/>
          </a:bodyPr>
          <a:lstStyle/>
          <a:p>
            <a:r>
              <a:rPr lang="cs-CZ" b="1" i="0" dirty="0">
                <a:solidFill>
                  <a:srgbClr val="202122"/>
                </a:solidFill>
                <a:effectLst/>
                <a:latin typeface="Arial" panose="020B0604020202020204" pitchFamily="34" charset="0"/>
              </a:rPr>
              <a:t>James Prescott Joule</a:t>
            </a:r>
            <a:r>
              <a:rPr lang="cs-CZ" b="0" i="0" dirty="0">
                <a:solidFill>
                  <a:srgbClr val="202122"/>
                </a:solidFill>
                <a:effectLst/>
                <a:latin typeface="Arial" panose="020B0604020202020204" pitchFamily="34" charset="0"/>
              </a:rPr>
              <a:t> </a:t>
            </a:r>
          </a:p>
          <a:p>
            <a:r>
              <a:rPr lang="cs-CZ" sz="1200" dirty="0">
                <a:solidFill>
                  <a:srgbClr val="202122"/>
                </a:solidFill>
                <a:latin typeface="Arial" panose="020B0604020202020204" pitchFamily="34" charset="0"/>
              </a:rPr>
              <a:t>(24. prosince 1818 Salford u Manchesteru – 11. října 1889) byl anglický fyzik. Studoval povahu tepla a objevil jeho vztah k mechanické práci a energii. To vedlo k teorii zachování energie (První zákon termodynamiky). Spolupracoval s Williamem Thomsonem na vytvoření absolutní teplotní stupnice, provedl pozorování magnetostrikce a našel vztah nyní nazývaný Jouleův zákon.</a:t>
            </a:r>
          </a:p>
        </p:txBody>
      </p:sp>
      <p:sp>
        <p:nvSpPr>
          <p:cNvPr id="5" name="TextovéPole 4">
            <a:extLst>
              <a:ext uri="{FF2B5EF4-FFF2-40B4-BE49-F238E27FC236}">
                <a16:creationId xmlns:a16="http://schemas.microsoft.com/office/drawing/2014/main" id="{B5F2246B-D18A-5A31-7BF8-CC33CCF4FEDA}"/>
              </a:ext>
            </a:extLst>
          </p:cNvPr>
          <p:cNvSpPr txBox="1"/>
          <p:nvPr/>
        </p:nvSpPr>
        <p:spPr>
          <a:xfrm>
            <a:off x="296188" y="4517869"/>
            <a:ext cx="6351103" cy="2215991"/>
          </a:xfrm>
          <a:prstGeom prst="rect">
            <a:avLst/>
          </a:prstGeom>
          <a:noFill/>
        </p:spPr>
        <p:txBody>
          <a:bodyPr wrap="square">
            <a:spAutoFit/>
          </a:bodyPr>
          <a:lstStyle/>
          <a:p>
            <a:r>
              <a:rPr lang="cs-CZ" b="1" i="0" dirty="0">
                <a:solidFill>
                  <a:srgbClr val="202122"/>
                </a:solidFill>
                <a:effectLst/>
                <a:latin typeface="Arial" panose="020B0604020202020204" pitchFamily="34" charset="0"/>
              </a:rPr>
              <a:t>Isaac Newton</a:t>
            </a:r>
            <a:r>
              <a:rPr lang="cs-CZ" b="0" i="0" dirty="0">
                <a:solidFill>
                  <a:srgbClr val="202122"/>
                </a:solidFill>
                <a:effectLst/>
                <a:latin typeface="Arial" panose="020B0604020202020204" pitchFamily="34" charset="0"/>
              </a:rPr>
              <a:t> </a:t>
            </a:r>
          </a:p>
          <a:p>
            <a:r>
              <a:rPr lang="cs-CZ" sz="1200" dirty="0">
                <a:solidFill>
                  <a:srgbClr val="202122"/>
                </a:solidFill>
                <a:latin typeface="Arial" panose="020B0604020202020204" pitchFamily="34" charset="0"/>
              </a:rPr>
              <a:t>(25. prosince 1642</a:t>
            </a:r>
            <a:r>
              <a:rPr lang="cs-CZ" sz="1200" baseline="30000" dirty="0">
                <a:solidFill>
                  <a:srgbClr val="202122"/>
                </a:solidFill>
                <a:latin typeface="Arial" panose="020B0604020202020204" pitchFamily="34" charset="0"/>
              </a:rPr>
              <a:t>jul</a:t>
            </a:r>
            <a:r>
              <a:rPr lang="cs-CZ" sz="1200" baseline="30000" dirty="0">
                <a:solidFill>
                  <a:srgbClr val="202122"/>
                </a:solidFill>
                <a:latin typeface="Arial" panose="020B0604020202020204" pitchFamily="34" charset="0"/>
                <a:hlinkClick r:id="rId2" tooltip="Juliánský kalendář">
                  <a:extLst>
                    <a:ext uri="{A12FA001-AC4F-418D-AE19-62706E023703}">
                      <ahyp:hlinkClr xmlns:ahyp="http://schemas.microsoft.com/office/drawing/2018/hyperlinkcolor" val="tx"/>
                    </a:ext>
                  </a:extLst>
                </a:hlinkClick>
              </a:rPr>
              <a:t>.</a:t>
            </a:r>
            <a:r>
              <a:rPr lang="cs-CZ" sz="1200" dirty="0">
                <a:solidFill>
                  <a:srgbClr val="202122"/>
                </a:solidFill>
                <a:latin typeface="Arial" panose="020B0604020202020204" pitchFamily="34" charset="0"/>
              </a:rPr>
              <a:t>/ 4. ledna 1643greg. –20. března</a:t>
            </a:r>
            <a:r>
              <a:rPr lang="cs-CZ" sz="1200" baseline="30000" dirty="0">
                <a:latin typeface="Arial" panose="020B0604020202020204" pitchFamily="34" charset="0"/>
              </a:rPr>
              <a:t>ju</a:t>
            </a:r>
            <a:r>
              <a:rPr lang="cs-CZ" sz="1200" baseline="30000" dirty="0">
                <a:solidFill>
                  <a:srgbClr val="202122"/>
                </a:solidFill>
                <a:latin typeface="Arial" panose="020B0604020202020204" pitchFamily="34" charset="0"/>
              </a:rPr>
              <a:t>l.</a:t>
            </a:r>
            <a:r>
              <a:rPr lang="cs-CZ" sz="1200" dirty="0">
                <a:solidFill>
                  <a:srgbClr val="202122"/>
                </a:solidFill>
                <a:latin typeface="Arial" panose="020B0604020202020204" pitchFamily="34" charset="0"/>
              </a:rPr>
              <a:t>/ 31. března 1727</a:t>
            </a:r>
            <a:r>
              <a:rPr lang="cs-CZ" sz="1200" baseline="30000" dirty="0">
                <a:solidFill>
                  <a:srgbClr val="202122"/>
                </a:solidFill>
                <a:latin typeface="Arial" panose="020B0604020202020204" pitchFamily="34" charset="0"/>
              </a:rPr>
              <a:t>greg.</a:t>
            </a:r>
            <a:r>
              <a:rPr lang="cs-CZ" sz="1200" dirty="0">
                <a:solidFill>
                  <a:srgbClr val="202122"/>
                </a:solidFill>
                <a:latin typeface="Arial" panose="020B0604020202020204" pitchFamily="34" charset="0"/>
              </a:rPr>
              <a:t> v Londýně) byl anglický fyzik, matematik (působící v Cambridge na stolici Lukasiánského profesora), astronom, alchymista a teolog, jenž bývá často považován za jednu z nejvlivnějších osobností v dějinách lidstva. Jeho publikace Philosophiæ Naturalis Principia Mathematica, vydaná v roce 1687, položila základy klasické mechaniky a dnes bývá řazena mezi nejdůležitější knihy v historii vědy. Newton v ní popisuje zákon všeobecné gravitace a tři zákony pohybu, které se na další tři staletí staly základem vědeckého pohledu na fyzický vesmír. Newton propojil Keplerovy zákony pohybu planet s vlastní teorií gravitace a dokázal, že pohyb předmětů na Zemi se řídí stejnými pravidly jako pohyb vesmírných těles. Tím smetl poslední pochyby o heliocentrismu a přispěl k vědecké revoluci.</a:t>
            </a:r>
          </a:p>
        </p:txBody>
      </p:sp>
      <p:pic>
        <p:nvPicPr>
          <p:cNvPr id="1028" name="Picture 4">
            <a:extLst>
              <a:ext uri="{FF2B5EF4-FFF2-40B4-BE49-F238E27FC236}">
                <a16:creationId xmlns:a16="http://schemas.microsoft.com/office/drawing/2014/main" id="{40AEFA5D-EDAA-C527-F7DE-74B89EF719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0875" y="307898"/>
            <a:ext cx="2863196" cy="40212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Zobrazit zdrojový obrázek">
            <a:extLst>
              <a:ext uri="{FF2B5EF4-FFF2-40B4-BE49-F238E27FC236}">
                <a16:creationId xmlns:a16="http://schemas.microsoft.com/office/drawing/2014/main" id="{059B9914-A642-7D74-15EC-9E7A0AB3668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64585" r="2389"/>
          <a:stretch/>
        </p:blipFill>
        <p:spPr bwMode="auto">
          <a:xfrm>
            <a:off x="4561886" y="307898"/>
            <a:ext cx="1401816" cy="2844000"/>
          </a:xfrm>
          <a:prstGeom prst="rect">
            <a:avLst/>
          </a:prstGeom>
          <a:noFill/>
          <a:extLst>
            <a:ext uri="{909E8E84-426E-40DD-AFC4-6F175D3DCCD1}">
              <a14:hiddenFill xmlns:a14="http://schemas.microsoft.com/office/drawing/2010/main">
                <a:solidFill>
                  <a:srgbClr val="FFFFFF"/>
                </a:solidFill>
              </a14:hiddenFill>
            </a:ext>
          </a:extLst>
        </p:spPr>
      </p:pic>
      <p:sp>
        <p:nvSpPr>
          <p:cNvPr id="6" name="TextovéPole 5">
            <a:extLst>
              <a:ext uri="{FF2B5EF4-FFF2-40B4-BE49-F238E27FC236}">
                <a16:creationId xmlns:a16="http://schemas.microsoft.com/office/drawing/2014/main" id="{E693CA34-B342-BB4D-AEF5-D7ACFB50C9CB}"/>
              </a:ext>
            </a:extLst>
          </p:cNvPr>
          <p:cNvSpPr txBox="1"/>
          <p:nvPr/>
        </p:nvSpPr>
        <p:spPr>
          <a:xfrm>
            <a:off x="4251897" y="3271000"/>
            <a:ext cx="2021794" cy="954107"/>
          </a:xfrm>
          <a:prstGeom prst="rect">
            <a:avLst/>
          </a:prstGeom>
          <a:noFill/>
        </p:spPr>
        <p:txBody>
          <a:bodyPr wrap="square" rtlCol="0">
            <a:spAutoFit/>
          </a:bodyPr>
          <a:lstStyle/>
          <a:p>
            <a:pPr algn="ctr"/>
            <a:r>
              <a:rPr lang="cs-CZ" sz="2800" dirty="0">
                <a:latin typeface="Arabic Typesetting" panose="03020402040406030203" pitchFamily="66" charset="-78"/>
                <a:cs typeface="Arabic Typesetting" panose="03020402040406030203" pitchFamily="66" charset="-78"/>
              </a:rPr>
              <a:t>Sova</a:t>
            </a:r>
          </a:p>
          <a:p>
            <a:pPr algn="ctr"/>
            <a:r>
              <a:rPr lang="cs-CZ" sz="2800" dirty="0">
                <a:latin typeface="Arabic Typesetting" panose="03020402040406030203" pitchFamily="66" charset="-78"/>
                <a:cs typeface="Arabic Typesetting" panose="03020402040406030203" pitchFamily="66" charset="-78"/>
              </a:rPr>
              <a:t>Symbol moudrosti</a:t>
            </a:r>
          </a:p>
        </p:txBody>
      </p:sp>
      <p:pic>
        <p:nvPicPr>
          <p:cNvPr id="2" name="Picture 2" descr="James Prescott Joule Biography - Childhood, Life Achievements &amp; Timeline">
            <a:extLst>
              <a:ext uri="{FF2B5EF4-FFF2-40B4-BE49-F238E27FC236}">
                <a16:creationId xmlns:a16="http://schemas.microsoft.com/office/drawing/2014/main" id="{3C1CA0E1-4592-3CFD-207D-F08C49119121}"/>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4211" r="15131"/>
          <a:stretch/>
        </p:blipFill>
        <p:spPr bwMode="auto">
          <a:xfrm>
            <a:off x="7189967" y="307898"/>
            <a:ext cx="2863196" cy="4021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66754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E14C6913-A158-0FAF-7DC7-9550C54E0E0D}"/>
                  </a:ext>
                </a:extLst>
              </p:cNvPr>
              <p:cNvSpPr txBox="1"/>
              <p:nvPr/>
            </p:nvSpPr>
            <p:spPr>
              <a:xfrm>
                <a:off x="397565" y="898497"/>
                <a:ext cx="11060264" cy="1046440"/>
              </a:xfrm>
              <a:prstGeom prst="rect">
                <a:avLst/>
              </a:prstGeom>
              <a:noFill/>
            </p:spPr>
            <p:txBody>
              <a:bodyPr wrap="square" rtlCol="0">
                <a:spAutoFit/>
              </a:bodyPr>
              <a:lstStyle/>
              <a:p>
                <a:r>
                  <a:rPr lang="cs-CZ" dirty="0"/>
                  <a:t>Jakou mechanickou práci koná traktor, který táhne vůz silou 2,5 </a:t>
                </a:r>
                <a:r>
                  <a:rPr lang="cs-CZ" dirty="0" err="1"/>
                  <a:t>kN</a:t>
                </a:r>
                <a:r>
                  <a:rPr lang="cs-CZ" dirty="0"/>
                  <a:t>  po vodorovné dráze do vzdálenosti </a:t>
                </a:r>
                <a14:m>
                  <m:oMath xmlns:m="http://schemas.openxmlformats.org/officeDocument/2006/math">
                    <m:r>
                      <a:rPr lang="cs-CZ" i="1" dirty="0" smtClean="0">
                        <a:latin typeface="Cambria Math" panose="02040503050406030204" pitchFamily="18" charset="0"/>
                      </a:rPr>
                      <m:t>𝑠</m:t>
                    </m:r>
                    <m:r>
                      <a:rPr lang="cs-CZ" i="1" dirty="0" smtClean="0">
                        <a:latin typeface="Cambria Math" panose="02040503050406030204" pitchFamily="18" charset="0"/>
                      </a:rPr>
                      <m:t> =0,5 </m:t>
                    </m:r>
                    <m:r>
                      <m:rPr>
                        <m:sty m:val="p"/>
                      </m:rPr>
                      <a:rPr lang="cs-CZ" b="0" i="0" dirty="0" smtClean="0">
                        <a:latin typeface="Cambria Math" panose="02040503050406030204" pitchFamily="18" charset="0"/>
                      </a:rPr>
                      <m:t>k</m:t>
                    </m:r>
                    <m:r>
                      <m:rPr>
                        <m:sty m:val="p"/>
                      </m:rPr>
                      <a:rPr lang="cs-CZ" i="0" dirty="0" smtClean="0">
                        <a:latin typeface="Cambria Math" panose="02040503050406030204" pitchFamily="18" charset="0"/>
                      </a:rPr>
                      <m:t>m</m:t>
                    </m:r>
                  </m:oMath>
                </a14:m>
                <a:r>
                  <a:rPr lang="cs-CZ" dirty="0"/>
                  <a:t>.</a:t>
                </a:r>
              </a:p>
              <a:p>
                <a:endParaRPr lang="cs-CZ" sz="800" dirty="0"/>
              </a:p>
              <a:p>
                <a:r>
                  <a:rPr lang="cs-CZ" dirty="0"/>
                  <a:t>Řešení:</a:t>
                </a:r>
              </a:p>
              <a:p>
                <a:pPr/>
                <a14:m>
                  <m:oMathPara xmlns:m="http://schemas.openxmlformats.org/officeDocument/2006/math">
                    <m:oMathParaPr>
                      <m:jc m:val="left"/>
                    </m:oMathParaPr>
                    <m:oMath xmlns:m="http://schemas.openxmlformats.org/officeDocument/2006/math">
                      <m:r>
                        <a:rPr lang="cs-CZ" b="0" i="1" smtClean="0">
                          <a:latin typeface="Cambria Math" panose="02040503050406030204" pitchFamily="18" charset="0"/>
                        </a:rPr>
                        <m:t>𝐹</m:t>
                      </m:r>
                      <m:r>
                        <a:rPr lang="cs-CZ" b="0" i="1" smtClean="0">
                          <a:latin typeface="Cambria Math" panose="02040503050406030204" pitchFamily="18" charset="0"/>
                        </a:rPr>
                        <m:t>=2,5 </m:t>
                      </m:r>
                      <m:r>
                        <m:rPr>
                          <m:sty m:val="p"/>
                        </m:rPr>
                        <a:rPr lang="cs-CZ" b="0" i="0" smtClean="0">
                          <a:latin typeface="Cambria Math" panose="02040503050406030204" pitchFamily="18" charset="0"/>
                        </a:rPr>
                        <m:t>kN</m:t>
                      </m:r>
                      <m:r>
                        <a:rPr lang="cs-CZ" b="0" i="0" smtClean="0">
                          <a:latin typeface="Cambria Math" panose="02040503050406030204" pitchFamily="18" charset="0"/>
                        </a:rPr>
                        <m:t>=2500 </m:t>
                      </m:r>
                      <m:r>
                        <m:rPr>
                          <m:sty m:val="p"/>
                        </m:rPr>
                        <a:rPr lang="cs-CZ" b="0" i="0" smtClean="0">
                          <a:latin typeface="Cambria Math" panose="02040503050406030204" pitchFamily="18" charset="0"/>
                        </a:rPr>
                        <m:t>N</m:t>
                      </m:r>
                      <m:r>
                        <a:rPr lang="cs-CZ" b="0" i="1" smtClean="0">
                          <a:latin typeface="Cambria Math" panose="02040503050406030204" pitchFamily="18" charset="0"/>
                        </a:rPr>
                        <m:t>, </m:t>
                      </m:r>
                      <m:r>
                        <a:rPr lang="cs-CZ" b="0" i="1" smtClean="0">
                          <a:latin typeface="Cambria Math" panose="02040503050406030204" pitchFamily="18" charset="0"/>
                        </a:rPr>
                        <m:t>𝑠</m:t>
                      </m:r>
                      <m:r>
                        <a:rPr lang="cs-CZ" b="0" i="1" smtClean="0">
                          <a:latin typeface="Cambria Math" panose="02040503050406030204" pitchFamily="18" charset="0"/>
                        </a:rPr>
                        <m:t>=0,5 </m:t>
                      </m:r>
                      <m:r>
                        <m:rPr>
                          <m:sty m:val="p"/>
                        </m:rPr>
                        <a:rPr lang="cs-CZ" b="0" i="0" smtClean="0">
                          <a:latin typeface="Cambria Math" panose="02040503050406030204" pitchFamily="18" charset="0"/>
                        </a:rPr>
                        <m:t>km</m:t>
                      </m:r>
                      <m:r>
                        <a:rPr lang="cs-CZ" b="0" i="0" smtClean="0">
                          <a:latin typeface="Cambria Math" panose="02040503050406030204" pitchFamily="18" charset="0"/>
                        </a:rPr>
                        <m:t>=500 </m:t>
                      </m:r>
                      <m:r>
                        <m:rPr>
                          <m:sty m:val="p"/>
                        </m:rPr>
                        <a:rPr lang="cs-CZ" b="0" i="0" smtClean="0">
                          <a:latin typeface="Cambria Math" panose="02040503050406030204" pitchFamily="18" charset="0"/>
                        </a:rPr>
                        <m:t>m</m:t>
                      </m:r>
                      <m:r>
                        <a:rPr lang="cs-CZ" b="0" i="1" smtClean="0">
                          <a:latin typeface="Cambria Math" panose="02040503050406030204" pitchFamily="18" charset="0"/>
                        </a:rPr>
                        <m:t>,</m:t>
                      </m:r>
                      <m:r>
                        <a:rPr lang="cs-CZ" b="0" i="0" smtClean="0">
                          <a:latin typeface="Cambria Math" panose="02040503050406030204" pitchFamily="18" charset="0"/>
                        </a:rPr>
                        <m:t> </m:t>
                      </m:r>
                      <m:r>
                        <a:rPr lang="cs-CZ" b="0" i="1" smtClean="0">
                          <a:latin typeface="Cambria Math" panose="02040503050406030204" pitchFamily="18" charset="0"/>
                        </a:rPr>
                        <m:t>𝑊</m:t>
                      </m:r>
                      <m:r>
                        <a:rPr lang="cs-CZ" b="0" i="0" smtClean="0">
                          <a:latin typeface="Cambria Math" panose="02040503050406030204" pitchFamily="18" charset="0"/>
                        </a:rPr>
                        <m:t>=?</m:t>
                      </m:r>
                    </m:oMath>
                  </m:oMathPara>
                </a14:m>
                <a:endParaRPr lang="cs-CZ" dirty="0"/>
              </a:p>
            </p:txBody>
          </p:sp>
        </mc:Choice>
        <mc:Fallback xmlns="">
          <p:sp>
            <p:nvSpPr>
              <p:cNvPr id="3" name="TextovéPole 2">
                <a:extLst>
                  <a:ext uri="{FF2B5EF4-FFF2-40B4-BE49-F238E27FC236}">
                    <a16:creationId xmlns:a16="http://schemas.microsoft.com/office/drawing/2014/main" id="{E14C6913-A158-0FAF-7DC7-9550C54E0E0D}"/>
                  </a:ext>
                </a:extLst>
              </p:cNvPr>
              <p:cNvSpPr txBox="1">
                <a:spLocks noRot="1" noChangeAspect="1" noMove="1" noResize="1" noEditPoints="1" noAdjustHandles="1" noChangeArrowheads="1" noChangeShapeType="1" noTextEdit="1"/>
              </p:cNvSpPr>
              <p:nvPr/>
            </p:nvSpPr>
            <p:spPr>
              <a:xfrm>
                <a:off x="397565" y="898497"/>
                <a:ext cx="11060264" cy="1046440"/>
              </a:xfrm>
              <a:prstGeom prst="rect">
                <a:avLst/>
              </a:prstGeom>
              <a:blipFill>
                <a:blip r:embed="rId2"/>
                <a:stretch>
                  <a:fillRect l="-441" t="-2907"/>
                </a:stretch>
              </a:blipFill>
            </p:spPr>
            <p:txBody>
              <a:bodyPr/>
              <a:lstStyle/>
              <a:p>
                <a:r>
                  <a:rPr lang="cs-CZ">
                    <a:noFill/>
                  </a:rPr>
                  <a:t> </a:t>
                </a:r>
              </a:p>
            </p:txBody>
          </p:sp>
        </mc:Fallback>
      </mc:AlternateContent>
      <p:cxnSp>
        <p:nvCxnSpPr>
          <p:cNvPr id="5" name="Přímá spojnice 4">
            <a:extLst>
              <a:ext uri="{FF2B5EF4-FFF2-40B4-BE49-F238E27FC236}">
                <a16:creationId xmlns:a16="http://schemas.microsoft.com/office/drawing/2014/main" id="{72B5BF0D-85E5-1D1F-6B1C-72FD4EF474A6}"/>
              </a:ext>
            </a:extLst>
          </p:cNvPr>
          <p:cNvCxnSpPr/>
          <p:nvPr/>
        </p:nvCxnSpPr>
        <p:spPr>
          <a:xfrm>
            <a:off x="461175" y="1952889"/>
            <a:ext cx="11068216"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6AEF2E14-8646-484F-CE92-40F985B90BB2}"/>
                  </a:ext>
                </a:extLst>
              </p:cNvPr>
              <p:cNvSpPr txBox="1"/>
              <p:nvPr/>
            </p:nvSpPr>
            <p:spPr>
              <a:xfrm>
                <a:off x="397565" y="2136338"/>
                <a:ext cx="11068216" cy="3893374"/>
              </a:xfrm>
              <a:prstGeom prst="rect">
                <a:avLst/>
              </a:prstGeom>
              <a:noFill/>
            </p:spPr>
            <p:txBody>
              <a:bodyPr wrap="square" rtlCol="0">
                <a:spAutoFit/>
              </a:bodyPr>
              <a:lstStyle/>
              <a:p>
                <a:r>
                  <a:rPr lang="cs-CZ" b="1" dirty="0"/>
                  <a:t>Postup výpočtu</a:t>
                </a:r>
              </a:p>
              <a:p>
                <a:endParaRPr lang="cs-CZ" dirty="0"/>
              </a:p>
              <a:p>
                <a:pPr marL="342900" indent="-342900">
                  <a:buAutoNum type="arabicPeriod"/>
                </a:pPr>
                <a:r>
                  <a:rPr lang="cs-CZ" dirty="0"/>
                  <a:t>V zadání úlohy nemusí vždy být číselné hodnoty uvedeny v základních měrných jednotkách. Měrné jednotky převedeme na základní měrné jednotky (metr, kilogram, sekunda, kelvin, ampér, kandela, mol) – viz řádek „Řešení“</a:t>
                </a:r>
              </a:p>
              <a:p>
                <a:endParaRPr lang="cs-CZ" sz="800" dirty="0"/>
              </a:p>
              <a:p>
                <a:pPr marL="342900" indent="-342900">
                  <a:buFont typeface="+mj-lt"/>
                  <a:buAutoNum type="arabicPeriod" startAt="2"/>
                </a:pPr>
                <a:r>
                  <a:rPr lang="cs-CZ" dirty="0"/>
                  <a:t>Vztah pro výpočet práce je</a:t>
                </a:r>
              </a:p>
              <a:p>
                <a:pPr/>
                <a14:m>
                  <m:oMathPara xmlns:m="http://schemas.openxmlformats.org/officeDocument/2006/math">
                    <m:oMathParaPr>
                      <m:jc m:val="centerGroup"/>
                    </m:oMathParaPr>
                    <m:oMath xmlns:m="http://schemas.openxmlformats.org/officeDocument/2006/math">
                      <m:r>
                        <a:rPr lang="cs-CZ" sz="2400" b="1" i="1" smtClean="0">
                          <a:solidFill>
                            <a:srgbClr val="FF0000"/>
                          </a:solidFill>
                          <a:latin typeface="Cambria Math" panose="02040503050406030204" pitchFamily="18" charset="0"/>
                        </a:rPr>
                        <m:t>𝑾</m:t>
                      </m:r>
                      <m:r>
                        <a:rPr lang="cs-CZ" sz="2400" b="1" i="1" smtClean="0">
                          <a:solidFill>
                            <a:srgbClr val="FF0000"/>
                          </a:solidFill>
                          <a:latin typeface="Cambria Math" panose="02040503050406030204" pitchFamily="18" charset="0"/>
                        </a:rPr>
                        <m:t>=</m:t>
                      </m:r>
                      <m:r>
                        <a:rPr lang="cs-CZ" sz="2400" b="1" i="1" smtClean="0">
                          <a:solidFill>
                            <a:srgbClr val="FF0000"/>
                          </a:solidFill>
                          <a:latin typeface="Cambria Math" panose="02040503050406030204" pitchFamily="18" charset="0"/>
                        </a:rPr>
                        <m:t>𝑭</m:t>
                      </m:r>
                      <m:r>
                        <a:rPr lang="cs-CZ" sz="2400" b="1" i="1" smtClean="0">
                          <a:solidFill>
                            <a:srgbClr val="FF0000"/>
                          </a:solidFill>
                          <a:latin typeface="Cambria Math" panose="02040503050406030204" pitchFamily="18" charset="0"/>
                        </a:rPr>
                        <m:t> . </m:t>
                      </m:r>
                      <m:r>
                        <a:rPr lang="cs-CZ" sz="2400" b="1" i="1" smtClean="0">
                          <a:solidFill>
                            <a:srgbClr val="FF0000"/>
                          </a:solidFill>
                          <a:latin typeface="Cambria Math" panose="02040503050406030204" pitchFamily="18" charset="0"/>
                        </a:rPr>
                        <m:t>𝒔</m:t>
                      </m:r>
                    </m:oMath>
                  </m:oMathPara>
                </a14:m>
                <a:endParaRPr lang="cs-CZ" sz="2400" b="1" dirty="0">
                  <a:solidFill>
                    <a:srgbClr val="FF0000"/>
                  </a:solidFill>
                </a:endParaRPr>
              </a:p>
              <a:p>
                <a:endParaRPr lang="cs-CZ" sz="1100" b="1" dirty="0">
                  <a:solidFill>
                    <a:srgbClr val="FF0000"/>
                  </a:solidFill>
                </a:endParaRPr>
              </a:p>
              <a:p>
                <a:pPr algn="ctr"/>
                <a:r>
                  <a:rPr lang="cs-CZ" dirty="0"/>
                  <a:t>(Mechanická práce se rovná součinu vynaložené síly a délky dráhy po které se těleso pohybuje)</a:t>
                </a:r>
              </a:p>
              <a:p>
                <a:endParaRPr lang="cs-CZ" sz="800" dirty="0"/>
              </a:p>
              <a:p>
                <a:pPr marL="342900" indent="-342900">
                  <a:buFont typeface="+mj-lt"/>
                  <a:buAutoNum type="arabicPeriod" startAt="3"/>
                </a:pPr>
                <a:r>
                  <a:rPr lang="cs-CZ" dirty="0"/>
                  <a:t>Do vztahu pro výpočet práce dosadíme číselné hodnoty</a:t>
                </a:r>
              </a:p>
              <a:p>
                <a:endParaRPr lang="cs-CZ" sz="800" dirty="0"/>
              </a:p>
              <a:p>
                <a:pPr algn="ctr"/>
                <a14:m>
                  <m:oMath xmlns:m="http://schemas.openxmlformats.org/officeDocument/2006/math">
                    <m:r>
                      <a:rPr lang="cs-CZ" b="1" i="1" smtClean="0">
                        <a:latin typeface="Cambria Math" panose="02040503050406030204" pitchFamily="18" charset="0"/>
                      </a:rPr>
                      <m:t>𝑾</m:t>
                    </m:r>
                    <m:r>
                      <a:rPr lang="cs-CZ" b="1" i="1" smtClean="0">
                        <a:latin typeface="Cambria Math" panose="02040503050406030204" pitchFamily="18" charset="0"/>
                      </a:rPr>
                      <m:t>=</m:t>
                    </m:r>
                    <m:r>
                      <a:rPr lang="cs-CZ" b="1" i="1" smtClean="0">
                        <a:latin typeface="Cambria Math" panose="02040503050406030204" pitchFamily="18" charset="0"/>
                      </a:rPr>
                      <m:t>𝟐𝟓𝟎𝟎</m:t>
                    </m:r>
                    <m:r>
                      <a:rPr lang="cs-CZ" b="1" i="1" smtClean="0">
                        <a:latin typeface="Cambria Math" panose="02040503050406030204" pitchFamily="18" charset="0"/>
                      </a:rPr>
                      <m:t> . </m:t>
                    </m:r>
                    <m:r>
                      <a:rPr lang="cs-CZ" b="1" i="1" smtClean="0">
                        <a:latin typeface="Cambria Math" panose="02040503050406030204" pitchFamily="18" charset="0"/>
                      </a:rPr>
                      <m:t>𝟓𝟎𝟎</m:t>
                    </m:r>
                    <m:r>
                      <a:rPr lang="cs-CZ" b="1" i="1" smtClean="0">
                        <a:latin typeface="Cambria Math" panose="02040503050406030204" pitchFamily="18" charset="0"/>
                      </a:rPr>
                      <m:t> </m:t>
                    </m:r>
                    <m:r>
                      <a:rPr lang="cs-CZ" b="1" i="0" smtClean="0">
                        <a:latin typeface="Cambria Math" panose="02040503050406030204" pitchFamily="18" charset="0"/>
                      </a:rPr>
                      <m:t>𝐉</m:t>
                    </m:r>
                    <m:r>
                      <a:rPr lang="cs-CZ" b="1" i="1" smtClean="0">
                        <a:latin typeface="Cambria Math" panose="02040503050406030204" pitchFamily="18" charset="0"/>
                      </a:rPr>
                      <m:t>=</m:t>
                    </m:r>
                    <m:r>
                      <a:rPr lang="cs-CZ" b="1" i="1" smtClean="0">
                        <a:latin typeface="Cambria Math" panose="02040503050406030204" pitchFamily="18" charset="0"/>
                      </a:rPr>
                      <m:t>𝟏𝟐𝟓𝟎𝟎𝟎𝟎</m:t>
                    </m:r>
                    <m:r>
                      <a:rPr lang="cs-CZ" b="1" i="1" smtClean="0">
                        <a:latin typeface="Cambria Math" panose="02040503050406030204" pitchFamily="18" charset="0"/>
                      </a:rPr>
                      <m:t> </m:t>
                    </m:r>
                    <m:r>
                      <a:rPr lang="cs-CZ" b="1" i="0" smtClean="0">
                        <a:latin typeface="Cambria Math" panose="02040503050406030204" pitchFamily="18" charset="0"/>
                      </a:rPr>
                      <m:t>𝐉</m:t>
                    </m:r>
                    <m:r>
                      <a:rPr lang="cs-CZ" b="1" i="0" smtClean="0">
                        <a:latin typeface="Cambria Math" panose="02040503050406030204" pitchFamily="18" charset="0"/>
                      </a:rPr>
                      <m:t> </m:t>
                    </m:r>
                    <m:d>
                      <m:dPr>
                        <m:ctrlPr>
                          <a:rPr lang="cs-CZ" b="1" i="1" smtClean="0">
                            <a:latin typeface="Cambria Math" panose="02040503050406030204" pitchFamily="18" charset="0"/>
                          </a:rPr>
                        </m:ctrlPr>
                      </m:dPr>
                      <m:e>
                        <m:r>
                          <a:rPr lang="cs-CZ" b="1" i="0" smtClean="0">
                            <a:latin typeface="Cambria Math" panose="02040503050406030204" pitchFamily="18" charset="0"/>
                          </a:rPr>
                          <m:t>𝐉𝐨𝐮𝐥</m:t>
                        </m:r>
                        <m:r>
                          <a:rPr lang="cs-CZ" b="1" i="0" smtClean="0">
                            <a:latin typeface="Cambria Math" panose="02040503050406030204" pitchFamily="18" charset="0"/>
                          </a:rPr>
                          <m:t>ů</m:t>
                        </m:r>
                      </m:e>
                    </m:d>
                    <m:r>
                      <a:rPr lang="cs-CZ" b="1" i="0" smtClean="0">
                        <a:latin typeface="Cambria Math" panose="02040503050406030204" pitchFamily="18" charset="0"/>
                      </a:rPr>
                      <m:t>=</m:t>
                    </m:r>
                    <m:r>
                      <a:rPr lang="cs-CZ" b="1" i="0" smtClean="0">
                        <a:latin typeface="Cambria Math" panose="02040503050406030204" pitchFamily="18" charset="0"/>
                      </a:rPr>
                      <m:t>𝟏</m:t>
                    </m:r>
                    <m:r>
                      <a:rPr lang="cs-CZ" b="1" i="0" smtClean="0">
                        <a:latin typeface="Cambria Math" panose="02040503050406030204" pitchFamily="18" charset="0"/>
                      </a:rPr>
                      <m:t>,</m:t>
                    </m:r>
                    <m:r>
                      <a:rPr lang="cs-CZ" b="1" i="0" smtClean="0">
                        <a:latin typeface="Cambria Math" panose="02040503050406030204" pitchFamily="18" charset="0"/>
                      </a:rPr>
                      <m:t>𝟐𝟓</m:t>
                    </m:r>
                    <m:r>
                      <a:rPr lang="cs-CZ" b="1" i="0" smtClean="0">
                        <a:latin typeface="Cambria Math" panose="02040503050406030204" pitchFamily="18" charset="0"/>
                      </a:rPr>
                      <m:t> </m:t>
                    </m:r>
                    <m:r>
                      <a:rPr lang="cs-CZ" b="1" i="0" smtClean="0">
                        <a:latin typeface="Cambria Math" panose="02040503050406030204" pitchFamily="18" charset="0"/>
                      </a:rPr>
                      <m:t>𝐌𝐉</m:t>
                    </m:r>
                  </m:oMath>
                </a14:m>
                <a:r>
                  <a:rPr lang="cs-CZ" b="1" dirty="0"/>
                  <a:t>     </a:t>
                </a:r>
                <a:r>
                  <a:rPr lang="cs-CZ" dirty="0"/>
                  <a:t>(u číselného výpočtu vždy uvádíme měrnou jednotku !)</a:t>
                </a:r>
              </a:p>
              <a:p>
                <a:endParaRPr lang="cs-CZ" sz="800" dirty="0"/>
              </a:p>
              <a:p>
                <a:pPr marL="342900" indent="-342900">
                  <a:buFont typeface="+mj-lt"/>
                  <a:buAutoNum type="arabicPeriod" startAt="4"/>
                </a:pPr>
                <a:r>
                  <a:rPr lang="cs-CZ" dirty="0"/>
                  <a:t>Odpověď:  </a:t>
                </a:r>
                <a:r>
                  <a:rPr lang="cs-CZ" b="1" dirty="0"/>
                  <a:t>Traktor vykonal mechanickou práci 1,25 MJ</a:t>
                </a:r>
                <a:endParaRPr lang="cs-CZ" dirty="0"/>
              </a:p>
            </p:txBody>
          </p:sp>
        </mc:Choice>
        <mc:Fallback xmlns="">
          <p:sp>
            <p:nvSpPr>
              <p:cNvPr id="6" name="TextovéPole 5">
                <a:extLst>
                  <a:ext uri="{FF2B5EF4-FFF2-40B4-BE49-F238E27FC236}">
                    <a16:creationId xmlns:a16="http://schemas.microsoft.com/office/drawing/2014/main" id="{6AEF2E14-8646-484F-CE92-40F985B90BB2}"/>
                  </a:ext>
                </a:extLst>
              </p:cNvPr>
              <p:cNvSpPr txBox="1">
                <a:spLocks noRot="1" noChangeAspect="1" noMove="1" noResize="1" noEditPoints="1" noAdjustHandles="1" noChangeArrowheads="1" noChangeShapeType="1" noTextEdit="1"/>
              </p:cNvSpPr>
              <p:nvPr/>
            </p:nvSpPr>
            <p:spPr>
              <a:xfrm>
                <a:off x="397565" y="2136338"/>
                <a:ext cx="11068216" cy="3893374"/>
              </a:xfrm>
              <a:prstGeom prst="rect">
                <a:avLst/>
              </a:prstGeom>
              <a:blipFill>
                <a:blip r:embed="rId3"/>
                <a:stretch>
                  <a:fillRect l="-441" t="-782" b="-1565"/>
                </a:stretch>
              </a:blipFill>
            </p:spPr>
            <p:txBody>
              <a:bodyPr/>
              <a:lstStyle/>
              <a:p>
                <a:r>
                  <a:rPr lang="cs-CZ">
                    <a:noFill/>
                  </a:rPr>
                  <a:t> </a:t>
                </a:r>
              </a:p>
            </p:txBody>
          </p:sp>
        </mc:Fallback>
      </mc:AlternateContent>
      <p:sp>
        <p:nvSpPr>
          <p:cNvPr id="4" name="TextovéPole 3">
            <a:extLst>
              <a:ext uri="{FF2B5EF4-FFF2-40B4-BE49-F238E27FC236}">
                <a16:creationId xmlns:a16="http://schemas.microsoft.com/office/drawing/2014/main" id="{64C1DECB-6A82-E3DC-C2DE-E6BD847DFC8D}"/>
              </a:ext>
            </a:extLst>
          </p:cNvPr>
          <p:cNvSpPr txBox="1"/>
          <p:nvPr/>
        </p:nvSpPr>
        <p:spPr>
          <a:xfrm>
            <a:off x="397565" y="413468"/>
            <a:ext cx="3549967" cy="369332"/>
          </a:xfrm>
          <a:prstGeom prst="rect">
            <a:avLst/>
          </a:prstGeom>
          <a:noFill/>
        </p:spPr>
        <p:txBody>
          <a:bodyPr wrap="square" rtlCol="0">
            <a:spAutoFit/>
          </a:bodyPr>
          <a:lstStyle/>
          <a:p>
            <a:r>
              <a:rPr lang="cs-CZ" b="1" dirty="0"/>
              <a:t>Příklad výpočtu mechanické práce</a:t>
            </a:r>
          </a:p>
        </p:txBody>
      </p:sp>
    </p:spTree>
    <p:extLst>
      <p:ext uri="{BB962C8B-B14F-4D97-AF65-F5344CB8AC3E}">
        <p14:creationId xmlns:p14="http://schemas.microsoft.com/office/powerpoint/2010/main" val="3931855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TextovéPole 3"/>
              <p:cNvSpPr txBox="1"/>
              <p:nvPr/>
            </p:nvSpPr>
            <p:spPr>
              <a:xfrm>
                <a:off x="602166" y="764704"/>
                <a:ext cx="9814314" cy="1338828"/>
              </a:xfrm>
              <a:prstGeom prst="rect">
                <a:avLst/>
              </a:prstGeom>
              <a:noFill/>
            </p:spPr>
            <p:txBody>
              <a:bodyPr wrap="square" rtlCol="0">
                <a:spAutoFit/>
              </a:bodyPr>
              <a:lstStyle/>
              <a:p>
                <a:r>
                  <a:rPr lang="cs-CZ" dirty="0"/>
                  <a:t>Jakou mechanickou práci vykonáme, táhneme-li po vodorovné rovině vozík silou 20 N, který se pohybuje rovnoměrně přímočaře, do vzdálenosti 100 m?</a:t>
                </a:r>
              </a:p>
              <a:p>
                <a:endParaRPr lang="cs-CZ" sz="900" dirty="0"/>
              </a:p>
              <a:p>
                <a:r>
                  <a:rPr lang="cs-CZ" dirty="0"/>
                  <a:t>Řešení:</a:t>
                </a:r>
              </a:p>
              <a:p>
                <a:pPr/>
                <a14:m>
                  <m:oMathPara xmlns:m="http://schemas.openxmlformats.org/officeDocument/2006/math">
                    <m:oMathParaPr>
                      <m:jc m:val="left"/>
                    </m:oMathParaPr>
                    <m:oMath xmlns:m="http://schemas.openxmlformats.org/officeDocument/2006/math">
                      <m:r>
                        <a:rPr lang="cs-CZ" i="1">
                          <a:latin typeface="Cambria Math"/>
                        </a:rPr>
                        <m:t>𝐹</m:t>
                      </m:r>
                      <m:r>
                        <a:rPr lang="cs-CZ" i="1">
                          <a:latin typeface="Cambria Math"/>
                        </a:rPr>
                        <m:t>=20</m:t>
                      </m:r>
                      <m:r>
                        <m:rPr>
                          <m:sty m:val="p"/>
                        </m:rPr>
                        <a:rPr lang="cs-CZ">
                          <a:latin typeface="Cambria Math"/>
                        </a:rPr>
                        <m:t>N</m:t>
                      </m:r>
                      <m:r>
                        <a:rPr lang="cs-CZ" i="1">
                          <a:latin typeface="Cambria Math"/>
                        </a:rPr>
                        <m:t>, </m:t>
                      </m:r>
                      <m:r>
                        <a:rPr lang="cs-CZ" i="1">
                          <a:latin typeface="Cambria Math"/>
                        </a:rPr>
                        <m:t>𝑠</m:t>
                      </m:r>
                      <m:r>
                        <a:rPr lang="cs-CZ" i="1">
                          <a:latin typeface="Cambria Math"/>
                        </a:rPr>
                        <m:t>=100 </m:t>
                      </m:r>
                      <m:r>
                        <m:rPr>
                          <m:sty m:val="p"/>
                        </m:rPr>
                        <a:rPr lang="cs-CZ">
                          <a:latin typeface="Cambria Math"/>
                        </a:rPr>
                        <m:t>m</m:t>
                      </m:r>
                      <m:r>
                        <a:rPr lang="cs-CZ" i="1">
                          <a:latin typeface="Cambria Math"/>
                        </a:rPr>
                        <m:t>, </m:t>
                      </m:r>
                      <m:r>
                        <a:rPr lang="cs-CZ" i="1">
                          <a:latin typeface="Cambria Math"/>
                          <a:ea typeface="Cambria Math"/>
                        </a:rPr>
                        <m:t>𝑊</m:t>
                      </m:r>
                      <m:r>
                        <a:rPr lang="cs-CZ" i="1">
                          <a:latin typeface="Cambria Math"/>
                          <a:ea typeface="Cambria Math"/>
                        </a:rPr>
                        <m:t>=?</m:t>
                      </m:r>
                    </m:oMath>
                  </m:oMathPara>
                </a14:m>
                <a:endParaRPr lang="cs-CZ" dirty="0"/>
              </a:p>
            </p:txBody>
          </p:sp>
        </mc:Choice>
        <mc:Fallback xmlns="">
          <p:sp>
            <p:nvSpPr>
              <p:cNvPr id="4" name="TextovéPole 3"/>
              <p:cNvSpPr txBox="1">
                <a:spLocks noRot="1" noChangeAspect="1" noMove="1" noResize="1" noEditPoints="1" noAdjustHandles="1" noChangeArrowheads="1" noChangeShapeType="1" noTextEdit="1"/>
              </p:cNvSpPr>
              <p:nvPr/>
            </p:nvSpPr>
            <p:spPr>
              <a:xfrm>
                <a:off x="602166" y="764704"/>
                <a:ext cx="9814314" cy="1338828"/>
              </a:xfrm>
              <a:prstGeom prst="rect">
                <a:avLst/>
              </a:prstGeom>
              <a:blipFill>
                <a:blip r:embed="rId2"/>
                <a:stretch>
                  <a:fillRect l="-559" t="-2273"/>
                </a:stretch>
              </a:blipFill>
            </p:spPr>
            <p:txBody>
              <a:bodyPr/>
              <a:lstStyle/>
              <a:p>
                <a:r>
                  <a:rPr lang="cs-CZ">
                    <a:noFill/>
                  </a:rPr>
                  <a:t> </a:t>
                </a:r>
              </a:p>
            </p:txBody>
          </p:sp>
        </mc:Fallback>
      </mc:AlternateContent>
      <p:cxnSp>
        <p:nvCxnSpPr>
          <p:cNvPr id="6" name="Přímá spojnice 5"/>
          <p:cNvCxnSpPr>
            <a:cxnSpLocks/>
          </p:cNvCxnSpPr>
          <p:nvPr/>
        </p:nvCxnSpPr>
        <p:spPr>
          <a:xfrm>
            <a:off x="602166" y="2134719"/>
            <a:ext cx="11050858"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1" name="TextovéPole 20"/>
              <p:cNvSpPr txBox="1"/>
              <p:nvPr/>
            </p:nvSpPr>
            <p:spPr>
              <a:xfrm>
                <a:off x="486775" y="3689561"/>
                <a:ext cx="11166249" cy="1477328"/>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sz="2800" i="1" smtClean="0">
                          <a:latin typeface="Cambria Math"/>
                        </a:rPr>
                        <m:t>𝑊</m:t>
                      </m:r>
                      <m:r>
                        <a:rPr lang="cs-CZ" sz="2800" i="1" smtClean="0">
                          <a:latin typeface="Cambria Math"/>
                        </a:rPr>
                        <m:t>=</m:t>
                      </m:r>
                      <m:r>
                        <a:rPr lang="cs-CZ" sz="2800" b="0" i="1" smtClean="0">
                          <a:latin typeface="Cambria Math" panose="02040503050406030204" pitchFamily="18" charset="0"/>
                        </a:rPr>
                        <m:t>𝐹</m:t>
                      </m:r>
                      <m:r>
                        <a:rPr lang="cs-CZ" sz="2800" i="1">
                          <a:latin typeface="Cambria Math"/>
                        </a:rPr>
                        <m:t>.</m:t>
                      </m:r>
                      <m:r>
                        <a:rPr lang="cs-CZ" sz="2800" i="1">
                          <a:latin typeface="Cambria Math"/>
                        </a:rPr>
                        <m:t>𝑠</m:t>
                      </m:r>
                    </m:oMath>
                  </m:oMathPara>
                </a14:m>
                <a:endParaRPr lang="cs-CZ" sz="2800" dirty="0"/>
              </a:p>
              <a:p>
                <a:endParaRPr lang="cs-CZ" sz="800" dirty="0"/>
              </a:p>
              <a:p>
                <a:pPr algn="ctr"/>
                <a14:m>
                  <m:oMath xmlns:m="http://schemas.openxmlformats.org/officeDocument/2006/math">
                    <m:r>
                      <a:rPr lang="cs-CZ" i="1">
                        <a:latin typeface="Cambria Math"/>
                      </a:rPr>
                      <m:t>𝑊</m:t>
                    </m:r>
                    <m:r>
                      <a:rPr lang="cs-CZ" i="1">
                        <a:latin typeface="Cambria Math"/>
                      </a:rPr>
                      <m:t>=20.100 </m:t>
                    </m:r>
                    <m:r>
                      <m:rPr>
                        <m:sty m:val="p"/>
                      </m:rPr>
                      <a:rPr lang="cs-CZ" b="0" i="0" smtClean="0">
                        <a:latin typeface="Cambria Math" panose="02040503050406030204" pitchFamily="18" charset="0"/>
                      </a:rPr>
                      <m:t>J</m:t>
                    </m:r>
                    <m:r>
                      <a:rPr lang="cs-CZ">
                        <a:latin typeface="Cambria Math"/>
                      </a:rPr>
                      <m:t>=</m:t>
                    </m:r>
                    <m:r>
                      <a:rPr lang="cs-CZ" b="0" i="0" smtClean="0">
                        <a:latin typeface="Cambria Math" panose="02040503050406030204" pitchFamily="18" charset="0"/>
                      </a:rPr>
                      <m:t>2</m:t>
                    </m:r>
                    <m:r>
                      <a:rPr lang="cs-CZ">
                        <a:latin typeface="Cambria Math"/>
                      </a:rPr>
                      <m:t>000 </m:t>
                    </m:r>
                  </m:oMath>
                </a14:m>
                <a:r>
                  <a:rPr lang="cs-CZ" dirty="0"/>
                  <a:t>J</a:t>
                </a:r>
              </a:p>
              <a:p>
                <a:endParaRPr lang="cs-CZ" dirty="0"/>
              </a:p>
              <a:p>
                <a:r>
                  <a:rPr lang="cs-CZ" b="1" dirty="0"/>
                  <a:t>Tažením vozíku </a:t>
                </a:r>
                <a:r>
                  <a:rPr lang="cs-CZ" b="1" baseline="30000" dirty="0"/>
                  <a:t> </a:t>
                </a:r>
                <a:r>
                  <a:rPr lang="cs-CZ" b="1" dirty="0"/>
                  <a:t>vykonáme mechanickou práci 2000 J</a:t>
                </a:r>
                <a:endParaRPr lang="cs-CZ" b="1" baseline="30000" dirty="0"/>
              </a:p>
            </p:txBody>
          </p:sp>
        </mc:Choice>
        <mc:Fallback xmlns="">
          <p:sp>
            <p:nvSpPr>
              <p:cNvPr id="21" name="TextovéPole 20"/>
              <p:cNvSpPr txBox="1">
                <a:spLocks noRot="1" noChangeAspect="1" noMove="1" noResize="1" noEditPoints="1" noAdjustHandles="1" noChangeArrowheads="1" noChangeShapeType="1" noTextEdit="1"/>
              </p:cNvSpPr>
              <p:nvPr/>
            </p:nvSpPr>
            <p:spPr>
              <a:xfrm>
                <a:off x="486775" y="3689561"/>
                <a:ext cx="11166249" cy="1477328"/>
              </a:xfrm>
              <a:prstGeom prst="rect">
                <a:avLst/>
              </a:prstGeom>
              <a:blipFill>
                <a:blip r:embed="rId3"/>
                <a:stretch>
                  <a:fillRect l="-491" b="-5350"/>
                </a:stretch>
              </a:blipFill>
            </p:spPr>
            <p:txBody>
              <a:bodyPr/>
              <a:lstStyle/>
              <a:p>
                <a:r>
                  <a:rPr lang="cs-CZ">
                    <a:noFill/>
                  </a:rPr>
                  <a:t> </a:t>
                </a:r>
              </a:p>
            </p:txBody>
          </p:sp>
        </mc:Fallback>
      </mc:AlternateContent>
      <p:grpSp>
        <p:nvGrpSpPr>
          <p:cNvPr id="8" name="Skupina 7">
            <a:extLst>
              <a:ext uri="{FF2B5EF4-FFF2-40B4-BE49-F238E27FC236}">
                <a16:creationId xmlns:a16="http://schemas.microsoft.com/office/drawing/2014/main" id="{CBDE0A48-ADCD-65C6-1C24-DDB732EF2031}"/>
              </a:ext>
            </a:extLst>
          </p:cNvPr>
          <p:cNvGrpSpPr/>
          <p:nvPr/>
        </p:nvGrpSpPr>
        <p:grpSpPr>
          <a:xfrm>
            <a:off x="4409566" y="2543847"/>
            <a:ext cx="2304256" cy="560709"/>
            <a:chOff x="467544" y="3107893"/>
            <a:chExt cx="2304256" cy="560709"/>
          </a:xfrm>
        </p:grpSpPr>
        <p:sp>
          <p:nvSpPr>
            <p:cNvPr id="7" name="Obdélník 6"/>
            <p:cNvSpPr/>
            <p:nvPr/>
          </p:nvSpPr>
          <p:spPr>
            <a:xfrm>
              <a:off x="467544" y="3236554"/>
              <a:ext cx="936104"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9" name="Přímá spojnice 8"/>
            <p:cNvCxnSpPr>
              <a:stCxn id="7" idx="3"/>
            </p:cNvCxnSpPr>
            <p:nvPr/>
          </p:nvCxnSpPr>
          <p:spPr>
            <a:xfrm>
              <a:off x="1403648" y="3452578"/>
              <a:ext cx="136815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Přímá spojnice se šipkou 17"/>
            <p:cNvCxnSpPr>
              <a:cxnSpLocks/>
              <a:stCxn id="7" idx="3"/>
            </p:cNvCxnSpPr>
            <p:nvPr/>
          </p:nvCxnSpPr>
          <p:spPr>
            <a:xfrm>
              <a:off x="1403648" y="3452578"/>
              <a:ext cx="1031509"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2" name="TextovéPole 21"/>
                <p:cNvSpPr txBox="1"/>
                <p:nvPr/>
              </p:nvSpPr>
              <p:spPr>
                <a:xfrm>
                  <a:off x="1499053" y="3107893"/>
                  <a:ext cx="936104" cy="276999"/>
                </a:xfrm>
                <a:prstGeom prst="rect">
                  <a:avLst/>
                </a:prstGeom>
                <a:noFill/>
              </p:spPr>
              <p:txBody>
                <a:bodyPr wrap="square" lIns="0" tIns="0" rIns="0" bIns="0" rtlCol="0">
                  <a:spAutoFit/>
                </a:bodyPr>
                <a:lstStyle/>
                <a:p>
                  <a:pPr/>
                  <a14:m>
                    <m:oMathPara xmlns:m="http://schemas.openxmlformats.org/officeDocument/2006/math">
                      <m:oMathParaPr>
                        <m:jc m:val="left"/>
                      </m:oMathParaPr>
                      <m:oMath xmlns:m="http://schemas.openxmlformats.org/officeDocument/2006/math">
                        <m:r>
                          <a:rPr lang="cs-CZ" i="1" smtClean="0">
                            <a:latin typeface="Cambria Math"/>
                          </a:rPr>
                          <m:t>𝐹</m:t>
                        </m:r>
                        <m:r>
                          <a:rPr lang="cs-CZ" b="0" i="1" smtClean="0">
                            <a:latin typeface="Cambria Math" panose="02040503050406030204" pitchFamily="18" charset="0"/>
                          </a:rPr>
                          <m:t>=20 </m:t>
                        </m:r>
                        <m:r>
                          <m:rPr>
                            <m:sty m:val="p"/>
                          </m:rPr>
                          <a:rPr lang="cs-CZ" b="0" i="0" smtClean="0">
                            <a:latin typeface="Cambria Math" panose="02040503050406030204" pitchFamily="18" charset="0"/>
                          </a:rPr>
                          <m:t>N</m:t>
                        </m:r>
                      </m:oMath>
                    </m:oMathPara>
                  </a14:m>
                  <a:endParaRPr lang="cs-CZ" dirty="0"/>
                </a:p>
              </p:txBody>
            </p:sp>
          </mc:Choice>
          <mc:Fallback xmlns="">
            <p:sp>
              <p:nvSpPr>
                <p:cNvPr id="22" name="TextovéPole 21"/>
                <p:cNvSpPr txBox="1">
                  <a:spLocks noRot="1" noChangeAspect="1" noMove="1" noResize="1" noEditPoints="1" noAdjustHandles="1" noChangeArrowheads="1" noChangeShapeType="1" noTextEdit="1"/>
                </p:cNvSpPr>
                <p:nvPr/>
              </p:nvSpPr>
              <p:spPr>
                <a:xfrm>
                  <a:off x="1499053" y="3107893"/>
                  <a:ext cx="936104" cy="276999"/>
                </a:xfrm>
                <a:prstGeom prst="rect">
                  <a:avLst/>
                </a:prstGeom>
                <a:blipFill>
                  <a:blip r:embed="rId4"/>
                  <a:stretch>
                    <a:fillRect l="-9150" r="-5882" b="-6522"/>
                  </a:stretch>
                </a:blipFill>
              </p:spPr>
              <p:txBody>
                <a:bodyPr/>
                <a:lstStyle/>
                <a:p>
                  <a:r>
                    <a:rPr lang="cs-CZ">
                      <a:noFill/>
                    </a:rPr>
                    <a:t> </a:t>
                  </a:r>
                </a:p>
              </p:txBody>
            </p:sp>
          </mc:Fallback>
        </mc:AlternateContent>
      </p:grpSp>
      <p:cxnSp>
        <p:nvCxnSpPr>
          <p:cNvPr id="12" name="Přímá spojnice 11">
            <a:extLst>
              <a:ext uri="{FF2B5EF4-FFF2-40B4-BE49-F238E27FC236}">
                <a16:creationId xmlns:a16="http://schemas.microsoft.com/office/drawing/2014/main" id="{40232D80-B1A8-6FC8-E533-743785934EBE}"/>
              </a:ext>
            </a:extLst>
          </p:cNvPr>
          <p:cNvCxnSpPr/>
          <p:nvPr/>
        </p:nvCxnSpPr>
        <p:spPr>
          <a:xfrm>
            <a:off x="2537736" y="3104556"/>
            <a:ext cx="732492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Přímá spojnice 16">
            <a:extLst>
              <a:ext uri="{FF2B5EF4-FFF2-40B4-BE49-F238E27FC236}">
                <a16:creationId xmlns:a16="http://schemas.microsoft.com/office/drawing/2014/main" id="{04219A10-EFFC-FD21-A8F2-6A222C731738}"/>
              </a:ext>
            </a:extLst>
          </p:cNvPr>
          <p:cNvCxnSpPr/>
          <p:nvPr/>
        </p:nvCxnSpPr>
        <p:spPr>
          <a:xfrm>
            <a:off x="4409566" y="3104556"/>
            <a:ext cx="0" cy="324444"/>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Přímá spojnice 18">
            <a:extLst>
              <a:ext uri="{FF2B5EF4-FFF2-40B4-BE49-F238E27FC236}">
                <a16:creationId xmlns:a16="http://schemas.microsoft.com/office/drawing/2014/main" id="{B06A2C55-DF5C-7A17-2ECD-7B7B4AD8AE16}"/>
              </a:ext>
            </a:extLst>
          </p:cNvPr>
          <p:cNvCxnSpPr/>
          <p:nvPr/>
        </p:nvCxnSpPr>
        <p:spPr>
          <a:xfrm>
            <a:off x="9399856" y="3104556"/>
            <a:ext cx="0" cy="324444"/>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Přímá spojnice se šipkou 22">
            <a:extLst>
              <a:ext uri="{FF2B5EF4-FFF2-40B4-BE49-F238E27FC236}">
                <a16:creationId xmlns:a16="http://schemas.microsoft.com/office/drawing/2014/main" id="{212D18C4-292E-1504-66CB-2CBD4922F930}"/>
              </a:ext>
            </a:extLst>
          </p:cNvPr>
          <p:cNvCxnSpPr/>
          <p:nvPr/>
        </p:nvCxnSpPr>
        <p:spPr>
          <a:xfrm>
            <a:off x="4409566" y="3429000"/>
            <a:ext cx="4990290"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4" name="TextovéPole 23">
                <a:extLst>
                  <a:ext uri="{FF2B5EF4-FFF2-40B4-BE49-F238E27FC236}">
                    <a16:creationId xmlns:a16="http://schemas.microsoft.com/office/drawing/2014/main" id="{F3A11545-C1E8-576A-C5B8-181F1EC2C4DE}"/>
                  </a:ext>
                </a:extLst>
              </p:cNvPr>
              <p:cNvSpPr txBox="1"/>
              <p:nvPr/>
            </p:nvSpPr>
            <p:spPr>
              <a:xfrm>
                <a:off x="6200199" y="3104381"/>
                <a:ext cx="1288912"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b="0" i="1" dirty="0" smtClean="0">
                          <a:latin typeface="Cambria Math" panose="02040503050406030204" pitchFamily="18" charset="0"/>
                        </a:rPr>
                        <m:t>𝑠</m:t>
                      </m:r>
                      <m:r>
                        <a:rPr lang="cs-CZ" b="0" i="1" dirty="0" smtClean="0">
                          <a:latin typeface="Cambria Math" panose="02040503050406030204" pitchFamily="18" charset="0"/>
                        </a:rPr>
                        <m:t>=100 </m:t>
                      </m:r>
                      <m:r>
                        <m:rPr>
                          <m:sty m:val="p"/>
                        </m:rPr>
                        <a:rPr lang="cs-CZ" i="0" dirty="0" smtClean="0">
                          <a:latin typeface="Cambria Math" panose="02040503050406030204" pitchFamily="18" charset="0"/>
                        </a:rPr>
                        <m:t>m</m:t>
                      </m:r>
                    </m:oMath>
                  </m:oMathPara>
                </a14:m>
                <a:endParaRPr lang="cs-CZ" dirty="0"/>
              </a:p>
            </p:txBody>
          </p:sp>
        </mc:Choice>
        <mc:Fallback xmlns="">
          <p:sp>
            <p:nvSpPr>
              <p:cNvPr id="24" name="TextovéPole 23">
                <a:extLst>
                  <a:ext uri="{FF2B5EF4-FFF2-40B4-BE49-F238E27FC236}">
                    <a16:creationId xmlns:a16="http://schemas.microsoft.com/office/drawing/2014/main" id="{F3A11545-C1E8-576A-C5B8-181F1EC2C4DE}"/>
                  </a:ext>
                </a:extLst>
              </p:cNvPr>
              <p:cNvSpPr txBox="1">
                <a:spLocks noRot="1" noChangeAspect="1" noMove="1" noResize="1" noEditPoints="1" noAdjustHandles="1" noChangeArrowheads="1" noChangeShapeType="1" noTextEdit="1"/>
              </p:cNvSpPr>
              <p:nvPr/>
            </p:nvSpPr>
            <p:spPr>
              <a:xfrm>
                <a:off x="6200199" y="3104381"/>
                <a:ext cx="1288912" cy="369332"/>
              </a:xfrm>
              <a:prstGeom prst="rect">
                <a:avLst/>
              </a:prstGeom>
              <a:blipFill>
                <a:blip r:embed="rId5"/>
                <a:stretch>
                  <a:fillRect/>
                </a:stretch>
              </a:blipFill>
            </p:spPr>
            <p:txBody>
              <a:bodyPr/>
              <a:lstStyle/>
              <a:p>
                <a:r>
                  <a:rPr lang="cs-CZ">
                    <a:noFill/>
                  </a:rPr>
                  <a:t> </a:t>
                </a:r>
              </a:p>
            </p:txBody>
          </p:sp>
        </mc:Fallback>
      </mc:AlternateContent>
      <p:sp>
        <p:nvSpPr>
          <p:cNvPr id="2" name="TextovéPole 1">
            <a:extLst>
              <a:ext uri="{FF2B5EF4-FFF2-40B4-BE49-F238E27FC236}">
                <a16:creationId xmlns:a16="http://schemas.microsoft.com/office/drawing/2014/main" id="{8EF1DAC1-C076-F04E-7D19-05BAF47CFDF4}"/>
              </a:ext>
            </a:extLst>
          </p:cNvPr>
          <p:cNvSpPr txBox="1"/>
          <p:nvPr/>
        </p:nvSpPr>
        <p:spPr>
          <a:xfrm>
            <a:off x="486775" y="306158"/>
            <a:ext cx="3549967" cy="369332"/>
          </a:xfrm>
          <a:prstGeom prst="rect">
            <a:avLst/>
          </a:prstGeom>
          <a:noFill/>
        </p:spPr>
        <p:txBody>
          <a:bodyPr wrap="square" rtlCol="0">
            <a:spAutoFit/>
          </a:bodyPr>
          <a:lstStyle/>
          <a:p>
            <a:r>
              <a:rPr lang="cs-CZ" b="1" dirty="0"/>
              <a:t>Příklad výpočtu mechanické práce</a:t>
            </a:r>
          </a:p>
        </p:txBody>
      </p:sp>
      <mc:AlternateContent xmlns:mc="http://schemas.openxmlformats.org/markup-compatibility/2006" xmlns:a14="http://schemas.microsoft.com/office/drawing/2010/main">
        <mc:Choice Requires="a14">
          <p:sp>
            <p:nvSpPr>
              <p:cNvPr id="10" name="TextovéPole 9">
                <a:extLst>
                  <a:ext uri="{FF2B5EF4-FFF2-40B4-BE49-F238E27FC236}">
                    <a16:creationId xmlns:a16="http://schemas.microsoft.com/office/drawing/2014/main" id="{26C647E8-3452-0FC6-2E87-9ABA9D3292A0}"/>
                  </a:ext>
                </a:extLst>
              </p:cNvPr>
              <p:cNvSpPr txBox="1"/>
              <p:nvPr/>
            </p:nvSpPr>
            <p:spPr>
              <a:xfrm>
                <a:off x="483138" y="5242783"/>
                <a:ext cx="11288913" cy="369332"/>
              </a:xfrm>
              <a:prstGeom prst="rect">
                <a:avLst/>
              </a:prstGeom>
              <a:noFill/>
            </p:spPr>
            <p:txBody>
              <a:bodyPr wrap="square" rtlCol="0">
                <a:spAutoFit/>
              </a:bodyPr>
              <a:lstStyle/>
              <a:p>
                <a:r>
                  <a:rPr lang="cs-CZ" dirty="0">
                    <a:solidFill>
                      <a:srgbClr val="FF0000"/>
                    </a:solidFill>
                  </a:rPr>
                  <a:t>Proč vozík nezrychluje a stále se pohybuje rovnoměrně přímočaře, když na něj působí síla </a:t>
                </a:r>
                <a14:m>
                  <m:oMath xmlns:m="http://schemas.openxmlformats.org/officeDocument/2006/math">
                    <m:r>
                      <a:rPr lang="cs-CZ" i="1" dirty="0" smtClean="0">
                        <a:solidFill>
                          <a:srgbClr val="FF0000"/>
                        </a:solidFill>
                        <a:latin typeface="Cambria Math" panose="02040503050406030204" pitchFamily="18" charset="0"/>
                      </a:rPr>
                      <m:t>𝐹</m:t>
                    </m:r>
                  </m:oMath>
                </a14:m>
                <a:r>
                  <a:rPr lang="cs-CZ" dirty="0">
                    <a:solidFill>
                      <a:srgbClr val="FF0000"/>
                    </a:solidFill>
                  </a:rPr>
                  <a:t>?</a:t>
                </a:r>
              </a:p>
            </p:txBody>
          </p:sp>
        </mc:Choice>
        <mc:Fallback xmlns="">
          <p:sp>
            <p:nvSpPr>
              <p:cNvPr id="10" name="TextovéPole 9">
                <a:extLst>
                  <a:ext uri="{FF2B5EF4-FFF2-40B4-BE49-F238E27FC236}">
                    <a16:creationId xmlns:a16="http://schemas.microsoft.com/office/drawing/2014/main" id="{26C647E8-3452-0FC6-2E87-9ABA9D3292A0}"/>
                  </a:ext>
                </a:extLst>
              </p:cNvPr>
              <p:cNvSpPr txBox="1">
                <a:spLocks noRot="1" noChangeAspect="1" noMove="1" noResize="1" noEditPoints="1" noAdjustHandles="1" noChangeArrowheads="1" noChangeShapeType="1" noTextEdit="1"/>
              </p:cNvSpPr>
              <p:nvPr/>
            </p:nvSpPr>
            <p:spPr>
              <a:xfrm>
                <a:off x="483138" y="5242783"/>
                <a:ext cx="11288913" cy="369332"/>
              </a:xfrm>
              <a:prstGeom prst="rect">
                <a:avLst/>
              </a:prstGeom>
              <a:blipFill>
                <a:blip r:embed="rId6"/>
                <a:stretch>
                  <a:fillRect l="-432" t="-8197" b="-24590"/>
                </a:stretch>
              </a:blipFill>
            </p:spPr>
            <p:txBody>
              <a:bodyPr/>
              <a:lstStyle/>
              <a:p>
                <a:r>
                  <a:rPr lang="cs-CZ">
                    <a:noFill/>
                  </a:rPr>
                  <a:t> </a:t>
                </a:r>
              </a:p>
            </p:txBody>
          </p:sp>
        </mc:Fallback>
      </mc:AlternateContent>
      <p:sp>
        <p:nvSpPr>
          <p:cNvPr id="11" name="TextovéPole 10">
            <a:extLst>
              <a:ext uri="{FF2B5EF4-FFF2-40B4-BE49-F238E27FC236}">
                <a16:creationId xmlns:a16="http://schemas.microsoft.com/office/drawing/2014/main" id="{CBC8DEB4-A5A1-4D00-EE57-B5E5DE54C124}"/>
              </a:ext>
            </a:extLst>
          </p:cNvPr>
          <p:cNvSpPr txBox="1"/>
          <p:nvPr/>
        </p:nvSpPr>
        <p:spPr>
          <a:xfrm>
            <a:off x="483138" y="5612115"/>
            <a:ext cx="10939346" cy="923330"/>
          </a:xfrm>
          <a:prstGeom prst="rect">
            <a:avLst/>
          </a:prstGeom>
          <a:noFill/>
        </p:spPr>
        <p:txBody>
          <a:bodyPr wrap="square" rtlCol="0">
            <a:spAutoFit/>
          </a:bodyPr>
          <a:lstStyle/>
          <a:p>
            <a:r>
              <a:rPr lang="cs-CZ" dirty="0"/>
              <a:t>Na vozík při pohybu působí odporové síly, tření, odpor vzduchu, tření v poháněcím mechanismu a síla která na vozík působí má právě hodnotu součtu těchto odporových sil a vozík se, podle prvního pohybového zákonu, pohybuje bez zrychlení, tedy rovnoměrně přímočaře.</a:t>
            </a:r>
          </a:p>
        </p:txBody>
      </p:sp>
    </p:spTree>
    <p:extLst>
      <p:ext uri="{BB962C8B-B14F-4D97-AF65-F5344CB8AC3E}">
        <p14:creationId xmlns:p14="http://schemas.microsoft.com/office/powerpoint/2010/main" val="6104657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6F2B177B-BBEC-501D-E390-79F2708FC31A}"/>
              </a:ext>
            </a:extLst>
          </p:cNvPr>
          <p:cNvSpPr txBox="1"/>
          <p:nvPr/>
        </p:nvSpPr>
        <p:spPr>
          <a:xfrm>
            <a:off x="477078" y="353919"/>
            <a:ext cx="6514737" cy="369332"/>
          </a:xfrm>
          <a:prstGeom prst="rect">
            <a:avLst/>
          </a:prstGeom>
          <a:noFill/>
        </p:spPr>
        <p:txBody>
          <a:bodyPr wrap="square" rtlCol="0">
            <a:spAutoFit/>
          </a:bodyPr>
          <a:lstStyle/>
          <a:p>
            <a:r>
              <a:rPr lang="cs-CZ" b="1" dirty="0"/>
              <a:t>Příklad výpočtu mechanické práce konané v tíhovém poli Země.</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2FF06A5F-BF0A-EE5D-08FC-227F46ECDF4D}"/>
                  </a:ext>
                </a:extLst>
              </p:cNvPr>
              <p:cNvSpPr txBox="1"/>
              <p:nvPr/>
            </p:nvSpPr>
            <p:spPr>
              <a:xfrm>
                <a:off x="477078" y="910392"/>
                <a:ext cx="11426025" cy="1323439"/>
              </a:xfrm>
              <a:prstGeom prst="rect">
                <a:avLst/>
              </a:prstGeom>
              <a:noFill/>
            </p:spPr>
            <p:txBody>
              <a:bodyPr wrap="square" rtlCol="0">
                <a:spAutoFit/>
              </a:bodyPr>
              <a:lstStyle/>
              <a:p>
                <a:r>
                  <a:rPr lang="cs-CZ" dirty="0"/>
                  <a:t>Jakou mechanickou práci vykonáme, zvedneme-li břemeno o hmotnosti 15 kg do výše jednoho metru. Sílu působící na břemeno v tíhovém poli Země budeme značit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𝐺</m:t>
                        </m:r>
                      </m:sub>
                    </m:sSub>
                    <m:r>
                      <a:rPr lang="cs-CZ" b="0" i="1" smtClean="0">
                        <a:latin typeface="Cambria Math" panose="02040503050406030204" pitchFamily="18" charset="0"/>
                      </a:rPr>
                      <m:t> </m:t>
                    </m:r>
                  </m:oMath>
                </a14:m>
                <a:r>
                  <a:rPr lang="cs-CZ" dirty="0"/>
                  <a:t>a dráhu </a:t>
                </a:r>
                <a14:m>
                  <m:oMath xmlns:m="http://schemas.openxmlformats.org/officeDocument/2006/math">
                    <m:r>
                      <a:rPr lang="cs-CZ" i="1" dirty="0" smtClean="0">
                        <a:latin typeface="Cambria Math" panose="02040503050406030204" pitchFamily="18" charset="0"/>
                      </a:rPr>
                      <m:t>h</m:t>
                    </m:r>
                  </m:oMath>
                </a14:m>
                <a:r>
                  <a:rPr lang="cs-CZ" dirty="0"/>
                  <a:t>.</a:t>
                </a:r>
              </a:p>
              <a:p>
                <a:endParaRPr lang="cs-CZ" sz="800" dirty="0"/>
              </a:p>
              <a:p>
                <a:r>
                  <a:rPr lang="cs-CZ" dirty="0"/>
                  <a:t>Řešení:</a:t>
                </a:r>
              </a:p>
              <a:p>
                <a:pPr/>
                <a14:m>
                  <m:oMathPara xmlns:m="http://schemas.openxmlformats.org/officeDocument/2006/math">
                    <m:oMathParaPr>
                      <m:jc m:val="left"/>
                    </m:oMathParaPr>
                    <m:oMath xmlns:m="http://schemas.openxmlformats.org/officeDocument/2006/math">
                      <m:r>
                        <a:rPr lang="cs-CZ" b="0" i="1" smtClean="0">
                          <a:latin typeface="Cambria Math" panose="02040503050406030204" pitchFamily="18" charset="0"/>
                        </a:rPr>
                        <m:t>𝑚</m:t>
                      </m:r>
                      <m:r>
                        <a:rPr lang="cs-CZ" b="0" i="1" smtClean="0">
                          <a:latin typeface="Cambria Math" panose="02040503050406030204" pitchFamily="18" charset="0"/>
                        </a:rPr>
                        <m:t>=15 </m:t>
                      </m:r>
                      <m:r>
                        <m:rPr>
                          <m:sty m:val="p"/>
                        </m:rPr>
                        <a:rPr lang="cs-CZ" b="0" i="0" smtClean="0">
                          <a:latin typeface="Cambria Math" panose="02040503050406030204" pitchFamily="18" charset="0"/>
                        </a:rPr>
                        <m:t>kg</m:t>
                      </m:r>
                      <m:r>
                        <a:rPr lang="cs-CZ" b="0" i="0" smtClean="0">
                          <a:latin typeface="Cambria Math" panose="02040503050406030204" pitchFamily="18" charset="0"/>
                        </a:rPr>
                        <m:t>, </m:t>
                      </m:r>
                      <m:r>
                        <a:rPr lang="cs-CZ" b="0" i="1" smtClean="0">
                          <a:latin typeface="Cambria Math" panose="02040503050406030204" pitchFamily="18" charset="0"/>
                        </a:rPr>
                        <m:t>h</m:t>
                      </m:r>
                      <m:r>
                        <a:rPr lang="cs-CZ" b="0" i="1" smtClean="0">
                          <a:latin typeface="Cambria Math" panose="02040503050406030204" pitchFamily="18" charset="0"/>
                        </a:rPr>
                        <m:t>=1</m:t>
                      </m:r>
                      <m:r>
                        <a:rPr lang="cs-CZ" b="0" i="0" smtClean="0">
                          <a:latin typeface="Cambria Math" panose="02040503050406030204" pitchFamily="18" charset="0"/>
                        </a:rPr>
                        <m:t> </m:t>
                      </m:r>
                      <m:r>
                        <m:rPr>
                          <m:sty m:val="p"/>
                        </m:rPr>
                        <a:rPr lang="cs-CZ" b="0" i="0" smtClean="0">
                          <a:latin typeface="Cambria Math" panose="02040503050406030204" pitchFamily="18" charset="0"/>
                        </a:rPr>
                        <m:t>m</m:t>
                      </m:r>
                      <m:r>
                        <a:rPr lang="cs-CZ" b="0" i="0" smtClean="0">
                          <a:latin typeface="Cambria Math" panose="02040503050406030204" pitchFamily="18" charset="0"/>
                        </a:rPr>
                        <m:t>, </m:t>
                      </m:r>
                      <m:r>
                        <a:rPr lang="cs-CZ" b="0" i="1" smtClean="0">
                          <a:latin typeface="Cambria Math" panose="02040503050406030204" pitchFamily="18" charset="0"/>
                        </a:rPr>
                        <m:t>𝑔</m:t>
                      </m:r>
                      <m:r>
                        <a:rPr lang="cs-CZ" b="0" i="1" smtClean="0">
                          <a:latin typeface="Cambria Math" panose="02040503050406030204" pitchFamily="18" charset="0"/>
                        </a:rPr>
                        <m:t>=10 </m:t>
                      </m:r>
                      <m:r>
                        <m:rPr>
                          <m:sty m:val="p"/>
                        </m:rPr>
                        <a:rPr lang="cs-CZ" b="0" i="0" smtClean="0">
                          <a:latin typeface="Cambria Math" panose="02040503050406030204" pitchFamily="18" charset="0"/>
                        </a:rPr>
                        <m:t>m</m:t>
                      </m:r>
                      <m:r>
                        <a:rPr lang="cs-CZ" b="0" i="0" smtClean="0">
                          <a:latin typeface="Cambria Math" panose="02040503050406030204" pitchFamily="18" charset="0"/>
                        </a:rPr>
                        <m:t>.</m:t>
                      </m:r>
                      <m:sSup>
                        <m:sSupPr>
                          <m:ctrlPr>
                            <a:rPr lang="cs-CZ" b="0" i="1" smtClean="0">
                              <a:latin typeface="Cambria Math" panose="02040503050406030204" pitchFamily="18" charset="0"/>
                            </a:rPr>
                          </m:ctrlPr>
                        </m:sSupPr>
                        <m:e>
                          <m:r>
                            <a:rPr lang="cs-CZ" b="0" i="1" smtClean="0">
                              <a:latin typeface="Cambria Math" panose="02040503050406030204" pitchFamily="18" charset="0"/>
                            </a:rPr>
                            <m:t>𝑠</m:t>
                          </m:r>
                        </m:e>
                        <m:sup>
                          <m:r>
                            <a:rPr lang="cs-CZ" b="0" i="1" smtClean="0">
                              <a:latin typeface="Cambria Math" panose="02040503050406030204" pitchFamily="18" charset="0"/>
                            </a:rPr>
                            <m:t>−2</m:t>
                          </m:r>
                        </m:sup>
                      </m:sSup>
                      <m:r>
                        <a:rPr lang="cs-CZ" b="0" i="1" smtClean="0">
                          <a:latin typeface="Cambria Math" panose="02040503050406030204" pitchFamily="18" charset="0"/>
                        </a:rPr>
                        <m:t>, </m:t>
                      </m:r>
                      <m:r>
                        <a:rPr lang="cs-CZ" b="0" i="1" smtClean="0">
                          <a:latin typeface="Cambria Math" panose="02040503050406030204" pitchFamily="18" charset="0"/>
                        </a:rPr>
                        <m:t>𝑊</m:t>
                      </m:r>
                      <m:r>
                        <a:rPr lang="cs-CZ" b="0" i="1" smtClean="0">
                          <a:latin typeface="Cambria Math" panose="02040503050406030204" pitchFamily="18" charset="0"/>
                        </a:rPr>
                        <m:t>= ? </m:t>
                      </m:r>
                    </m:oMath>
                  </m:oMathPara>
                </a14:m>
                <a:endParaRPr lang="cs-CZ" dirty="0"/>
              </a:p>
            </p:txBody>
          </p:sp>
        </mc:Choice>
        <mc:Fallback xmlns="">
          <p:sp>
            <p:nvSpPr>
              <p:cNvPr id="3" name="TextovéPole 2">
                <a:extLst>
                  <a:ext uri="{FF2B5EF4-FFF2-40B4-BE49-F238E27FC236}">
                    <a16:creationId xmlns:a16="http://schemas.microsoft.com/office/drawing/2014/main" id="{2FF06A5F-BF0A-EE5D-08FC-227F46ECDF4D}"/>
                  </a:ext>
                </a:extLst>
              </p:cNvPr>
              <p:cNvSpPr txBox="1">
                <a:spLocks noRot="1" noChangeAspect="1" noMove="1" noResize="1" noEditPoints="1" noAdjustHandles="1" noChangeArrowheads="1" noChangeShapeType="1" noTextEdit="1"/>
              </p:cNvSpPr>
              <p:nvPr/>
            </p:nvSpPr>
            <p:spPr>
              <a:xfrm>
                <a:off x="477078" y="910392"/>
                <a:ext cx="11426025" cy="1323439"/>
              </a:xfrm>
              <a:prstGeom prst="rect">
                <a:avLst/>
              </a:prstGeom>
              <a:blipFill>
                <a:blip r:embed="rId2"/>
                <a:stretch>
                  <a:fillRect l="-427" t="-2304" b="-3226"/>
                </a:stretch>
              </a:blipFill>
            </p:spPr>
            <p:txBody>
              <a:bodyPr/>
              <a:lstStyle/>
              <a:p>
                <a:r>
                  <a:rPr lang="cs-CZ">
                    <a:noFill/>
                  </a:rPr>
                  <a:t> </a:t>
                </a:r>
              </a:p>
            </p:txBody>
          </p:sp>
        </mc:Fallback>
      </mc:AlternateContent>
      <p:cxnSp>
        <p:nvCxnSpPr>
          <p:cNvPr id="5" name="Přímá spojnice 4">
            <a:extLst>
              <a:ext uri="{FF2B5EF4-FFF2-40B4-BE49-F238E27FC236}">
                <a16:creationId xmlns:a16="http://schemas.microsoft.com/office/drawing/2014/main" id="{56BFE314-C204-E16E-0F37-53D01CA97702}"/>
              </a:ext>
            </a:extLst>
          </p:cNvPr>
          <p:cNvCxnSpPr/>
          <p:nvPr/>
        </p:nvCxnSpPr>
        <p:spPr>
          <a:xfrm>
            <a:off x="477078" y="2233831"/>
            <a:ext cx="11426025"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E8567FDC-25F1-C129-84B6-7887C8C5F4B0}"/>
                  </a:ext>
                </a:extLst>
              </p:cNvPr>
              <p:cNvSpPr txBox="1"/>
              <p:nvPr/>
            </p:nvSpPr>
            <p:spPr>
              <a:xfrm>
                <a:off x="477077" y="2377524"/>
                <a:ext cx="11426025" cy="3847207"/>
              </a:xfrm>
              <a:prstGeom prst="rect">
                <a:avLst/>
              </a:prstGeom>
              <a:noFill/>
            </p:spPr>
            <p:txBody>
              <a:bodyPr wrap="square" rtlCol="0">
                <a:spAutoFit/>
              </a:bodyPr>
              <a:lstStyle/>
              <a:p>
                <a:r>
                  <a:rPr lang="cs-CZ" dirty="0"/>
                  <a:t>Vztah pro výpočet mechanické práce potřebné ke zvednutí břemene v tíhovém poli Země vypočteme ze vztahu:</a:t>
                </a:r>
              </a:p>
              <a:p>
                <a:endParaRPr lang="cs-CZ" sz="800" dirty="0"/>
              </a:p>
              <a:p>
                <a:pPr/>
                <a14:m>
                  <m:oMathPara xmlns:m="http://schemas.openxmlformats.org/officeDocument/2006/math">
                    <m:oMathParaPr>
                      <m:jc m:val="centerGroup"/>
                    </m:oMathParaPr>
                    <m:oMath xmlns:m="http://schemas.openxmlformats.org/officeDocument/2006/math">
                      <m:r>
                        <a:rPr lang="cs-CZ" b="1" i="1" smtClean="0">
                          <a:latin typeface="Cambria Math" panose="02040503050406030204" pitchFamily="18" charset="0"/>
                        </a:rPr>
                        <m:t>𝑾</m:t>
                      </m:r>
                      <m:r>
                        <a:rPr lang="cs-CZ" b="1" i="1" smtClean="0">
                          <a:latin typeface="Cambria Math" panose="02040503050406030204" pitchFamily="18" charset="0"/>
                        </a:rPr>
                        <m:t>=</m:t>
                      </m:r>
                      <m:sSub>
                        <m:sSubPr>
                          <m:ctrlPr>
                            <a:rPr lang="cs-CZ" b="1" i="1" smtClean="0">
                              <a:latin typeface="Cambria Math" panose="02040503050406030204" pitchFamily="18" charset="0"/>
                            </a:rPr>
                          </m:ctrlPr>
                        </m:sSubPr>
                        <m:e>
                          <m:r>
                            <a:rPr lang="cs-CZ" b="1" i="1" smtClean="0">
                              <a:latin typeface="Cambria Math" panose="02040503050406030204" pitchFamily="18" charset="0"/>
                            </a:rPr>
                            <m:t>𝑭</m:t>
                          </m:r>
                        </m:e>
                        <m:sub>
                          <m:r>
                            <a:rPr lang="cs-CZ" b="1" i="1" smtClean="0">
                              <a:latin typeface="Cambria Math" panose="02040503050406030204" pitchFamily="18" charset="0"/>
                            </a:rPr>
                            <m:t>𝑮</m:t>
                          </m:r>
                        </m:sub>
                      </m:sSub>
                      <m:r>
                        <a:rPr lang="cs-CZ" b="1" i="1" smtClean="0">
                          <a:latin typeface="Cambria Math" panose="02040503050406030204" pitchFamily="18" charset="0"/>
                        </a:rPr>
                        <m:t> . </m:t>
                      </m:r>
                      <m:r>
                        <a:rPr lang="cs-CZ" b="1" i="1" smtClean="0">
                          <a:latin typeface="Cambria Math" panose="02040503050406030204" pitchFamily="18" charset="0"/>
                        </a:rPr>
                        <m:t>𝒉</m:t>
                      </m:r>
                    </m:oMath>
                  </m:oMathPara>
                </a14:m>
                <a:endParaRPr lang="cs-CZ" b="1" dirty="0"/>
              </a:p>
              <a:p>
                <a:endParaRPr lang="cs-CZ" sz="800" dirty="0"/>
              </a:p>
              <a:p>
                <a:r>
                  <a:rPr lang="cs-CZ" dirty="0"/>
                  <a:t>Sílu </a:t>
                </a:r>
                <a14:m>
                  <m:oMath xmlns:m="http://schemas.openxmlformats.org/officeDocument/2006/math">
                    <m:sSub>
                      <m:sSubPr>
                        <m:ctrlPr>
                          <a:rPr lang="cs-CZ" i="1" dirty="0" smtClean="0">
                            <a:latin typeface="Cambria Math" panose="02040503050406030204" pitchFamily="18" charset="0"/>
                          </a:rPr>
                        </m:ctrlPr>
                      </m:sSubPr>
                      <m:e>
                        <m:r>
                          <a:rPr lang="cs-CZ" b="0" i="1" dirty="0" smtClean="0">
                            <a:latin typeface="Cambria Math" panose="02040503050406030204" pitchFamily="18" charset="0"/>
                          </a:rPr>
                          <m:t>𝐹</m:t>
                        </m:r>
                      </m:e>
                      <m:sub>
                        <m:r>
                          <a:rPr lang="cs-CZ" b="0" i="1" dirty="0" smtClean="0">
                            <a:latin typeface="Cambria Math" panose="02040503050406030204" pitchFamily="18" charset="0"/>
                          </a:rPr>
                          <m:t>𝐺</m:t>
                        </m:r>
                      </m:sub>
                    </m:sSub>
                  </m:oMath>
                </a14:m>
                <a:r>
                  <a:rPr lang="cs-CZ" dirty="0"/>
                  <a:t> počítáme jako součin hmotnosti </a:t>
                </a:r>
                <a14:m>
                  <m:oMath xmlns:m="http://schemas.openxmlformats.org/officeDocument/2006/math">
                    <m:r>
                      <a:rPr lang="cs-CZ" i="1" dirty="0" smtClean="0">
                        <a:latin typeface="Cambria Math" panose="02040503050406030204" pitchFamily="18" charset="0"/>
                      </a:rPr>
                      <m:t>𝑚</m:t>
                    </m:r>
                    <m:r>
                      <a:rPr lang="cs-CZ" i="1" dirty="0" smtClean="0">
                        <a:latin typeface="Cambria Math" panose="02040503050406030204" pitchFamily="18" charset="0"/>
                      </a:rPr>
                      <m:t> </m:t>
                    </m:r>
                  </m:oMath>
                </a14:m>
                <a:r>
                  <a:rPr lang="cs-CZ" dirty="0"/>
                  <a:t>a tíhového zrychlení </a:t>
                </a:r>
                <a14:m>
                  <m:oMath xmlns:m="http://schemas.openxmlformats.org/officeDocument/2006/math">
                    <m:r>
                      <a:rPr lang="cs-CZ" i="1" dirty="0" smtClean="0">
                        <a:latin typeface="Cambria Math" panose="02040503050406030204" pitchFamily="18" charset="0"/>
                      </a:rPr>
                      <m:t>𝑔</m:t>
                    </m:r>
                    <m:r>
                      <a:rPr lang="cs-CZ" b="0" i="0" dirty="0" smtClean="0">
                        <a:latin typeface="Cambria Math" panose="02040503050406030204" pitchFamily="18" charset="0"/>
                      </a:rPr>
                      <m:t> </m:t>
                    </m:r>
                  </m:oMath>
                </a14:m>
                <a:r>
                  <a:rPr lang="cs-CZ" dirty="0"/>
                  <a:t>(druhý Newtonův zákon o síle):</a:t>
                </a:r>
              </a:p>
              <a:p>
                <a:endParaRPr lang="cs-CZ" sz="800" dirty="0"/>
              </a:p>
              <a:p>
                <a:pPr/>
                <a14:m>
                  <m:oMathPara xmlns:m="http://schemas.openxmlformats.org/officeDocument/2006/math">
                    <m:oMathParaPr>
                      <m:jc m:val="centerGroup"/>
                    </m:oMathParaPr>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𝑭</m:t>
                          </m:r>
                        </m:e>
                        <m:sub>
                          <m:r>
                            <a:rPr lang="cs-CZ" b="1" i="1" smtClean="0">
                              <a:latin typeface="Cambria Math" panose="02040503050406030204" pitchFamily="18" charset="0"/>
                            </a:rPr>
                            <m:t>𝑮</m:t>
                          </m:r>
                        </m:sub>
                      </m:sSub>
                      <m:r>
                        <a:rPr lang="cs-CZ" b="1" i="1" smtClean="0">
                          <a:latin typeface="Cambria Math" panose="02040503050406030204" pitchFamily="18" charset="0"/>
                        </a:rPr>
                        <m:t>=</m:t>
                      </m:r>
                      <m:r>
                        <a:rPr lang="cs-CZ" b="1" i="1" smtClean="0">
                          <a:latin typeface="Cambria Math" panose="02040503050406030204" pitchFamily="18" charset="0"/>
                        </a:rPr>
                        <m:t>𝒎</m:t>
                      </m:r>
                      <m:r>
                        <a:rPr lang="cs-CZ" b="1" i="1" smtClean="0">
                          <a:latin typeface="Cambria Math" panose="02040503050406030204" pitchFamily="18" charset="0"/>
                        </a:rPr>
                        <m:t> . </m:t>
                      </m:r>
                      <m:r>
                        <a:rPr lang="cs-CZ" b="1" i="1" smtClean="0">
                          <a:latin typeface="Cambria Math" panose="02040503050406030204" pitchFamily="18" charset="0"/>
                        </a:rPr>
                        <m:t>𝒈</m:t>
                      </m:r>
                    </m:oMath>
                  </m:oMathPara>
                </a14:m>
                <a:endParaRPr lang="cs-CZ" b="1" dirty="0"/>
              </a:p>
              <a:p>
                <a:endParaRPr lang="cs-CZ" sz="800" dirty="0"/>
              </a:p>
              <a:p>
                <a:r>
                  <a:rPr lang="cs-CZ" dirty="0"/>
                  <a:t>Po dosazení do vztahu pro práci dostaneme:</a:t>
                </a:r>
              </a:p>
              <a:p>
                <a:pPr/>
                <a14:m>
                  <m:oMathPara xmlns:m="http://schemas.openxmlformats.org/officeDocument/2006/math">
                    <m:oMathParaPr>
                      <m:jc m:val="centerGroup"/>
                    </m:oMathParaPr>
                    <m:oMath xmlns:m="http://schemas.openxmlformats.org/officeDocument/2006/math">
                      <m:r>
                        <a:rPr lang="cs-CZ" sz="2400" b="1" i="1" smtClean="0">
                          <a:latin typeface="Cambria Math" panose="02040503050406030204" pitchFamily="18" charset="0"/>
                        </a:rPr>
                        <m:t>𝑾</m:t>
                      </m:r>
                      <m:r>
                        <a:rPr lang="cs-CZ" sz="2400" b="1" i="1" smtClean="0">
                          <a:latin typeface="Cambria Math" panose="02040503050406030204" pitchFamily="18" charset="0"/>
                        </a:rPr>
                        <m:t>=</m:t>
                      </m:r>
                      <m:r>
                        <a:rPr lang="cs-CZ" sz="2400" b="1" i="1" smtClean="0">
                          <a:latin typeface="Cambria Math" panose="02040503050406030204" pitchFamily="18" charset="0"/>
                        </a:rPr>
                        <m:t>𝒎</m:t>
                      </m:r>
                      <m:r>
                        <a:rPr lang="cs-CZ" sz="2400" b="1" i="1" smtClean="0">
                          <a:latin typeface="Cambria Math" panose="02040503050406030204" pitchFamily="18" charset="0"/>
                        </a:rPr>
                        <m:t> . </m:t>
                      </m:r>
                      <m:r>
                        <a:rPr lang="cs-CZ" sz="2400" b="1" i="1" smtClean="0">
                          <a:latin typeface="Cambria Math" panose="02040503050406030204" pitchFamily="18" charset="0"/>
                        </a:rPr>
                        <m:t>𝒈</m:t>
                      </m:r>
                      <m:r>
                        <a:rPr lang="cs-CZ" sz="2400" b="1" i="1" smtClean="0">
                          <a:latin typeface="Cambria Math" panose="02040503050406030204" pitchFamily="18" charset="0"/>
                        </a:rPr>
                        <m:t> . </m:t>
                      </m:r>
                      <m:r>
                        <a:rPr lang="cs-CZ" sz="2400" b="1" i="1" smtClean="0">
                          <a:latin typeface="Cambria Math" panose="02040503050406030204" pitchFamily="18" charset="0"/>
                        </a:rPr>
                        <m:t>𝒉</m:t>
                      </m:r>
                    </m:oMath>
                  </m:oMathPara>
                </a14:m>
                <a:endParaRPr lang="cs-CZ" sz="2400" b="1" dirty="0"/>
              </a:p>
              <a:p>
                <a:endParaRPr lang="cs-CZ" sz="800" b="1" dirty="0"/>
              </a:p>
              <a:p>
                <a:r>
                  <a:rPr lang="cs-CZ" dirty="0"/>
                  <a:t>Dosazením zadaných hodnot vypočteme mechanickou práci:</a:t>
                </a:r>
              </a:p>
              <a:p>
                <a:endParaRPr lang="cs-CZ"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𝑊</m:t>
                      </m:r>
                      <m:r>
                        <a:rPr lang="cs-CZ" b="0" i="1" smtClean="0">
                          <a:latin typeface="Cambria Math" panose="02040503050406030204" pitchFamily="18" charset="0"/>
                        </a:rPr>
                        <m:t>=15 . 10 . 1 </m:t>
                      </m:r>
                      <m:r>
                        <m:rPr>
                          <m:sty m:val="p"/>
                        </m:rPr>
                        <a:rPr lang="cs-CZ" b="0" i="0" smtClean="0">
                          <a:latin typeface="Cambria Math" panose="02040503050406030204" pitchFamily="18" charset="0"/>
                        </a:rPr>
                        <m:t>J</m:t>
                      </m:r>
                      <m:r>
                        <a:rPr lang="cs-CZ" b="0" i="0" smtClean="0">
                          <a:latin typeface="Cambria Math" panose="02040503050406030204" pitchFamily="18" charset="0"/>
                        </a:rPr>
                        <m:t>=150 </m:t>
                      </m:r>
                      <m:r>
                        <m:rPr>
                          <m:sty m:val="p"/>
                        </m:rPr>
                        <a:rPr lang="cs-CZ" b="0" i="0" smtClean="0">
                          <a:latin typeface="Cambria Math" panose="02040503050406030204" pitchFamily="18" charset="0"/>
                        </a:rPr>
                        <m:t>J</m:t>
                      </m:r>
                    </m:oMath>
                  </m:oMathPara>
                </a14:m>
                <a:endParaRPr lang="cs-CZ" dirty="0"/>
              </a:p>
              <a:p>
                <a:endParaRPr lang="cs-CZ" dirty="0"/>
              </a:p>
              <a:p>
                <a:r>
                  <a:rPr lang="cs-CZ" b="1" dirty="0"/>
                  <a:t>Zvednutím břemene do výše 1 metru vykonáme mechanickou práci 150 </a:t>
                </a:r>
                <a14:m>
                  <m:oMath xmlns:m="http://schemas.openxmlformats.org/officeDocument/2006/math">
                    <m:r>
                      <a:rPr lang="cs-CZ" b="1" i="0" dirty="0" smtClean="0">
                        <a:latin typeface="Cambria Math" panose="02040503050406030204" pitchFamily="18" charset="0"/>
                      </a:rPr>
                      <m:t>𝐉</m:t>
                    </m:r>
                  </m:oMath>
                </a14:m>
                <a:endParaRPr lang="cs-CZ" b="1" dirty="0"/>
              </a:p>
            </p:txBody>
          </p:sp>
        </mc:Choice>
        <mc:Fallback xmlns="">
          <p:sp>
            <p:nvSpPr>
              <p:cNvPr id="7" name="TextovéPole 6">
                <a:extLst>
                  <a:ext uri="{FF2B5EF4-FFF2-40B4-BE49-F238E27FC236}">
                    <a16:creationId xmlns:a16="http://schemas.microsoft.com/office/drawing/2014/main" id="{E8567FDC-25F1-C129-84B6-7887C8C5F4B0}"/>
                  </a:ext>
                </a:extLst>
              </p:cNvPr>
              <p:cNvSpPr txBox="1">
                <a:spLocks noRot="1" noChangeAspect="1" noMove="1" noResize="1" noEditPoints="1" noAdjustHandles="1" noChangeArrowheads="1" noChangeShapeType="1" noTextEdit="1"/>
              </p:cNvSpPr>
              <p:nvPr/>
            </p:nvSpPr>
            <p:spPr>
              <a:xfrm>
                <a:off x="477077" y="2377524"/>
                <a:ext cx="11426025" cy="3847207"/>
              </a:xfrm>
              <a:prstGeom prst="rect">
                <a:avLst/>
              </a:prstGeom>
              <a:blipFill>
                <a:blip r:embed="rId3"/>
                <a:stretch>
                  <a:fillRect l="-427" t="-792" b="-1585"/>
                </a:stretch>
              </a:blipFill>
            </p:spPr>
            <p:txBody>
              <a:bodyPr/>
              <a:lstStyle/>
              <a:p>
                <a:r>
                  <a:rPr lang="cs-CZ">
                    <a:noFill/>
                  </a:rPr>
                  <a:t> </a:t>
                </a:r>
              </a:p>
            </p:txBody>
          </p:sp>
        </mc:Fallback>
      </mc:AlternateContent>
    </p:spTree>
    <p:extLst>
      <p:ext uri="{BB962C8B-B14F-4D97-AF65-F5344CB8AC3E}">
        <p14:creationId xmlns:p14="http://schemas.microsoft.com/office/powerpoint/2010/main" val="28187101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051CE299-99F1-F0F2-FD1D-F96A2DE0D6B4}"/>
              </a:ext>
            </a:extLst>
          </p:cNvPr>
          <p:cNvSpPr txBox="1"/>
          <p:nvPr/>
        </p:nvSpPr>
        <p:spPr>
          <a:xfrm>
            <a:off x="381662" y="373711"/>
            <a:ext cx="8840395" cy="400110"/>
          </a:xfrm>
          <a:prstGeom prst="rect">
            <a:avLst/>
          </a:prstGeom>
          <a:noFill/>
        </p:spPr>
        <p:txBody>
          <a:bodyPr wrap="square" rtlCol="0">
            <a:spAutoFit/>
          </a:bodyPr>
          <a:lstStyle/>
          <a:p>
            <a:r>
              <a:rPr lang="cs-CZ" sz="2000" b="1" dirty="0"/>
              <a:t>Výkon</a:t>
            </a:r>
          </a:p>
        </p:txBody>
      </p:sp>
      <p:cxnSp>
        <p:nvCxnSpPr>
          <p:cNvPr id="3" name="Přímá spojnice 2">
            <a:extLst>
              <a:ext uri="{FF2B5EF4-FFF2-40B4-BE49-F238E27FC236}">
                <a16:creationId xmlns:a16="http://schemas.microsoft.com/office/drawing/2014/main" id="{A0715B04-3AF1-8F9C-2EE2-36840AE966EC}"/>
              </a:ext>
            </a:extLst>
          </p:cNvPr>
          <p:cNvCxnSpPr/>
          <p:nvPr/>
        </p:nvCxnSpPr>
        <p:spPr>
          <a:xfrm>
            <a:off x="4519302" y="1484784"/>
            <a:ext cx="0" cy="3384376"/>
          </a:xfrm>
          <a:prstGeom prst="line">
            <a:avLst/>
          </a:prstGeom>
        </p:spPr>
        <p:style>
          <a:lnRef idx="1">
            <a:schemeClr val="accent1"/>
          </a:lnRef>
          <a:fillRef idx="0">
            <a:schemeClr val="accent1"/>
          </a:fillRef>
          <a:effectRef idx="0">
            <a:schemeClr val="accent1"/>
          </a:effectRef>
          <a:fontRef idx="minor">
            <a:schemeClr val="tx1"/>
          </a:fontRef>
        </p:style>
      </p:cxnSp>
      <p:cxnSp>
        <p:nvCxnSpPr>
          <p:cNvPr id="4" name="Přímá spojnice 3">
            <a:extLst>
              <a:ext uri="{FF2B5EF4-FFF2-40B4-BE49-F238E27FC236}">
                <a16:creationId xmlns:a16="http://schemas.microsoft.com/office/drawing/2014/main" id="{0895BD10-C540-7C37-29C8-2AB248A03698}"/>
              </a:ext>
            </a:extLst>
          </p:cNvPr>
          <p:cNvCxnSpPr/>
          <p:nvPr/>
        </p:nvCxnSpPr>
        <p:spPr>
          <a:xfrm>
            <a:off x="8263718" y="1484784"/>
            <a:ext cx="0" cy="3384376"/>
          </a:xfrm>
          <a:prstGeom prst="line">
            <a:avLst/>
          </a:prstGeom>
        </p:spPr>
        <p:style>
          <a:lnRef idx="1">
            <a:schemeClr val="accent1"/>
          </a:lnRef>
          <a:fillRef idx="0">
            <a:schemeClr val="accent1"/>
          </a:fillRef>
          <a:effectRef idx="0">
            <a:schemeClr val="accent1"/>
          </a:effectRef>
          <a:fontRef idx="minor">
            <a:schemeClr val="tx1"/>
          </a:fontRef>
        </p:style>
      </p:cxnSp>
      <p:cxnSp>
        <p:nvCxnSpPr>
          <p:cNvPr id="5" name="Přímá spojnice 4">
            <a:extLst>
              <a:ext uri="{FF2B5EF4-FFF2-40B4-BE49-F238E27FC236}">
                <a16:creationId xmlns:a16="http://schemas.microsoft.com/office/drawing/2014/main" id="{030F1BE3-7103-FFB2-F873-CD5D829D42F4}"/>
              </a:ext>
            </a:extLst>
          </p:cNvPr>
          <p:cNvCxnSpPr/>
          <p:nvPr/>
        </p:nvCxnSpPr>
        <p:spPr>
          <a:xfrm flipV="1">
            <a:off x="3367174" y="4149080"/>
            <a:ext cx="597666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Přímá spojnice 5">
            <a:extLst>
              <a:ext uri="{FF2B5EF4-FFF2-40B4-BE49-F238E27FC236}">
                <a16:creationId xmlns:a16="http://schemas.microsoft.com/office/drawing/2014/main" id="{0C2EE76B-B6C6-DC10-B8C5-11C3C0200E3F}"/>
              </a:ext>
            </a:extLst>
          </p:cNvPr>
          <p:cNvCxnSpPr/>
          <p:nvPr/>
        </p:nvCxnSpPr>
        <p:spPr>
          <a:xfrm flipV="1">
            <a:off x="3367174" y="2276872"/>
            <a:ext cx="5976664" cy="0"/>
          </a:xfrm>
          <a:prstGeom prst="line">
            <a:avLst/>
          </a:prstGeom>
        </p:spPr>
        <p:style>
          <a:lnRef idx="1">
            <a:schemeClr val="accent1"/>
          </a:lnRef>
          <a:fillRef idx="0">
            <a:schemeClr val="accent1"/>
          </a:fillRef>
          <a:effectRef idx="0">
            <a:schemeClr val="accent1"/>
          </a:effectRef>
          <a:fontRef idx="minor">
            <a:schemeClr val="tx1"/>
          </a:fontRef>
        </p:style>
      </p:cxnSp>
      <p:sp>
        <p:nvSpPr>
          <p:cNvPr id="7" name="TextovéPole 6">
            <a:extLst>
              <a:ext uri="{FF2B5EF4-FFF2-40B4-BE49-F238E27FC236}">
                <a16:creationId xmlns:a16="http://schemas.microsoft.com/office/drawing/2014/main" id="{F17ED7B3-EB34-9D4C-F3C9-015958FB1E71}"/>
              </a:ext>
            </a:extLst>
          </p:cNvPr>
          <p:cNvSpPr txBox="1"/>
          <p:nvPr/>
        </p:nvSpPr>
        <p:spPr>
          <a:xfrm>
            <a:off x="9127814" y="1916832"/>
            <a:ext cx="1296142" cy="369332"/>
          </a:xfrm>
          <a:prstGeom prst="rect">
            <a:avLst/>
          </a:prstGeom>
          <a:noFill/>
        </p:spPr>
        <p:txBody>
          <a:bodyPr wrap="square" rtlCol="0">
            <a:spAutoFit/>
          </a:bodyPr>
          <a:lstStyle/>
          <a:p>
            <a:r>
              <a:rPr lang="cs-CZ" dirty="0"/>
              <a:t>Hladina A</a:t>
            </a:r>
          </a:p>
        </p:txBody>
      </p:sp>
      <p:sp>
        <p:nvSpPr>
          <p:cNvPr id="8" name="TextovéPole 7">
            <a:extLst>
              <a:ext uri="{FF2B5EF4-FFF2-40B4-BE49-F238E27FC236}">
                <a16:creationId xmlns:a16="http://schemas.microsoft.com/office/drawing/2014/main" id="{87BAA7C1-7B73-6FC0-8CFB-DE43CB524E8A}"/>
              </a:ext>
            </a:extLst>
          </p:cNvPr>
          <p:cNvSpPr txBox="1"/>
          <p:nvPr/>
        </p:nvSpPr>
        <p:spPr>
          <a:xfrm>
            <a:off x="9093129" y="3667091"/>
            <a:ext cx="1296142" cy="369332"/>
          </a:xfrm>
          <a:prstGeom prst="rect">
            <a:avLst/>
          </a:prstGeom>
          <a:noFill/>
        </p:spPr>
        <p:txBody>
          <a:bodyPr wrap="square" rtlCol="0">
            <a:spAutoFit/>
          </a:bodyPr>
          <a:lstStyle/>
          <a:p>
            <a:r>
              <a:rPr lang="cs-CZ" dirty="0"/>
              <a:t>Hladina B</a:t>
            </a:r>
          </a:p>
        </p:txBody>
      </p:sp>
      <p:sp>
        <p:nvSpPr>
          <p:cNvPr id="9" name="Ovál 8">
            <a:extLst>
              <a:ext uri="{FF2B5EF4-FFF2-40B4-BE49-F238E27FC236}">
                <a16:creationId xmlns:a16="http://schemas.microsoft.com/office/drawing/2014/main" id="{F007011C-2B3A-D546-3709-B5BC21EF91BC}"/>
              </a:ext>
            </a:extLst>
          </p:cNvPr>
          <p:cNvSpPr/>
          <p:nvPr/>
        </p:nvSpPr>
        <p:spPr>
          <a:xfrm>
            <a:off x="4159262" y="3789043"/>
            <a:ext cx="720073" cy="720073"/>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 name="Ovál 9">
            <a:extLst>
              <a:ext uri="{FF2B5EF4-FFF2-40B4-BE49-F238E27FC236}">
                <a16:creationId xmlns:a16="http://schemas.microsoft.com/office/drawing/2014/main" id="{4D5D32E5-89A0-5266-E70A-90C619645EF8}"/>
              </a:ext>
            </a:extLst>
          </p:cNvPr>
          <p:cNvSpPr/>
          <p:nvPr/>
        </p:nvSpPr>
        <p:spPr>
          <a:xfrm>
            <a:off x="7903681" y="3793696"/>
            <a:ext cx="720073" cy="720073"/>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11" name="Přímá spojnice se šipkou 10">
            <a:extLst>
              <a:ext uri="{FF2B5EF4-FFF2-40B4-BE49-F238E27FC236}">
                <a16:creationId xmlns:a16="http://schemas.microsoft.com/office/drawing/2014/main" id="{CDD9E744-1A9C-33DB-C021-25B285E5CF80}"/>
              </a:ext>
            </a:extLst>
          </p:cNvPr>
          <p:cNvCxnSpPr/>
          <p:nvPr/>
        </p:nvCxnSpPr>
        <p:spPr>
          <a:xfrm>
            <a:off x="3367174" y="2286164"/>
            <a:ext cx="0" cy="1862915"/>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12" name="TextovéPole 11">
            <a:extLst>
              <a:ext uri="{FF2B5EF4-FFF2-40B4-BE49-F238E27FC236}">
                <a16:creationId xmlns:a16="http://schemas.microsoft.com/office/drawing/2014/main" id="{DDEF9A6B-4028-DD73-CCC9-500A50410B3E}"/>
              </a:ext>
            </a:extLst>
          </p:cNvPr>
          <p:cNvSpPr txBox="1"/>
          <p:nvPr/>
        </p:nvSpPr>
        <p:spPr>
          <a:xfrm>
            <a:off x="2215047" y="3068960"/>
            <a:ext cx="1008107" cy="338554"/>
          </a:xfrm>
          <a:prstGeom prst="rect">
            <a:avLst/>
          </a:prstGeom>
          <a:noFill/>
        </p:spPr>
        <p:txBody>
          <a:bodyPr wrap="square" rtlCol="0">
            <a:spAutoFit/>
          </a:bodyPr>
          <a:lstStyle/>
          <a:p>
            <a:r>
              <a:rPr lang="cs-CZ" sz="1600" dirty="0"/>
              <a:t>h=100 m</a:t>
            </a:r>
          </a:p>
        </p:txBody>
      </p:sp>
      <p:sp>
        <p:nvSpPr>
          <p:cNvPr id="13" name="TextovéPole 12">
            <a:extLst>
              <a:ext uri="{FF2B5EF4-FFF2-40B4-BE49-F238E27FC236}">
                <a16:creationId xmlns:a16="http://schemas.microsoft.com/office/drawing/2014/main" id="{FDC4525D-5AB1-98A8-D45A-2DF53A06E771}"/>
              </a:ext>
            </a:extLst>
          </p:cNvPr>
          <p:cNvSpPr txBox="1"/>
          <p:nvPr/>
        </p:nvSpPr>
        <p:spPr>
          <a:xfrm>
            <a:off x="5041682" y="3682480"/>
            <a:ext cx="2831281" cy="338554"/>
          </a:xfrm>
          <a:prstGeom prst="rect">
            <a:avLst/>
          </a:prstGeom>
          <a:noFill/>
        </p:spPr>
        <p:txBody>
          <a:bodyPr wrap="square" rtlCol="0">
            <a:spAutoFit/>
          </a:bodyPr>
          <a:lstStyle/>
          <a:p>
            <a:r>
              <a:rPr lang="cs-CZ" sz="1600" dirty="0"/>
              <a:t>Hmotnost každé koule je 10 kg</a:t>
            </a:r>
          </a:p>
        </p:txBody>
      </p:sp>
      <mc:AlternateContent xmlns:mc="http://schemas.openxmlformats.org/markup-compatibility/2006" xmlns:a14="http://schemas.microsoft.com/office/drawing/2010/main">
        <mc:Choice Requires="a14">
          <p:sp>
            <p:nvSpPr>
              <p:cNvPr id="14" name="TextovéPole 13">
                <a:extLst>
                  <a:ext uri="{FF2B5EF4-FFF2-40B4-BE49-F238E27FC236}">
                    <a16:creationId xmlns:a16="http://schemas.microsoft.com/office/drawing/2014/main" id="{2D357131-DD44-3AD8-B0F4-7E33106FE233}"/>
                  </a:ext>
                </a:extLst>
              </p:cNvPr>
              <p:cNvSpPr txBox="1"/>
              <p:nvPr/>
            </p:nvSpPr>
            <p:spPr>
              <a:xfrm>
                <a:off x="2367213" y="4961574"/>
                <a:ext cx="4968552" cy="1600438"/>
              </a:xfrm>
              <a:prstGeom prst="rect">
                <a:avLst/>
              </a:prstGeom>
              <a:noFill/>
            </p:spPr>
            <p:txBody>
              <a:bodyPr wrap="square" rtlCol="0">
                <a:spAutoFit/>
              </a:bodyPr>
              <a:lstStyle/>
              <a:p>
                <a:r>
                  <a:rPr lang="cs-CZ" dirty="0"/>
                  <a:t>Práce vykonaná přemístěním koulí z hladiny B na hladinu A je stejná</a:t>
                </a:r>
              </a:p>
              <a:p>
                <a:pPr algn="just"/>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𝑊</m:t>
                      </m:r>
                      <m:r>
                        <a:rPr lang="cs-CZ" b="0" i="1" smtClean="0">
                          <a:latin typeface="Cambria Math" panose="02040503050406030204" pitchFamily="18" charset="0"/>
                        </a:rPr>
                        <m:t>=</m:t>
                      </m:r>
                      <m:r>
                        <a:rPr lang="cs-CZ" b="0" i="1" smtClean="0">
                          <a:latin typeface="Cambria Math" panose="02040503050406030204" pitchFamily="18" charset="0"/>
                        </a:rPr>
                        <m:t>𝑚</m:t>
                      </m:r>
                      <m:r>
                        <a:rPr lang="cs-CZ" b="0" i="1" smtClean="0">
                          <a:latin typeface="Cambria Math" panose="02040503050406030204" pitchFamily="18" charset="0"/>
                        </a:rPr>
                        <m:t>.</m:t>
                      </m:r>
                      <m:r>
                        <a:rPr lang="cs-CZ" b="0" i="1" smtClean="0">
                          <a:latin typeface="Cambria Math" panose="02040503050406030204" pitchFamily="18" charset="0"/>
                        </a:rPr>
                        <m:t>𝑔</m:t>
                      </m:r>
                      <m:r>
                        <a:rPr lang="cs-CZ" b="0" i="1" smtClean="0">
                          <a:latin typeface="Cambria Math" panose="02040503050406030204" pitchFamily="18" charset="0"/>
                        </a:rPr>
                        <m:t>.</m:t>
                      </m:r>
                      <m:r>
                        <a:rPr lang="cs-CZ" b="0" i="1" smtClean="0">
                          <a:latin typeface="Cambria Math" panose="02040503050406030204" pitchFamily="18" charset="0"/>
                        </a:rPr>
                        <m:t>h</m:t>
                      </m:r>
                      <m:r>
                        <a:rPr lang="cs-CZ" b="0" i="1" smtClean="0">
                          <a:latin typeface="Cambria Math" panose="02040503050406030204" pitchFamily="18" charset="0"/>
                        </a:rPr>
                        <m:t>=10.10.100 </m:t>
                      </m:r>
                      <m:r>
                        <m:rPr>
                          <m:sty m:val="p"/>
                        </m:rPr>
                        <a:rPr lang="cs-CZ" b="0" i="0" smtClean="0">
                          <a:latin typeface="Cambria Math" panose="02040503050406030204" pitchFamily="18" charset="0"/>
                        </a:rPr>
                        <m:t>J</m:t>
                      </m:r>
                      <m:r>
                        <a:rPr lang="cs-CZ" b="0" i="0" smtClean="0">
                          <a:latin typeface="Cambria Math" panose="02040503050406030204" pitchFamily="18" charset="0"/>
                        </a:rPr>
                        <m:t>=10000 </m:t>
                      </m:r>
                      <m:r>
                        <m:rPr>
                          <m:sty m:val="p"/>
                        </m:rPr>
                        <a:rPr lang="cs-CZ" b="0" i="0" smtClean="0">
                          <a:latin typeface="Cambria Math" panose="02040503050406030204" pitchFamily="18" charset="0"/>
                        </a:rPr>
                        <m:t>J</m:t>
                      </m:r>
                      <m:r>
                        <a:rPr lang="cs-CZ" b="0" i="0" smtClean="0">
                          <a:latin typeface="Cambria Math" panose="02040503050406030204" pitchFamily="18" charset="0"/>
                        </a:rPr>
                        <m:t>=10 </m:t>
                      </m:r>
                      <m:r>
                        <m:rPr>
                          <m:sty m:val="p"/>
                        </m:rPr>
                        <a:rPr lang="cs-CZ" b="0" i="0" smtClean="0">
                          <a:latin typeface="Cambria Math" panose="02040503050406030204" pitchFamily="18" charset="0"/>
                        </a:rPr>
                        <m:t>kJ</m:t>
                      </m:r>
                    </m:oMath>
                  </m:oMathPara>
                </a14:m>
                <a:endParaRPr lang="cs-CZ" dirty="0"/>
              </a:p>
              <a:p>
                <a:pPr algn="just"/>
                <a:endParaRPr lang="cs-CZ" sz="800" dirty="0"/>
              </a:p>
              <a:p>
                <a:pPr algn="ctr"/>
                <a:r>
                  <a:rPr lang="cs-CZ" b="1" dirty="0">
                    <a:solidFill>
                      <a:srgbClr val="FF0000"/>
                    </a:solidFill>
                  </a:rPr>
                  <a:t>Levá koule tuto práci vykonala za kratší čas.</a:t>
                </a:r>
              </a:p>
              <a:p>
                <a:pPr algn="ctr"/>
                <a:r>
                  <a:rPr lang="cs-CZ" b="1" dirty="0">
                    <a:solidFill>
                      <a:srgbClr val="FF0000"/>
                    </a:solidFill>
                  </a:rPr>
                  <a:t>Levá koule má větší výkon</a:t>
                </a:r>
              </a:p>
            </p:txBody>
          </p:sp>
        </mc:Choice>
        <mc:Fallback xmlns="">
          <p:sp>
            <p:nvSpPr>
              <p:cNvPr id="14" name="TextovéPole 13">
                <a:extLst>
                  <a:ext uri="{FF2B5EF4-FFF2-40B4-BE49-F238E27FC236}">
                    <a16:creationId xmlns:a16="http://schemas.microsoft.com/office/drawing/2014/main" id="{2D357131-DD44-3AD8-B0F4-7E33106FE233}"/>
                  </a:ext>
                </a:extLst>
              </p:cNvPr>
              <p:cNvSpPr txBox="1">
                <a:spLocks noRot="1" noChangeAspect="1" noMove="1" noResize="1" noEditPoints="1" noAdjustHandles="1" noChangeArrowheads="1" noChangeShapeType="1" noTextEdit="1"/>
              </p:cNvSpPr>
              <p:nvPr/>
            </p:nvSpPr>
            <p:spPr>
              <a:xfrm>
                <a:off x="2367213" y="4961574"/>
                <a:ext cx="4968552" cy="1600438"/>
              </a:xfrm>
              <a:prstGeom prst="rect">
                <a:avLst/>
              </a:prstGeom>
              <a:blipFill>
                <a:blip r:embed="rId2"/>
                <a:stretch>
                  <a:fillRect l="-982" t="-2290" b="-5344"/>
                </a:stretch>
              </a:blipFill>
            </p:spPr>
            <p:txBody>
              <a:bodyPr/>
              <a:lstStyle/>
              <a:p>
                <a:r>
                  <a:rPr lang="cs-CZ">
                    <a:noFill/>
                  </a:rPr>
                  <a:t> </a:t>
                </a:r>
              </a:p>
            </p:txBody>
          </p:sp>
        </mc:Fallback>
      </mc:AlternateContent>
      <p:sp>
        <p:nvSpPr>
          <p:cNvPr id="15" name="TextovéPole 14">
            <a:extLst>
              <a:ext uri="{FF2B5EF4-FFF2-40B4-BE49-F238E27FC236}">
                <a16:creationId xmlns:a16="http://schemas.microsoft.com/office/drawing/2014/main" id="{839A3C34-AB8E-6DC7-F96D-68ED46F30E98}"/>
              </a:ext>
            </a:extLst>
          </p:cNvPr>
          <p:cNvSpPr txBox="1"/>
          <p:nvPr/>
        </p:nvSpPr>
        <p:spPr>
          <a:xfrm>
            <a:off x="381663" y="776236"/>
            <a:ext cx="11104092" cy="738664"/>
          </a:xfrm>
          <a:prstGeom prst="rect">
            <a:avLst/>
          </a:prstGeom>
          <a:noFill/>
        </p:spPr>
        <p:txBody>
          <a:bodyPr wrap="square" rtlCol="0">
            <a:spAutoFit/>
          </a:bodyPr>
          <a:lstStyle/>
          <a:p>
            <a:r>
              <a:rPr lang="cs-CZ" b="1" dirty="0"/>
              <a:t>K vykonání mechanické práce je potřeba čas. Fyzikální veličina zohledňující dobu konání určité mechanické práce je</a:t>
            </a:r>
          </a:p>
          <a:p>
            <a:pPr algn="ctr"/>
            <a:r>
              <a:rPr lang="cs-CZ" sz="2400" b="1" dirty="0"/>
              <a:t>VÝKON</a:t>
            </a:r>
          </a:p>
        </p:txBody>
      </p:sp>
      <p:sp>
        <p:nvSpPr>
          <p:cNvPr id="16" name="TextovéPole 15"/>
          <p:cNvSpPr txBox="1"/>
          <p:nvPr/>
        </p:nvSpPr>
        <p:spPr>
          <a:xfrm>
            <a:off x="3604871" y="1855856"/>
            <a:ext cx="629749" cy="369332"/>
          </a:xfrm>
          <a:prstGeom prst="rect">
            <a:avLst/>
          </a:prstGeom>
          <a:noFill/>
        </p:spPr>
        <p:txBody>
          <a:bodyPr wrap="square" rtlCol="0">
            <a:spAutoFit/>
          </a:bodyPr>
          <a:lstStyle/>
          <a:p>
            <a:r>
              <a:rPr lang="cs-CZ" dirty="0"/>
              <a:t>2 s</a:t>
            </a:r>
          </a:p>
        </p:txBody>
      </p:sp>
      <p:sp>
        <p:nvSpPr>
          <p:cNvPr id="17" name="TextovéPole 16"/>
          <p:cNvSpPr txBox="1"/>
          <p:nvPr/>
        </p:nvSpPr>
        <p:spPr>
          <a:xfrm>
            <a:off x="7399623" y="1881541"/>
            <a:ext cx="629749" cy="369332"/>
          </a:xfrm>
          <a:prstGeom prst="rect">
            <a:avLst/>
          </a:prstGeom>
          <a:noFill/>
        </p:spPr>
        <p:txBody>
          <a:bodyPr wrap="square" rtlCol="0">
            <a:spAutoFit/>
          </a:bodyPr>
          <a:lstStyle/>
          <a:p>
            <a:r>
              <a:rPr lang="cs-CZ" dirty="0"/>
              <a:t>5 s</a:t>
            </a:r>
          </a:p>
        </p:txBody>
      </p:sp>
      <mc:AlternateContent xmlns:mc="http://schemas.openxmlformats.org/markup-compatibility/2006" xmlns:a14="http://schemas.microsoft.com/office/drawing/2010/main">
        <mc:Choice Requires="a14">
          <p:sp>
            <p:nvSpPr>
              <p:cNvPr id="18" name="TextovéPole 17"/>
              <p:cNvSpPr txBox="1"/>
              <p:nvPr/>
            </p:nvSpPr>
            <p:spPr>
              <a:xfrm>
                <a:off x="7714497" y="4768650"/>
                <a:ext cx="3519967" cy="911788"/>
              </a:xfrm>
              <a:prstGeom prst="rect">
                <a:avLst/>
              </a:prstGeom>
              <a:noFill/>
            </p:spPr>
            <p:txBody>
              <a:bodyPr wrap="square" rtlCol="0">
                <a:spAutoFit/>
              </a:bodyPr>
              <a:lstStyle/>
              <a:p>
                <a:r>
                  <a:rPr lang="cs-CZ" dirty="0"/>
                  <a:t>Výkon levá koule:</a:t>
                </a:r>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𝑃</m:t>
                      </m:r>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𝑊</m:t>
                          </m:r>
                        </m:num>
                        <m:den>
                          <m:r>
                            <a:rPr lang="cs-CZ" b="0" i="1" smtClean="0">
                              <a:latin typeface="Cambria Math" panose="02040503050406030204" pitchFamily="18" charset="0"/>
                            </a:rPr>
                            <m:t>𝑡</m:t>
                          </m:r>
                        </m:den>
                      </m:f>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10000</m:t>
                          </m:r>
                        </m:num>
                        <m:den>
                          <m:r>
                            <a:rPr lang="cs-CZ" b="0" i="1" smtClean="0">
                              <a:latin typeface="Cambria Math" panose="02040503050406030204" pitchFamily="18" charset="0"/>
                            </a:rPr>
                            <m:t>2</m:t>
                          </m:r>
                        </m:den>
                      </m:f>
                      <m:r>
                        <a:rPr lang="cs-CZ" b="0" i="1" smtClean="0">
                          <a:latin typeface="Cambria Math" panose="02040503050406030204" pitchFamily="18" charset="0"/>
                        </a:rPr>
                        <m:t> </m:t>
                      </m:r>
                      <m:r>
                        <m:rPr>
                          <m:sty m:val="p"/>
                        </m:rPr>
                        <a:rPr lang="cs-CZ" b="0" i="0" smtClean="0">
                          <a:latin typeface="Cambria Math" panose="02040503050406030204" pitchFamily="18" charset="0"/>
                        </a:rPr>
                        <m:t>W</m:t>
                      </m:r>
                      <m:r>
                        <a:rPr lang="cs-CZ" b="0" i="0" smtClean="0">
                          <a:latin typeface="Cambria Math" panose="02040503050406030204" pitchFamily="18" charset="0"/>
                        </a:rPr>
                        <m:t>=5000 </m:t>
                      </m:r>
                      <m:r>
                        <m:rPr>
                          <m:sty m:val="p"/>
                        </m:rPr>
                        <a:rPr lang="cs-CZ" b="0" i="0" smtClean="0">
                          <a:latin typeface="Cambria Math" panose="02040503050406030204" pitchFamily="18" charset="0"/>
                        </a:rPr>
                        <m:t>W</m:t>
                      </m:r>
                    </m:oMath>
                  </m:oMathPara>
                </a14:m>
                <a:endParaRPr lang="cs-CZ" dirty="0"/>
              </a:p>
            </p:txBody>
          </p:sp>
        </mc:Choice>
        <mc:Fallback xmlns="">
          <p:sp>
            <p:nvSpPr>
              <p:cNvPr id="18" name="TextovéPole 17"/>
              <p:cNvSpPr txBox="1">
                <a:spLocks noRot="1" noChangeAspect="1" noMove="1" noResize="1" noEditPoints="1" noAdjustHandles="1" noChangeArrowheads="1" noChangeShapeType="1" noTextEdit="1"/>
              </p:cNvSpPr>
              <p:nvPr/>
            </p:nvSpPr>
            <p:spPr>
              <a:xfrm>
                <a:off x="7714497" y="4768650"/>
                <a:ext cx="3519967" cy="911788"/>
              </a:xfrm>
              <a:prstGeom prst="rect">
                <a:avLst/>
              </a:prstGeom>
              <a:blipFill>
                <a:blip r:embed="rId3"/>
                <a:stretch>
                  <a:fillRect l="-1560" t="-3333"/>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9" name="TextovéPole 18"/>
              <p:cNvSpPr txBox="1"/>
              <p:nvPr/>
            </p:nvSpPr>
            <p:spPr>
              <a:xfrm>
                <a:off x="7714497" y="5690839"/>
                <a:ext cx="3519967" cy="911788"/>
              </a:xfrm>
              <a:prstGeom prst="rect">
                <a:avLst/>
              </a:prstGeom>
              <a:noFill/>
            </p:spPr>
            <p:txBody>
              <a:bodyPr wrap="square" rtlCol="0">
                <a:spAutoFit/>
              </a:bodyPr>
              <a:lstStyle/>
              <a:p>
                <a:r>
                  <a:rPr lang="cs-CZ" dirty="0"/>
                  <a:t>Výkon pravá koule:</a:t>
                </a:r>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𝑃</m:t>
                      </m:r>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𝑊</m:t>
                          </m:r>
                        </m:num>
                        <m:den>
                          <m:r>
                            <a:rPr lang="cs-CZ" b="0" i="1" smtClean="0">
                              <a:latin typeface="Cambria Math" panose="02040503050406030204" pitchFamily="18" charset="0"/>
                            </a:rPr>
                            <m:t>𝑡</m:t>
                          </m:r>
                        </m:den>
                      </m:f>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10000</m:t>
                          </m:r>
                        </m:num>
                        <m:den>
                          <m:r>
                            <a:rPr lang="cs-CZ" b="0" i="1" smtClean="0">
                              <a:latin typeface="Cambria Math" panose="02040503050406030204" pitchFamily="18" charset="0"/>
                            </a:rPr>
                            <m:t>5</m:t>
                          </m:r>
                        </m:den>
                      </m:f>
                      <m:r>
                        <a:rPr lang="cs-CZ" b="0" i="1" smtClean="0">
                          <a:latin typeface="Cambria Math" panose="02040503050406030204" pitchFamily="18" charset="0"/>
                        </a:rPr>
                        <m:t> </m:t>
                      </m:r>
                      <m:r>
                        <m:rPr>
                          <m:sty m:val="p"/>
                        </m:rPr>
                        <a:rPr lang="cs-CZ" b="0" i="0" smtClean="0">
                          <a:latin typeface="Cambria Math" panose="02040503050406030204" pitchFamily="18" charset="0"/>
                        </a:rPr>
                        <m:t>W</m:t>
                      </m:r>
                      <m:r>
                        <a:rPr lang="cs-CZ" b="0" i="0" smtClean="0">
                          <a:latin typeface="Cambria Math" panose="02040503050406030204" pitchFamily="18" charset="0"/>
                        </a:rPr>
                        <m:t>=2000 </m:t>
                      </m:r>
                      <m:r>
                        <m:rPr>
                          <m:sty m:val="p"/>
                        </m:rPr>
                        <a:rPr lang="cs-CZ" b="0" i="0" smtClean="0">
                          <a:latin typeface="Cambria Math" panose="02040503050406030204" pitchFamily="18" charset="0"/>
                        </a:rPr>
                        <m:t>W</m:t>
                      </m:r>
                    </m:oMath>
                  </m:oMathPara>
                </a14:m>
                <a:endParaRPr lang="cs-CZ" dirty="0"/>
              </a:p>
            </p:txBody>
          </p:sp>
        </mc:Choice>
        <mc:Fallback xmlns="">
          <p:sp>
            <p:nvSpPr>
              <p:cNvPr id="19" name="TextovéPole 18"/>
              <p:cNvSpPr txBox="1">
                <a:spLocks noRot="1" noChangeAspect="1" noMove="1" noResize="1" noEditPoints="1" noAdjustHandles="1" noChangeArrowheads="1" noChangeShapeType="1" noTextEdit="1"/>
              </p:cNvSpPr>
              <p:nvPr/>
            </p:nvSpPr>
            <p:spPr>
              <a:xfrm>
                <a:off x="7714497" y="5690839"/>
                <a:ext cx="3519967" cy="911788"/>
              </a:xfrm>
              <a:prstGeom prst="rect">
                <a:avLst/>
              </a:prstGeom>
              <a:blipFill>
                <a:blip r:embed="rId4"/>
                <a:stretch>
                  <a:fillRect l="-1560" t="-4027"/>
                </a:stretch>
              </a:blipFill>
            </p:spPr>
            <p:txBody>
              <a:bodyPr/>
              <a:lstStyle/>
              <a:p>
                <a:r>
                  <a:rPr lang="cs-CZ">
                    <a:noFill/>
                  </a:rPr>
                  <a:t> </a:t>
                </a:r>
              </a:p>
            </p:txBody>
          </p:sp>
        </mc:Fallback>
      </mc:AlternateContent>
    </p:spTree>
    <p:extLst>
      <p:ext uri="{BB962C8B-B14F-4D97-AF65-F5344CB8AC3E}">
        <p14:creationId xmlns:p14="http://schemas.microsoft.com/office/powerpoint/2010/main" val="1373317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4" presetClass="path" presetSubtype="0" accel="50000" decel="50000" fill="hold" grpId="0" nodeType="clickEffect">
                                  <p:stCondLst>
                                    <p:cond delay="0"/>
                                  </p:stCondLst>
                                  <p:childTnLst>
                                    <p:animMotion origin="layout" path="M 2.22222E-6 -1.11111E-6 L 2.22222E-6 -0.27153 " pathEditMode="relative" rAng="0" ptsTypes="AA">
                                      <p:cBhvr>
                                        <p:cTn id="6" dur="2000" fill="hold"/>
                                        <p:tgtEl>
                                          <p:spTgt spid="9"/>
                                        </p:tgtEl>
                                        <p:attrNameLst>
                                          <p:attrName>ppt_x</p:attrName>
                                          <p:attrName>ppt_y</p:attrName>
                                        </p:attrNameLst>
                                      </p:cBhvr>
                                      <p:rCtr x="0" y="-13588"/>
                                    </p:animMotion>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64" presetClass="path" presetSubtype="0" accel="50000" decel="50000" fill="hold" grpId="0" nodeType="clickEffect">
                                  <p:stCondLst>
                                    <p:cond delay="0"/>
                                  </p:stCondLst>
                                  <p:childTnLst>
                                    <p:animMotion origin="layout" path="M 3.61111E-6 4.44444E-6 L 3.61111E-6 -0.27223 " pathEditMode="relative" rAng="0" ptsTypes="AA">
                                      <p:cBhvr>
                                        <p:cTn id="16" dur="5000" fill="hold"/>
                                        <p:tgtEl>
                                          <p:spTgt spid="10"/>
                                        </p:tgtEl>
                                        <p:attrNameLst>
                                          <p:attrName>ppt_x</p:attrName>
                                          <p:attrName>ppt_y</p:attrName>
                                        </p:attrNameLst>
                                      </p:cBhvr>
                                      <p:rCtr x="0" y="-13611"/>
                                    </p:animMotion>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500" fill="hold"/>
                                        <p:tgtEl>
                                          <p:spTgt spid="17"/>
                                        </p:tgtEl>
                                        <p:attrNameLst>
                                          <p:attrName>ppt_x</p:attrName>
                                        </p:attrNameLst>
                                      </p:cBhvr>
                                      <p:tavLst>
                                        <p:tav tm="0">
                                          <p:val>
                                            <p:strVal val="#ppt_x"/>
                                          </p:val>
                                        </p:tav>
                                        <p:tav tm="100000">
                                          <p:val>
                                            <p:strVal val="#ppt_x"/>
                                          </p:val>
                                        </p:tav>
                                      </p:tavLst>
                                    </p:anim>
                                    <p:anim calcmode="lin" valueType="num">
                                      <p:cBhvr additive="base">
                                        <p:cTn id="2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500" fill="hold"/>
                                        <p:tgtEl>
                                          <p:spTgt spid="14"/>
                                        </p:tgtEl>
                                        <p:attrNameLst>
                                          <p:attrName>ppt_x</p:attrName>
                                        </p:attrNameLst>
                                      </p:cBhvr>
                                      <p:tavLst>
                                        <p:tav tm="0">
                                          <p:val>
                                            <p:strVal val="#ppt_x"/>
                                          </p:val>
                                        </p:tav>
                                        <p:tav tm="100000">
                                          <p:val>
                                            <p:strVal val="#ppt_x"/>
                                          </p:val>
                                        </p:tav>
                                      </p:tavLst>
                                    </p:anim>
                                    <p:anim calcmode="lin" valueType="num">
                                      <p:cBhvr additive="base">
                                        <p:cTn id="2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fill="hold"/>
                                        <p:tgtEl>
                                          <p:spTgt spid="18"/>
                                        </p:tgtEl>
                                        <p:attrNameLst>
                                          <p:attrName>ppt_x</p:attrName>
                                        </p:attrNameLst>
                                      </p:cBhvr>
                                      <p:tavLst>
                                        <p:tav tm="0">
                                          <p:val>
                                            <p:strVal val="#ppt_x"/>
                                          </p:val>
                                        </p:tav>
                                        <p:tav tm="100000">
                                          <p:val>
                                            <p:strVal val="#ppt_x"/>
                                          </p:val>
                                        </p:tav>
                                      </p:tavLst>
                                    </p:anim>
                                    <p:anim calcmode="lin" valueType="num">
                                      <p:cBhvr additive="base">
                                        <p:cTn id="34" dur="500" fill="hold"/>
                                        <p:tgtEl>
                                          <p:spTgt spid="1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500" fill="hold"/>
                                        <p:tgtEl>
                                          <p:spTgt spid="19"/>
                                        </p:tgtEl>
                                        <p:attrNameLst>
                                          <p:attrName>ppt_x</p:attrName>
                                        </p:attrNameLst>
                                      </p:cBhvr>
                                      <p:tavLst>
                                        <p:tav tm="0">
                                          <p:val>
                                            <p:strVal val="#ppt_x"/>
                                          </p:val>
                                        </p:tav>
                                        <p:tav tm="100000">
                                          <p:val>
                                            <p:strVal val="#ppt_x"/>
                                          </p:val>
                                        </p:tav>
                                      </p:tavLst>
                                    </p:anim>
                                    <p:anim calcmode="lin" valueType="num">
                                      <p:cBhvr additive="base">
                                        <p:cTn id="3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4" grpId="0"/>
      <p:bldP spid="16" grpId="0"/>
      <p:bldP spid="17" grpId="0"/>
      <p:bldP spid="18" grpId="0"/>
      <p:bldP spid="1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546410" y="380540"/>
            <a:ext cx="4320480" cy="400110"/>
          </a:xfrm>
          <a:prstGeom prst="rect">
            <a:avLst/>
          </a:prstGeom>
          <a:noFill/>
        </p:spPr>
        <p:txBody>
          <a:bodyPr wrap="square" rtlCol="0">
            <a:spAutoFit/>
          </a:bodyPr>
          <a:lstStyle/>
          <a:p>
            <a:r>
              <a:rPr lang="cs-CZ" sz="2000" b="1" dirty="0"/>
              <a:t>Průměrný výkon a jednotka výkonu</a:t>
            </a:r>
          </a:p>
        </p:txBody>
      </p:sp>
      <p:sp>
        <p:nvSpPr>
          <p:cNvPr id="3" name="TextovéPole 2"/>
          <p:cNvSpPr txBox="1"/>
          <p:nvPr/>
        </p:nvSpPr>
        <p:spPr>
          <a:xfrm>
            <a:off x="546410" y="908720"/>
            <a:ext cx="9870070" cy="923330"/>
          </a:xfrm>
          <a:prstGeom prst="rect">
            <a:avLst/>
          </a:prstGeom>
          <a:noFill/>
        </p:spPr>
        <p:txBody>
          <a:bodyPr wrap="square" rtlCol="0">
            <a:spAutoFit/>
          </a:bodyPr>
          <a:lstStyle/>
          <a:p>
            <a:r>
              <a:rPr lang="cs-CZ" dirty="0"/>
              <a:t>K posouzení efektivní činnosti lidí a strojů je důležité znát nejen vykonanou </a:t>
            </a:r>
            <a:r>
              <a:rPr lang="cs-CZ" b="1" dirty="0"/>
              <a:t>práci</a:t>
            </a:r>
            <a:r>
              <a:rPr lang="cs-CZ" dirty="0"/>
              <a:t>, ale i </a:t>
            </a:r>
            <a:r>
              <a:rPr lang="cs-CZ" b="1" dirty="0"/>
              <a:t>dobu</a:t>
            </a:r>
            <a:r>
              <a:rPr lang="cs-CZ" dirty="0"/>
              <a:t>, za kterou práci vykonají. Fyzikální veličina vyjadřující, jak rychle se práce koná, je </a:t>
            </a:r>
            <a:r>
              <a:rPr lang="cs-CZ" b="1" dirty="0"/>
              <a:t>výkon P</a:t>
            </a:r>
            <a:r>
              <a:rPr lang="cs-CZ" dirty="0"/>
              <a:t>.</a:t>
            </a:r>
          </a:p>
          <a:p>
            <a:r>
              <a:rPr lang="cs-CZ" dirty="0"/>
              <a:t>Výkon počítaný z celkové práce a celkového času je </a:t>
            </a:r>
            <a:r>
              <a:rPr lang="cs-CZ" b="1" dirty="0"/>
              <a:t>průměrný výkon</a:t>
            </a:r>
            <a:r>
              <a:rPr lang="cs-CZ" dirty="0"/>
              <a:t>.</a:t>
            </a:r>
          </a:p>
        </p:txBody>
      </p:sp>
      <mc:AlternateContent xmlns:mc="http://schemas.openxmlformats.org/markup-compatibility/2006" xmlns:a14="http://schemas.microsoft.com/office/drawing/2010/main">
        <mc:Choice Requires="a14">
          <p:sp>
            <p:nvSpPr>
              <p:cNvPr id="4" name="TextovéPole 3"/>
              <p:cNvSpPr txBox="1"/>
              <p:nvPr/>
            </p:nvSpPr>
            <p:spPr>
              <a:xfrm>
                <a:off x="546411" y="1960120"/>
                <a:ext cx="10961648" cy="1605376"/>
              </a:xfrm>
              <a:prstGeom prst="rect">
                <a:avLst/>
              </a:prstGeom>
              <a:noFill/>
              <a:ln w="19050">
                <a:solidFill>
                  <a:srgbClr val="FF0000"/>
                </a:solidFill>
              </a:ln>
            </p:spPr>
            <p:txBody>
              <a:bodyPr wrap="square" rtlCol="0">
                <a:spAutoFit/>
              </a:bodyPr>
              <a:lstStyle/>
              <a:p>
                <a:r>
                  <a:rPr lang="cs-CZ" dirty="0"/>
                  <a:t>Průměrný výkon </a:t>
                </a:r>
                <a14:m>
                  <m:oMath xmlns:m="http://schemas.openxmlformats.org/officeDocument/2006/math">
                    <m:sSub>
                      <m:sSubPr>
                        <m:ctrlPr>
                          <a:rPr lang="cs-CZ" i="1">
                            <a:latin typeface="Cambria Math" panose="02040503050406030204" pitchFamily="18" charset="0"/>
                          </a:rPr>
                        </m:ctrlPr>
                      </m:sSubPr>
                      <m:e>
                        <m:r>
                          <a:rPr lang="cs-CZ" i="1">
                            <a:latin typeface="Cambria Math" panose="02040503050406030204" pitchFamily="18" charset="0"/>
                          </a:rPr>
                          <m:t>𝑃</m:t>
                        </m:r>
                      </m:e>
                      <m:sub>
                        <m:r>
                          <a:rPr lang="cs-CZ" i="1">
                            <a:latin typeface="Cambria Math" panose="02040503050406030204" pitchFamily="18" charset="0"/>
                          </a:rPr>
                          <m:t>𝑝</m:t>
                        </m:r>
                      </m:sub>
                    </m:sSub>
                    <m:r>
                      <a:rPr lang="cs-CZ" i="1">
                        <a:latin typeface="Cambria Math" panose="02040503050406030204" pitchFamily="18" charset="0"/>
                      </a:rPr>
                      <m:t> </m:t>
                    </m:r>
                  </m:oMath>
                </a14:m>
                <a:r>
                  <a:rPr lang="cs-CZ" dirty="0"/>
                  <a:t>je podíl práce W a doby t, za kterou se práce vykonala:</a:t>
                </a:r>
              </a:p>
              <a:p>
                <a:endParaRPr lang="cs-CZ" sz="800" dirty="0"/>
              </a:p>
              <a:p>
                <a:pPr/>
                <a14:m>
                  <m:oMathPara xmlns:m="http://schemas.openxmlformats.org/officeDocument/2006/math">
                    <m:oMathParaPr>
                      <m:jc m:val="centerGroup"/>
                    </m:oMathParaPr>
                    <m:oMath xmlns:m="http://schemas.openxmlformats.org/officeDocument/2006/math">
                      <m:sSub>
                        <m:sSubPr>
                          <m:ctrlPr>
                            <a:rPr lang="cs-CZ" sz="2400" b="1" i="1">
                              <a:solidFill>
                                <a:srgbClr val="FF0000"/>
                              </a:solidFill>
                              <a:latin typeface="Cambria Math" panose="02040503050406030204" pitchFamily="18" charset="0"/>
                            </a:rPr>
                          </m:ctrlPr>
                        </m:sSubPr>
                        <m:e>
                          <m:r>
                            <a:rPr lang="cs-CZ" sz="2400" b="1" i="1">
                              <a:solidFill>
                                <a:srgbClr val="FF0000"/>
                              </a:solidFill>
                              <a:latin typeface="Cambria Math" panose="02040503050406030204" pitchFamily="18" charset="0"/>
                            </a:rPr>
                            <m:t>𝑷</m:t>
                          </m:r>
                        </m:e>
                        <m:sub>
                          <m:r>
                            <a:rPr lang="cs-CZ" sz="2400" b="1" i="1">
                              <a:solidFill>
                                <a:srgbClr val="FF0000"/>
                              </a:solidFill>
                              <a:latin typeface="Cambria Math" panose="02040503050406030204" pitchFamily="18" charset="0"/>
                            </a:rPr>
                            <m:t>𝒑</m:t>
                          </m:r>
                        </m:sub>
                      </m:sSub>
                      <m:r>
                        <a:rPr lang="cs-CZ" sz="2400" b="1" i="1">
                          <a:solidFill>
                            <a:srgbClr val="FF0000"/>
                          </a:solidFill>
                          <a:latin typeface="Cambria Math"/>
                        </a:rPr>
                        <m:t>=</m:t>
                      </m:r>
                      <m:f>
                        <m:fPr>
                          <m:ctrlPr>
                            <a:rPr lang="cs-CZ" sz="2400" b="1" i="1">
                              <a:solidFill>
                                <a:srgbClr val="FF0000"/>
                              </a:solidFill>
                              <a:latin typeface="Cambria Math" panose="02040503050406030204" pitchFamily="18" charset="0"/>
                            </a:rPr>
                          </m:ctrlPr>
                        </m:fPr>
                        <m:num>
                          <m:r>
                            <a:rPr lang="cs-CZ" sz="2400" b="1" i="1">
                              <a:solidFill>
                                <a:srgbClr val="FF0000"/>
                              </a:solidFill>
                              <a:latin typeface="Cambria Math"/>
                            </a:rPr>
                            <m:t>𝑾</m:t>
                          </m:r>
                        </m:num>
                        <m:den>
                          <m:r>
                            <a:rPr lang="cs-CZ" sz="2400" b="1" i="1">
                              <a:solidFill>
                                <a:srgbClr val="FF0000"/>
                              </a:solidFill>
                              <a:latin typeface="Cambria Math"/>
                            </a:rPr>
                            <m:t>𝒕</m:t>
                          </m:r>
                        </m:den>
                      </m:f>
                    </m:oMath>
                  </m:oMathPara>
                </a14:m>
                <a:endParaRPr lang="cs-CZ" sz="2400" b="1" dirty="0"/>
              </a:p>
              <a:p>
                <a:endParaRPr lang="cs-CZ" sz="800" b="1" dirty="0"/>
              </a:p>
              <a:p>
                <a:pPr algn="ctr"/>
                <a:r>
                  <a:rPr lang="cs-CZ" b="1" dirty="0"/>
                  <a:t>Jednotka výkonu je fyzikální jednotka J.s</a:t>
                </a:r>
                <a:r>
                  <a:rPr lang="cs-CZ" b="1" baseline="30000" dirty="0"/>
                  <a:t>-1</a:t>
                </a:r>
                <a:r>
                  <a:rPr lang="cs-CZ" b="1" dirty="0"/>
                  <a:t> (Joule za sekundu) se značkou W a názvem WATT.</a:t>
                </a:r>
              </a:p>
            </p:txBody>
          </p:sp>
        </mc:Choice>
        <mc:Fallback xmlns="">
          <p:sp>
            <p:nvSpPr>
              <p:cNvPr id="4" name="TextovéPole 3"/>
              <p:cNvSpPr txBox="1">
                <a:spLocks noRot="1" noChangeAspect="1" noMove="1" noResize="1" noEditPoints="1" noAdjustHandles="1" noChangeArrowheads="1" noChangeShapeType="1" noTextEdit="1"/>
              </p:cNvSpPr>
              <p:nvPr/>
            </p:nvSpPr>
            <p:spPr>
              <a:xfrm>
                <a:off x="546411" y="1960120"/>
                <a:ext cx="10961648" cy="1605376"/>
              </a:xfrm>
              <a:prstGeom prst="rect">
                <a:avLst/>
              </a:prstGeom>
              <a:blipFill>
                <a:blip r:embed="rId2"/>
                <a:stretch>
                  <a:fillRect l="-444" t="-1504" b="-4511"/>
                </a:stretch>
              </a:blipFill>
              <a:ln w="19050">
                <a:solidFill>
                  <a:srgbClr val="FF0000"/>
                </a:solidFill>
              </a:ln>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5" name="TextovéPole 4"/>
              <p:cNvSpPr txBox="1"/>
              <p:nvPr/>
            </p:nvSpPr>
            <p:spPr>
              <a:xfrm>
                <a:off x="546410" y="5565788"/>
                <a:ext cx="10961648" cy="923330"/>
              </a:xfrm>
              <a:prstGeom prst="rect">
                <a:avLst/>
              </a:prstGeom>
              <a:noFill/>
            </p:spPr>
            <p:txBody>
              <a:bodyPr wrap="square" rtlCol="0">
                <a:spAutoFit/>
              </a:bodyPr>
              <a:lstStyle/>
              <a:p>
                <a:r>
                  <a:rPr lang="cs-CZ" b="1" dirty="0"/>
                  <a:t>Důležité!</a:t>
                </a:r>
              </a:p>
              <a:p>
                <a:r>
                  <a:rPr lang="cs-CZ" dirty="0"/>
                  <a:t>Dvojité </a:t>
                </a:r>
                <a14:m>
                  <m:oMath xmlns:m="http://schemas.openxmlformats.org/officeDocument/2006/math">
                    <m:r>
                      <a:rPr lang="cs-CZ" i="1" dirty="0">
                        <a:latin typeface="Cambria Math"/>
                      </a:rPr>
                      <m:t>𝑊</m:t>
                    </m:r>
                  </m:oMath>
                </a14:m>
                <a:r>
                  <a:rPr lang="cs-CZ" dirty="0"/>
                  <a:t> psáné kurzívou (skloněné písmo) značí mechanickou práci a dvojité W</a:t>
                </a:r>
                <a:r>
                  <a:rPr lang="cs-CZ" b="1" dirty="0"/>
                  <a:t> </a:t>
                </a:r>
                <a:r>
                  <a:rPr lang="cs-CZ" dirty="0"/>
                  <a:t>psané přímým písmem značí jednotku výkonu WATT </a:t>
                </a:r>
              </a:p>
            </p:txBody>
          </p:sp>
        </mc:Choice>
        <mc:Fallback xmlns="">
          <p:sp>
            <p:nvSpPr>
              <p:cNvPr id="5" name="TextovéPole 4"/>
              <p:cNvSpPr txBox="1">
                <a:spLocks noRot="1" noChangeAspect="1" noMove="1" noResize="1" noEditPoints="1" noAdjustHandles="1" noChangeArrowheads="1" noChangeShapeType="1" noTextEdit="1"/>
              </p:cNvSpPr>
              <p:nvPr/>
            </p:nvSpPr>
            <p:spPr>
              <a:xfrm>
                <a:off x="546410" y="5565788"/>
                <a:ext cx="10961648" cy="923330"/>
              </a:xfrm>
              <a:prstGeom prst="rect">
                <a:avLst/>
              </a:prstGeom>
              <a:blipFill>
                <a:blip r:embed="rId3"/>
                <a:stretch>
                  <a:fillRect l="-501" t="-3311" b="-9934"/>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6" name="TextovéPole 5"/>
              <p:cNvSpPr txBox="1"/>
              <p:nvPr/>
            </p:nvSpPr>
            <p:spPr>
              <a:xfrm>
                <a:off x="546410" y="4427438"/>
                <a:ext cx="10961649" cy="1048236"/>
              </a:xfrm>
              <a:prstGeom prst="rect">
                <a:avLst/>
              </a:prstGeom>
              <a:noFill/>
            </p:spPr>
            <p:txBody>
              <a:bodyPr wrap="square" rtlCol="0">
                <a:spAutoFit/>
              </a:bodyPr>
              <a:lstStyle/>
              <a:p>
                <a:r>
                  <a:rPr lang="cs-CZ" dirty="0"/>
                  <a:t>Vyjádření fyzikální jednotky </a:t>
                </a:r>
                <a:r>
                  <a:rPr lang="cs-CZ" b="1" dirty="0"/>
                  <a:t>WATT</a:t>
                </a:r>
                <a:r>
                  <a:rPr lang="cs-CZ" dirty="0"/>
                  <a:t> v základních jednotkách SI.</a:t>
                </a:r>
              </a:p>
              <a:p>
                <a:endParaRPr lang="cs-CZ" sz="800" dirty="0"/>
              </a:p>
              <a:p>
                <a:pPr/>
                <a14:m>
                  <m:oMathPara xmlns:m="http://schemas.openxmlformats.org/officeDocument/2006/math">
                    <m:oMathParaPr>
                      <m:jc m:val="centerGroup"/>
                    </m:oMathParaPr>
                    <m:oMath xmlns:m="http://schemas.openxmlformats.org/officeDocument/2006/math">
                      <m:d>
                        <m:dPr>
                          <m:begChr m:val="["/>
                          <m:endChr m:val="]"/>
                          <m:ctrlPr>
                            <a:rPr lang="cs-CZ" b="1" i="1">
                              <a:latin typeface="Cambria Math" panose="02040503050406030204" pitchFamily="18" charset="0"/>
                            </a:rPr>
                          </m:ctrlPr>
                        </m:dPr>
                        <m:e>
                          <m:r>
                            <a:rPr lang="cs-CZ" b="1" i="1">
                              <a:latin typeface="Cambria Math"/>
                            </a:rPr>
                            <m:t>𝐖</m:t>
                          </m:r>
                        </m:e>
                      </m:d>
                      <m:r>
                        <a:rPr lang="cs-CZ" b="1">
                          <a:latin typeface="Cambria Math"/>
                        </a:rPr>
                        <m:t>=</m:t>
                      </m:r>
                      <m:f>
                        <m:fPr>
                          <m:ctrlPr>
                            <a:rPr lang="cs-CZ" b="1" i="1">
                              <a:latin typeface="Cambria Math" panose="02040503050406030204" pitchFamily="18" charset="0"/>
                            </a:rPr>
                          </m:ctrlPr>
                        </m:fPr>
                        <m:num>
                          <m:r>
                            <a:rPr lang="cs-CZ" b="1" i="1">
                              <a:latin typeface="Cambria Math"/>
                            </a:rPr>
                            <m:t>𝐉</m:t>
                          </m:r>
                        </m:num>
                        <m:den>
                          <m:r>
                            <a:rPr lang="cs-CZ" b="1" i="1">
                              <a:latin typeface="Cambria Math"/>
                            </a:rPr>
                            <m:t>𝐬</m:t>
                          </m:r>
                        </m:den>
                      </m:f>
                      <m:r>
                        <a:rPr lang="cs-CZ" b="1">
                          <a:latin typeface="Cambria Math"/>
                        </a:rPr>
                        <m:t>=</m:t>
                      </m:r>
                      <m:f>
                        <m:fPr>
                          <m:ctrlPr>
                            <a:rPr lang="cs-CZ" b="1" i="1">
                              <a:latin typeface="Cambria Math" panose="02040503050406030204" pitchFamily="18" charset="0"/>
                            </a:rPr>
                          </m:ctrlPr>
                        </m:fPr>
                        <m:num>
                          <m:r>
                            <a:rPr lang="cs-CZ" b="1" i="1">
                              <a:latin typeface="Cambria Math"/>
                            </a:rPr>
                            <m:t>𝐍</m:t>
                          </m:r>
                          <m:r>
                            <a:rPr lang="cs-CZ" b="1">
                              <a:latin typeface="Cambria Math"/>
                            </a:rPr>
                            <m:t>.</m:t>
                          </m:r>
                          <m:r>
                            <a:rPr lang="cs-CZ" b="1" i="1">
                              <a:latin typeface="Cambria Math"/>
                            </a:rPr>
                            <m:t>𝐦</m:t>
                          </m:r>
                        </m:num>
                        <m:den>
                          <m:r>
                            <a:rPr lang="cs-CZ" b="1" i="1">
                              <a:latin typeface="Cambria Math"/>
                            </a:rPr>
                            <m:t>𝐬</m:t>
                          </m:r>
                        </m:den>
                      </m:f>
                      <m:r>
                        <a:rPr lang="cs-CZ" b="1">
                          <a:latin typeface="Cambria Math"/>
                        </a:rPr>
                        <m:t>=</m:t>
                      </m:r>
                      <m:f>
                        <m:fPr>
                          <m:ctrlPr>
                            <a:rPr lang="cs-CZ" b="1" i="1">
                              <a:latin typeface="Cambria Math" panose="02040503050406030204" pitchFamily="18" charset="0"/>
                            </a:rPr>
                          </m:ctrlPr>
                        </m:fPr>
                        <m:num>
                          <m:r>
                            <a:rPr lang="cs-CZ" b="1" i="1">
                              <a:latin typeface="Cambria Math"/>
                            </a:rPr>
                            <m:t>𝐤𝐠</m:t>
                          </m:r>
                          <m:r>
                            <a:rPr lang="cs-CZ" b="1">
                              <a:latin typeface="Cambria Math"/>
                            </a:rPr>
                            <m:t>.</m:t>
                          </m:r>
                          <m:r>
                            <a:rPr lang="cs-CZ" b="1" i="1">
                              <a:latin typeface="Cambria Math"/>
                            </a:rPr>
                            <m:t>𝐦</m:t>
                          </m:r>
                          <m:r>
                            <a:rPr lang="cs-CZ" b="1">
                              <a:latin typeface="Cambria Math"/>
                            </a:rPr>
                            <m:t>.</m:t>
                          </m:r>
                          <m:sSup>
                            <m:sSupPr>
                              <m:ctrlPr>
                                <a:rPr lang="cs-CZ" b="1" i="1">
                                  <a:latin typeface="Cambria Math" panose="02040503050406030204" pitchFamily="18" charset="0"/>
                                </a:rPr>
                              </m:ctrlPr>
                            </m:sSupPr>
                            <m:e>
                              <m:r>
                                <a:rPr lang="cs-CZ" b="1" i="1">
                                  <a:latin typeface="Cambria Math"/>
                                </a:rPr>
                                <m:t>𝐬</m:t>
                              </m:r>
                            </m:e>
                            <m:sup>
                              <m:r>
                                <a:rPr lang="cs-CZ" b="1">
                                  <a:latin typeface="Cambria Math"/>
                                </a:rPr>
                                <m:t>−</m:t>
                              </m:r>
                              <m:r>
                                <a:rPr lang="cs-CZ" b="1" i="1">
                                  <a:latin typeface="Cambria Math"/>
                                </a:rPr>
                                <m:t>𝟐</m:t>
                              </m:r>
                            </m:sup>
                          </m:sSup>
                          <m:r>
                            <a:rPr lang="cs-CZ" b="1">
                              <a:latin typeface="Cambria Math"/>
                            </a:rPr>
                            <m:t>.</m:t>
                          </m:r>
                          <m:r>
                            <a:rPr lang="cs-CZ" b="1" i="1">
                              <a:latin typeface="Cambria Math"/>
                            </a:rPr>
                            <m:t>𝐦</m:t>
                          </m:r>
                        </m:num>
                        <m:den>
                          <m:r>
                            <a:rPr lang="cs-CZ" b="1" i="1">
                              <a:latin typeface="Cambria Math"/>
                            </a:rPr>
                            <m:t>𝐬</m:t>
                          </m:r>
                        </m:den>
                      </m:f>
                      <m:r>
                        <a:rPr lang="cs-CZ" b="1" i="1">
                          <a:latin typeface="Cambria Math"/>
                        </a:rPr>
                        <m:t>=</m:t>
                      </m:r>
                      <m:f>
                        <m:fPr>
                          <m:ctrlPr>
                            <a:rPr lang="cs-CZ" b="1" i="1">
                              <a:latin typeface="Cambria Math" panose="02040503050406030204" pitchFamily="18" charset="0"/>
                            </a:rPr>
                          </m:ctrlPr>
                        </m:fPr>
                        <m:num>
                          <m:r>
                            <a:rPr lang="cs-CZ" b="1" i="1">
                              <a:latin typeface="Cambria Math"/>
                            </a:rPr>
                            <m:t>𝐤𝐠</m:t>
                          </m:r>
                          <m:r>
                            <a:rPr lang="cs-CZ" b="1">
                              <a:latin typeface="Cambria Math"/>
                            </a:rPr>
                            <m:t>.</m:t>
                          </m:r>
                          <m:sSup>
                            <m:sSupPr>
                              <m:ctrlPr>
                                <a:rPr lang="cs-CZ" b="1" i="1">
                                  <a:latin typeface="Cambria Math" panose="02040503050406030204" pitchFamily="18" charset="0"/>
                                </a:rPr>
                              </m:ctrlPr>
                            </m:sSupPr>
                            <m:e>
                              <m:r>
                                <a:rPr lang="cs-CZ" b="1" i="1">
                                  <a:latin typeface="Cambria Math"/>
                                </a:rPr>
                                <m:t>𝐦</m:t>
                              </m:r>
                            </m:e>
                            <m:sup>
                              <m:r>
                                <a:rPr lang="cs-CZ" b="1" i="1">
                                  <a:latin typeface="Cambria Math"/>
                                </a:rPr>
                                <m:t>𝟐</m:t>
                              </m:r>
                            </m:sup>
                          </m:sSup>
                        </m:num>
                        <m:den>
                          <m:sSup>
                            <m:sSupPr>
                              <m:ctrlPr>
                                <a:rPr lang="cs-CZ" b="1" i="1">
                                  <a:latin typeface="Cambria Math" panose="02040503050406030204" pitchFamily="18" charset="0"/>
                                </a:rPr>
                              </m:ctrlPr>
                            </m:sSupPr>
                            <m:e>
                              <m:r>
                                <a:rPr lang="cs-CZ" b="1" i="1">
                                  <a:latin typeface="Cambria Math"/>
                                </a:rPr>
                                <m:t>𝐬</m:t>
                              </m:r>
                            </m:e>
                            <m:sup>
                              <m:r>
                                <a:rPr lang="cs-CZ" b="1" i="1">
                                  <a:latin typeface="Cambria Math"/>
                                </a:rPr>
                                <m:t>𝟑</m:t>
                              </m:r>
                            </m:sup>
                          </m:sSup>
                        </m:den>
                      </m:f>
                    </m:oMath>
                  </m:oMathPara>
                </a14:m>
                <a:endParaRPr lang="cs-CZ" b="1" dirty="0"/>
              </a:p>
            </p:txBody>
          </p:sp>
        </mc:Choice>
        <mc:Fallback xmlns="">
          <p:sp>
            <p:nvSpPr>
              <p:cNvPr id="6" name="TextovéPole 5"/>
              <p:cNvSpPr txBox="1">
                <a:spLocks noRot="1" noChangeAspect="1" noMove="1" noResize="1" noEditPoints="1" noAdjustHandles="1" noChangeArrowheads="1" noChangeShapeType="1" noTextEdit="1"/>
              </p:cNvSpPr>
              <p:nvPr/>
            </p:nvSpPr>
            <p:spPr>
              <a:xfrm>
                <a:off x="546410" y="4427438"/>
                <a:ext cx="10961649" cy="1048236"/>
              </a:xfrm>
              <a:prstGeom prst="rect">
                <a:avLst/>
              </a:prstGeom>
              <a:blipFill>
                <a:blip r:embed="rId4"/>
                <a:stretch>
                  <a:fillRect l="-501" t="-2907"/>
                </a:stretch>
              </a:blipFill>
            </p:spPr>
            <p:txBody>
              <a:bodyPr/>
              <a:lstStyle/>
              <a:p>
                <a:r>
                  <a:rPr lang="cs-CZ">
                    <a:noFill/>
                  </a:rPr>
                  <a:t> </a:t>
                </a:r>
              </a:p>
            </p:txBody>
          </p:sp>
        </mc:Fallback>
      </mc:AlternateContent>
      <p:sp>
        <p:nvSpPr>
          <p:cNvPr id="8" name="TextovéPole 7">
            <a:extLst>
              <a:ext uri="{FF2B5EF4-FFF2-40B4-BE49-F238E27FC236}">
                <a16:creationId xmlns:a16="http://schemas.microsoft.com/office/drawing/2014/main" id="{6EB9E97A-EFCD-8580-8283-831C6CB84F4A}"/>
              </a:ext>
            </a:extLst>
          </p:cNvPr>
          <p:cNvSpPr txBox="1"/>
          <p:nvPr/>
        </p:nvSpPr>
        <p:spPr>
          <a:xfrm>
            <a:off x="546410" y="3967992"/>
            <a:ext cx="10961649" cy="369332"/>
          </a:xfrm>
          <a:prstGeom prst="rect">
            <a:avLst/>
          </a:prstGeom>
          <a:noFill/>
        </p:spPr>
        <p:txBody>
          <a:bodyPr wrap="square" rtlCol="0">
            <a:spAutoFit/>
          </a:bodyPr>
          <a:lstStyle/>
          <a:p>
            <a:r>
              <a:rPr lang="cs-CZ" dirty="0"/>
              <a:t>Výkon jednoho wattu má zařízení, které vykoná práci 1 joulu za 1 sekundu.</a:t>
            </a:r>
          </a:p>
        </p:txBody>
      </p:sp>
    </p:spTree>
    <p:extLst>
      <p:ext uri="{BB962C8B-B14F-4D97-AF65-F5344CB8AC3E}">
        <p14:creationId xmlns:p14="http://schemas.microsoft.com/office/powerpoint/2010/main" val="2776860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 calcmode="lin" valueType="num">
                                      <p:cBhvr additive="base">
                                        <p:cTn id="7"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2BAD7960-4AA0-CB12-5FEC-CED001CDD819}"/>
                  </a:ext>
                </a:extLst>
              </p:cNvPr>
              <p:cNvSpPr txBox="1"/>
              <p:nvPr/>
            </p:nvSpPr>
            <p:spPr>
              <a:xfrm>
                <a:off x="468351" y="551648"/>
                <a:ext cx="11318488" cy="1821140"/>
              </a:xfrm>
              <a:prstGeom prst="rect">
                <a:avLst/>
              </a:prstGeom>
              <a:noFill/>
            </p:spPr>
            <p:txBody>
              <a:bodyPr wrap="square">
                <a:spAutoFit/>
              </a:bodyPr>
              <a:lstStyle/>
              <a:p>
                <a:pPr algn="l"/>
                <a:r>
                  <a:rPr lang="cs-CZ" b="1" dirty="0">
                    <a:solidFill>
                      <a:srgbClr val="202122"/>
                    </a:solidFill>
                    <a:latin typeface="Arial" panose="020B0604020202020204" pitchFamily="34" charset="0"/>
                  </a:rPr>
                  <a:t>Watt, W</a:t>
                </a:r>
                <a:r>
                  <a:rPr lang="cs-CZ" dirty="0">
                    <a:solidFill>
                      <a:srgbClr val="202122"/>
                    </a:solidFill>
                    <a:latin typeface="Arial" panose="020B0604020202020204" pitchFamily="34" charset="0"/>
                  </a:rPr>
                  <a:t> je hlavní jednotka výkonu v mezinárodní soustavě měrných jednotek SI. </a:t>
                </a:r>
              </a:p>
              <a:p>
                <a:pPr algn="l"/>
                <a:endParaRPr lang="cs-CZ" dirty="0">
                  <a:solidFill>
                    <a:srgbClr val="202122"/>
                  </a:solidFill>
                  <a:latin typeface="Arial" panose="020B0604020202020204" pitchFamily="34" charset="0"/>
                </a:endParaRPr>
              </a:p>
              <a:p>
                <a:r>
                  <a:rPr lang="cs-CZ" dirty="0">
                    <a:solidFill>
                      <a:srgbClr val="202122"/>
                    </a:solidFill>
                    <a:latin typeface="Arial" panose="020B0604020202020204" pitchFamily="34" charset="0"/>
                  </a:rPr>
                  <a:t>Výkon 1 W vykonáme například pro zvedání tělesa o tíze 1 N rovnoměrně svisle, rychlostí 1 metr za sekundu.</a:t>
                </a:r>
              </a:p>
              <a:p>
                <a:pPr algn="l"/>
                <a:endParaRPr lang="cs-CZ" dirty="0">
                  <a:solidFill>
                    <a:srgbClr val="202122"/>
                  </a:solidFill>
                  <a:latin typeface="Arial" panose="020B0604020202020204" pitchFamily="34" charset="0"/>
                </a:endParaRPr>
              </a:p>
              <a:p>
                <a:pPr algn="l"/>
                <a:r>
                  <a:rPr lang="cs-CZ" dirty="0">
                    <a:solidFill>
                      <a:srgbClr val="202122"/>
                    </a:solidFill>
                    <a:latin typeface="Arial" panose="020B0604020202020204" pitchFamily="34" charset="0"/>
                  </a:rPr>
                  <a:t>Síla 1 N v normálním tíhovém poli (</a:t>
                </a:r>
                <a14:m>
                  <m:oMath xmlns:m="http://schemas.openxmlformats.org/officeDocument/2006/math">
                    <m:r>
                      <a:rPr lang="cs-CZ" b="0" i="1" smtClean="0">
                        <a:solidFill>
                          <a:srgbClr val="202122"/>
                        </a:solidFill>
                        <a:latin typeface="Cambria Math" panose="02040503050406030204" pitchFamily="18" charset="0"/>
                      </a:rPr>
                      <m:t>𝑔</m:t>
                    </m:r>
                    <m:r>
                      <a:rPr lang="cs-CZ" b="0" i="1" smtClean="0">
                        <a:solidFill>
                          <a:srgbClr val="202122"/>
                        </a:solidFill>
                        <a:latin typeface="Cambria Math" panose="02040503050406030204" pitchFamily="18" charset="0"/>
                      </a:rPr>
                      <m:t>=9,81 </m:t>
                    </m:r>
                    <m:r>
                      <m:rPr>
                        <m:sty m:val="p"/>
                      </m:rPr>
                      <a:rPr lang="cs-CZ" b="0" i="0" smtClean="0">
                        <a:solidFill>
                          <a:srgbClr val="202122"/>
                        </a:solidFill>
                        <a:latin typeface="Cambria Math" panose="02040503050406030204" pitchFamily="18" charset="0"/>
                      </a:rPr>
                      <m:t>m</m:t>
                    </m:r>
                    <m:r>
                      <a:rPr lang="cs-CZ" b="0" i="0" smtClean="0">
                        <a:solidFill>
                          <a:srgbClr val="202122"/>
                        </a:solidFill>
                        <a:latin typeface="Cambria Math" panose="02040503050406030204" pitchFamily="18" charset="0"/>
                      </a:rPr>
                      <m:t>.</m:t>
                    </m:r>
                    <m:sSup>
                      <m:sSupPr>
                        <m:ctrlPr>
                          <a:rPr lang="cs-CZ" b="0" i="1" smtClean="0">
                            <a:solidFill>
                              <a:srgbClr val="202122"/>
                            </a:solidFill>
                            <a:latin typeface="Cambria Math" panose="02040503050406030204" pitchFamily="18" charset="0"/>
                          </a:rPr>
                        </m:ctrlPr>
                      </m:sSupPr>
                      <m:e>
                        <m:r>
                          <m:rPr>
                            <m:sty m:val="p"/>
                          </m:rPr>
                          <a:rPr lang="cs-CZ" b="0" i="0" smtClean="0">
                            <a:solidFill>
                              <a:srgbClr val="202122"/>
                            </a:solidFill>
                            <a:latin typeface="Cambria Math" panose="02040503050406030204" pitchFamily="18" charset="0"/>
                          </a:rPr>
                          <m:t>s</m:t>
                        </m:r>
                      </m:e>
                      <m:sup>
                        <m:r>
                          <a:rPr lang="cs-CZ" b="0" i="0" smtClean="0">
                            <a:solidFill>
                              <a:srgbClr val="202122"/>
                            </a:solidFill>
                            <a:latin typeface="Cambria Math" panose="02040503050406030204" pitchFamily="18" charset="0"/>
                          </a:rPr>
                          <m:t>−2</m:t>
                        </m:r>
                      </m:sup>
                    </m:sSup>
                    <m:r>
                      <a:rPr lang="cs-CZ" b="0" i="1" smtClean="0">
                        <a:solidFill>
                          <a:srgbClr val="202122"/>
                        </a:solidFill>
                        <a:latin typeface="Cambria Math" panose="02040503050406030204" pitchFamily="18" charset="0"/>
                      </a:rPr>
                      <m:t>)</m:t>
                    </m:r>
                  </m:oMath>
                </a14:m>
                <a:r>
                  <a:rPr lang="cs-CZ" dirty="0">
                    <a:solidFill>
                      <a:srgbClr val="202122"/>
                    </a:solidFill>
                    <a:latin typeface="Arial" panose="020B0604020202020204" pitchFamily="34" charset="0"/>
                  </a:rPr>
                  <a:t> působí na těleso o hmotnosti přibližně 0,10197 kg.</a:t>
                </a:r>
              </a:p>
              <a:p>
                <a:pPr algn="l"/>
                <a:r>
                  <a:rPr lang="cs-CZ" dirty="0">
                    <a:solidFill>
                      <a:srgbClr val="202122"/>
                    </a:solidFill>
                    <a:latin typeface="Arial" panose="020B0604020202020204" pitchFamily="34" charset="0"/>
                  </a:rPr>
                  <a:t> </a:t>
                </a:r>
              </a:p>
            </p:txBody>
          </p:sp>
        </mc:Choice>
        <mc:Fallback xmlns="">
          <p:sp>
            <p:nvSpPr>
              <p:cNvPr id="3" name="TextovéPole 2">
                <a:extLst>
                  <a:ext uri="{FF2B5EF4-FFF2-40B4-BE49-F238E27FC236}">
                    <a16:creationId xmlns:a16="http://schemas.microsoft.com/office/drawing/2014/main" id="{2BAD7960-4AA0-CB12-5FEC-CED001CDD819}"/>
                  </a:ext>
                </a:extLst>
              </p:cNvPr>
              <p:cNvSpPr txBox="1">
                <a:spLocks noRot="1" noChangeAspect="1" noMove="1" noResize="1" noEditPoints="1" noAdjustHandles="1" noChangeArrowheads="1" noChangeShapeType="1" noTextEdit="1"/>
              </p:cNvSpPr>
              <p:nvPr/>
            </p:nvSpPr>
            <p:spPr>
              <a:xfrm>
                <a:off x="468351" y="551648"/>
                <a:ext cx="11318488" cy="1821140"/>
              </a:xfrm>
              <a:prstGeom prst="rect">
                <a:avLst/>
              </a:prstGeom>
              <a:blipFill>
                <a:blip r:embed="rId2"/>
                <a:stretch>
                  <a:fillRect l="-485" t="-1672" r="-54"/>
                </a:stretch>
              </a:blipFill>
            </p:spPr>
            <p:txBody>
              <a:bodyPr/>
              <a:lstStyle/>
              <a:p>
                <a:r>
                  <a:rPr lang="cs-CZ">
                    <a:noFill/>
                  </a:rPr>
                  <a:t> </a:t>
                </a:r>
              </a:p>
            </p:txBody>
          </p:sp>
        </mc:Fallback>
      </mc:AlternateContent>
      <p:sp>
        <p:nvSpPr>
          <p:cNvPr id="5" name="TextovéPole 4">
            <a:extLst>
              <a:ext uri="{FF2B5EF4-FFF2-40B4-BE49-F238E27FC236}">
                <a16:creationId xmlns:a16="http://schemas.microsoft.com/office/drawing/2014/main" id="{22F0BC04-C8AA-9D81-A383-C5EC949CA8C6}"/>
              </a:ext>
            </a:extLst>
          </p:cNvPr>
          <p:cNvSpPr txBox="1"/>
          <p:nvPr/>
        </p:nvSpPr>
        <p:spPr>
          <a:xfrm>
            <a:off x="2806390" y="2591194"/>
            <a:ext cx="6579220" cy="2031325"/>
          </a:xfrm>
          <a:prstGeom prst="rect">
            <a:avLst/>
          </a:prstGeom>
          <a:noFill/>
        </p:spPr>
        <p:txBody>
          <a:bodyPr wrap="square">
            <a:spAutoFit/>
          </a:bodyPr>
          <a:lstStyle/>
          <a:p>
            <a:pPr algn="l"/>
            <a:r>
              <a:rPr lang="cs-CZ" dirty="0">
                <a:solidFill>
                  <a:srgbClr val="202122"/>
                </a:solidFill>
                <a:latin typeface="Arial" panose="020B0604020202020204" pitchFamily="34" charset="0"/>
              </a:rPr>
              <a:t>V praxi se velmi často používají násobky a díly této jednotky:</a:t>
            </a:r>
          </a:p>
          <a:p>
            <a:pPr algn="l"/>
            <a:endParaRPr lang="cs-CZ" dirty="0">
              <a:solidFill>
                <a:srgbClr val="202122"/>
              </a:solidFill>
              <a:latin typeface="Arial" panose="020B0604020202020204" pitchFamily="34" charset="0"/>
            </a:endParaRPr>
          </a:p>
          <a:p>
            <a:pPr algn="l"/>
            <a:r>
              <a:rPr lang="cs-CZ" dirty="0" err="1">
                <a:solidFill>
                  <a:srgbClr val="202122"/>
                </a:solidFill>
                <a:latin typeface="Arial" panose="020B0604020202020204" pitchFamily="34" charset="0"/>
              </a:rPr>
              <a:t>mW</a:t>
            </a:r>
            <a:r>
              <a:rPr lang="cs-CZ" dirty="0">
                <a:solidFill>
                  <a:srgbClr val="202122"/>
                </a:solidFill>
                <a:latin typeface="Arial" panose="020B0604020202020204" pitchFamily="34" charset="0"/>
              </a:rPr>
              <a:t>  –  miliwatt     –    10</a:t>
            </a:r>
            <a:r>
              <a:rPr lang="cs-CZ" baseline="30000" dirty="0">
                <a:solidFill>
                  <a:srgbClr val="202122"/>
                </a:solidFill>
                <a:latin typeface="Arial" panose="020B0604020202020204" pitchFamily="34" charset="0"/>
              </a:rPr>
              <a:t>−3</a:t>
            </a:r>
            <a:r>
              <a:rPr lang="cs-CZ" dirty="0">
                <a:solidFill>
                  <a:srgbClr val="202122"/>
                </a:solidFill>
                <a:latin typeface="Arial" panose="020B0604020202020204" pitchFamily="34" charset="0"/>
              </a:rPr>
              <a:t> W = 0,001 W</a:t>
            </a:r>
          </a:p>
          <a:p>
            <a:pPr algn="l"/>
            <a:r>
              <a:rPr lang="cs-CZ" dirty="0">
                <a:solidFill>
                  <a:srgbClr val="202122"/>
                </a:solidFill>
                <a:latin typeface="Arial" panose="020B0604020202020204" pitchFamily="34" charset="0"/>
              </a:rPr>
              <a:t>kW   –  kilowatt     –    10</a:t>
            </a:r>
            <a:r>
              <a:rPr lang="cs-CZ" baseline="30000" dirty="0">
                <a:solidFill>
                  <a:srgbClr val="202122"/>
                </a:solidFill>
                <a:latin typeface="Arial" panose="020B0604020202020204" pitchFamily="34" charset="0"/>
              </a:rPr>
              <a:t>3</a:t>
            </a:r>
            <a:r>
              <a:rPr lang="cs-CZ" dirty="0">
                <a:solidFill>
                  <a:srgbClr val="202122"/>
                </a:solidFill>
                <a:latin typeface="Arial" panose="020B0604020202020204" pitchFamily="34" charset="0"/>
              </a:rPr>
              <a:t> W = 1000 W</a:t>
            </a:r>
          </a:p>
          <a:p>
            <a:pPr algn="l"/>
            <a:r>
              <a:rPr lang="cs-CZ" dirty="0">
                <a:solidFill>
                  <a:srgbClr val="202122"/>
                </a:solidFill>
                <a:latin typeface="Arial" panose="020B0604020202020204" pitchFamily="34" charset="0"/>
              </a:rPr>
              <a:t>MW  –  megawatt –    10</a:t>
            </a:r>
            <a:r>
              <a:rPr lang="cs-CZ" baseline="30000" dirty="0">
                <a:solidFill>
                  <a:srgbClr val="202122"/>
                </a:solidFill>
                <a:latin typeface="Arial" panose="020B0604020202020204" pitchFamily="34" charset="0"/>
              </a:rPr>
              <a:t>6</a:t>
            </a:r>
            <a:r>
              <a:rPr lang="cs-CZ" dirty="0">
                <a:solidFill>
                  <a:srgbClr val="202122"/>
                </a:solidFill>
                <a:latin typeface="Arial" panose="020B0604020202020204" pitchFamily="34" charset="0"/>
              </a:rPr>
              <a:t> W = 1 000 000 W</a:t>
            </a:r>
          </a:p>
          <a:p>
            <a:pPr algn="l"/>
            <a:r>
              <a:rPr lang="cs-CZ" dirty="0">
                <a:solidFill>
                  <a:srgbClr val="202122"/>
                </a:solidFill>
                <a:latin typeface="Arial" panose="020B0604020202020204" pitchFamily="34" charset="0"/>
              </a:rPr>
              <a:t>GW  –  gigawatt   –     10</a:t>
            </a:r>
            <a:r>
              <a:rPr lang="cs-CZ" baseline="30000" dirty="0">
                <a:solidFill>
                  <a:srgbClr val="202122"/>
                </a:solidFill>
                <a:latin typeface="Arial" panose="020B0604020202020204" pitchFamily="34" charset="0"/>
              </a:rPr>
              <a:t>9</a:t>
            </a:r>
            <a:r>
              <a:rPr lang="cs-CZ" dirty="0">
                <a:solidFill>
                  <a:srgbClr val="202122"/>
                </a:solidFill>
                <a:latin typeface="Arial" panose="020B0604020202020204" pitchFamily="34" charset="0"/>
              </a:rPr>
              <a:t> W = 1 000 000 000 W</a:t>
            </a:r>
          </a:p>
          <a:p>
            <a:pPr algn="l"/>
            <a:r>
              <a:rPr lang="cs-CZ" dirty="0">
                <a:solidFill>
                  <a:srgbClr val="202122"/>
                </a:solidFill>
                <a:latin typeface="Arial" panose="020B0604020202020204" pitchFamily="34" charset="0"/>
              </a:rPr>
              <a:t>TW   –  </a:t>
            </a:r>
            <a:r>
              <a:rPr lang="cs-CZ" dirty="0" err="1">
                <a:solidFill>
                  <a:srgbClr val="202122"/>
                </a:solidFill>
                <a:latin typeface="Arial" panose="020B0604020202020204" pitchFamily="34" charset="0"/>
              </a:rPr>
              <a:t>terawatt</a:t>
            </a:r>
            <a:r>
              <a:rPr lang="cs-CZ" dirty="0">
                <a:solidFill>
                  <a:srgbClr val="202122"/>
                </a:solidFill>
                <a:latin typeface="Arial" panose="020B0604020202020204" pitchFamily="34" charset="0"/>
              </a:rPr>
              <a:t>   –     10</a:t>
            </a:r>
            <a:r>
              <a:rPr lang="cs-CZ" baseline="30000" dirty="0">
                <a:solidFill>
                  <a:srgbClr val="202122"/>
                </a:solidFill>
                <a:latin typeface="Arial" panose="020B0604020202020204" pitchFamily="34" charset="0"/>
              </a:rPr>
              <a:t>12</a:t>
            </a:r>
            <a:r>
              <a:rPr lang="cs-CZ" dirty="0">
                <a:solidFill>
                  <a:srgbClr val="202122"/>
                </a:solidFill>
                <a:latin typeface="Arial" panose="020B0604020202020204" pitchFamily="34" charset="0"/>
              </a:rPr>
              <a:t> W = 1 000 000 000 000 W</a:t>
            </a:r>
          </a:p>
        </p:txBody>
      </p:sp>
    </p:spTree>
    <p:extLst>
      <p:ext uri="{BB962C8B-B14F-4D97-AF65-F5344CB8AC3E}">
        <p14:creationId xmlns:p14="http://schemas.microsoft.com/office/powerpoint/2010/main" val="26993584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James Watt: vynálezce, který započal průmyslovou revoluc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3919" y="352985"/>
            <a:ext cx="5075725" cy="3417825"/>
          </a:xfrm>
          <a:prstGeom prst="rect">
            <a:avLst/>
          </a:prstGeom>
          <a:noFill/>
          <a:extLst>
            <a:ext uri="{909E8E84-426E-40DD-AFC4-6F175D3DCCD1}">
              <a14:hiddenFill xmlns:a14="http://schemas.microsoft.com/office/drawing/2010/main">
                <a:solidFill>
                  <a:srgbClr val="FFFFFF"/>
                </a:solidFill>
              </a14:hiddenFill>
            </a:ext>
          </a:extLst>
        </p:spPr>
      </p:pic>
      <p:sp>
        <p:nvSpPr>
          <p:cNvPr id="2" name="Obdélník 1"/>
          <p:cNvSpPr/>
          <p:nvPr/>
        </p:nvSpPr>
        <p:spPr>
          <a:xfrm>
            <a:off x="6017621" y="352985"/>
            <a:ext cx="5791200" cy="2092881"/>
          </a:xfrm>
          <a:prstGeom prst="rect">
            <a:avLst/>
          </a:prstGeom>
        </p:spPr>
        <p:txBody>
          <a:bodyPr wrap="square">
            <a:spAutoFit/>
          </a:bodyPr>
          <a:lstStyle/>
          <a:p>
            <a:pPr algn="ctr"/>
            <a:r>
              <a:rPr lang="cs-CZ" sz="4000" dirty="0">
                <a:solidFill>
                  <a:srgbClr val="000000"/>
                </a:solidFill>
                <a:latin typeface="Arial CE" panose="020B0604020202020204" pitchFamily="34" charset="0"/>
              </a:rPr>
              <a:t>James Watt </a:t>
            </a:r>
          </a:p>
          <a:p>
            <a:pPr algn="ctr"/>
            <a:r>
              <a:rPr lang="cs-CZ" dirty="0">
                <a:solidFill>
                  <a:srgbClr val="000000"/>
                </a:solidFill>
                <a:latin typeface="Arial CE" panose="020B0604020202020204" pitchFamily="34" charset="0"/>
              </a:rPr>
              <a:t>se narodil</a:t>
            </a:r>
          </a:p>
          <a:p>
            <a:pPr algn="ctr"/>
            <a:r>
              <a:rPr lang="cs-CZ" dirty="0">
                <a:solidFill>
                  <a:srgbClr val="000000"/>
                </a:solidFill>
                <a:latin typeface="Arial CE" panose="020B0604020202020204" pitchFamily="34" charset="0"/>
              </a:rPr>
              <a:t>19. 1. 1736, Greenock, Království Velké Británie</a:t>
            </a:r>
          </a:p>
          <a:p>
            <a:pPr algn="ctr"/>
            <a:r>
              <a:rPr lang="cs-CZ" dirty="0">
                <a:solidFill>
                  <a:srgbClr val="000000"/>
                </a:solidFill>
                <a:latin typeface="Arial CE" panose="020B0604020202020204" pitchFamily="34" charset="0"/>
              </a:rPr>
              <a:t>zemřel</a:t>
            </a:r>
          </a:p>
          <a:p>
            <a:pPr algn="ctr"/>
            <a:r>
              <a:rPr lang="cs-CZ" dirty="0">
                <a:solidFill>
                  <a:srgbClr val="000000"/>
                </a:solidFill>
                <a:latin typeface="Arial CE" panose="020B0604020202020204" pitchFamily="34" charset="0"/>
              </a:rPr>
              <a:t>25. 8. 1819 (83 let), Handsworth, Spojené království Velké Británie a Irska</a:t>
            </a:r>
          </a:p>
        </p:txBody>
      </p:sp>
      <p:sp>
        <p:nvSpPr>
          <p:cNvPr id="3" name="Obdélník 2"/>
          <p:cNvSpPr/>
          <p:nvPr/>
        </p:nvSpPr>
        <p:spPr>
          <a:xfrm>
            <a:off x="339634" y="3900496"/>
            <a:ext cx="11469187" cy="2585323"/>
          </a:xfrm>
          <a:prstGeom prst="rect">
            <a:avLst/>
          </a:prstGeom>
        </p:spPr>
        <p:txBody>
          <a:bodyPr wrap="square">
            <a:spAutoFit/>
          </a:bodyPr>
          <a:lstStyle/>
          <a:p>
            <a:r>
              <a:rPr lang="cs-CZ" b="1" dirty="0">
                <a:solidFill>
                  <a:srgbClr val="202122"/>
                </a:solidFill>
                <a:latin typeface="Arial" panose="020B0604020202020204" pitchFamily="34" charset="0"/>
              </a:rPr>
              <a:t>James Watt </a:t>
            </a:r>
            <a:r>
              <a:rPr lang="cs-CZ" dirty="0">
                <a:solidFill>
                  <a:srgbClr val="202122"/>
                </a:solidFill>
                <a:latin typeface="Arial" panose="020B0604020202020204" pitchFamily="34" charset="0"/>
              </a:rPr>
              <a:t>byl skotský vynálezce, mechanik, fyzik a matematik, jehož vylepšení parního stroje se stalo ve Velké Británii a dalších zemích základem následující průmyslové revoluce. Později vynalezl ještě výkonnější dvojčinný parní stroj. Po Wattovi je v Mezinárodní soustavě jednotek pojmenována jednotka výkonu – </a:t>
            </a:r>
            <a:r>
              <a:rPr lang="cs-CZ" b="1" dirty="0">
                <a:solidFill>
                  <a:srgbClr val="202122"/>
                </a:solidFill>
                <a:latin typeface="Arial" panose="020B0604020202020204" pitchFamily="34" charset="0"/>
              </a:rPr>
              <a:t>watt</a:t>
            </a:r>
            <a:r>
              <a:rPr lang="cs-CZ" dirty="0">
                <a:solidFill>
                  <a:srgbClr val="202122"/>
                </a:solidFill>
                <a:latin typeface="Arial" panose="020B0604020202020204" pitchFamily="34" charset="0"/>
              </a:rPr>
              <a:t>.</a:t>
            </a:r>
          </a:p>
          <a:p>
            <a:r>
              <a:rPr lang="cs-CZ" dirty="0">
                <a:solidFill>
                  <a:srgbClr val="202122"/>
                </a:solidFill>
                <a:latin typeface="Arial" panose="020B0604020202020204" pitchFamily="34" charset="0"/>
              </a:rPr>
              <a:t>Watt si uvědomil, že při nutném opakovaném ohřívání stávajícího parního stroje se plýtvalo velkým množstvím energie – v roce 1769 proto vytvořil samostatný kondenzátor umístěný mimo válec, čímž zvýšil účinnost nového typu stroje. V roce 1775 začal spolupracovat s Matthewem </a:t>
            </a:r>
            <a:r>
              <a:rPr lang="cs-CZ" dirty="0" err="1">
                <a:solidFill>
                  <a:srgbClr val="202122"/>
                </a:solidFill>
                <a:latin typeface="Arial" panose="020B0604020202020204" pitchFamily="34" charset="0"/>
              </a:rPr>
              <a:t>Boultonem</a:t>
            </a:r>
            <a:r>
              <a:rPr lang="cs-CZ" dirty="0">
                <a:solidFill>
                  <a:srgbClr val="202122"/>
                </a:solidFill>
                <a:latin typeface="Arial" panose="020B0604020202020204" pitchFamily="34" charset="0"/>
              </a:rPr>
              <a:t> a založil s ním společnost Boulton &amp; Watt. Tento podnik se nakonec dokázal prosadit a Watt díky němu nabyl značného bohatství.</a:t>
            </a:r>
          </a:p>
        </p:txBody>
      </p:sp>
      <p:pic>
        <p:nvPicPr>
          <p:cNvPr id="4" name="Picture 2" descr="James Watt – podpis"/>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7347036" y="2644593"/>
            <a:ext cx="3132370" cy="1057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52076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760DBE7A-277C-BB0A-9802-D149C389589B}"/>
              </a:ext>
            </a:extLst>
          </p:cNvPr>
          <p:cNvSpPr txBox="1"/>
          <p:nvPr/>
        </p:nvSpPr>
        <p:spPr>
          <a:xfrm>
            <a:off x="514043" y="460324"/>
            <a:ext cx="7804767" cy="369332"/>
          </a:xfrm>
          <a:prstGeom prst="rect">
            <a:avLst/>
          </a:prstGeom>
          <a:noFill/>
        </p:spPr>
        <p:txBody>
          <a:bodyPr wrap="square" rtlCol="0">
            <a:spAutoFit/>
          </a:bodyPr>
          <a:lstStyle/>
          <a:p>
            <a:r>
              <a:rPr lang="cs-CZ" b="1" dirty="0"/>
              <a:t>Příklad výpočtu výkonu potřebného k posunutí břemene za působení třecí síly.</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468B8A8A-983F-066A-FB3E-8A73DAA9A5CC}"/>
                  </a:ext>
                </a:extLst>
              </p:cNvPr>
              <p:cNvSpPr txBox="1"/>
              <p:nvPr/>
            </p:nvSpPr>
            <p:spPr>
              <a:xfrm>
                <a:off x="514041" y="864629"/>
                <a:ext cx="11190277" cy="1200329"/>
              </a:xfrm>
              <a:prstGeom prst="rect">
                <a:avLst/>
              </a:prstGeom>
              <a:noFill/>
            </p:spPr>
            <p:txBody>
              <a:bodyPr wrap="square" rtlCol="0">
                <a:spAutoFit/>
              </a:bodyPr>
              <a:lstStyle/>
              <a:p>
                <a:r>
                  <a:rPr lang="cs-CZ" dirty="0"/>
                  <a:t>Vypočítej výkon potřebný k posunutí břemene pohybem rovnoměrným přímočarým do vzdálenosti  50 m za 30 s, působí-li na něj třecí síla o velikosti 45 N. </a:t>
                </a:r>
              </a:p>
              <a:p>
                <a:r>
                  <a:rPr lang="cs-CZ" dirty="0"/>
                  <a:t>Řešení:</a:t>
                </a:r>
              </a:p>
              <a:p>
                <a14:m>
                  <m:oMath xmlns:m="http://schemas.openxmlformats.org/officeDocument/2006/math">
                    <m:r>
                      <a:rPr lang="cs-CZ" b="0" i="1" smtClean="0">
                        <a:latin typeface="Cambria Math" panose="02040503050406030204" pitchFamily="18" charset="0"/>
                      </a:rPr>
                      <m:t>𝑠</m:t>
                    </m:r>
                    <m:r>
                      <a:rPr lang="cs-CZ" b="0" i="1" smtClean="0">
                        <a:latin typeface="Cambria Math" panose="02040503050406030204" pitchFamily="18" charset="0"/>
                      </a:rPr>
                      <m:t>=50 </m:t>
                    </m:r>
                    <m:r>
                      <m:rPr>
                        <m:sty m:val="p"/>
                      </m:rPr>
                      <a:rPr lang="cs-CZ" b="0" i="0" smtClean="0">
                        <a:latin typeface="Cambria Math" panose="02040503050406030204" pitchFamily="18" charset="0"/>
                      </a:rPr>
                      <m:t>m</m:t>
                    </m:r>
                    <m:r>
                      <a:rPr lang="cs-CZ" b="0" i="1"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𝑡</m:t>
                        </m:r>
                      </m:sub>
                    </m:sSub>
                    <m:r>
                      <a:rPr lang="cs-CZ" b="0" i="1" smtClean="0">
                        <a:latin typeface="Cambria Math" panose="02040503050406030204" pitchFamily="18" charset="0"/>
                      </a:rPr>
                      <m:t>=45 </m:t>
                    </m:r>
                    <m:r>
                      <m:rPr>
                        <m:sty m:val="p"/>
                      </m:rPr>
                      <a:rPr lang="cs-CZ" b="0" i="0" smtClean="0">
                        <a:latin typeface="Cambria Math" panose="02040503050406030204" pitchFamily="18" charset="0"/>
                      </a:rPr>
                      <m:t>N</m:t>
                    </m:r>
                    <m:r>
                      <a:rPr lang="cs-CZ" b="0" i="1" smtClean="0">
                        <a:latin typeface="Cambria Math" panose="02040503050406030204" pitchFamily="18" charset="0"/>
                      </a:rPr>
                      <m:t>, </m:t>
                    </m:r>
                    <m:r>
                      <a:rPr lang="cs-CZ" b="0" i="1" smtClean="0">
                        <a:latin typeface="Cambria Math" panose="02040503050406030204" pitchFamily="18" charset="0"/>
                      </a:rPr>
                      <m:t>𝑡</m:t>
                    </m:r>
                    <m:r>
                      <a:rPr lang="cs-CZ" b="0" i="1" smtClean="0">
                        <a:latin typeface="Cambria Math" panose="02040503050406030204" pitchFamily="18" charset="0"/>
                      </a:rPr>
                      <m:t>=30 </m:t>
                    </m:r>
                    <m:r>
                      <m:rPr>
                        <m:sty m:val="p"/>
                      </m:rPr>
                      <a:rPr lang="cs-CZ" b="0" i="0" smtClean="0">
                        <a:latin typeface="Cambria Math" panose="02040503050406030204" pitchFamily="18" charset="0"/>
                      </a:rPr>
                      <m:t>s</m:t>
                    </m:r>
                    <m:r>
                      <a:rPr lang="cs-CZ" b="0" i="0" smtClean="0">
                        <a:latin typeface="Cambria Math" panose="02040503050406030204" pitchFamily="18" charset="0"/>
                      </a:rPr>
                      <m:t>, </m:t>
                    </m:r>
                    <m:r>
                      <a:rPr lang="cs-CZ" b="0" i="1" smtClean="0">
                        <a:latin typeface="Cambria Math" panose="02040503050406030204" pitchFamily="18" charset="0"/>
                      </a:rPr>
                      <m:t>𝑃</m:t>
                    </m:r>
                    <m:r>
                      <a:rPr lang="cs-CZ" b="0" i="0" smtClean="0">
                        <a:latin typeface="Cambria Math" panose="02040503050406030204" pitchFamily="18" charset="0"/>
                      </a:rPr>
                      <m:t>= ?</m:t>
                    </m:r>
                  </m:oMath>
                </a14:m>
                <a:r>
                  <a:rPr lang="cs-CZ" dirty="0"/>
                  <a:t> </a:t>
                </a:r>
              </a:p>
            </p:txBody>
          </p:sp>
        </mc:Choice>
        <mc:Fallback xmlns="">
          <p:sp>
            <p:nvSpPr>
              <p:cNvPr id="3" name="TextovéPole 2">
                <a:extLst>
                  <a:ext uri="{FF2B5EF4-FFF2-40B4-BE49-F238E27FC236}">
                    <a16:creationId xmlns:a16="http://schemas.microsoft.com/office/drawing/2014/main" id="{468B8A8A-983F-066A-FB3E-8A73DAA9A5CC}"/>
                  </a:ext>
                </a:extLst>
              </p:cNvPr>
              <p:cNvSpPr txBox="1">
                <a:spLocks noRot="1" noChangeAspect="1" noMove="1" noResize="1" noEditPoints="1" noAdjustHandles="1" noChangeArrowheads="1" noChangeShapeType="1" noTextEdit="1"/>
              </p:cNvSpPr>
              <p:nvPr/>
            </p:nvSpPr>
            <p:spPr>
              <a:xfrm>
                <a:off x="514041" y="864629"/>
                <a:ext cx="11190277" cy="1200329"/>
              </a:xfrm>
              <a:prstGeom prst="rect">
                <a:avLst/>
              </a:prstGeom>
              <a:blipFill>
                <a:blip r:embed="rId2"/>
                <a:stretch>
                  <a:fillRect l="-436" t="-3046"/>
                </a:stretch>
              </a:blipFill>
            </p:spPr>
            <p:txBody>
              <a:bodyPr/>
              <a:lstStyle/>
              <a:p>
                <a:r>
                  <a:rPr lang="cs-CZ">
                    <a:noFill/>
                  </a:rPr>
                  <a:t> </a:t>
                </a:r>
              </a:p>
            </p:txBody>
          </p:sp>
        </mc:Fallback>
      </mc:AlternateContent>
      <p:cxnSp>
        <p:nvCxnSpPr>
          <p:cNvPr id="5" name="Přímá spojnice 4">
            <a:extLst>
              <a:ext uri="{FF2B5EF4-FFF2-40B4-BE49-F238E27FC236}">
                <a16:creationId xmlns:a16="http://schemas.microsoft.com/office/drawing/2014/main" id="{ED7B054E-8877-08B3-A5F6-62A1A6FF8672}"/>
              </a:ext>
            </a:extLst>
          </p:cNvPr>
          <p:cNvCxnSpPr/>
          <p:nvPr/>
        </p:nvCxnSpPr>
        <p:spPr>
          <a:xfrm>
            <a:off x="557916" y="2092770"/>
            <a:ext cx="11076167"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FD97BBEA-E69F-A00E-2599-1332D21AA3E0}"/>
                  </a:ext>
                </a:extLst>
              </p:cNvPr>
              <p:cNvSpPr txBox="1"/>
              <p:nvPr/>
            </p:nvSpPr>
            <p:spPr>
              <a:xfrm>
                <a:off x="514041" y="4291023"/>
                <a:ext cx="11190277" cy="2341860"/>
              </a:xfrm>
              <a:prstGeom prst="rect">
                <a:avLst/>
              </a:prstGeom>
              <a:noFill/>
            </p:spPr>
            <p:txBody>
              <a:bodyPr wrap="square" rtlCol="0">
                <a:spAutoFit/>
              </a:bodyPr>
              <a:lstStyle/>
              <a:p>
                <a:endParaRPr lang="cs-CZ" sz="800" dirty="0"/>
              </a:p>
              <a:p>
                <a:pPr marL="342900" indent="-342900">
                  <a:buAutoNum type="arabicPeriod"/>
                </a:pPr>
                <a:r>
                  <a:rPr lang="cs-CZ" dirty="0"/>
                  <a:t>Vypočítáme potřebnou mechanickou práci </a:t>
                </a:r>
                <a14:m>
                  <m:oMath xmlns:m="http://schemas.openxmlformats.org/officeDocument/2006/math">
                    <m:r>
                      <a:rPr lang="cs-CZ" i="1" dirty="0" smtClean="0">
                        <a:latin typeface="Cambria Math" panose="02040503050406030204" pitchFamily="18" charset="0"/>
                      </a:rPr>
                      <m:t>𝑊</m:t>
                    </m:r>
                  </m:oMath>
                </a14:m>
                <a:r>
                  <a:rPr lang="cs-CZ" dirty="0"/>
                  <a:t>:</a:t>
                </a:r>
              </a:p>
              <a:p>
                <a:pPr marL="342900" indent="-342900">
                  <a:buAutoNum type="arabicPeriod"/>
                </a:pPr>
                <a:endParaRPr lang="cs-CZ" sz="800"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𝑊</m:t>
                      </m:r>
                      <m:r>
                        <a:rPr lang="cs-CZ" b="0" i="1" smtClean="0">
                          <a:latin typeface="Cambria Math" panose="02040503050406030204" pitchFamily="18" charset="0"/>
                        </a:rPr>
                        <m:t>=</m:t>
                      </m:r>
                      <m:r>
                        <a:rPr lang="cs-CZ" b="0" i="1" smtClean="0">
                          <a:latin typeface="Cambria Math" panose="02040503050406030204" pitchFamily="18" charset="0"/>
                        </a:rPr>
                        <m:t>𝐹</m:t>
                      </m:r>
                      <m:r>
                        <a:rPr lang="cs-CZ" b="0" i="1" smtClean="0">
                          <a:latin typeface="Cambria Math" panose="02040503050406030204" pitchFamily="18" charset="0"/>
                        </a:rPr>
                        <m:t>.</m:t>
                      </m:r>
                      <m:r>
                        <a:rPr lang="cs-CZ" b="0" i="1" smtClean="0">
                          <a:latin typeface="Cambria Math" panose="02040503050406030204" pitchFamily="18" charset="0"/>
                        </a:rPr>
                        <m:t>𝑠</m:t>
                      </m:r>
                      <m:r>
                        <a:rPr lang="cs-CZ" b="0" i="1" smtClean="0">
                          <a:latin typeface="Cambria Math" panose="02040503050406030204" pitchFamily="18" charset="0"/>
                        </a:rPr>
                        <m:t>=45 . 50 </m:t>
                      </m:r>
                      <m:r>
                        <m:rPr>
                          <m:sty m:val="p"/>
                        </m:rPr>
                        <a:rPr lang="cs-CZ" b="0" i="0" smtClean="0">
                          <a:latin typeface="Cambria Math" panose="02040503050406030204" pitchFamily="18" charset="0"/>
                        </a:rPr>
                        <m:t>J</m:t>
                      </m:r>
                      <m:r>
                        <a:rPr lang="cs-CZ" b="0" i="1" smtClean="0">
                          <a:latin typeface="Cambria Math" panose="02040503050406030204" pitchFamily="18" charset="0"/>
                        </a:rPr>
                        <m:t>=2250 </m:t>
                      </m:r>
                      <m:r>
                        <m:rPr>
                          <m:sty m:val="p"/>
                        </m:rPr>
                        <a:rPr lang="cs-CZ" b="0" i="0" smtClean="0">
                          <a:latin typeface="Cambria Math" panose="02040503050406030204" pitchFamily="18" charset="0"/>
                        </a:rPr>
                        <m:t>J</m:t>
                      </m:r>
                    </m:oMath>
                  </m:oMathPara>
                </a14:m>
                <a:endParaRPr lang="cs-CZ" dirty="0"/>
              </a:p>
              <a:p>
                <a:endParaRPr lang="cs-CZ" sz="800" dirty="0"/>
              </a:p>
              <a:p>
                <a:r>
                  <a:rPr lang="cs-CZ" dirty="0"/>
                  <a:t>2. Vypočítáme výkon </a:t>
                </a:r>
                <a14:m>
                  <m:oMath xmlns:m="http://schemas.openxmlformats.org/officeDocument/2006/math">
                    <m:r>
                      <a:rPr lang="cs-CZ" i="1" dirty="0" smtClean="0">
                        <a:latin typeface="Cambria Math" panose="02040503050406030204" pitchFamily="18" charset="0"/>
                      </a:rPr>
                      <m:t>𝑃</m:t>
                    </m:r>
                  </m:oMath>
                </a14:m>
                <a:r>
                  <a:rPr lang="cs-CZ" dirty="0"/>
                  <a:t>:</a:t>
                </a:r>
              </a:p>
              <a:p>
                <a:endParaRPr lang="cs-CZ" sz="800"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𝑃</m:t>
                      </m:r>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𝑊</m:t>
                          </m:r>
                        </m:num>
                        <m:den>
                          <m:r>
                            <a:rPr lang="cs-CZ" b="0" i="1" smtClean="0">
                              <a:latin typeface="Cambria Math" panose="02040503050406030204" pitchFamily="18" charset="0"/>
                            </a:rPr>
                            <m:t>𝑡</m:t>
                          </m:r>
                        </m:den>
                      </m:f>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2250</m:t>
                          </m:r>
                        </m:num>
                        <m:den>
                          <m:r>
                            <a:rPr lang="cs-CZ" b="0" i="1" smtClean="0">
                              <a:latin typeface="Cambria Math" panose="02040503050406030204" pitchFamily="18" charset="0"/>
                            </a:rPr>
                            <m:t>30</m:t>
                          </m:r>
                        </m:den>
                      </m:f>
                      <m:r>
                        <a:rPr lang="cs-CZ" b="0" i="1" smtClean="0">
                          <a:latin typeface="Cambria Math" panose="02040503050406030204" pitchFamily="18" charset="0"/>
                        </a:rPr>
                        <m:t> </m:t>
                      </m:r>
                      <m:r>
                        <m:rPr>
                          <m:sty m:val="p"/>
                        </m:rPr>
                        <a:rPr lang="cs-CZ" b="0" i="0" smtClean="0">
                          <a:latin typeface="Cambria Math" panose="02040503050406030204" pitchFamily="18" charset="0"/>
                        </a:rPr>
                        <m:t>W</m:t>
                      </m:r>
                      <m:r>
                        <a:rPr lang="cs-CZ" b="0" i="0" smtClean="0">
                          <a:latin typeface="Cambria Math" panose="02040503050406030204" pitchFamily="18" charset="0"/>
                        </a:rPr>
                        <m:t>=75 </m:t>
                      </m:r>
                      <m:r>
                        <m:rPr>
                          <m:sty m:val="p"/>
                        </m:rPr>
                        <a:rPr lang="cs-CZ" b="0" i="0" smtClean="0">
                          <a:latin typeface="Cambria Math" panose="02040503050406030204" pitchFamily="18" charset="0"/>
                        </a:rPr>
                        <m:t>W</m:t>
                      </m:r>
                    </m:oMath>
                  </m:oMathPara>
                </a14:m>
                <a:endParaRPr lang="cs-CZ" dirty="0"/>
              </a:p>
              <a:p>
                <a:endParaRPr lang="cs-CZ" sz="800" dirty="0"/>
              </a:p>
              <a:p>
                <a:r>
                  <a:rPr lang="cs-CZ" b="1" dirty="0"/>
                  <a:t>Potřebný výkon k posunutí břemene má hodnotu 75 </a:t>
                </a:r>
                <a14:m>
                  <m:oMath xmlns:m="http://schemas.openxmlformats.org/officeDocument/2006/math">
                    <m:r>
                      <a:rPr lang="cs-CZ" b="1" i="0" dirty="0">
                        <a:latin typeface="Cambria Math" panose="02040503050406030204" pitchFamily="18" charset="0"/>
                      </a:rPr>
                      <m:t>𝐖</m:t>
                    </m:r>
                  </m:oMath>
                </a14:m>
                <a:endParaRPr lang="cs-CZ" b="1" dirty="0"/>
              </a:p>
            </p:txBody>
          </p:sp>
        </mc:Choice>
        <mc:Fallback xmlns="">
          <p:sp>
            <p:nvSpPr>
              <p:cNvPr id="6" name="TextovéPole 5">
                <a:extLst>
                  <a:ext uri="{FF2B5EF4-FFF2-40B4-BE49-F238E27FC236}">
                    <a16:creationId xmlns:a16="http://schemas.microsoft.com/office/drawing/2014/main" id="{FD97BBEA-E69F-A00E-2599-1332D21AA3E0}"/>
                  </a:ext>
                </a:extLst>
              </p:cNvPr>
              <p:cNvSpPr txBox="1">
                <a:spLocks noRot="1" noChangeAspect="1" noMove="1" noResize="1" noEditPoints="1" noAdjustHandles="1" noChangeArrowheads="1" noChangeShapeType="1" noTextEdit="1"/>
              </p:cNvSpPr>
              <p:nvPr/>
            </p:nvSpPr>
            <p:spPr>
              <a:xfrm>
                <a:off x="514041" y="4291023"/>
                <a:ext cx="11190277" cy="2341860"/>
              </a:xfrm>
              <a:prstGeom prst="rect">
                <a:avLst/>
              </a:prstGeom>
              <a:blipFill>
                <a:blip r:embed="rId3"/>
                <a:stretch>
                  <a:fillRect l="-436" b="-3385"/>
                </a:stretch>
              </a:blipFill>
            </p:spPr>
            <p:txBody>
              <a:bodyPr/>
              <a:lstStyle/>
              <a:p>
                <a:r>
                  <a:rPr lang="cs-CZ">
                    <a:noFill/>
                  </a:rPr>
                  <a:t> </a:t>
                </a:r>
              </a:p>
            </p:txBody>
          </p:sp>
        </mc:Fallback>
      </mc:AlternateContent>
      <p:grpSp>
        <p:nvGrpSpPr>
          <p:cNvPr id="4" name="Skupina 3">
            <a:extLst>
              <a:ext uri="{FF2B5EF4-FFF2-40B4-BE49-F238E27FC236}">
                <a16:creationId xmlns:a16="http://schemas.microsoft.com/office/drawing/2014/main" id="{887FFFDF-CE63-5A44-FA83-B237E4549F32}"/>
              </a:ext>
            </a:extLst>
          </p:cNvPr>
          <p:cNvGrpSpPr/>
          <p:nvPr/>
        </p:nvGrpSpPr>
        <p:grpSpPr>
          <a:xfrm>
            <a:off x="3432172" y="2287374"/>
            <a:ext cx="3281650" cy="560709"/>
            <a:chOff x="-509850" y="3107893"/>
            <a:chExt cx="3281650" cy="560709"/>
          </a:xfrm>
        </p:grpSpPr>
        <p:sp>
          <p:nvSpPr>
            <p:cNvPr id="7" name="Obdélník 6">
              <a:extLst>
                <a:ext uri="{FF2B5EF4-FFF2-40B4-BE49-F238E27FC236}">
                  <a16:creationId xmlns:a16="http://schemas.microsoft.com/office/drawing/2014/main" id="{C81002ED-34A2-AB11-1DC2-AD132DF948BA}"/>
                </a:ext>
              </a:extLst>
            </p:cNvPr>
            <p:cNvSpPr/>
            <p:nvPr/>
          </p:nvSpPr>
          <p:spPr>
            <a:xfrm>
              <a:off x="467544" y="3236554"/>
              <a:ext cx="936104"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8" name="Přímá spojnice 7">
              <a:extLst>
                <a:ext uri="{FF2B5EF4-FFF2-40B4-BE49-F238E27FC236}">
                  <a16:creationId xmlns:a16="http://schemas.microsoft.com/office/drawing/2014/main" id="{592DF350-C4EE-15B6-FD0B-910FD3A7BDD4}"/>
                </a:ext>
              </a:extLst>
            </p:cNvPr>
            <p:cNvCxnSpPr>
              <a:stCxn id="7" idx="3"/>
            </p:cNvCxnSpPr>
            <p:nvPr/>
          </p:nvCxnSpPr>
          <p:spPr>
            <a:xfrm>
              <a:off x="1403648" y="3452578"/>
              <a:ext cx="136815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Přímá spojnice se šipkou 8">
              <a:extLst>
                <a:ext uri="{FF2B5EF4-FFF2-40B4-BE49-F238E27FC236}">
                  <a16:creationId xmlns:a16="http://schemas.microsoft.com/office/drawing/2014/main" id="{B5416D28-E87B-FEB1-C6F5-45D5A3D5583A}"/>
                </a:ext>
              </a:extLst>
            </p:cNvPr>
            <p:cNvCxnSpPr>
              <a:cxnSpLocks/>
              <a:stCxn id="7" idx="3"/>
            </p:cNvCxnSpPr>
            <p:nvPr/>
          </p:nvCxnSpPr>
          <p:spPr>
            <a:xfrm>
              <a:off x="1403648" y="3452578"/>
              <a:ext cx="1031509"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0" name="TextovéPole 9">
                  <a:extLst>
                    <a:ext uri="{FF2B5EF4-FFF2-40B4-BE49-F238E27FC236}">
                      <a16:creationId xmlns:a16="http://schemas.microsoft.com/office/drawing/2014/main" id="{5E6C39FB-0348-4A9A-27EA-9BC01B90B76E}"/>
                    </a:ext>
                  </a:extLst>
                </p:cNvPr>
                <p:cNvSpPr txBox="1"/>
                <p:nvPr/>
              </p:nvSpPr>
              <p:spPr>
                <a:xfrm>
                  <a:off x="1499053" y="3107893"/>
                  <a:ext cx="936104" cy="276999"/>
                </a:xfrm>
                <a:prstGeom prst="rect">
                  <a:avLst/>
                </a:prstGeom>
                <a:noFill/>
              </p:spPr>
              <p:txBody>
                <a:bodyPr wrap="square" lIns="0" tIns="0" rIns="0" bIns="0" rtlCol="0">
                  <a:spAutoFit/>
                </a:bodyPr>
                <a:lstStyle/>
                <a:p>
                  <a:pPr/>
                  <a14:m>
                    <m:oMathPara xmlns:m="http://schemas.openxmlformats.org/officeDocument/2006/math">
                      <m:oMathParaPr>
                        <m:jc m:val="left"/>
                      </m:oMathParaPr>
                      <m:oMath xmlns:m="http://schemas.openxmlformats.org/officeDocument/2006/math">
                        <m:r>
                          <a:rPr lang="cs-CZ" i="1" smtClean="0">
                            <a:latin typeface="Cambria Math"/>
                          </a:rPr>
                          <m:t>𝐹</m:t>
                        </m:r>
                        <m:r>
                          <a:rPr lang="cs-CZ" b="0" i="1" smtClean="0">
                            <a:latin typeface="Cambria Math" panose="02040503050406030204" pitchFamily="18" charset="0"/>
                          </a:rPr>
                          <m:t>=45 </m:t>
                        </m:r>
                        <m:r>
                          <m:rPr>
                            <m:sty m:val="p"/>
                          </m:rPr>
                          <a:rPr lang="cs-CZ" b="0" i="0" smtClean="0">
                            <a:latin typeface="Cambria Math" panose="02040503050406030204" pitchFamily="18" charset="0"/>
                          </a:rPr>
                          <m:t>N</m:t>
                        </m:r>
                      </m:oMath>
                    </m:oMathPara>
                  </a14:m>
                  <a:endParaRPr lang="cs-CZ" dirty="0"/>
                </a:p>
              </p:txBody>
            </p:sp>
          </mc:Choice>
          <mc:Fallback xmlns="">
            <p:sp>
              <p:nvSpPr>
                <p:cNvPr id="10" name="TextovéPole 9">
                  <a:extLst>
                    <a:ext uri="{FF2B5EF4-FFF2-40B4-BE49-F238E27FC236}">
                      <a16:creationId xmlns:a16="http://schemas.microsoft.com/office/drawing/2014/main" id="{5E6C39FB-0348-4A9A-27EA-9BC01B90B76E}"/>
                    </a:ext>
                  </a:extLst>
                </p:cNvPr>
                <p:cNvSpPr txBox="1">
                  <a:spLocks noRot="1" noChangeAspect="1" noMove="1" noResize="1" noEditPoints="1" noAdjustHandles="1" noChangeArrowheads="1" noChangeShapeType="1" noTextEdit="1"/>
                </p:cNvSpPr>
                <p:nvPr/>
              </p:nvSpPr>
              <p:spPr>
                <a:xfrm>
                  <a:off x="1499053" y="3107893"/>
                  <a:ext cx="936104" cy="276999"/>
                </a:xfrm>
                <a:prstGeom prst="rect">
                  <a:avLst/>
                </a:prstGeom>
                <a:blipFill>
                  <a:blip r:embed="rId4"/>
                  <a:stretch>
                    <a:fillRect l="-9150" r="-5882" b="-6522"/>
                  </a:stretch>
                </a:blipFill>
              </p:spPr>
              <p:txBody>
                <a:bodyPr/>
                <a:lstStyle/>
                <a:p>
                  <a:r>
                    <a:rPr lang="cs-CZ">
                      <a:noFill/>
                    </a:rPr>
                    <a:t> </a:t>
                  </a:r>
                </a:p>
              </p:txBody>
            </p:sp>
          </mc:Fallback>
        </mc:AlternateContent>
        <p:cxnSp>
          <p:nvCxnSpPr>
            <p:cNvPr id="16" name="Přímá spojnice se šipkou 15">
              <a:extLst>
                <a:ext uri="{FF2B5EF4-FFF2-40B4-BE49-F238E27FC236}">
                  <a16:creationId xmlns:a16="http://schemas.microsoft.com/office/drawing/2014/main" id="{18986A09-B07B-8CC5-4571-A77A33E0C160}"/>
                </a:ext>
              </a:extLst>
            </p:cNvPr>
            <p:cNvCxnSpPr>
              <a:cxnSpLocks/>
            </p:cNvCxnSpPr>
            <p:nvPr/>
          </p:nvCxnSpPr>
          <p:spPr>
            <a:xfrm flipH="1">
              <a:off x="-509850" y="3668427"/>
              <a:ext cx="977394"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cxnSp>
        <p:nvCxnSpPr>
          <p:cNvPr id="11" name="Přímá spojnice 10">
            <a:extLst>
              <a:ext uri="{FF2B5EF4-FFF2-40B4-BE49-F238E27FC236}">
                <a16:creationId xmlns:a16="http://schemas.microsoft.com/office/drawing/2014/main" id="{C31D3BD8-4EF0-802C-DF1B-724655052394}"/>
              </a:ext>
            </a:extLst>
          </p:cNvPr>
          <p:cNvCxnSpPr/>
          <p:nvPr/>
        </p:nvCxnSpPr>
        <p:spPr>
          <a:xfrm>
            <a:off x="2537736" y="2848083"/>
            <a:ext cx="732492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Přímá spojnice 11">
            <a:extLst>
              <a:ext uri="{FF2B5EF4-FFF2-40B4-BE49-F238E27FC236}">
                <a16:creationId xmlns:a16="http://schemas.microsoft.com/office/drawing/2014/main" id="{7BAD67FB-1915-1E95-DA39-0E88251235D0}"/>
              </a:ext>
            </a:extLst>
          </p:cNvPr>
          <p:cNvCxnSpPr/>
          <p:nvPr/>
        </p:nvCxnSpPr>
        <p:spPr>
          <a:xfrm>
            <a:off x="4409566" y="2848083"/>
            <a:ext cx="0" cy="324444"/>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Přímá spojnice 12">
            <a:extLst>
              <a:ext uri="{FF2B5EF4-FFF2-40B4-BE49-F238E27FC236}">
                <a16:creationId xmlns:a16="http://schemas.microsoft.com/office/drawing/2014/main" id="{7FD278F4-066C-532A-5AE3-92DB1C1D2AAD}"/>
              </a:ext>
            </a:extLst>
          </p:cNvPr>
          <p:cNvCxnSpPr/>
          <p:nvPr/>
        </p:nvCxnSpPr>
        <p:spPr>
          <a:xfrm>
            <a:off x="9399856" y="2848083"/>
            <a:ext cx="0" cy="324444"/>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Přímá spojnice se šipkou 13">
            <a:extLst>
              <a:ext uri="{FF2B5EF4-FFF2-40B4-BE49-F238E27FC236}">
                <a16:creationId xmlns:a16="http://schemas.microsoft.com/office/drawing/2014/main" id="{6E033DC4-C7CC-4817-9E31-CF222051E2EA}"/>
              </a:ext>
            </a:extLst>
          </p:cNvPr>
          <p:cNvCxnSpPr/>
          <p:nvPr/>
        </p:nvCxnSpPr>
        <p:spPr>
          <a:xfrm>
            <a:off x="4409566" y="3172527"/>
            <a:ext cx="4990290"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5" name="TextovéPole 14">
                <a:extLst>
                  <a:ext uri="{FF2B5EF4-FFF2-40B4-BE49-F238E27FC236}">
                    <a16:creationId xmlns:a16="http://schemas.microsoft.com/office/drawing/2014/main" id="{CFAE0312-4A87-0830-E239-592A4DF1E2E1}"/>
                  </a:ext>
                </a:extLst>
              </p:cNvPr>
              <p:cNvSpPr txBox="1"/>
              <p:nvPr/>
            </p:nvSpPr>
            <p:spPr>
              <a:xfrm>
                <a:off x="6200199" y="2847908"/>
                <a:ext cx="1288912"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b="0" i="1" dirty="0" smtClean="0">
                          <a:latin typeface="Cambria Math" panose="02040503050406030204" pitchFamily="18" charset="0"/>
                        </a:rPr>
                        <m:t>𝑠</m:t>
                      </m:r>
                      <m:r>
                        <a:rPr lang="cs-CZ" b="0" i="1" dirty="0" smtClean="0">
                          <a:latin typeface="Cambria Math" panose="02040503050406030204" pitchFamily="18" charset="0"/>
                        </a:rPr>
                        <m:t>=50 </m:t>
                      </m:r>
                      <m:r>
                        <m:rPr>
                          <m:sty m:val="p"/>
                        </m:rPr>
                        <a:rPr lang="cs-CZ" i="0" dirty="0" smtClean="0">
                          <a:latin typeface="Cambria Math" panose="02040503050406030204" pitchFamily="18" charset="0"/>
                        </a:rPr>
                        <m:t>m</m:t>
                      </m:r>
                    </m:oMath>
                  </m:oMathPara>
                </a14:m>
                <a:endParaRPr lang="cs-CZ" dirty="0"/>
              </a:p>
            </p:txBody>
          </p:sp>
        </mc:Choice>
        <mc:Fallback xmlns="">
          <p:sp>
            <p:nvSpPr>
              <p:cNvPr id="15" name="TextovéPole 14">
                <a:extLst>
                  <a:ext uri="{FF2B5EF4-FFF2-40B4-BE49-F238E27FC236}">
                    <a16:creationId xmlns:a16="http://schemas.microsoft.com/office/drawing/2014/main" id="{CFAE0312-4A87-0830-E239-592A4DF1E2E1}"/>
                  </a:ext>
                </a:extLst>
              </p:cNvPr>
              <p:cNvSpPr txBox="1">
                <a:spLocks noRot="1" noChangeAspect="1" noMove="1" noResize="1" noEditPoints="1" noAdjustHandles="1" noChangeArrowheads="1" noChangeShapeType="1" noTextEdit="1"/>
              </p:cNvSpPr>
              <p:nvPr/>
            </p:nvSpPr>
            <p:spPr>
              <a:xfrm>
                <a:off x="6200199" y="2847908"/>
                <a:ext cx="1288912" cy="369332"/>
              </a:xfrm>
              <a:prstGeom prst="rect">
                <a:avLst/>
              </a:prstGeom>
              <a:blipFill>
                <a:blip r:embed="rId5"/>
                <a:stretch>
                  <a:fillRect/>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9" name="TextovéPole 18">
                <a:extLst>
                  <a:ext uri="{FF2B5EF4-FFF2-40B4-BE49-F238E27FC236}">
                    <a16:creationId xmlns:a16="http://schemas.microsoft.com/office/drawing/2014/main" id="{6B0B263D-1FEA-9F24-DFD1-894D9062C3C6}"/>
                  </a:ext>
                </a:extLst>
              </p:cNvPr>
              <p:cNvSpPr txBox="1"/>
              <p:nvPr/>
            </p:nvSpPr>
            <p:spPr>
              <a:xfrm>
                <a:off x="3193492" y="2459191"/>
                <a:ext cx="1192696"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𝑡</m:t>
                          </m:r>
                        </m:sub>
                      </m:sSub>
                      <m:r>
                        <a:rPr lang="cs-CZ" b="0" i="1" smtClean="0">
                          <a:latin typeface="Cambria Math" panose="02040503050406030204" pitchFamily="18" charset="0"/>
                        </a:rPr>
                        <m:t>=45 </m:t>
                      </m:r>
                      <m:r>
                        <m:rPr>
                          <m:sty m:val="p"/>
                        </m:rPr>
                        <a:rPr lang="cs-CZ" b="0" i="0" smtClean="0">
                          <a:latin typeface="Cambria Math" panose="02040503050406030204" pitchFamily="18" charset="0"/>
                        </a:rPr>
                        <m:t>N</m:t>
                      </m:r>
                    </m:oMath>
                  </m:oMathPara>
                </a14:m>
                <a:endParaRPr lang="cs-CZ" dirty="0"/>
              </a:p>
            </p:txBody>
          </p:sp>
        </mc:Choice>
        <mc:Fallback xmlns="">
          <p:sp>
            <p:nvSpPr>
              <p:cNvPr id="19" name="TextovéPole 18">
                <a:extLst>
                  <a:ext uri="{FF2B5EF4-FFF2-40B4-BE49-F238E27FC236}">
                    <a16:creationId xmlns:a16="http://schemas.microsoft.com/office/drawing/2014/main" id="{6B0B263D-1FEA-9F24-DFD1-894D9062C3C6}"/>
                  </a:ext>
                </a:extLst>
              </p:cNvPr>
              <p:cNvSpPr txBox="1">
                <a:spLocks noRot="1" noChangeAspect="1" noMove="1" noResize="1" noEditPoints="1" noAdjustHandles="1" noChangeArrowheads="1" noChangeShapeType="1" noTextEdit="1"/>
              </p:cNvSpPr>
              <p:nvPr/>
            </p:nvSpPr>
            <p:spPr>
              <a:xfrm>
                <a:off x="3193492" y="2459191"/>
                <a:ext cx="1192696" cy="369332"/>
              </a:xfrm>
              <a:prstGeom prst="rect">
                <a:avLst/>
              </a:prstGeom>
              <a:blipFill>
                <a:blip r:embed="rId6"/>
                <a:stretch>
                  <a:fillRect/>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20" name="TextovéPole 19">
                <a:extLst>
                  <a:ext uri="{FF2B5EF4-FFF2-40B4-BE49-F238E27FC236}">
                    <a16:creationId xmlns:a16="http://schemas.microsoft.com/office/drawing/2014/main" id="{83251EEF-2BA8-057D-D097-6DA73687E9B3}"/>
                  </a:ext>
                </a:extLst>
              </p:cNvPr>
              <p:cNvSpPr txBox="1"/>
              <p:nvPr/>
            </p:nvSpPr>
            <p:spPr>
              <a:xfrm>
                <a:off x="514041" y="3246740"/>
                <a:ext cx="11190277" cy="923330"/>
              </a:xfrm>
              <a:prstGeom prst="rect">
                <a:avLst/>
              </a:prstGeom>
              <a:noFill/>
            </p:spPr>
            <p:txBody>
              <a:bodyPr wrap="square" rtlCol="0">
                <a:spAutoFit/>
              </a:bodyPr>
              <a:lstStyle/>
              <a:p>
                <a:r>
                  <a:rPr lang="cs-CZ" dirty="0"/>
                  <a:t>Síla působící na břemeno překonává odporovou třecí sílu a břemeno se pohybuje rovnoměrným přímočarým pohybem. Působící síla tedy má stejnou velikost jako síla třecí. Pokud by tomu tak nebylo, pak  v případě </a:t>
                </a:r>
                <a14:m>
                  <m:oMath xmlns:m="http://schemas.openxmlformats.org/officeDocument/2006/math">
                    <m:r>
                      <a:rPr lang="cs-CZ" b="0" i="1" smtClean="0">
                        <a:latin typeface="Cambria Math" panose="02040503050406030204" pitchFamily="18" charset="0"/>
                      </a:rPr>
                      <m:t>𝐹</m:t>
                    </m:r>
                    <m:r>
                      <a:rPr lang="cs-CZ" b="0" i="1" smtClean="0">
                        <a:latin typeface="Cambria Math" panose="02040503050406030204" pitchFamily="18" charset="0"/>
                        <a:ea typeface="Cambria Math" panose="02040503050406030204" pitchFamily="18" charset="0"/>
                      </a:rPr>
                      <m:t>&lt;</m:t>
                    </m:r>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𝐹</m:t>
                        </m:r>
                      </m:e>
                      <m:sub>
                        <m:r>
                          <a:rPr lang="cs-CZ" b="0" i="1" smtClean="0">
                            <a:latin typeface="Cambria Math" panose="02040503050406030204" pitchFamily="18" charset="0"/>
                            <a:ea typeface="Cambria Math" panose="02040503050406030204" pitchFamily="18" charset="0"/>
                          </a:rPr>
                          <m:t>𝑡</m:t>
                        </m:r>
                      </m:sub>
                    </m:sSub>
                  </m:oMath>
                </a14:m>
                <a:r>
                  <a:rPr lang="cs-CZ" dirty="0"/>
                  <a:t> by se břemeno nepohybovalo a v případě </a:t>
                </a:r>
                <a14:m>
                  <m:oMath xmlns:m="http://schemas.openxmlformats.org/officeDocument/2006/math">
                    <m:r>
                      <a:rPr lang="cs-CZ" b="0" i="1" smtClean="0">
                        <a:latin typeface="Cambria Math" panose="02040503050406030204" pitchFamily="18" charset="0"/>
                      </a:rPr>
                      <m:t>𝐹</m:t>
                    </m:r>
                    <m:r>
                      <a:rPr lang="cs-CZ" b="0" i="1" smtClean="0">
                        <a:latin typeface="Cambria Math" panose="02040503050406030204" pitchFamily="18" charset="0"/>
                      </a:rPr>
                      <m:t> &gt; </m:t>
                    </m:r>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𝐹</m:t>
                        </m:r>
                      </m:e>
                      <m:sub>
                        <m:r>
                          <a:rPr lang="cs-CZ" b="0" i="1" smtClean="0">
                            <a:latin typeface="Cambria Math" panose="02040503050406030204" pitchFamily="18" charset="0"/>
                            <a:ea typeface="Cambria Math" panose="02040503050406030204" pitchFamily="18" charset="0"/>
                          </a:rPr>
                          <m:t>𝑡</m:t>
                        </m:r>
                      </m:sub>
                    </m:sSub>
                  </m:oMath>
                </a14:m>
                <a:r>
                  <a:rPr lang="cs-CZ" dirty="0"/>
                  <a:t> by zrychlovalo, pohyb by nebyl rovnoměrný přímočarý. Platí tedy </a:t>
                </a:r>
                <a14:m>
                  <m:oMath xmlns:m="http://schemas.openxmlformats.org/officeDocument/2006/math">
                    <m:r>
                      <a:rPr lang="cs-CZ" b="0" i="1" smtClean="0">
                        <a:latin typeface="Cambria Math" panose="02040503050406030204" pitchFamily="18" charset="0"/>
                      </a:rPr>
                      <m:t>𝐹</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𝑡</m:t>
                        </m:r>
                      </m:sub>
                    </m:sSub>
                  </m:oMath>
                </a14:m>
                <a:r>
                  <a:rPr lang="cs-CZ" dirty="0"/>
                  <a:t>.</a:t>
                </a:r>
              </a:p>
            </p:txBody>
          </p:sp>
        </mc:Choice>
        <mc:Fallback xmlns="">
          <p:sp>
            <p:nvSpPr>
              <p:cNvPr id="20" name="TextovéPole 19">
                <a:extLst>
                  <a:ext uri="{FF2B5EF4-FFF2-40B4-BE49-F238E27FC236}">
                    <a16:creationId xmlns:a16="http://schemas.microsoft.com/office/drawing/2014/main" id="{83251EEF-2BA8-057D-D097-6DA73687E9B3}"/>
                  </a:ext>
                </a:extLst>
              </p:cNvPr>
              <p:cNvSpPr txBox="1">
                <a:spLocks noRot="1" noChangeAspect="1" noMove="1" noResize="1" noEditPoints="1" noAdjustHandles="1" noChangeArrowheads="1" noChangeShapeType="1" noTextEdit="1"/>
              </p:cNvSpPr>
              <p:nvPr/>
            </p:nvSpPr>
            <p:spPr>
              <a:xfrm>
                <a:off x="514041" y="3246740"/>
                <a:ext cx="11190277" cy="923330"/>
              </a:xfrm>
              <a:prstGeom prst="rect">
                <a:avLst/>
              </a:prstGeom>
              <a:blipFill>
                <a:blip r:embed="rId7"/>
                <a:stretch>
                  <a:fillRect l="-436" t="-3974" b="-9934"/>
                </a:stretch>
              </a:blipFill>
            </p:spPr>
            <p:txBody>
              <a:bodyPr/>
              <a:lstStyle/>
              <a:p>
                <a:r>
                  <a:rPr lang="cs-CZ">
                    <a:noFill/>
                  </a:rPr>
                  <a:t> </a:t>
                </a:r>
              </a:p>
            </p:txBody>
          </p:sp>
        </mc:Fallback>
      </mc:AlternateContent>
    </p:spTree>
    <p:extLst>
      <p:ext uri="{BB962C8B-B14F-4D97-AF65-F5344CB8AC3E}">
        <p14:creationId xmlns:p14="http://schemas.microsoft.com/office/powerpoint/2010/main" val="12152803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760DBE7A-277C-BB0A-9802-D149C389589B}"/>
              </a:ext>
            </a:extLst>
          </p:cNvPr>
          <p:cNvSpPr txBox="1"/>
          <p:nvPr/>
        </p:nvSpPr>
        <p:spPr>
          <a:xfrm>
            <a:off x="514043" y="460324"/>
            <a:ext cx="8061245" cy="369332"/>
          </a:xfrm>
          <a:prstGeom prst="rect">
            <a:avLst/>
          </a:prstGeom>
          <a:noFill/>
        </p:spPr>
        <p:txBody>
          <a:bodyPr wrap="square" rtlCol="0">
            <a:spAutoFit/>
          </a:bodyPr>
          <a:lstStyle/>
          <a:p>
            <a:r>
              <a:rPr lang="cs-CZ" b="1" dirty="0"/>
              <a:t>Příklad výpočtu výkonu potřebného ke zvednutí břemene v tíhovém poli Země.</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468B8A8A-983F-066A-FB3E-8A73DAA9A5CC}"/>
                  </a:ext>
                </a:extLst>
              </p:cNvPr>
              <p:cNvSpPr txBox="1"/>
              <p:nvPr/>
            </p:nvSpPr>
            <p:spPr>
              <a:xfrm>
                <a:off x="514043" y="941228"/>
                <a:ext cx="11190277" cy="1046440"/>
              </a:xfrm>
              <a:prstGeom prst="rect">
                <a:avLst/>
              </a:prstGeom>
              <a:noFill/>
            </p:spPr>
            <p:txBody>
              <a:bodyPr wrap="square" rtlCol="0">
                <a:spAutoFit/>
              </a:bodyPr>
              <a:lstStyle/>
              <a:p>
                <a:r>
                  <a:rPr lang="cs-CZ" dirty="0"/>
                  <a:t>Vypočítej výkon potřebný ke zvednutý 50 kg břemene do výše 20 m za 10 sekund.</a:t>
                </a:r>
              </a:p>
              <a:p>
                <a:endParaRPr lang="cs-CZ" sz="800" dirty="0"/>
              </a:p>
              <a:p>
                <a:r>
                  <a:rPr lang="cs-CZ" dirty="0"/>
                  <a:t>Řešení:</a:t>
                </a:r>
              </a:p>
              <a:p>
                <a14:m>
                  <m:oMath xmlns:m="http://schemas.openxmlformats.org/officeDocument/2006/math">
                    <m:r>
                      <a:rPr lang="cs-CZ" b="0" i="1" smtClean="0">
                        <a:latin typeface="Cambria Math" panose="02040503050406030204" pitchFamily="18" charset="0"/>
                      </a:rPr>
                      <m:t>𝑚</m:t>
                    </m:r>
                    <m:r>
                      <a:rPr lang="cs-CZ" b="0" i="1" smtClean="0">
                        <a:latin typeface="Cambria Math" panose="02040503050406030204" pitchFamily="18" charset="0"/>
                      </a:rPr>
                      <m:t>=50 </m:t>
                    </m:r>
                    <m:r>
                      <m:rPr>
                        <m:sty m:val="p"/>
                      </m:rPr>
                      <a:rPr lang="cs-CZ" b="0" i="0" smtClean="0">
                        <a:latin typeface="Cambria Math" panose="02040503050406030204" pitchFamily="18" charset="0"/>
                      </a:rPr>
                      <m:t>kg</m:t>
                    </m:r>
                    <m:r>
                      <a:rPr lang="cs-CZ" b="0" i="1" smtClean="0">
                        <a:latin typeface="Cambria Math" panose="02040503050406030204" pitchFamily="18" charset="0"/>
                      </a:rPr>
                      <m:t>, </m:t>
                    </m:r>
                    <m:r>
                      <a:rPr lang="cs-CZ" b="0" i="1" smtClean="0">
                        <a:latin typeface="Cambria Math" panose="02040503050406030204" pitchFamily="18" charset="0"/>
                      </a:rPr>
                      <m:t>h</m:t>
                    </m:r>
                    <m:r>
                      <a:rPr lang="cs-CZ" b="0" i="1" smtClean="0">
                        <a:latin typeface="Cambria Math" panose="02040503050406030204" pitchFamily="18" charset="0"/>
                      </a:rPr>
                      <m:t>=20 </m:t>
                    </m:r>
                    <m:r>
                      <m:rPr>
                        <m:sty m:val="p"/>
                      </m:rPr>
                      <a:rPr lang="cs-CZ" b="0" i="0" smtClean="0">
                        <a:latin typeface="Cambria Math" panose="02040503050406030204" pitchFamily="18" charset="0"/>
                      </a:rPr>
                      <m:t>m</m:t>
                    </m:r>
                    <m:r>
                      <a:rPr lang="cs-CZ" b="0" i="0" smtClean="0">
                        <a:latin typeface="Cambria Math" panose="02040503050406030204" pitchFamily="18" charset="0"/>
                      </a:rPr>
                      <m:t>, </m:t>
                    </m:r>
                    <m:r>
                      <a:rPr lang="cs-CZ" b="0" i="1" smtClean="0">
                        <a:latin typeface="Cambria Math" panose="02040503050406030204" pitchFamily="18" charset="0"/>
                      </a:rPr>
                      <m:t>𝑡</m:t>
                    </m:r>
                    <m:r>
                      <a:rPr lang="cs-CZ" b="0" i="1" smtClean="0">
                        <a:latin typeface="Cambria Math" panose="02040503050406030204" pitchFamily="18" charset="0"/>
                      </a:rPr>
                      <m:t>=10 </m:t>
                    </m:r>
                    <m:r>
                      <m:rPr>
                        <m:sty m:val="p"/>
                      </m:rPr>
                      <a:rPr lang="cs-CZ" b="0" i="0" smtClean="0">
                        <a:latin typeface="Cambria Math" panose="02040503050406030204" pitchFamily="18" charset="0"/>
                      </a:rPr>
                      <m:t>s</m:t>
                    </m:r>
                    <m:r>
                      <a:rPr lang="cs-CZ" b="0" i="0" smtClean="0">
                        <a:latin typeface="Cambria Math" panose="02040503050406030204" pitchFamily="18" charset="0"/>
                      </a:rPr>
                      <m:t>, </m:t>
                    </m:r>
                    <m:r>
                      <m:rPr>
                        <m:sty m:val="p"/>
                      </m:rPr>
                      <a:rPr lang="cs-CZ" b="0" i="0" smtClean="0">
                        <a:latin typeface="Cambria Math" panose="02040503050406030204" pitchFamily="18" charset="0"/>
                      </a:rPr>
                      <m:t>g</m:t>
                    </m:r>
                    <m:r>
                      <a:rPr lang="cs-CZ" b="0" i="0" smtClean="0">
                        <a:latin typeface="Cambria Math" panose="02040503050406030204" pitchFamily="18" charset="0"/>
                      </a:rPr>
                      <m:t>=10 </m:t>
                    </m:r>
                    <m:r>
                      <m:rPr>
                        <m:sty m:val="p"/>
                      </m:rPr>
                      <a:rPr lang="cs-CZ" b="0" i="0" smtClean="0">
                        <a:latin typeface="Cambria Math" panose="02040503050406030204" pitchFamily="18" charset="0"/>
                      </a:rPr>
                      <m:t>m</m:t>
                    </m:r>
                    <m:r>
                      <a:rPr lang="cs-CZ" b="0" i="0" smtClean="0">
                        <a:latin typeface="Cambria Math" panose="02040503050406030204" pitchFamily="18" charset="0"/>
                      </a:rPr>
                      <m:t>.</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s</m:t>
                        </m:r>
                      </m:e>
                      <m:sup>
                        <m:r>
                          <a:rPr lang="cs-CZ" b="0" i="0" smtClean="0">
                            <a:latin typeface="Cambria Math" panose="02040503050406030204" pitchFamily="18" charset="0"/>
                          </a:rPr>
                          <m:t>−2</m:t>
                        </m:r>
                      </m:sup>
                    </m:sSup>
                    <m:r>
                      <a:rPr lang="cs-CZ" b="0" i="1" smtClean="0">
                        <a:latin typeface="Cambria Math" panose="02040503050406030204" pitchFamily="18" charset="0"/>
                      </a:rPr>
                      <m:t>,</m:t>
                    </m:r>
                    <m:r>
                      <a:rPr lang="cs-CZ" b="0" i="0" smtClean="0">
                        <a:latin typeface="Cambria Math" panose="02040503050406030204" pitchFamily="18" charset="0"/>
                      </a:rPr>
                      <m:t> </m:t>
                    </m:r>
                    <m:r>
                      <a:rPr lang="cs-CZ" b="0" i="1" smtClean="0">
                        <a:latin typeface="Cambria Math" panose="02040503050406030204" pitchFamily="18" charset="0"/>
                      </a:rPr>
                      <m:t>𝑃</m:t>
                    </m:r>
                    <m:r>
                      <a:rPr lang="cs-CZ" b="0" i="0" smtClean="0">
                        <a:latin typeface="Cambria Math" panose="02040503050406030204" pitchFamily="18" charset="0"/>
                      </a:rPr>
                      <m:t>= ?</m:t>
                    </m:r>
                  </m:oMath>
                </a14:m>
                <a:r>
                  <a:rPr lang="cs-CZ" dirty="0"/>
                  <a:t> </a:t>
                </a:r>
              </a:p>
            </p:txBody>
          </p:sp>
        </mc:Choice>
        <mc:Fallback xmlns="">
          <p:sp>
            <p:nvSpPr>
              <p:cNvPr id="3" name="TextovéPole 2">
                <a:extLst>
                  <a:ext uri="{FF2B5EF4-FFF2-40B4-BE49-F238E27FC236}">
                    <a16:creationId xmlns:a16="http://schemas.microsoft.com/office/drawing/2014/main" id="{468B8A8A-983F-066A-FB3E-8A73DAA9A5CC}"/>
                  </a:ext>
                </a:extLst>
              </p:cNvPr>
              <p:cNvSpPr txBox="1">
                <a:spLocks noRot="1" noChangeAspect="1" noMove="1" noResize="1" noEditPoints="1" noAdjustHandles="1" noChangeArrowheads="1" noChangeShapeType="1" noTextEdit="1"/>
              </p:cNvSpPr>
              <p:nvPr/>
            </p:nvSpPr>
            <p:spPr>
              <a:xfrm>
                <a:off x="514043" y="941228"/>
                <a:ext cx="11190277" cy="1046440"/>
              </a:xfrm>
              <a:prstGeom prst="rect">
                <a:avLst/>
              </a:prstGeom>
              <a:blipFill>
                <a:blip r:embed="rId2"/>
                <a:stretch>
                  <a:fillRect l="-436" t="-2907" b="-4070"/>
                </a:stretch>
              </a:blipFill>
            </p:spPr>
            <p:txBody>
              <a:bodyPr/>
              <a:lstStyle/>
              <a:p>
                <a:r>
                  <a:rPr lang="cs-CZ">
                    <a:noFill/>
                  </a:rPr>
                  <a:t> </a:t>
                </a:r>
              </a:p>
            </p:txBody>
          </p:sp>
        </mc:Fallback>
      </mc:AlternateContent>
      <p:cxnSp>
        <p:nvCxnSpPr>
          <p:cNvPr id="5" name="Přímá spojnice 4">
            <a:extLst>
              <a:ext uri="{FF2B5EF4-FFF2-40B4-BE49-F238E27FC236}">
                <a16:creationId xmlns:a16="http://schemas.microsoft.com/office/drawing/2014/main" id="{ED7B054E-8877-08B3-A5F6-62A1A6FF8672}"/>
              </a:ext>
            </a:extLst>
          </p:cNvPr>
          <p:cNvCxnSpPr/>
          <p:nvPr/>
        </p:nvCxnSpPr>
        <p:spPr>
          <a:xfrm>
            <a:off x="571097" y="2074650"/>
            <a:ext cx="11076167"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FD97BBEA-E69F-A00E-2599-1332D21AA3E0}"/>
                  </a:ext>
                </a:extLst>
              </p:cNvPr>
              <p:cNvSpPr txBox="1"/>
              <p:nvPr/>
            </p:nvSpPr>
            <p:spPr>
              <a:xfrm>
                <a:off x="736465" y="2326144"/>
                <a:ext cx="11179534" cy="3285708"/>
              </a:xfrm>
              <a:prstGeom prst="rect">
                <a:avLst/>
              </a:prstGeom>
              <a:noFill/>
            </p:spPr>
            <p:txBody>
              <a:bodyPr wrap="square" rtlCol="0">
                <a:spAutoFit/>
              </a:bodyPr>
              <a:lstStyle/>
              <a:p>
                <a:r>
                  <a:rPr lang="cs-CZ" dirty="0"/>
                  <a:t>Vztah pro výpočet výkonu </a:t>
                </a:r>
                <a14:m>
                  <m:oMath xmlns:m="http://schemas.openxmlformats.org/officeDocument/2006/math">
                    <m:r>
                      <a:rPr lang="cs-CZ" i="1" dirty="0" smtClean="0">
                        <a:latin typeface="Cambria Math" panose="02040503050406030204" pitchFamily="18" charset="0"/>
                      </a:rPr>
                      <m:t>𝑃</m:t>
                    </m:r>
                  </m:oMath>
                </a14:m>
                <a:r>
                  <a:rPr lang="cs-CZ" dirty="0"/>
                  <a:t> je:</a:t>
                </a:r>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𝑃</m:t>
                      </m:r>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𝑊</m:t>
                          </m:r>
                        </m:num>
                        <m:den>
                          <m:r>
                            <a:rPr lang="cs-CZ" b="0" i="1" smtClean="0">
                              <a:latin typeface="Cambria Math" panose="02040503050406030204" pitchFamily="18" charset="0"/>
                            </a:rPr>
                            <m:t>𝑡</m:t>
                          </m:r>
                        </m:den>
                      </m:f>
                    </m:oMath>
                  </m:oMathPara>
                </a14:m>
                <a:endParaRPr lang="cs-CZ" dirty="0"/>
              </a:p>
              <a:p>
                <a:endParaRPr lang="cs-CZ" sz="800" dirty="0"/>
              </a:p>
              <a:p>
                <a:pPr marL="342900" indent="-342900">
                  <a:buAutoNum type="arabicPeriod"/>
                </a:pPr>
                <a:r>
                  <a:rPr lang="cs-CZ" dirty="0"/>
                  <a:t>Vypočítáme potřebnou mechanickou práci </a:t>
                </a:r>
                <a14:m>
                  <m:oMath xmlns:m="http://schemas.openxmlformats.org/officeDocument/2006/math">
                    <m:r>
                      <a:rPr lang="cs-CZ" i="1" dirty="0" smtClean="0">
                        <a:latin typeface="Cambria Math" panose="02040503050406030204" pitchFamily="18" charset="0"/>
                      </a:rPr>
                      <m:t>𝑊</m:t>
                    </m:r>
                  </m:oMath>
                </a14:m>
                <a:r>
                  <a:rPr lang="cs-CZ" dirty="0"/>
                  <a:t>:</a:t>
                </a:r>
              </a:p>
              <a:p>
                <a:pPr marL="342900" indent="-342900">
                  <a:buAutoNum type="arabicPeriod"/>
                </a:pPr>
                <a:endParaRPr lang="cs-CZ" sz="800"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𝑊</m:t>
                      </m:r>
                      <m:r>
                        <a:rPr lang="cs-CZ" b="0" i="1" smtClean="0">
                          <a:latin typeface="Cambria Math" panose="02040503050406030204" pitchFamily="18" charset="0"/>
                        </a:rPr>
                        <m:t>=</m:t>
                      </m:r>
                      <m:r>
                        <a:rPr lang="cs-CZ" b="0" i="1" smtClean="0">
                          <a:latin typeface="Cambria Math" panose="02040503050406030204" pitchFamily="18" charset="0"/>
                        </a:rPr>
                        <m:t>𝑚</m:t>
                      </m:r>
                      <m:r>
                        <a:rPr lang="cs-CZ" b="0" i="1" smtClean="0">
                          <a:latin typeface="Cambria Math" panose="02040503050406030204" pitchFamily="18" charset="0"/>
                        </a:rPr>
                        <m:t> . </m:t>
                      </m:r>
                      <m:r>
                        <a:rPr lang="cs-CZ" b="0" i="1" smtClean="0">
                          <a:latin typeface="Cambria Math" panose="02040503050406030204" pitchFamily="18" charset="0"/>
                        </a:rPr>
                        <m:t>𝑔</m:t>
                      </m:r>
                      <m:r>
                        <a:rPr lang="cs-CZ" b="0" i="1" smtClean="0">
                          <a:latin typeface="Cambria Math" panose="02040503050406030204" pitchFamily="18" charset="0"/>
                        </a:rPr>
                        <m:t> . </m:t>
                      </m:r>
                      <m:r>
                        <a:rPr lang="cs-CZ" b="0" i="1" smtClean="0">
                          <a:latin typeface="Cambria Math" panose="02040503050406030204" pitchFamily="18" charset="0"/>
                        </a:rPr>
                        <m:t>h</m:t>
                      </m:r>
                      <m:r>
                        <a:rPr lang="cs-CZ" b="0" i="1" smtClean="0">
                          <a:latin typeface="Cambria Math" panose="02040503050406030204" pitchFamily="18" charset="0"/>
                        </a:rPr>
                        <m:t>=50 . 10 . 20 </m:t>
                      </m:r>
                      <m:r>
                        <m:rPr>
                          <m:sty m:val="p"/>
                        </m:rPr>
                        <a:rPr lang="cs-CZ" b="0" i="0" smtClean="0">
                          <a:latin typeface="Cambria Math" panose="02040503050406030204" pitchFamily="18" charset="0"/>
                        </a:rPr>
                        <m:t>J</m:t>
                      </m:r>
                      <m:r>
                        <a:rPr lang="cs-CZ" b="0" i="1" smtClean="0">
                          <a:latin typeface="Cambria Math" panose="02040503050406030204" pitchFamily="18" charset="0"/>
                        </a:rPr>
                        <m:t>=10000 </m:t>
                      </m:r>
                      <m:r>
                        <m:rPr>
                          <m:sty m:val="p"/>
                        </m:rPr>
                        <a:rPr lang="cs-CZ" b="0" i="0" smtClean="0">
                          <a:latin typeface="Cambria Math" panose="02040503050406030204" pitchFamily="18" charset="0"/>
                        </a:rPr>
                        <m:t>J</m:t>
                      </m:r>
                    </m:oMath>
                  </m:oMathPara>
                </a14:m>
                <a:endParaRPr lang="cs-CZ" dirty="0"/>
              </a:p>
              <a:p>
                <a:endParaRPr lang="cs-CZ" sz="800" dirty="0"/>
              </a:p>
              <a:p>
                <a:r>
                  <a:rPr lang="cs-CZ" dirty="0"/>
                  <a:t>2. Vypočítáme výkon </a:t>
                </a:r>
                <a14:m>
                  <m:oMath xmlns:m="http://schemas.openxmlformats.org/officeDocument/2006/math">
                    <m:r>
                      <a:rPr lang="cs-CZ" i="1" dirty="0" smtClean="0">
                        <a:latin typeface="Cambria Math" panose="02040503050406030204" pitchFamily="18" charset="0"/>
                      </a:rPr>
                      <m:t>𝑃</m:t>
                    </m:r>
                  </m:oMath>
                </a14:m>
                <a:r>
                  <a:rPr lang="cs-CZ" dirty="0"/>
                  <a:t>:</a:t>
                </a:r>
              </a:p>
              <a:p>
                <a:endParaRPr lang="cs-CZ" sz="800"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𝑃</m:t>
                      </m:r>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𝑊</m:t>
                          </m:r>
                        </m:num>
                        <m:den>
                          <m:r>
                            <a:rPr lang="cs-CZ" b="0" i="1" smtClean="0">
                              <a:latin typeface="Cambria Math" panose="02040503050406030204" pitchFamily="18" charset="0"/>
                            </a:rPr>
                            <m:t>𝑡</m:t>
                          </m:r>
                        </m:den>
                      </m:f>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10000</m:t>
                          </m:r>
                        </m:num>
                        <m:den>
                          <m:r>
                            <a:rPr lang="cs-CZ" b="0" i="1" smtClean="0">
                              <a:latin typeface="Cambria Math" panose="02040503050406030204" pitchFamily="18" charset="0"/>
                            </a:rPr>
                            <m:t>10</m:t>
                          </m:r>
                        </m:den>
                      </m:f>
                      <m:r>
                        <a:rPr lang="cs-CZ" b="0" i="1" smtClean="0">
                          <a:latin typeface="Cambria Math" panose="02040503050406030204" pitchFamily="18" charset="0"/>
                        </a:rPr>
                        <m:t> </m:t>
                      </m:r>
                      <m:r>
                        <m:rPr>
                          <m:sty m:val="p"/>
                        </m:rPr>
                        <a:rPr lang="cs-CZ" b="0" i="0" smtClean="0">
                          <a:latin typeface="Cambria Math" panose="02040503050406030204" pitchFamily="18" charset="0"/>
                        </a:rPr>
                        <m:t>W</m:t>
                      </m:r>
                      <m:r>
                        <a:rPr lang="cs-CZ" b="0" i="0" smtClean="0">
                          <a:latin typeface="Cambria Math" panose="02040503050406030204" pitchFamily="18" charset="0"/>
                        </a:rPr>
                        <m:t>=1000 </m:t>
                      </m:r>
                      <m:r>
                        <m:rPr>
                          <m:sty m:val="p"/>
                        </m:rPr>
                        <a:rPr lang="cs-CZ" b="0" i="0" smtClean="0">
                          <a:latin typeface="Cambria Math" panose="02040503050406030204" pitchFamily="18" charset="0"/>
                        </a:rPr>
                        <m:t>W</m:t>
                      </m:r>
                      <m:r>
                        <a:rPr lang="cs-CZ" b="0" i="0" smtClean="0">
                          <a:latin typeface="Cambria Math" panose="02040503050406030204" pitchFamily="18" charset="0"/>
                        </a:rPr>
                        <m:t>=1 </m:t>
                      </m:r>
                      <m:r>
                        <m:rPr>
                          <m:sty m:val="p"/>
                        </m:rPr>
                        <a:rPr lang="cs-CZ" b="0" i="0" smtClean="0">
                          <a:latin typeface="Cambria Math" panose="02040503050406030204" pitchFamily="18" charset="0"/>
                        </a:rPr>
                        <m:t>kW</m:t>
                      </m:r>
                    </m:oMath>
                  </m:oMathPara>
                </a14:m>
                <a:endParaRPr lang="cs-CZ" dirty="0"/>
              </a:p>
              <a:p>
                <a:endParaRPr lang="cs-CZ" dirty="0"/>
              </a:p>
              <a:p>
                <a:r>
                  <a:rPr lang="cs-CZ" b="1" dirty="0"/>
                  <a:t>Potřebný výkon ke zvednutí břemene má hodnotu 1 </a:t>
                </a:r>
                <a14:m>
                  <m:oMath xmlns:m="http://schemas.openxmlformats.org/officeDocument/2006/math">
                    <m:r>
                      <a:rPr lang="cs-CZ" b="1" i="0" dirty="0" smtClean="0">
                        <a:latin typeface="Cambria Math" panose="02040503050406030204" pitchFamily="18" charset="0"/>
                      </a:rPr>
                      <m:t>𝐤</m:t>
                    </m:r>
                    <m:r>
                      <a:rPr lang="cs-CZ" b="1" i="0" dirty="0">
                        <a:latin typeface="Cambria Math" panose="02040503050406030204" pitchFamily="18" charset="0"/>
                      </a:rPr>
                      <m:t>𝐖</m:t>
                    </m:r>
                  </m:oMath>
                </a14:m>
                <a:endParaRPr lang="cs-CZ" b="1" dirty="0"/>
              </a:p>
            </p:txBody>
          </p:sp>
        </mc:Choice>
        <mc:Fallback xmlns="">
          <p:sp>
            <p:nvSpPr>
              <p:cNvPr id="6" name="TextovéPole 5">
                <a:extLst>
                  <a:ext uri="{FF2B5EF4-FFF2-40B4-BE49-F238E27FC236}">
                    <a16:creationId xmlns:a16="http://schemas.microsoft.com/office/drawing/2014/main" id="{FD97BBEA-E69F-A00E-2599-1332D21AA3E0}"/>
                  </a:ext>
                </a:extLst>
              </p:cNvPr>
              <p:cNvSpPr txBox="1">
                <a:spLocks noRot="1" noChangeAspect="1" noMove="1" noResize="1" noEditPoints="1" noAdjustHandles="1" noChangeArrowheads="1" noChangeShapeType="1" noTextEdit="1"/>
              </p:cNvSpPr>
              <p:nvPr/>
            </p:nvSpPr>
            <p:spPr>
              <a:xfrm>
                <a:off x="736465" y="2326144"/>
                <a:ext cx="11179534" cy="3285708"/>
              </a:xfrm>
              <a:prstGeom prst="rect">
                <a:avLst/>
              </a:prstGeom>
              <a:blipFill>
                <a:blip r:embed="rId3"/>
                <a:stretch>
                  <a:fillRect l="-491" t="-1113" b="-2041"/>
                </a:stretch>
              </a:blipFill>
            </p:spPr>
            <p:txBody>
              <a:bodyPr/>
              <a:lstStyle/>
              <a:p>
                <a:r>
                  <a:rPr lang="cs-CZ">
                    <a:noFill/>
                  </a:rPr>
                  <a:t> </a:t>
                </a:r>
              </a:p>
            </p:txBody>
          </p:sp>
        </mc:Fallback>
      </mc:AlternateContent>
      <p:cxnSp>
        <p:nvCxnSpPr>
          <p:cNvPr id="7" name="Přímá spojnice 6">
            <a:extLst>
              <a:ext uri="{FF2B5EF4-FFF2-40B4-BE49-F238E27FC236}">
                <a16:creationId xmlns:a16="http://schemas.microsoft.com/office/drawing/2014/main" id="{94086254-856A-C2BB-2D93-80B2729FF2D2}"/>
              </a:ext>
            </a:extLst>
          </p:cNvPr>
          <p:cNvCxnSpPr/>
          <p:nvPr/>
        </p:nvCxnSpPr>
        <p:spPr>
          <a:xfrm flipV="1">
            <a:off x="9244361" y="5241073"/>
            <a:ext cx="2230244" cy="0"/>
          </a:xfrm>
          <a:prstGeom prst="line">
            <a:avLst/>
          </a:prstGeom>
        </p:spPr>
        <p:style>
          <a:lnRef idx="1">
            <a:schemeClr val="accent1"/>
          </a:lnRef>
          <a:fillRef idx="0">
            <a:schemeClr val="accent1"/>
          </a:fillRef>
          <a:effectRef idx="0">
            <a:schemeClr val="accent1"/>
          </a:effectRef>
          <a:fontRef idx="minor">
            <a:schemeClr val="tx1"/>
          </a:fontRef>
        </p:style>
      </p:cxnSp>
      <p:sp>
        <p:nvSpPr>
          <p:cNvPr id="8" name="Ovál 7">
            <a:extLst>
              <a:ext uri="{FF2B5EF4-FFF2-40B4-BE49-F238E27FC236}">
                <a16:creationId xmlns:a16="http://schemas.microsoft.com/office/drawing/2014/main" id="{1FD79D20-BD96-A6E9-0032-B13E7DCE79D4}"/>
              </a:ext>
            </a:extLst>
          </p:cNvPr>
          <p:cNvSpPr/>
          <p:nvPr/>
        </p:nvSpPr>
        <p:spPr>
          <a:xfrm>
            <a:off x="9958039" y="4616604"/>
            <a:ext cx="613317" cy="613317"/>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 name="TextovéPole 8">
            <a:extLst>
              <a:ext uri="{FF2B5EF4-FFF2-40B4-BE49-F238E27FC236}">
                <a16:creationId xmlns:a16="http://schemas.microsoft.com/office/drawing/2014/main" id="{5891A87E-A12D-3F0F-1337-93FCE5A5DEDC}"/>
              </a:ext>
            </a:extLst>
          </p:cNvPr>
          <p:cNvSpPr txBox="1"/>
          <p:nvPr/>
        </p:nvSpPr>
        <p:spPr>
          <a:xfrm>
            <a:off x="9958038" y="4764058"/>
            <a:ext cx="613318" cy="307777"/>
          </a:xfrm>
          <a:prstGeom prst="rect">
            <a:avLst/>
          </a:prstGeom>
          <a:noFill/>
        </p:spPr>
        <p:txBody>
          <a:bodyPr wrap="square" rtlCol="0">
            <a:spAutoFit/>
          </a:bodyPr>
          <a:lstStyle/>
          <a:p>
            <a:r>
              <a:rPr lang="cs-CZ" sz="1400" dirty="0">
                <a:solidFill>
                  <a:schemeClr val="bg1"/>
                </a:solidFill>
              </a:rPr>
              <a:t>50 kg</a:t>
            </a:r>
          </a:p>
        </p:txBody>
      </p:sp>
      <p:cxnSp>
        <p:nvCxnSpPr>
          <p:cNvPr id="11" name="Přímá spojnice 10">
            <a:extLst>
              <a:ext uri="{FF2B5EF4-FFF2-40B4-BE49-F238E27FC236}">
                <a16:creationId xmlns:a16="http://schemas.microsoft.com/office/drawing/2014/main" id="{4188B146-4E95-5B96-8982-9AB7B4321F3E}"/>
              </a:ext>
            </a:extLst>
          </p:cNvPr>
          <p:cNvCxnSpPr>
            <a:cxnSpLocks/>
          </p:cNvCxnSpPr>
          <p:nvPr/>
        </p:nvCxnSpPr>
        <p:spPr>
          <a:xfrm>
            <a:off x="9132849" y="3088887"/>
            <a:ext cx="2341756" cy="0"/>
          </a:xfrm>
          <a:prstGeom prst="line">
            <a:avLst/>
          </a:prstGeom>
        </p:spPr>
        <p:style>
          <a:lnRef idx="1">
            <a:schemeClr val="accent1"/>
          </a:lnRef>
          <a:fillRef idx="0">
            <a:schemeClr val="accent1"/>
          </a:fillRef>
          <a:effectRef idx="0">
            <a:schemeClr val="accent1"/>
          </a:effectRef>
          <a:fontRef idx="minor">
            <a:schemeClr val="tx1"/>
          </a:fontRef>
        </p:style>
      </p:cxnSp>
      <p:sp>
        <p:nvSpPr>
          <p:cNvPr id="13" name="Ovál 12">
            <a:extLst>
              <a:ext uri="{FF2B5EF4-FFF2-40B4-BE49-F238E27FC236}">
                <a16:creationId xmlns:a16="http://schemas.microsoft.com/office/drawing/2014/main" id="{6EBD57D1-D7F7-BD2E-534C-2AD38E8EA2AA}"/>
              </a:ext>
            </a:extLst>
          </p:cNvPr>
          <p:cNvSpPr/>
          <p:nvPr/>
        </p:nvSpPr>
        <p:spPr>
          <a:xfrm>
            <a:off x="9958038" y="2475570"/>
            <a:ext cx="613317" cy="613317"/>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15" name="Přímá spojnice se šipkou 14">
            <a:extLst>
              <a:ext uri="{FF2B5EF4-FFF2-40B4-BE49-F238E27FC236}">
                <a16:creationId xmlns:a16="http://schemas.microsoft.com/office/drawing/2014/main" id="{B76645B3-3381-C70B-A251-61E6066DF1E4}"/>
              </a:ext>
            </a:extLst>
          </p:cNvPr>
          <p:cNvCxnSpPr/>
          <p:nvPr/>
        </p:nvCxnSpPr>
        <p:spPr>
          <a:xfrm>
            <a:off x="11084312" y="3088887"/>
            <a:ext cx="0" cy="2152186"/>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16" name="TextovéPole 15">
            <a:extLst>
              <a:ext uri="{FF2B5EF4-FFF2-40B4-BE49-F238E27FC236}">
                <a16:creationId xmlns:a16="http://schemas.microsoft.com/office/drawing/2014/main" id="{14546C03-8100-6855-1584-50E4242F3AB7}"/>
              </a:ext>
            </a:extLst>
          </p:cNvPr>
          <p:cNvSpPr txBox="1"/>
          <p:nvPr/>
        </p:nvSpPr>
        <p:spPr>
          <a:xfrm>
            <a:off x="11148893" y="4002177"/>
            <a:ext cx="702526" cy="369332"/>
          </a:xfrm>
          <a:prstGeom prst="rect">
            <a:avLst/>
          </a:prstGeom>
          <a:noFill/>
        </p:spPr>
        <p:txBody>
          <a:bodyPr wrap="square" rtlCol="0">
            <a:spAutoFit/>
          </a:bodyPr>
          <a:lstStyle/>
          <a:p>
            <a:r>
              <a:rPr lang="cs-CZ" dirty="0"/>
              <a:t>20 m</a:t>
            </a:r>
          </a:p>
        </p:txBody>
      </p:sp>
    </p:spTree>
    <p:extLst>
      <p:ext uri="{BB962C8B-B14F-4D97-AF65-F5344CB8AC3E}">
        <p14:creationId xmlns:p14="http://schemas.microsoft.com/office/powerpoint/2010/main" val="34328835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00138EFC-7169-5322-AB54-210D3950AC12}"/>
              </a:ext>
            </a:extLst>
          </p:cNvPr>
          <p:cNvSpPr txBox="1"/>
          <p:nvPr/>
        </p:nvSpPr>
        <p:spPr>
          <a:xfrm>
            <a:off x="386919" y="836713"/>
            <a:ext cx="11299559" cy="646331"/>
          </a:xfrm>
          <a:prstGeom prst="rect">
            <a:avLst/>
          </a:prstGeom>
          <a:noFill/>
        </p:spPr>
        <p:txBody>
          <a:bodyPr wrap="square" rtlCol="0">
            <a:spAutoFit/>
          </a:bodyPr>
          <a:lstStyle/>
          <a:p>
            <a:r>
              <a:rPr lang="cs-CZ" dirty="0"/>
              <a:t>Vzpěrač vyzvedl činku o hmotnosti 150 kg do výšky 2 m za 3 s.</a:t>
            </a:r>
          </a:p>
          <a:p>
            <a:r>
              <a:rPr lang="cs-CZ" dirty="0"/>
              <a:t>Jakou mechanickou práci vzpěrač vykonal a jaký byl jeho výkon? </a:t>
            </a:r>
          </a:p>
        </p:txBody>
      </p:sp>
      <mc:AlternateContent xmlns:mc="http://schemas.openxmlformats.org/markup-compatibility/2006" xmlns:a14="http://schemas.microsoft.com/office/drawing/2010/main">
        <mc:Choice Requires="a14">
          <p:sp>
            <p:nvSpPr>
              <p:cNvPr id="5" name="TextovéPole 4">
                <a:extLst>
                  <a:ext uri="{FF2B5EF4-FFF2-40B4-BE49-F238E27FC236}">
                    <a16:creationId xmlns:a16="http://schemas.microsoft.com/office/drawing/2014/main" id="{8810B244-7B47-CF02-00B2-BA5AE396243A}"/>
                  </a:ext>
                </a:extLst>
              </p:cNvPr>
              <p:cNvSpPr txBox="1"/>
              <p:nvPr/>
            </p:nvSpPr>
            <p:spPr>
              <a:xfrm>
                <a:off x="386919" y="1570167"/>
                <a:ext cx="11299559" cy="669992"/>
              </a:xfrm>
              <a:prstGeom prst="rect">
                <a:avLst/>
              </a:prstGeom>
              <a:noFill/>
            </p:spPr>
            <p:txBody>
              <a:bodyPr wrap="square" rtlCol="0">
                <a:spAutoFit/>
              </a:bodyPr>
              <a:lstStyle/>
              <a:p>
                <a:r>
                  <a:rPr lang="cs-CZ" dirty="0"/>
                  <a:t>Řešení:</a:t>
                </a:r>
              </a:p>
              <a:p>
                <a:pPr/>
                <a14:m>
                  <m:oMathPara xmlns:m="http://schemas.openxmlformats.org/officeDocument/2006/math">
                    <m:oMathParaPr>
                      <m:jc m:val="left"/>
                    </m:oMathParaPr>
                    <m:oMath xmlns:m="http://schemas.openxmlformats.org/officeDocument/2006/math">
                      <m:r>
                        <a:rPr lang="cs-CZ" i="1">
                          <a:latin typeface="Cambria Math" panose="02040503050406030204" pitchFamily="18" charset="0"/>
                        </a:rPr>
                        <m:t>𝑚</m:t>
                      </m:r>
                      <m:r>
                        <a:rPr lang="cs-CZ" i="1">
                          <a:latin typeface="Cambria Math" panose="02040503050406030204" pitchFamily="18" charset="0"/>
                        </a:rPr>
                        <m:t>=150 </m:t>
                      </m:r>
                      <m:r>
                        <m:rPr>
                          <m:sty m:val="p"/>
                        </m:rPr>
                        <a:rPr lang="cs-CZ">
                          <a:latin typeface="Cambria Math" panose="02040503050406030204" pitchFamily="18" charset="0"/>
                        </a:rPr>
                        <m:t>kg</m:t>
                      </m:r>
                      <m:r>
                        <a:rPr lang="cs-CZ" i="1">
                          <a:latin typeface="Cambria Math" panose="02040503050406030204" pitchFamily="18" charset="0"/>
                        </a:rPr>
                        <m:t>, </m:t>
                      </m:r>
                      <m:r>
                        <a:rPr lang="cs-CZ" i="1">
                          <a:latin typeface="Cambria Math" panose="02040503050406030204" pitchFamily="18" charset="0"/>
                        </a:rPr>
                        <m:t>h</m:t>
                      </m:r>
                      <m:r>
                        <a:rPr lang="cs-CZ" i="1">
                          <a:latin typeface="Cambria Math" panose="02040503050406030204" pitchFamily="18" charset="0"/>
                        </a:rPr>
                        <m:t>=2 </m:t>
                      </m:r>
                      <m:r>
                        <m:rPr>
                          <m:sty m:val="p"/>
                        </m:rPr>
                        <a:rPr lang="cs-CZ">
                          <a:latin typeface="Cambria Math" panose="02040503050406030204" pitchFamily="18" charset="0"/>
                        </a:rPr>
                        <m:t>m</m:t>
                      </m:r>
                      <m:r>
                        <a:rPr lang="cs-CZ" i="1">
                          <a:latin typeface="Cambria Math" panose="02040503050406030204" pitchFamily="18" charset="0"/>
                        </a:rPr>
                        <m:t>, </m:t>
                      </m:r>
                      <m:r>
                        <a:rPr lang="cs-CZ" i="1">
                          <a:latin typeface="Cambria Math" panose="02040503050406030204" pitchFamily="18" charset="0"/>
                        </a:rPr>
                        <m:t>𝑡</m:t>
                      </m:r>
                      <m:r>
                        <a:rPr lang="cs-CZ" i="1">
                          <a:latin typeface="Cambria Math" panose="02040503050406030204" pitchFamily="18" charset="0"/>
                        </a:rPr>
                        <m:t>=3 </m:t>
                      </m:r>
                      <m:r>
                        <m:rPr>
                          <m:sty m:val="p"/>
                        </m:rPr>
                        <a:rPr lang="cs-CZ">
                          <a:latin typeface="Cambria Math" panose="02040503050406030204" pitchFamily="18" charset="0"/>
                        </a:rPr>
                        <m:t>s</m:t>
                      </m:r>
                      <m:r>
                        <a:rPr lang="cs-CZ" i="1">
                          <a:latin typeface="Cambria Math" panose="02040503050406030204" pitchFamily="18" charset="0"/>
                        </a:rPr>
                        <m:t>, </m:t>
                      </m:r>
                      <m:r>
                        <a:rPr lang="cs-CZ" i="1">
                          <a:latin typeface="Cambria Math" panose="02040503050406030204" pitchFamily="18" charset="0"/>
                        </a:rPr>
                        <m:t>𝑔</m:t>
                      </m:r>
                      <m:r>
                        <a:rPr lang="cs-CZ" i="1">
                          <a:latin typeface="Cambria Math" panose="02040503050406030204" pitchFamily="18" charset="0"/>
                        </a:rPr>
                        <m:t>=10 </m:t>
                      </m:r>
                      <m:r>
                        <m:rPr>
                          <m:sty m:val="p"/>
                        </m:rPr>
                        <a:rPr lang="cs-CZ">
                          <a:latin typeface="Cambria Math" panose="02040503050406030204" pitchFamily="18" charset="0"/>
                        </a:rPr>
                        <m:t>m</m:t>
                      </m:r>
                      <m:r>
                        <a:rPr lang="cs-CZ">
                          <a:latin typeface="Cambria Math" panose="02040503050406030204" pitchFamily="18" charset="0"/>
                        </a:rPr>
                        <m:t>.</m:t>
                      </m:r>
                      <m:sSup>
                        <m:sSupPr>
                          <m:ctrlPr>
                            <a:rPr lang="cs-CZ" i="1">
                              <a:latin typeface="Cambria Math" panose="02040503050406030204" pitchFamily="18" charset="0"/>
                            </a:rPr>
                          </m:ctrlPr>
                        </m:sSupPr>
                        <m:e>
                          <m:r>
                            <m:rPr>
                              <m:sty m:val="p"/>
                            </m:rPr>
                            <a:rPr lang="cs-CZ">
                              <a:latin typeface="Cambria Math" panose="02040503050406030204" pitchFamily="18" charset="0"/>
                            </a:rPr>
                            <m:t>s</m:t>
                          </m:r>
                        </m:e>
                        <m:sup>
                          <m:r>
                            <a:rPr lang="cs-CZ" i="1">
                              <a:latin typeface="Cambria Math" panose="02040503050406030204" pitchFamily="18" charset="0"/>
                            </a:rPr>
                            <m:t>−2</m:t>
                          </m:r>
                        </m:sup>
                      </m:sSup>
                      <m:r>
                        <a:rPr lang="cs-CZ" i="1">
                          <a:latin typeface="Cambria Math" panose="02040503050406030204" pitchFamily="18" charset="0"/>
                        </a:rPr>
                        <m:t>,</m:t>
                      </m:r>
                      <m:r>
                        <a:rPr lang="cs-CZ" i="1">
                          <a:latin typeface="Cambria Math" panose="02040503050406030204" pitchFamily="18" charset="0"/>
                        </a:rPr>
                        <m:t>𝑊</m:t>
                      </m:r>
                      <m:r>
                        <a:rPr lang="cs-CZ" i="1">
                          <a:latin typeface="Cambria Math" panose="02040503050406030204" pitchFamily="18" charset="0"/>
                        </a:rPr>
                        <m:t>=?, </m:t>
                      </m:r>
                      <m:r>
                        <a:rPr lang="cs-CZ" i="1">
                          <a:latin typeface="Cambria Math" panose="02040503050406030204" pitchFamily="18" charset="0"/>
                        </a:rPr>
                        <m:t>𝑃</m:t>
                      </m:r>
                      <m:r>
                        <a:rPr lang="cs-CZ" i="1">
                          <a:latin typeface="Cambria Math" panose="02040503050406030204" pitchFamily="18" charset="0"/>
                        </a:rPr>
                        <m:t>=?</m:t>
                      </m:r>
                    </m:oMath>
                  </m:oMathPara>
                </a14:m>
                <a:endParaRPr lang="cs-CZ" dirty="0"/>
              </a:p>
            </p:txBody>
          </p:sp>
        </mc:Choice>
        <mc:Fallback xmlns="">
          <p:sp>
            <p:nvSpPr>
              <p:cNvPr id="5" name="TextovéPole 4">
                <a:extLst>
                  <a:ext uri="{FF2B5EF4-FFF2-40B4-BE49-F238E27FC236}">
                    <a16:creationId xmlns:a16="http://schemas.microsoft.com/office/drawing/2014/main" id="{8810B244-7B47-CF02-00B2-BA5AE396243A}"/>
                  </a:ext>
                </a:extLst>
              </p:cNvPr>
              <p:cNvSpPr txBox="1">
                <a:spLocks noRot="1" noChangeAspect="1" noMove="1" noResize="1" noEditPoints="1" noAdjustHandles="1" noChangeArrowheads="1" noChangeShapeType="1" noTextEdit="1"/>
              </p:cNvSpPr>
              <p:nvPr/>
            </p:nvSpPr>
            <p:spPr>
              <a:xfrm>
                <a:off x="386919" y="1570167"/>
                <a:ext cx="11299559" cy="669992"/>
              </a:xfrm>
              <a:prstGeom prst="rect">
                <a:avLst/>
              </a:prstGeom>
              <a:blipFill>
                <a:blip r:embed="rId2"/>
                <a:stretch>
                  <a:fillRect l="-431" t="-5505" b="-3670"/>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A1864A40-8207-01C7-EC8A-5771498960A0}"/>
                  </a:ext>
                </a:extLst>
              </p:cNvPr>
              <p:cNvSpPr txBox="1"/>
              <p:nvPr/>
            </p:nvSpPr>
            <p:spPr>
              <a:xfrm>
                <a:off x="386919" y="2492896"/>
                <a:ext cx="11299559" cy="923330"/>
              </a:xfrm>
              <a:prstGeom prst="rect">
                <a:avLst/>
              </a:prstGeom>
              <a:noFill/>
            </p:spPr>
            <p:txBody>
              <a:bodyPr wrap="square" rtlCol="0">
                <a:spAutoFit/>
              </a:bodyPr>
              <a:lstStyle/>
              <a:p>
                <a:pPr marL="342900" indent="-342900">
                  <a:buAutoNum type="arabicPeriod"/>
                </a:pPr>
                <a:r>
                  <a:rPr lang="cs-CZ" dirty="0"/>
                  <a:t>Výpočet tíhové síly </a:t>
                </a:r>
                <a14:m>
                  <m:oMath xmlns:m="http://schemas.openxmlformats.org/officeDocument/2006/math">
                    <m:sSub>
                      <m:sSubPr>
                        <m:ctrlPr>
                          <a:rPr lang="cs-CZ" i="1">
                            <a:latin typeface="Cambria Math" panose="02040503050406030204" pitchFamily="18" charset="0"/>
                          </a:rPr>
                        </m:ctrlPr>
                      </m:sSubPr>
                      <m:e>
                        <m:r>
                          <a:rPr lang="cs-CZ" i="1">
                            <a:latin typeface="Cambria Math" panose="02040503050406030204" pitchFamily="18" charset="0"/>
                          </a:rPr>
                          <m:t>𝐹</m:t>
                        </m:r>
                      </m:e>
                      <m:sub>
                        <m:r>
                          <a:rPr lang="cs-CZ" i="1">
                            <a:latin typeface="Cambria Math" panose="02040503050406030204" pitchFamily="18" charset="0"/>
                          </a:rPr>
                          <m:t>𝐺</m:t>
                        </m:r>
                      </m:sub>
                    </m:sSub>
                  </m:oMath>
                </a14:m>
                <a:r>
                  <a:rPr lang="cs-CZ" dirty="0"/>
                  <a:t>:</a:t>
                </a:r>
              </a:p>
              <a:p>
                <a:pPr marL="342900" indent="-342900">
                  <a:buAutoNum type="arabicPeriod"/>
                </a:pPr>
                <a:endParaRPr lang="cs-CZ" dirty="0"/>
              </a:p>
              <a:p>
                <a:pPr/>
                <a14:m>
                  <m:oMathPara xmlns:m="http://schemas.openxmlformats.org/officeDocument/2006/math">
                    <m:oMathParaPr>
                      <m:jc m:val="centerGroup"/>
                    </m:oMathParaPr>
                    <m:oMath xmlns:m="http://schemas.openxmlformats.org/officeDocument/2006/math">
                      <m:sSub>
                        <m:sSubPr>
                          <m:ctrlPr>
                            <a:rPr lang="cs-CZ" i="1">
                              <a:latin typeface="Cambria Math" panose="02040503050406030204" pitchFamily="18" charset="0"/>
                            </a:rPr>
                          </m:ctrlPr>
                        </m:sSubPr>
                        <m:e>
                          <m:r>
                            <a:rPr lang="cs-CZ" i="1">
                              <a:latin typeface="Cambria Math" panose="02040503050406030204" pitchFamily="18" charset="0"/>
                            </a:rPr>
                            <m:t>𝐹</m:t>
                          </m:r>
                        </m:e>
                        <m:sub>
                          <m:r>
                            <a:rPr lang="cs-CZ" i="1">
                              <a:latin typeface="Cambria Math" panose="02040503050406030204" pitchFamily="18" charset="0"/>
                            </a:rPr>
                            <m:t>𝐺</m:t>
                          </m:r>
                        </m:sub>
                      </m:sSub>
                      <m:r>
                        <a:rPr lang="cs-CZ" i="1">
                          <a:latin typeface="Cambria Math" panose="02040503050406030204" pitchFamily="18" charset="0"/>
                        </a:rPr>
                        <m:t>=</m:t>
                      </m:r>
                      <m:r>
                        <a:rPr lang="cs-CZ" i="1">
                          <a:latin typeface="Cambria Math" panose="02040503050406030204" pitchFamily="18" charset="0"/>
                        </a:rPr>
                        <m:t>𝑚</m:t>
                      </m:r>
                      <m:r>
                        <a:rPr lang="cs-CZ" i="1">
                          <a:latin typeface="Cambria Math" panose="02040503050406030204" pitchFamily="18" charset="0"/>
                        </a:rPr>
                        <m:t>.</m:t>
                      </m:r>
                      <m:r>
                        <a:rPr lang="cs-CZ" i="1">
                          <a:latin typeface="Cambria Math" panose="02040503050406030204" pitchFamily="18" charset="0"/>
                        </a:rPr>
                        <m:t>𝑔</m:t>
                      </m:r>
                      <m:r>
                        <a:rPr lang="cs-CZ" i="1">
                          <a:latin typeface="Cambria Math" panose="02040503050406030204" pitchFamily="18" charset="0"/>
                        </a:rPr>
                        <m:t>=150.10 </m:t>
                      </m:r>
                      <m:r>
                        <m:rPr>
                          <m:sty m:val="p"/>
                        </m:rPr>
                        <a:rPr lang="cs-CZ">
                          <a:latin typeface="Cambria Math" panose="02040503050406030204" pitchFamily="18" charset="0"/>
                        </a:rPr>
                        <m:t>N</m:t>
                      </m:r>
                      <m:r>
                        <a:rPr lang="cs-CZ">
                          <a:latin typeface="Cambria Math" panose="02040503050406030204" pitchFamily="18" charset="0"/>
                        </a:rPr>
                        <m:t>=1500 </m:t>
                      </m:r>
                      <m:r>
                        <m:rPr>
                          <m:sty m:val="p"/>
                        </m:rPr>
                        <a:rPr lang="cs-CZ">
                          <a:latin typeface="Cambria Math" panose="02040503050406030204" pitchFamily="18" charset="0"/>
                        </a:rPr>
                        <m:t>N</m:t>
                      </m:r>
                    </m:oMath>
                  </m:oMathPara>
                </a14:m>
                <a:endParaRPr lang="cs-CZ" dirty="0"/>
              </a:p>
            </p:txBody>
          </p:sp>
        </mc:Choice>
        <mc:Fallback xmlns="">
          <p:sp>
            <p:nvSpPr>
              <p:cNvPr id="6" name="TextovéPole 5">
                <a:extLst>
                  <a:ext uri="{FF2B5EF4-FFF2-40B4-BE49-F238E27FC236}">
                    <a16:creationId xmlns:a16="http://schemas.microsoft.com/office/drawing/2014/main" id="{A1864A40-8207-01C7-EC8A-5771498960A0}"/>
                  </a:ext>
                </a:extLst>
              </p:cNvPr>
              <p:cNvSpPr txBox="1">
                <a:spLocks noRot="1" noChangeAspect="1" noMove="1" noResize="1" noEditPoints="1" noAdjustHandles="1" noChangeArrowheads="1" noChangeShapeType="1" noTextEdit="1"/>
              </p:cNvSpPr>
              <p:nvPr/>
            </p:nvSpPr>
            <p:spPr>
              <a:xfrm>
                <a:off x="386919" y="2492896"/>
                <a:ext cx="11299559" cy="923330"/>
              </a:xfrm>
              <a:prstGeom prst="rect">
                <a:avLst/>
              </a:prstGeom>
              <a:blipFill>
                <a:blip r:embed="rId3"/>
                <a:stretch>
                  <a:fillRect l="-431" t="-3974" b="-1987"/>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3268F748-2F7E-8DA0-2DE9-83F0FC7354B7}"/>
                  </a:ext>
                </a:extLst>
              </p:cNvPr>
              <p:cNvSpPr txBox="1"/>
              <p:nvPr/>
            </p:nvSpPr>
            <p:spPr>
              <a:xfrm>
                <a:off x="386919" y="3501008"/>
                <a:ext cx="11299559" cy="923330"/>
              </a:xfrm>
              <a:prstGeom prst="rect">
                <a:avLst/>
              </a:prstGeom>
              <a:noFill/>
            </p:spPr>
            <p:txBody>
              <a:bodyPr wrap="square" rtlCol="0">
                <a:spAutoFit/>
              </a:bodyPr>
              <a:lstStyle/>
              <a:p>
                <a:r>
                  <a:rPr lang="cs-CZ" dirty="0"/>
                  <a:t>2. Výpočet mechanické práce:</a:t>
                </a:r>
              </a:p>
              <a:p>
                <a:endParaRPr lang="cs-CZ" dirty="0"/>
              </a:p>
              <a:p>
                <a:pPr/>
                <a14:m>
                  <m:oMathPara xmlns:m="http://schemas.openxmlformats.org/officeDocument/2006/math">
                    <m:oMathParaPr>
                      <m:jc m:val="centerGroup"/>
                    </m:oMathParaPr>
                    <m:oMath xmlns:m="http://schemas.openxmlformats.org/officeDocument/2006/math">
                      <m:r>
                        <a:rPr lang="cs-CZ" i="1">
                          <a:latin typeface="Cambria Math" panose="02040503050406030204" pitchFamily="18" charset="0"/>
                        </a:rPr>
                        <m:t>𝑊</m:t>
                      </m:r>
                      <m:r>
                        <a:rPr lang="cs-CZ" i="1">
                          <a:latin typeface="Cambria Math" panose="02040503050406030204" pitchFamily="18" charset="0"/>
                        </a:rPr>
                        <m:t>=</m:t>
                      </m:r>
                      <m:sSub>
                        <m:sSubPr>
                          <m:ctrlPr>
                            <a:rPr lang="cs-CZ" i="1">
                              <a:latin typeface="Cambria Math" panose="02040503050406030204" pitchFamily="18" charset="0"/>
                            </a:rPr>
                          </m:ctrlPr>
                        </m:sSubPr>
                        <m:e>
                          <m:r>
                            <a:rPr lang="cs-CZ" i="1">
                              <a:latin typeface="Cambria Math" panose="02040503050406030204" pitchFamily="18" charset="0"/>
                            </a:rPr>
                            <m:t>𝐹</m:t>
                          </m:r>
                        </m:e>
                        <m:sub>
                          <m:r>
                            <a:rPr lang="cs-CZ" i="1">
                              <a:latin typeface="Cambria Math" panose="02040503050406030204" pitchFamily="18" charset="0"/>
                            </a:rPr>
                            <m:t>𝐺</m:t>
                          </m:r>
                        </m:sub>
                      </m:sSub>
                      <m:r>
                        <a:rPr lang="cs-CZ" i="1">
                          <a:latin typeface="Cambria Math" panose="02040503050406030204" pitchFamily="18" charset="0"/>
                        </a:rPr>
                        <m:t>.</m:t>
                      </m:r>
                      <m:r>
                        <a:rPr lang="cs-CZ" i="1">
                          <a:latin typeface="Cambria Math" panose="02040503050406030204" pitchFamily="18" charset="0"/>
                        </a:rPr>
                        <m:t>h</m:t>
                      </m:r>
                      <m:r>
                        <a:rPr lang="cs-CZ" i="1">
                          <a:latin typeface="Cambria Math" panose="02040503050406030204" pitchFamily="18" charset="0"/>
                        </a:rPr>
                        <m:t>=1500.2 </m:t>
                      </m:r>
                      <m:r>
                        <m:rPr>
                          <m:sty m:val="p"/>
                        </m:rPr>
                        <a:rPr lang="cs-CZ">
                          <a:latin typeface="Cambria Math" panose="02040503050406030204" pitchFamily="18" charset="0"/>
                        </a:rPr>
                        <m:t>J</m:t>
                      </m:r>
                      <m:r>
                        <a:rPr lang="cs-CZ">
                          <a:latin typeface="Cambria Math" panose="02040503050406030204" pitchFamily="18" charset="0"/>
                        </a:rPr>
                        <m:t>=3000 </m:t>
                      </m:r>
                      <m:r>
                        <m:rPr>
                          <m:sty m:val="p"/>
                        </m:rPr>
                        <a:rPr lang="cs-CZ">
                          <a:latin typeface="Cambria Math" panose="02040503050406030204" pitchFamily="18" charset="0"/>
                        </a:rPr>
                        <m:t>J</m:t>
                      </m:r>
                    </m:oMath>
                  </m:oMathPara>
                </a14:m>
                <a:endParaRPr lang="cs-CZ" dirty="0"/>
              </a:p>
            </p:txBody>
          </p:sp>
        </mc:Choice>
        <mc:Fallback xmlns="">
          <p:sp>
            <p:nvSpPr>
              <p:cNvPr id="7" name="TextovéPole 6">
                <a:extLst>
                  <a:ext uri="{FF2B5EF4-FFF2-40B4-BE49-F238E27FC236}">
                    <a16:creationId xmlns:a16="http://schemas.microsoft.com/office/drawing/2014/main" id="{3268F748-2F7E-8DA0-2DE9-83F0FC7354B7}"/>
                  </a:ext>
                </a:extLst>
              </p:cNvPr>
              <p:cNvSpPr txBox="1">
                <a:spLocks noRot="1" noChangeAspect="1" noMove="1" noResize="1" noEditPoints="1" noAdjustHandles="1" noChangeArrowheads="1" noChangeShapeType="1" noTextEdit="1"/>
              </p:cNvSpPr>
              <p:nvPr/>
            </p:nvSpPr>
            <p:spPr>
              <a:xfrm>
                <a:off x="386919" y="3501008"/>
                <a:ext cx="11299559" cy="923330"/>
              </a:xfrm>
              <a:prstGeom prst="rect">
                <a:avLst/>
              </a:prstGeom>
              <a:blipFill>
                <a:blip r:embed="rId4"/>
                <a:stretch>
                  <a:fillRect l="-431" t="-3289" b="-3289"/>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8" name="TextovéPole 7">
                <a:extLst>
                  <a:ext uri="{FF2B5EF4-FFF2-40B4-BE49-F238E27FC236}">
                    <a16:creationId xmlns:a16="http://schemas.microsoft.com/office/drawing/2014/main" id="{AA717C45-F87F-1BCA-A3CB-93FA8B1A6726}"/>
                  </a:ext>
                </a:extLst>
              </p:cNvPr>
              <p:cNvSpPr txBox="1"/>
              <p:nvPr/>
            </p:nvSpPr>
            <p:spPr>
              <a:xfrm>
                <a:off x="475928" y="4534981"/>
                <a:ext cx="9796056" cy="1188787"/>
              </a:xfrm>
              <a:prstGeom prst="rect">
                <a:avLst/>
              </a:prstGeom>
              <a:noFill/>
            </p:spPr>
            <p:txBody>
              <a:bodyPr wrap="square" rtlCol="0">
                <a:spAutoFit/>
              </a:bodyPr>
              <a:lstStyle/>
              <a:p>
                <a:r>
                  <a:rPr lang="cs-CZ" dirty="0"/>
                  <a:t>3. Výpočet výkonu vzpěrače:</a:t>
                </a:r>
              </a:p>
              <a:p>
                <a:endParaRPr lang="cs-CZ" dirty="0"/>
              </a:p>
              <a:p>
                <a:pPr/>
                <a14:m>
                  <m:oMathPara xmlns:m="http://schemas.openxmlformats.org/officeDocument/2006/math">
                    <m:oMathParaPr>
                      <m:jc m:val="centerGroup"/>
                    </m:oMathParaPr>
                    <m:oMath xmlns:m="http://schemas.openxmlformats.org/officeDocument/2006/math">
                      <m:r>
                        <a:rPr lang="cs-CZ" i="1">
                          <a:latin typeface="Cambria Math" panose="02040503050406030204" pitchFamily="18" charset="0"/>
                        </a:rPr>
                        <m:t>𝑃</m:t>
                      </m:r>
                      <m:r>
                        <a:rPr lang="cs-CZ" i="1">
                          <a:latin typeface="Cambria Math" panose="02040503050406030204" pitchFamily="18" charset="0"/>
                        </a:rPr>
                        <m:t>=</m:t>
                      </m:r>
                      <m:f>
                        <m:fPr>
                          <m:ctrlPr>
                            <a:rPr lang="cs-CZ" i="1">
                              <a:latin typeface="Cambria Math" panose="02040503050406030204" pitchFamily="18" charset="0"/>
                            </a:rPr>
                          </m:ctrlPr>
                        </m:fPr>
                        <m:num>
                          <m:r>
                            <a:rPr lang="cs-CZ" i="1">
                              <a:latin typeface="Cambria Math" panose="02040503050406030204" pitchFamily="18" charset="0"/>
                            </a:rPr>
                            <m:t>𝑊</m:t>
                          </m:r>
                        </m:num>
                        <m:den>
                          <m:r>
                            <a:rPr lang="cs-CZ" i="1">
                              <a:latin typeface="Cambria Math" panose="02040503050406030204" pitchFamily="18" charset="0"/>
                            </a:rPr>
                            <m:t>𝑡</m:t>
                          </m:r>
                        </m:den>
                      </m:f>
                      <m:r>
                        <a:rPr lang="cs-CZ" i="1">
                          <a:latin typeface="Cambria Math" panose="02040503050406030204" pitchFamily="18" charset="0"/>
                        </a:rPr>
                        <m:t>=</m:t>
                      </m:r>
                      <m:f>
                        <m:fPr>
                          <m:ctrlPr>
                            <a:rPr lang="cs-CZ" i="1">
                              <a:latin typeface="Cambria Math" panose="02040503050406030204" pitchFamily="18" charset="0"/>
                            </a:rPr>
                          </m:ctrlPr>
                        </m:fPr>
                        <m:num>
                          <m:r>
                            <a:rPr lang="cs-CZ" i="1">
                              <a:latin typeface="Cambria Math" panose="02040503050406030204" pitchFamily="18" charset="0"/>
                            </a:rPr>
                            <m:t>3000</m:t>
                          </m:r>
                        </m:num>
                        <m:den>
                          <m:r>
                            <a:rPr lang="cs-CZ" i="1">
                              <a:latin typeface="Cambria Math" panose="02040503050406030204" pitchFamily="18" charset="0"/>
                            </a:rPr>
                            <m:t>3</m:t>
                          </m:r>
                        </m:den>
                      </m:f>
                      <m:r>
                        <a:rPr lang="cs-CZ" i="1">
                          <a:latin typeface="Cambria Math" panose="02040503050406030204" pitchFamily="18" charset="0"/>
                        </a:rPr>
                        <m:t> </m:t>
                      </m:r>
                      <m:r>
                        <m:rPr>
                          <m:sty m:val="p"/>
                        </m:rPr>
                        <a:rPr lang="cs-CZ">
                          <a:latin typeface="Cambria Math" panose="02040503050406030204" pitchFamily="18" charset="0"/>
                        </a:rPr>
                        <m:t>W</m:t>
                      </m:r>
                      <m:r>
                        <a:rPr lang="cs-CZ">
                          <a:latin typeface="Cambria Math" panose="02040503050406030204" pitchFamily="18" charset="0"/>
                        </a:rPr>
                        <m:t>=1000 </m:t>
                      </m:r>
                      <m:r>
                        <m:rPr>
                          <m:sty m:val="p"/>
                        </m:rPr>
                        <a:rPr lang="cs-CZ">
                          <a:latin typeface="Cambria Math" panose="02040503050406030204" pitchFamily="18" charset="0"/>
                        </a:rPr>
                        <m:t>W</m:t>
                      </m:r>
                    </m:oMath>
                  </m:oMathPara>
                </a14:m>
                <a:endParaRPr lang="cs-CZ" dirty="0"/>
              </a:p>
            </p:txBody>
          </p:sp>
        </mc:Choice>
        <mc:Fallback xmlns="">
          <p:sp>
            <p:nvSpPr>
              <p:cNvPr id="8" name="TextovéPole 7">
                <a:extLst>
                  <a:ext uri="{FF2B5EF4-FFF2-40B4-BE49-F238E27FC236}">
                    <a16:creationId xmlns:a16="http://schemas.microsoft.com/office/drawing/2014/main" id="{AA717C45-F87F-1BCA-A3CB-93FA8B1A6726}"/>
                  </a:ext>
                </a:extLst>
              </p:cNvPr>
              <p:cNvSpPr txBox="1">
                <a:spLocks noRot="1" noChangeAspect="1" noMove="1" noResize="1" noEditPoints="1" noAdjustHandles="1" noChangeArrowheads="1" noChangeShapeType="1" noTextEdit="1"/>
              </p:cNvSpPr>
              <p:nvPr/>
            </p:nvSpPr>
            <p:spPr>
              <a:xfrm>
                <a:off x="475928" y="4534981"/>
                <a:ext cx="9796056" cy="1188787"/>
              </a:xfrm>
              <a:prstGeom prst="rect">
                <a:avLst/>
              </a:prstGeom>
              <a:blipFill>
                <a:blip r:embed="rId5"/>
                <a:stretch>
                  <a:fillRect l="-498" t="-3077"/>
                </a:stretch>
              </a:blipFill>
            </p:spPr>
            <p:txBody>
              <a:bodyPr/>
              <a:lstStyle/>
              <a:p>
                <a:r>
                  <a:rPr lang="cs-CZ">
                    <a:noFill/>
                  </a:rPr>
                  <a:t> </a:t>
                </a:r>
              </a:p>
            </p:txBody>
          </p:sp>
        </mc:Fallback>
      </mc:AlternateContent>
      <p:sp>
        <p:nvSpPr>
          <p:cNvPr id="9" name="TextovéPole 8">
            <a:extLst>
              <a:ext uri="{FF2B5EF4-FFF2-40B4-BE49-F238E27FC236}">
                <a16:creationId xmlns:a16="http://schemas.microsoft.com/office/drawing/2014/main" id="{B7BCB66D-5A6D-CAE3-7AFB-D822E5733382}"/>
              </a:ext>
            </a:extLst>
          </p:cNvPr>
          <p:cNvSpPr txBox="1"/>
          <p:nvPr/>
        </p:nvSpPr>
        <p:spPr>
          <a:xfrm>
            <a:off x="475928" y="5836621"/>
            <a:ext cx="8424456" cy="369332"/>
          </a:xfrm>
          <a:prstGeom prst="rect">
            <a:avLst/>
          </a:prstGeom>
          <a:noFill/>
        </p:spPr>
        <p:txBody>
          <a:bodyPr wrap="square" rtlCol="0">
            <a:spAutoFit/>
          </a:bodyPr>
          <a:lstStyle/>
          <a:p>
            <a:r>
              <a:rPr lang="cs-CZ" b="1" dirty="0"/>
              <a:t>Vzpěrač vykonal práci 3000 J a jeho výkon byl 1000 W</a:t>
            </a:r>
          </a:p>
        </p:txBody>
      </p:sp>
      <p:cxnSp>
        <p:nvCxnSpPr>
          <p:cNvPr id="11" name="Přímá spojnice 10">
            <a:extLst>
              <a:ext uri="{FF2B5EF4-FFF2-40B4-BE49-F238E27FC236}">
                <a16:creationId xmlns:a16="http://schemas.microsoft.com/office/drawing/2014/main" id="{9A496954-AB4C-8CF6-FE46-6CDB9F914FB1}"/>
              </a:ext>
            </a:extLst>
          </p:cNvPr>
          <p:cNvCxnSpPr>
            <a:cxnSpLocks/>
          </p:cNvCxnSpPr>
          <p:nvPr/>
        </p:nvCxnSpPr>
        <p:spPr>
          <a:xfrm flipV="1">
            <a:off x="475928" y="2240159"/>
            <a:ext cx="11210550" cy="9337"/>
          </a:xfrm>
          <a:prstGeom prst="line">
            <a:avLst/>
          </a:prstGeom>
        </p:spPr>
        <p:style>
          <a:lnRef idx="1">
            <a:schemeClr val="accent1"/>
          </a:lnRef>
          <a:fillRef idx="0">
            <a:schemeClr val="accent1"/>
          </a:fillRef>
          <a:effectRef idx="0">
            <a:schemeClr val="accent1"/>
          </a:effectRef>
          <a:fontRef idx="minor">
            <a:schemeClr val="tx1"/>
          </a:fontRef>
        </p:style>
      </p:cxnSp>
      <p:sp>
        <p:nvSpPr>
          <p:cNvPr id="10" name="TextovéPole 9">
            <a:extLst>
              <a:ext uri="{FF2B5EF4-FFF2-40B4-BE49-F238E27FC236}">
                <a16:creationId xmlns:a16="http://schemas.microsoft.com/office/drawing/2014/main" id="{02E6B2ED-6102-8116-86B7-41A835E4366F}"/>
              </a:ext>
            </a:extLst>
          </p:cNvPr>
          <p:cNvSpPr txBox="1"/>
          <p:nvPr/>
        </p:nvSpPr>
        <p:spPr>
          <a:xfrm>
            <a:off x="386919" y="408647"/>
            <a:ext cx="8061245" cy="369332"/>
          </a:xfrm>
          <a:prstGeom prst="rect">
            <a:avLst/>
          </a:prstGeom>
          <a:noFill/>
        </p:spPr>
        <p:txBody>
          <a:bodyPr wrap="square" rtlCol="0">
            <a:spAutoFit/>
          </a:bodyPr>
          <a:lstStyle/>
          <a:p>
            <a:r>
              <a:rPr lang="cs-CZ" b="1" dirty="0"/>
              <a:t>Příklad výpočtu výkonu potřebného ke zvednutí břemene v tíhovém poli Země.</a:t>
            </a:r>
          </a:p>
        </p:txBody>
      </p:sp>
    </p:spTree>
    <p:extLst>
      <p:ext uri="{BB962C8B-B14F-4D97-AF65-F5344CB8AC3E}">
        <p14:creationId xmlns:p14="http://schemas.microsoft.com/office/powerpoint/2010/main" val="4260801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FB88E1E1-9C60-3FA3-191F-5DCA98BFD98E}"/>
              </a:ext>
            </a:extLst>
          </p:cNvPr>
          <p:cNvSpPr txBox="1"/>
          <p:nvPr/>
        </p:nvSpPr>
        <p:spPr>
          <a:xfrm>
            <a:off x="287383" y="284593"/>
            <a:ext cx="5904656" cy="369332"/>
          </a:xfrm>
          <a:prstGeom prst="rect">
            <a:avLst/>
          </a:prstGeom>
          <a:noFill/>
        </p:spPr>
        <p:txBody>
          <a:bodyPr wrap="square" rtlCol="0">
            <a:spAutoFit/>
          </a:bodyPr>
          <a:lstStyle/>
          <a:p>
            <a:r>
              <a:rPr lang="cs-CZ" b="1" dirty="0"/>
              <a:t>Příklad na výpočet výkonu motoru jedoucího automobilu</a:t>
            </a:r>
          </a:p>
        </p:txBody>
      </p:sp>
      <mc:AlternateContent xmlns:mc="http://schemas.openxmlformats.org/markup-compatibility/2006" xmlns:a14="http://schemas.microsoft.com/office/drawing/2010/main">
        <mc:Choice Requires="a14">
          <p:sp>
            <p:nvSpPr>
              <p:cNvPr id="3" name="TextovéPole 2"/>
              <p:cNvSpPr txBox="1"/>
              <p:nvPr/>
            </p:nvSpPr>
            <p:spPr>
              <a:xfrm>
                <a:off x="287383" y="679268"/>
                <a:ext cx="11390812" cy="1477328"/>
              </a:xfrm>
              <a:prstGeom prst="rect">
                <a:avLst/>
              </a:prstGeom>
              <a:noFill/>
            </p:spPr>
            <p:txBody>
              <a:bodyPr wrap="square" rtlCol="0">
                <a:spAutoFit/>
              </a:bodyPr>
              <a:lstStyle/>
              <a:p>
                <a:r>
                  <a:rPr lang="cs-CZ" dirty="0"/>
                  <a:t>Automobil jede po vodorovné silnici rychlostí 72 km.h</a:t>
                </a:r>
                <a:r>
                  <a:rPr lang="cs-CZ" baseline="30000" dirty="0"/>
                  <a:t>-1</a:t>
                </a:r>
                <a:r>
                  <a:rPr lang="cs-CZ" dirty="0"/>
                  <a:t>. síla odporu vzduchu a třecí síly jsou dohromady 1000 N. Jak veliký je výkon motoru?</a:t>
                </a:r>
              </a:p>
              <a:p>
                <a:endParaRPr lang="cs-CZ" dirty="0"/>
              </a:p>
              <a:p>
                <a:r>
                  <a:rPr lang="cs-CZ" dirty="0"/>
                  <a:t>Řešení:</a:t>
                </a:r>
              </a:p>
              <a:p>
                <a:pPr/>
                <a14:m>
                  <m:oMathPara xmlns:m="http://schemas.openxmlformats.org/officeDocument/2006/math">
                    <m:oMathParaPr>
                      <m:jc m:val="left"/>
                    </m:oMathParaPr>
                    <m:oMath xmlns:m="http://schemas.openxmlformats.org/officeDocument/2006/math">
                      <m:r>
                        <a:rPr lang="cs-CZ" b="0" i="1" smtClean="0">
                          <a:latin typeface="Cambria Math" panose="02040503050406030204" pitchFamily="18" charset="0"/>
                        </a:rPr>
                        <m:t>𝑣</m:t>
                      </m:r>
                      <m:r>
                        <a:rPr lang="cs-CZ" b="0" i="1" smtClean="0">
                          <a:latin typeface="Cambria Math" panose="02040503050406030204" pitchFamily="18" charset="0"/>
                        </a:rPr>
                        <m:t>=72 </m:t>
                      </m:r>
                      <m:r>
                        <m:rPr>
                          <m:sty m:val="p"/>
                        </m:rPr>
                        <a:rPr lang="cs-CZ" b="0" i="0" smtClean="0">
                          <a:latin typeface="Cambria Math" panose="02040503050406030204" pitchFamily="18" charset="0"/>
                        </a:rPr>
                        <m:t>km</m:t>
                      </m:r>
                      <m:r>
                        <a:rPr lang="cs-CZ" b="0" i="1" smtClean="0">
                          <a:latin typeface="Cambria Math" panose="02040503050406030204" pitchFamily="18" charset="0"/>
                        </a:rPr>
                        <m:t>.</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h</m:t>
                          </m:r>
                        </m:e>
                        <m:sup>
                          <m:r>
                            <a:rPr lang="cs-CZ" b="0" i="1" smtClean="0">
                              <a:latin typeface="Cambria Math" panose="02040503050406030204" pitchFamily="18" charset="0"/>
                            </a:rPr>
                            <m:t>−1</m:t>
                          </m:r>
                        </m:sup>
                      </m:sSup>
                      <m:r>
                        <a:rPr lang="cs-CZ" b="0" i="1" smtClean="0">
                          <a:latin typeface="Cambria Math" panose="02040503050406030204" pitchFamily="18" charset="0"/>
                        </a:rPr>
                        <m:t>=20 </m:t>
                      </m:r>
                      <m:r>
                        <m:rPr>
                          <m:sty m:val="p"/>
                        </m:rPr>
                        <a:rPr lang="cs-CZ" b="0" i="0" smtClean="0">
                          <a:latin typeface="Cambria Math" panose="02040503050406030204" pitchFamily="18" charset="0"/>
                        </a:rPr>
                        <m:t>m</m:t>
                      </m:r>
                      <m:r>
                        <a:rPr lang="cs-CZ" b="0" i="0" smtClean="0">
                          <a:latin typeface="Cambria Math" panose="02040503050406030204" pitchFamily="18" charset="0"/>
                        </a:rPr>
                        <m:t>.</m:t>
                      </m:r>
                      <m:sSup>
                        <m:sSupPr>
                          <m:ctrlPr>
                            <a:rPr lang="cs-CZ" b="0" i="1" smtClean="0">
                              <a:latin typeface="Cambria Math" panose="02040503050406030204" pitchFamily="18" charset="0"/>
                            </a:rPr>
                          </m:ctrlPr>
                        </m:sSupPr>
                        <m:e>
                          <m:r>
                            <a:rPr lang="cs-CZ" b="0" i="1" smtClean="0">
                              <a:latin typeface="Cambria Math" panose="02040503050406030204" pitchFamily="18" charset="0"/>
                            </a:rPr>
                            <m:t>𝑠</m:t>
                          </m:r>
                        </m:e>
                        <m:sup>
                          <m:r>
                            <a:rPr lang="cs-CZ" b="0" i="1" smtClean="0">
                              <a:latin typeface="Cambria Math" panose="02040503050406030204" pitchFamily="18" charset="0"/>
                            </a:rPr>
                            <m:t>−1</m:t>
                          </m:r>
                        </m:sup>
                      </m:sSup>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𝑜</m:t>
                          </m:r>
                        </m:sub>
                      </m:sSub>
                      <m:r>
                        <a:rPr lang="cs-CZ" b="0" i="1" smtClean="0">
                          <a:latin typeface="Cambria Math" panose="02040503050406030204" pitchFamily="18" charset="0"/>
                        </a:rPr>
                        <m:t>=1000 </m:t>
                      </m:r>
                      <m:r>
                        <m:rPr>
                          <m:sty m:val="p"/>
                        </m:rPr>
                        <a:rPr lang="cs-CZ" b="0" i="0" smtClean="0">
                          <a:latin typeface="Cambria Math" panose="02040503050406030204" pitchFamily="18" charset="0"/>
                        </a:rPr>
                        <m:t>N</m:t>
                      </m:r>
                      <m:r>
                        <a:rPr lang="cs-CZ" b="0" i="0" smtClean="0">
                          <a:latin typeface="Cambria Math" panose="02040503050406030204" pitchFamily="18" charset="0"/>
                        </a:rPr>
                        <m:t>, </m:t>
                      </m:r>
                      <m:r>
                        <m:rPr>
                          <m:sty m:val="p"/>
                        </m:rPr>
                        <a:rPr lang="cs-CZ" b="0" i="0" smtClean="0">
                          <a:latin typeface="Cambria Math" panose="02040503050406030204" pitchFamily="18" charset="0"/>
                        </a:rPr>
                        <m:t>P</m:t>
                      </m:r>
                      <m:r>
                        <a:rPr lang="cs-CZ" b="0" i="0" smtClean="0">
                          <a:latin typeface="Cambria Math" panose="02040503050406030204" pitchFamily="18" charset="0"/>
                        </a:rPr>
                        <m:t>=?</m:t>
                      </m:r>
                    </m:oMath>
                  </m:oMathPara>
                </a14:m>
                <a:endParaRPr lang="cs-CZ" dirty="0"/>
              </a:p>
            </p:txBody>
          </p:sp>
        </mc:Choice>
        <mc:Fallback xmlns="">
          <p:sp>
            <p:nvSpPr>
              <p:cNvPr id="3" name="TextovéPole 2"/>
              <p:cNvSpPr txBox="1">
                <a:spLocks noRot="1" noChangeAspect="1" noMove="1" noResize="1" noEditPoints="1" noAdjustHandles="1" noChangeArrowheads="1" noChangeShapeType="1" noTextEdit="1"/>
              </p:cNvSpPr>
              <p:nvPr/>
            </p:nvSpPr>
            <p:spPr>
              <a:xfrm>
                <a:off x="287383" y="679268"/>
                <a:ext cx="11390812" cy="1477328"/>
              </a:xfrm>
              <a:prstGeom prst="rect">
                <a:avLst/>
              </a:prstGeom>
              <a:blipFill>
                <a:blip r:embed="rId2"/>
                <a:stretch>
                  <a:fillRect l="-428" t="-2058"/>
                </a:stretch>
              </a:blipFill>
            </p:spPr>
            <p:txBody>
              <a:bodyPr/>
              <a:lstStyle/>
              <a:p>
                <a:r>
                  <a:rPr lang="cs-CZ">
                    <a:noFill/>
                  </a:rPr>
                  <a:t> </a:t>
                </a:r>
              </a:p>
            </p:txBody>
          </p:sp>
        </mc:Fallback>
      </mc:AlternateContent>
      <p:cxnSp>
        <p:nvCxnSpPr>
          <p:cNvPr id="5" name="Přímá spojnice 4"/>
          <p:cNvCxnSpPr/>
          <p:nvPr/>
        </p:nvCxnSpPr>
        <p:spPr>
          <a:xfrm flipV="1">
            <a:off x="269966" y="2142309"/>
            <a:ext cx="11416937" cy="17417"/>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 name="TextovéPole 5"/>
              <p:cNvSpPr txBox="1"/>
              <p:nvPr/>
            </p:nvSpPr>
            <p:spPr>
              <a:xfrm>
                <a:off x="287383" y="2525486"/>
                <a:ext cx="11573691" cy="3105722"/>
              </a:xfrm>
              <a:prstGeom prst="rect">
                <a:avLst/>
              </a:prstGeom>
              <a:noFill/>
            </p:spPr>
            <p:txBody>
              <a:bodyPr wrap="square" rtlCol="0">
                <a:spAutoFit/>
              </a:bodyPr>
              <a:lstStyle/>
              <a:p>
                <a:pPr marL="342900" indent="-342900">
                  <a:buAutoNum type="arabicPeriod"/>
                </a:pPr>
                <a:r>
                  <a:rPr lang="cs-CZ" dirty="0"/>
                  <a:t>Práce motoru, který udržuje stálou rychlost: </a:t>
                </a:r>
              </a:p>
              <a:p>
                <a:pPr algn="ctr"/>
                <a14:m>
                  <m:oMath xmlns:m="http://schemas.openxmlformats.org/officeDocument/2006/math">
                    <m:r>
                      <a:rPr lang="cs-CZ" b="0" i="1" smtClean="0">
                        <a:latin typeface="Cambria Math" panose="02040503050406030204" pitchFamily="18" charset="0"/>
                      </a:rPr>
                      <m:t>𝑊</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0</m:t>
                        </m:r>
                      </m:sub>
                    </m:sSub>
                    <m:r>
                      <a:rPr lang="cs-CZ" b="0" i="1" smtClean="0">
                        <a:latin typeface="Cambria Math" panose="02040503050406030204" pitchFamily="18" charset="0"/>
                      </a:rPr>
                      <m:t>.</m:t>
                    </m:r>
                    <m:r>
                      <a:rPr lang="cs-CZ" b="0" i="1" smtClean="0">
                        <a:latin typeface="Cambria Math" panose="02040503050406030204" pitchFamily="18" charset="0"/>
                      </a:rPr>
                      <m:t>𝑠</m:t>
                    </m:r>
                  </m:oMath>
                </a14:m>
                <a:r>
                  <a:rPr lang="cs-CZ" dirty="0"/>
                  <a:t>        kde </a:t>
                </a:r>
                <a14:m>
                  <m:oMath xmlns:m="http://schemas.openxmlformats.org/officeDocument/2006/math">
                    <m:r>
                      <a:rPr lang="cs-CZ" i="1" dirty="0" smtClean="0">
                        <a:latin typeface="Cambria Math" panose="02040503050406030204" pitchFamily="18" charset="0"/>
                      </a:rPr>
                      <m:t>𝑠</m:t>
                    </m:r>
                  </m:oMath>
                </a14:m>
                <a:r>
                  <a:rPr lang="cs-CZ" dirty="0"/>
                  <a:t> je dráha, kterou ujede automobil za jednu sekundu (20 m)</a:t>
                </a:r>
              </a:p>
              <a:p>
                <a:pPr algn="ctr"/>
                <a:endParaRPr lang="cs-CZ" dirty="0"/>
              </a:p>
              <a:p>
                <a:pPr algn="ct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𝑊</m:t>
                      </m:r>
                      <m:r>
                        <a:rPr lang="cs-CZ" b="0" i="1" smtClean="0">
                          <a:latin typeface="Cambria Math" panose="02040503050406030204" pitchFamily="18" charset="0"/>
                        </a:rPr>
                        <m:t>=1000 . 20 </m:t>
                      </m:r>
                      <m:r>
                        <m:rPr>
                          <m:sty m:val="p"/>
                        </m:rPr>
                        <a:rPr lang="cs-CZ" b="0" i="0" smtClean="0">
                          <a:latin typeface="Cambria Math" panose="02040503050406030204" pitchFamily="18" charset="0"/>
                        </a:rPr>
                        <m:t>J</m:t>
                      </m:r>
                      <m:r>
                        <a:rPr lang="cs-CZ" b="0" i="1" smtClean="0">
                          <a:latin typeface="Cambria Math" panose="02040503050406030204" pitchFamily="18" charset="0"/>
                        </a:rPr>
                        <m:t>=20000 </m:t>
                      </m:r>
                      <m:r>
                        <m:rPr>
                          <m:sty m:val="p"/>
                        </m:rPr>
                        <a:rPr lang="cs-CZ" b="0" i="0" smtClean="0">
                          <a:latin typeface="Cambria Math" panose="02040503050406030204" pitchFamily="18" charset="0"/>
                        </a:rPr>
                        <m:t>J</m:t>
                      </m:r>
                    </m:oMath>
                  </m:oMathPara>
                </a14:m>
                <a:endParaRPr lang="cs-CZ" dirty="0"/>
              </a:p>
              <a:p>
                <a:pPr algn="ctr"/>
                <a:endParaRPr lang="cs-CZ" dirty="0"/>
              </a:p>
              <a:p>
                <a:r>
                  <a:rPr lang="cs-CZ" dirty="0"/>
                  <a:t>2. Výpočet výkonu P:</a:t>
                </a:r>
              </a:p>
              <a:p>
                <a:endParaRPr lang="cs-CZ"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𝑃</m:t>
                      </m:r>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𝑊</m:t>
                          </m:r>
                        </m:num>
                        <m:den>
                          <m:r>
                            <a:rPr lang="cs-CZ" b="0" i="1" smtClean="0">
                              <a:latin typeface="Cambria Math" panose="02040503050406030204" pitchFamily="18" charset="0"/>
                            </a:rPr>
                            <m:t>𝑡</m:t>
                          </m:r>
                        </m:den>
                      </m:f>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20000</m:t>
                          </m:r>
                        </m:num>
                        <m:den>
                          <m:r>
                            <a:rPr lang="cs-CZ" b="0" i="1" smtClean="0">
                              <a:latin typeface="Cambria Math" panose="02040503050406030204" pitchFamily="18" charset="0"/>
                            </a:rPr>
                            <m:t>1</m:t>
                          </m:r>
                        </m:den>
                      </m:f>
                      <m:r>
                        <a:rPr lang="cs-CZ" b="0" i="1" smtClean="0">
                          <a:latin typeface="Cambria Math" panose="02040503050406030204" pitchFamily="18" charset="0"/>
                        </a:rPr>
                        <m:t> </m:t>
                      </m:r>
                      <m:r>
                        <m:rPr>
                          <m:sty m:val="p"/>
                        </m:rPr>
                        <a:rPr lang="cs-CZ" b="0" i="0" smtClean="0">
                          <a:latin typeface="Cambria Math" panose="02040503050406030204" pitchFamily="18" charset="0"/>
                        </a:rPr>
                        <m:t>W</m:t>
                      </m:r>
                      <m:r>
                        <a:rPr lang="cs-CZ" b="0" i="0" smtClean="0">
                          <a:latin typeface="Cambria Math" panose="02040503050406030204" pitchFamily="18" charset="0"/>
                        </a:rPr>
                        <m:t>=20 </m:t>
                      </m:r>
                      <m:r>
                        <m:rPr>
                          <m:sty m:val="p"/>
                        </m:rPr>
                        <a:rPr lang="cs-CZ" b="0" i="0" smtClean="0">
                          <a:latin typeface="Cambria Math" panose="02040503050406030204" pitchFamily="18" charset="0"/>
                        </a:rPr>
                        <m:t>kW</m:t>
                      </m:r>
                    </m:oMath>
                  </m:oMathPara>
                </a14:m>
                <a:endParaRPr lang="cs-CZ" dirty="0"/>
              </a:p>
              <a:p>
                <a:endParaRPr lang="cs-CZ" dirty="0"/>
              </a:p>
              <a:p>
                <a:r>
                  <a:rPr lang="cs-CZ" dirty="0"/>
                  <a:t>Poznámka: čas </a:t>
                </a:r>
                <a14:m>
                  <m:oMath xmlns:m="http://schemas.openxmlformats.org/officeDocument/2006/math">
                    <m:r>
                      <a:rPr lang="cs-CZ" i="1" dirty="0" smtClean="0">
                        <a:latin typeface="Cambria Math" panose="02040503050406030204" pitchFamily="18" charset="0"/>
                      </a:rPr>
                      <m:t>𝑡</m:t>
                    </m:r>
                  </m:oMath>
                </a14:m>
                <a:r>
                  <a:rPr lang="cs-CZ" dirty="0"/>
                  <a:t> se rovná 1 sekundě – tj. času, za který automobil ujede 20 </a:t>
                </a:r>
                <a14:m>
                  <m:oMath xmlns:m="http://schemas.openxmlformats.org/officeDocument/2006/math">
                    <m:r>
                      <m:rPr>
                        <m:sty m:val="p"/>
                      </m:rPr>
                      <a:rPr lang="cs-CZ" i="0" dirty="0" smtClean="0">
                        <a:latin typeface="Cambria Math" panose="02040503050406030204" pitchFamily="18" charset="0"/>
                      </a:rPr>
                      <m:t>m</m:t>
                    </m:r>
                  </m:oMath>
                </a14:m>
                <a:endParaRPr lang="cs-CZ" dirty="0"/>
              </a:p>
            </p:txBody>
          </p:sp>
        </mc:Choice>
        <mc:Fallback xmlns="">
          <p:sp>
            <p:nvSpPr>
              <p:cNvPr id="6" name="TextovéPole 5"/>
              <p:cNvSpPr txBox="1">
                <a:spLocks noRot="1" noChangeAspect="1" noMove="1" noResize="1" noEditPoints="1" noAdjustHandles="1" noChangeArrowheads="1" noChangeShapeType="1" noTextEdit="1"/>
              </p:cNvSpPr>
              <p:nvPr/>
            </p:nvSpPr>
            <p:spPr>
              <a:xfrm>
                <a:off x="287383" y="2525486"/>
                <a:ext cx="11573691" cy="3105722"/>
              </a:xfrm>
              <a:prstGeom prst="rect">
                <a:avLst/>
              </a:prstGeom>
              <a:blipFill>
                <a:blip r:embed="rId3"/>
                <a:stretch>
                  <a:fillRect l="-421" t="-980" b="-2157"/>
                </a:stretch>
              </a:blipFill>
            </p:spPr>
            <p:txBody>
              <a:bodyPr/>
              <a:lstStyle/>
              <a:p>
                <a:r>
                  <a:rPr lang="cs-CZ">
                    <a:noFill/>
                  </a:rPr>
                  <a:t> </a:t>
                </a:r>
              </a:p>
            </p:txBody>
          </p:sp>
        </mc:Fallback>
      </mc:AlternateContent>
      <p:sp>
        <p:nvSpPr>
          <p:cNvPr id="7" name="TextovéPole 6"/>
          <p:cNvSpPr txBox="1"/>
          <p:nvPr/>
        </p:nvSpPr>
        <p:spPr>
          <a:xfrm>
            <a:off x="357051" y="5834743"/>
            <a:ext cx="10615749" cy="369332"/>
          </a:xfrm>
          <a:prstGeom prst="rect">
            <a:avLst/>
          </a:prstGeom>
          <a:noFill/>
        </p:spPr>
        <p:txBody>
          <a:bodyPr wrap="square" rtlCol="0">
            <a:spAutoFit/>
          </a:bodyPr>
          <a:lstStyle/>
          <a:p>
            <a:r>
              <a:rPr lang="cs-CZ" b="1" dirty="0"/>
              <a:t>Motor automobilu má výkon 20 kW.</a:t>
            </a:r>
          </a:p>
        </p:txBody>
      </p:sp>
    </p:spTree>
    <p:extLst>
      <p:ext uri="{BB962C8B-B14F-4D97-AF65-F5344CB8AC3E}">
        <p14:creationId xmlns:p14="http://schemas.microsoft.com/office/powerpoint/2010/main" val="17495421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ovéPole 1"/>
              <p:cNvSpPr txBox="1"/>
              <p:nvPr/>
            </p:nvSpPr>
            <p:spPr>
              <a:xfrm>
                <a:off x="331047" y="513896"/>
                <a:ext cx="11486606" cy="926407"/>
              </a:xfrm>
              <a:prstGeom prst="rect">
                <a:avLst/>
              </a:prstGeom>
              <a:noFill/>
            </p:spPr>
            <p:txBody>
              <a:bodyPr wrap="square" rtlCol="0">
                <a:spAutoFit/>
              </a:bodyPr>
              <a:lstStyle/>
              <a:p>
                <a:r>
                  <a:rPr lang="cs-CZ" dirty="0"/>
                  <a:t>K udržení krevního oběhu vykoná lidské srdce za den práci </a:t>
                </a:r>
                <a14:m>
                  <m:oMath xmlns:m="http://schemas.openxmlformats.org/officeDocument/2006/math">
                    <m:r>
                      <a:rPr lang="cs-CZ" b="0" i="1" smtClean="0">
                        <a:latin typeface="Cambria Math" panose="02040503050406030204" pitchFamily="18" charset="0"/>
                      </a:rPr>
                      <m:t>𝑊</m:t>
                    </m:r>
                    <m:r>
                      <a:rPr lang="cs-CZ" b="0" i="1" smtClean="0">
                        <a:latin typeface="Cambria Math" panose="02040503050406030204" pitchFamily="18" charset="0"/>
                      </a:rPr>
                      <m:t>=1,9 . </m:t>
                    </m:r>
                    <m:sSup>
                      <m:sSupPr>
                        <m:ctrlPr>
                          <a:rPr lang="cs-CZ" b="0"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5 </m:t>
                        </m:r>
                      </m:sup>
                    </m:sSup>
                    <m:r>
                      <a:rPr lang="cs-CZ" b="0" i="1" smtClean="0">
                        <a:latin typeface="Cambria Math" panose="02040503050406030204" pitchFamily="18" charset="0"/>
                      </a:rPr>
                      <m:t> </m:t>
                    </m:r>
                    <m:r>
                      <m:rPr>
                        <m:sty m:val="p"/>
                      </m:rPr>
                      <a:rPr lang="cs-CZ" b="0" i="0" smtClean="0">
                        <a:latin typeface="Cambria Math" panose="02040503050406030204" pitchFamily="18" charset="0"/>
                      </a:rPr>
                      <m:t>J</m:t>
                    </m:r>
                  </m:oMath>
                </a14:m>
                <a:r>
                  <a:rPr lang="cs-CZ" dirty="0"/>
                  <a:t>. </a:t>
                </a:r>
              </a:p>
              <a:p>
                <a:pPr marL="342900" indent="-342900">
                  <a:buAutoNum type="arabicPeriod"/>
                </a:pPr>
                <a:r>
                  <a:rPr lang="cs-CZ" dirty="0"/>
                  <a:t>Jaký je jeho výkon?</a:t>
                </a:r>
              </a:p>
              <a:p>
                <a:pPr marL="342900" indent="-342900">
                  <a:buAutoNum type="arabicPeriod"/>
                </a:pPr>
                <a:r>
                  <a:rPr lang="cs-CZ" dirty="0"/>
                  <a:t>Určete objem vody, kterou je možno vykonáním této práce zvednout do výše 1 km nad povrch Země.</a:t>
                </a:r>
              </a:p>
            </p:txBody>
          </p:sp>
        </mc:Choice>
        <mc:Fallback xmlns="">
          <p:sp>
            <p:nvSpPr>
              <p:cNvPr id="2" name="TextovéPole 1"/>
              <p:cNvSpPr txBox="1">
                <a:spLocks noRot="1" noChangeAspect="1" noMove="1" noResize="1" noEditPoints="1" noAdjustHandles="1" noChangeArrowheads="1" noChangeShapeType="1" noTextEdit="1"/>
              </p:cNvSpPr>
              <p:nvPr/>
            </p:nvSpPr>
            <p:spPr>
              <a:xfrm>
                <a:off x="331047" y="513896"/>
                <a:ext cx="11486606" cy="926407"/>
              </a:xfrm>
              <a:prstGeom prst="rect">
                <a:avLst/>
              </a:prstGeom>
              <a:blipFill>
                <a:blip r:embed="rId2"/>
                <a:stretch>
                  <a:fillRect l="-424" t="-2632" b="-9868"/>
                </a:stretch>
              </a:blipFill>
            </p:spPr>
            <p:txBody>
              <a:bodyPr/>
              <a:lstStyle/>
              <a:p>
                <a:r>
                  <a:rPr lang="cs-CZ">
                    <a:noFill/>
                  </a:rPr>
                  <a:t> </a:t>
                </a:r>
              </a:p>
            </p:txBody>
          </p:sp>
        </mc:Fallback>
      </mc:AlternateContent>
      <p:sp>
        <p:nvSpPr>
          <p:cNvPr id="3" name="TextovéPole 2">
            <a:extLst>
              <a:ext uri="{FF2B5EF4-FFF2-40B4-BE49-F238E27FC236}">
                <a16:creationId xmlns:a16="http://schemas.microsoft.com/office/drawing/2014/main" id="{FB88E1E1-9C60-3FA3-191F-5DCA98BFD98E}"/>
              </a:ext>
            </a:extLst>
          </p:cNvPr>
          <p:cNvSpPr txBox="1"/>
          <p:nvPr/>
        </p:nvSpPr>
        <p:spPr>
          <a:xfrm>
            <a:off x="313508" y="179308"/>
            <a:ext cx="5904656" cy="369332"/>
          </a:xfrm>
          <a:prstGeom prst="rect">
            <a:avLst/>
          </a:prstGeom>
          <a:noFill/>
        </p:spPr>
        <p:txBody>
          <a:bodyPr wrap="square" rtlCol="0">
            <a:spAutoFit/>
          </a:bodyPr>
          <a:lstStyle/>
          <a:p>
            <a:r>
              <a:rPr lang="cs-CZ" b="1" dirty="0"/>
              <a:t>Příklad na výpočet výkonu lidského srdce</a:t>
            </a:r>
          </a:p>
        </p:txBody>
      </p:sp>
      <mc:AlternateContent xmlns:mc="http://schemas.openxmlformats.org/markup-compatibility/2006" xmlns:a14="http://schemas.microsoft.com/office/drawing/2010/main">
        <mc:Choice Requires="a14">
          <p:sp>
            <p:nvSpPr>
              <p:cNvPr id="4" name="TextovéPole 3"/>
              <p:cNvSpPr txBox="1"/>
              <p:nvPr/>
            </p:nvSpPr>
            <p:spPr>
              <a:xfrm>
                <a:off x="300567" y="1496824"/>
                <a:ext cx="11547566" cy="698268"/>
              </a:xfrm>
              <a:prstGeom prst="rect">
                <a:avLst/>
              </a:prstGeom>
              <a:noFill/>
            </p:spPr>
            <p:txBody>
              <a:bodyPr wrap="square" rtlCol="0">
                <a:spAutoFit/>
              </a:bodyPr>
              <a:lstStyle/>
              <a:p>
                <a:r>
                  <a:rPr lang="cs-CZ" dirty="0"/>
                  <a:t>Řešení:</a:t>
                </a:r>
              </a:p>
              <a:p>
                <a:pPr/>
                <a14:m>
                  <m:oMathPara xmlns:m="http://schemas.openxmlformats.org/officeDocument/2006/math">
                    <m:oMathParaPr>
                      <m:jc m:val="left"/>
                    </m:oMathParaPr>
                    <m:oMath xmlns:m="http://schemas.openxmlformats.org/officeDocument/2006/math">
                      <m:r>
                        <a:rPr lang="cs-CZ" b="0" i="1" smtClean="0">
                          <a:latin typeface="Cambria Math" panose="02040503050406030204" pitchFamily="18" charset="0"/>
                        </a:rPr>
                        <m:t>𝑊</m:t>
                      </m:r>
                      <m:r>
                        <a:rPr lang="cs-CZ" b="0" i="1" smtClean="0">
                          <a:latin typeface="Cambria Math" panose="02040503050406030204" pitchFamily="18" charset="0"/>
                        </a:rPr>
                        <m:t>=1,9 . </m:t>
                      </m:r>
                      <m:sSup>
                        <m:sSupPr>
                          <m:ctrlPr>
                            <a:rPr lang="cs-CZ" b="0"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9</m:t>
                          </m:r>
                        </m:sup>
                      </m:sSup>
                      <m:r>
                        <a:rPr lang="cs-CZ" b="0" i="1" smtClean="0">
                          <a:latin typeface="Cambria Math" panose="02040503050406030204" pitchFamily="18" charset="0"/>
                        </a:rPr>
                        <m:t> </m:t>
                      </m:r>
                      <m:r>
                        <m:rPr>
                          <m:sty m:val="p"/>
                        </m:rPr>
                        <a:rPr lang="cs-CZ" b="0" i="0" smtClean="0">
                          <a:latin typeface="Cambria Math" panose="02040503050406030204" pitchFamily="18" charset="0"/>
                        </a:rPr>
                        <m:t>J</m:t>
                      </m:r>
                      <m:r>
                        <a:rPr lang="cs-CZ" b="0" i="0"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sym typeface="Symbol" panose="05050102010706020507" pitchFamily="18" charset="2"/>
                            </a:rPr>
                            <m:t></m:t>
                          </m:r>
                        </m:e>
                        <m:sub>
                          <m:r>
                            <a:rPr lang="cs-CZ" b="0" i="1" smtClean="0">
                              <a:latin typeface="Cambria Math" panose="02040503050406030204" pitchFamily="18" charset="0"/>
                            </a:rPr>
                            <m:t>𝑣𝑜𝑑𝑦</m:t>
                          </m:r>
                        </m:sub>
                      </m:sSub>
                      <m:r>
                        <a:rPr lang="cs-CZ" b="0" i="1" smtClean="0">
                          <a:latin typeface="Cambria Math" panose="02040503050406030204" pitchFamily="18" charset="0"/>
                        </a:rPr>
                        <m:t>=1000 </m:t>
                      </m:r>
                      <m:r>
                        <m:rPr>
                          <m:sty m:val="p"/>
                        </m:rPr>
                        <a:rPr lang="cs-CZ" b="0" i="0" smtClean="0">
                          <a:latin typeface="Cambria Math" panose="02040503050406030204" pitchFamily="18" charset="0"/>
                        </a:rPr>
                        <m:t>kg</m:t>
                      </m:r>
                      <m:r>
                        <a:rPr lang="cs-CZ" b="0" i="0" smtClean="0">
                          <a:latin typeface="Cambria Math" panose="02040503050406030204" pitchFamily="18" charset="0"/>
                        </a:rPr>
                        <m:t> . </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m</m:t>
                          </m:r>
                        </m:e>
                        <m:sup>
                          <m:r>
                            <a:rPr lang="cs-CZ" b="0" i="0" smtClean="0">
                              <a:latin typeface="Cambria Math" panose="02040503050406030204" pitchFamily="18" charset="0"/>
                            </a:rPr>
                            <m:t>−3</m:t>
                          </m:r>
                        </m:sup>
                      </m:sSup>
                      <m:r>
                        <a:rPr lang="cs-CZ" b="0" i="0" smtClean="0">
                          <a:latin typeface="Cambria Math" panose="02040503050406030204" pitchFamily="18" charset="0"/>
                        </a:rPr>
                        <m:t>, </m:t>
                      </m:r>
                      <m:r>
                        <m:rPr>
                          <m:sty m:val="p"/>
                        </m:rPr>
                        <a:rPr lang="cs-CZ" b="0" i="0" smtClean="0">
                          <a:latin typeface="Cambria Math" panose="02040503050406030204" pitchFamily="18" charset="0"/>
                        </a:rPr>
                        <m:t>g</m:t>
                      </m:r>
                      <m:r>
                        <a:rPr lang="cs-CZ" b="0" i="0" smtClean="0">
                          <a:latin typeface="Cambria Math" panose="02040503050406030204" pitchFamily="18" charset="0"/>
                        </a:rPr>
                        <m:t>=10 </m:t>
                      </m:r>
                      <m:r>
                        <m:rPr>
                          <m:sty m:val="p"/>
                        </m:rPr>
                        <a:rPr lang="cs-CZ" b="0" i="0" smtClean="0">
                          <a:latin typeface="Cambria Math" panose="02040503050406030204" pitchFamily="18" charset="0"/>
                        </a:rPr>
                        <m:t>m</m:t>
                      </m:r>
                      <m:r>
                        <a:rPr lang="cs-CZ" b="0" i="0" smtClean="0">
                          <a:latin typeface="Cambria Math" panose="02040503050406030204" pitchFamily="18" charset="0"/>
                        </a:rPr>
                        <m:t> . </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s</m:t>
                          </m:r>
                        </m:e>
                        <m:sup>
                          <m:r>
                            <a:rPr lang="cs-CZ" b="0" i="1" smtClean="0">
                              <a:latin typeface="Cambria Math" panose="02040503050406030204" pitchFamily="18" charset="0"/>
                            </a:rPr>
                            <m:t>−1</m:t>
                          </m:r>
                        </m:sup>
                      </m:sSup>
                      <m:r>
                        <a:rPr lang="cs-CZ" b="0" i="1" smtClean="0">
                          <a:latin typeface="Cambria Math" panose="02040503050406030204" pitchFamily="18" charset="0"/>
                        </a:rPr>
                        <m:t>, 1 </m:t>
                      </m:r>
                      <m:r>
                        <m:rPr>
                          <m:sty m:val="p"/>
                        </m:rPr>
                        <a:rPr lang="cs-CZ" b="0" i="0" smtClean="0">
                          <a:latin typeface="Cambria Math" panose="02040503050406030204" pitchFamily="18" charset="0"/>
                        </a:rPr>
                        <m:t>den</m:t>
                      </m:r>
                      <m:r>
                        <a:rPr lang="cs-CZ" b="0" i="0" smtClean="0">
                          <a:latin typeface="Cambria Math" panose="02040503050406030204" pitchFamily="18" charset="0"/>
                        </a:rPr>
                        <m:t>=86400 </m:t>
                      </m:r>
                      <m:r>
                        <a:rPr lang="cs-CZ" b="0" i="1" smtClean="0">
                          <a:latin typeface="Cambria Math" panose="02040503050406030204" pitchFamily="18" charset="0"/>
                        </a:rPr>
                        <m:t>𝑠</m:t>
                      </m:r>
                      <m:r>
                        <a:rPr lang="cs-CZ" b="0" i="1" smtClean="0">
                          <a:latin typeface="Cambria Math" panose="02040503050406030204" pitchFamily="18" charset="0"/>
                        </a:rPr>
                        <m:t>, </m:t>
                      </m:r>
                      <m:r>
                        <a:rPr lang="cs-CZ" b="0" i="1" smtClean="0">
                          <a:latin typeface="Cambria Math" panose="02040503050406030204" pitchFamily="18" charset="0"/>
                        </a:rPr>
                        <m:t>h</m:t>
                      </m:r>
                      <m:r>
                        <a:rPr lang="cs-CZ" b="0" i="1" smtClean="0">
                          <a:latin typeface="Cambria Math" panose="02040503050406030204" pitchFamily="18" charset="0"/>
                        </a:rPr>
                        <m:t>=1000 </m:t>
                      </m:r>
                      <m:r>
                        <m:rPr>
                          <m:sty m:val="p"/>
                        </m:rPr>
                        <a:rPr lang="cs-CZ" b="0" i="0" smtClean="0">
                          <a:latin typeface="Cambria Math" panose="02040503050406030204" pitchFamily="18" charset="0"/>
                        </a:rPr>
                        <m:t>m</m:t>
                      </m:r>
                      <m:r>
                        <a:rPr lang="cs-CZ" b="0" i="0"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𝑃</m:t>
                          </m:r>
                        </m:e>
                        <m:sub>
                          <m:r>
                            <a:rPr lang="cs-CZ" b="0" i="1" smtClean="0">
                              <a:latin typeface="Cambria Math" panose="02040503050406030204" pitchFamily="18" charset="0"/>
                            </a:rPr>
                            <m:t>𝑠</m:t>
                          </m:r>
                        </m:sub>
                      </m:sSub>
                      <m:r>
                        <a:rPr lang="cs-CZ" b="0" i="1" smtClean="0">
                          <a:latin typeface="Cambria Math" panose="02040503050406030204" pitchFamily="18" charset="0"/>
                        </a:rPr>
                        <m:t>= ?,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𝑉</m:t>
                          </m:r>
                        </m:e>
                        <m:sub>
                          <m:r>
                            <a:rPr lang="cs-CZ" b="0" i="1" smtClean="0">
                              <a:latin typeface="Cambria Math" panose="02040503050406030204" pitchFamily="18" charset="0"/>
                            </a:rPr>
                            <m:t>𝑣𝑜𝑑𝑦</m:t>
                          </m:r>
                        </m:sub>
                      </m:sSub>
                      <m:r>
                        <a:rPr lang="cs-CZ" b="0" i="1" smtClean="0">
                          <a:latin typeface="Cambria Math" panose="02040503050406030204" pitchFamily="18" charset="0"/>
                        </a:rPr>
                        <m:t>= ?</m:t>
                      </m:r>
                    </m:oMath>
                  </m:oMathPara>
                </a14:m>
                <a:endParaRPr lang="cs-CZ" dirty="0"/>
              </a:p>
            </p:txBody>
          </p:sp>
        </mc:Choice>
        <mc:Fallback xmlns="">
          <p:sp>
            <p:nvSpPr>
              <p:cNvPr id="4" name="TextovéPole 3"/>
              <p:cNvSpPr txBox="1">
                <a:spLocks noRot="1" noChangeAspect="1" noMove="1" noResize="1" noEditPoints="1" noAdjustHandles="1" noChangeArrowheads="1" noChangeShapeType="1" noTextEdit="1"/>
              </p:cNvSpPr>
              <p:nvPr/>
            </p:nvSpPr>
            <p:spPr>
              <a:xfrm>
                <a:off x="300567" y="1496824"/>
                <a:ext cx="11547566" cy="698268"/>
              </a:xfrm>
              <a:prstGeom prst="rect">
                <a:avLst/>
              </a:prstGeom>
              <a:blipFill>
                <a:blip r:embed="rId3"/>
                <a:stretch>
                  <a:fillRect l="-422" t="-5263" b="-877"/>
                </a:stretch>
              </a:blipFill>
            </p:spPr>
            <p:txBody>
              <a:bodyPr/>
              <a:lstStyle/>
              <a:p>
                <a:r>
                  <a:rPr lang="cs-CZ">
                    <a:noFill/>
                  </a:rPr>
                  <a:t> </a:t>
                </a:r>
              </a:p>
            </p:txBody>
          </p:sp>
        </mc:Fallback>
      </mc:AlternateContent>
      <p:cxnSp>
        <p:nvCxnSpPr>
          <p:cNvPr id="6" name="Přímá spojnice 5"/>
          <p:cNvCxnSpPr/>
          <p:nvPr/>
        </p:nvCxnSpPr>
        <p:spPr>
          <a:xfrm>
            <a:off x="383177" y="2195092"/>
            <a:ext cx="11564983"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7" name="TextovéPole 6"/>
              <p:cNvSpPr txBox="1"/>
              <p:nvPr/>
            </p:nvSpPr>
            <p:spPr>
              <a:xfrm>
                <a:off x="313508" y="2251613"/>
                <a:ext cx="11486606" cy="1325235"/>
              </a:xfrm>
              <a:prstGeom prst="rect">
                <a:avLst/>
              </a:prstGeom>
              <a:noFill/>
            </p:spPr>
            <p:txBody>
              <a:bodyPr wrap="square" rtlCol="0">
                <a:spAutoFit/>
              </a:bodyPr>
              <a:lstStyle/>
              <a:p>
                <a:pPr marL="342900" indent="-342900">
                  <a:buAutoNum type="arabicPeriod"/>
                </a:pPr>
                <a:r>
                  <a:rPr lang="cs-CZ" b="1" dirty="0"/>
                  <a:t>Výkon srdce:</a:t>
                </a:r>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𝑃</m:t>
                          </m:r>
                        </m:e>
                        <m:sub>
                          <m:r>
                            <a:rPr lang="cs-CZ" b="0" i="1" smtClean="0">
                              <a:latin typeface="Cambria Math" panose="02040503050406030204" pitchFamily="18" charset="0"/>
                            </a:rPr>
                            <m:t>𝑠</m:t>
                          </m:r>
                        </m:sub>
                      </m:sSub>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𝑊</m:t>
                          </m:r>
                        </m:num>
                        <m:den>
                          <m:r>
                            <a:rPr lang="cs-CZ" b="0" i="1" smtClean="0">
                              <a:latin typeface="Cambria Math" panose="02040503050406030204" pitchFamily="18" charset="0"/>
                            </a:rPr>
                            <m:t>𝑡</m:t>
                          </m:r>
                        </m:den>
                      </m:f>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1,9 . </m:t>
                          </m:r>
                          <m:sSup>
                            <m:sSupPr>
                              <m:ctrlPr>
                                <a:rPr lang="cs-CZ" b="0"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5</m:t>
                              </m:r>
                            </m:sup>
                          </m:sSup>
                        </m:num>
                        <m:den>
                          <m:r>
                            <a:rPr lang="cs-CZ" b="0" i="1" smtClean="0">
                              <a:latin typeface="Cambria Math" panose="02040503050406030204" pitchFamily="18" charset="0"/>
                            </a:rPr>
                            <m:t>86400</m:t>
                          </m:r>
                        </m:den>
                      </m:f>
                      <m:r>
                        <a:rPr lang="cs-CZ" b="0" i="1" smtClean="0">
                          <a:latin typeface="Cambria Math" panose="02040503050406030204" pitchFamily="18" charset="0"/>
                        </a:rPr>
                        <m:t> </m:t>
                      </m:r>
                      <m:r>
                        <m:rPr>
                          <m:sty m:val="p"/>
                        </m:rPr>
                        <a:rPr lang="cs-CZ" b="0" i="0" smtClean="0">
                          <a:latin typeface="Cambria Math" panose="02040503050406030204" pitchFamily="18" charset="0"/>
                        </a:rPr>
                        <m:t>W</m:t>
                      </m:r>
                      <m:r>
                        <a:rPr lang="cs-CZ" b="0" i="0" smtClean="0">
                          <a:latin typeface="Cambria Math" panose="02040503050406030204" pitchFamily="18" charset="0"/>
                        </a:rPr>
                        <m:t>=21991 </m:t>
                      </m:r>
                      <m:r>
                        <m:rPr>
                          <m:sty m:val="p"/>
                        </m:rPr>
                        <a:rPr lang="cs-CZ" b="0" i="0" smtClean="0">
                          <a:latin typeface="Cambria Math" panose="02040503050406030204" pitchFamily="18" charset="0"/>
                        </a:rPr>
                        <m:t>W</m:t>
                      </m:r>
                      <m:r>
                        <a:rPr lang="cs-CZ" b="0" i="1" smtClean="0">
                          <a:latin typeface="Cambria Math" panose="02040503050406030204" pitchFamily="18" charset="0"/>
                        </a:rPr>
                        <m:t>=21</m:t>
                      </m:r>
                      <m:r>
                        <a:rPr lang="cs-CZ" b="0" i="0" smtClean="0">
                          <a:latin typeface="Cambria Math" panose="02040503050406030204" pitchFamily="18" charset="0"/>
                        </a:rPr>
                        <m:t>,991 </m:t>
                      </m:r>
                      <m:r>
                        <m:rPr>
                          <m:sty m:val="p"/>
                        </m:rPr>
                        <a:rPr lang="cs-CZ" b="0" i="0" smtClean="0">
                          <a:latin typeface="Cambria Math" panose="02040503050406030204" pitchFamily="18" charset="0"/>
                        </a:rPr>
                        <m:t>kW</m:t>
                      </m:r>
                      <m:r>
                        <a:rPr lang="cs-CZ" b="0" i="0" smtClean="0">
                          <a:latin typeface="Cambria Math" panose="02040503050406030204" pitchFamily="18" charset="0"/>
                        </a:rPr>
                        <m:t> </m:t>
                      </m:r>
                      <m:r>
                        <a:rPr lang="cs-CZ" b="0" i="1" smtClean="0">
                          <a:latin typeface="Cambria Math" panose="02040503050406030204" pitchFamily="18" charset="0"/>
                          <a:ea typeface="Cambria Math" panose="02040503050406030204" pitchFamily="18" charset="0"/>
                        </a:rPr>
                        <m:t>≈22 </m:t>
                      </m:r>
                      <m:r>
                        <m:rPr>
                          <m:sty m:val="p"/>
                        </m:rPr>
                        <a:rPr lang="cs-CZ" b="0" i="0" smtClean="0">
                          <a:latin typeface="Cambria Math" panose="02040503050406030204" pitchFamily="18" charset="0"/>
                          <a:ea typeface="Cambria Math" panose="02040503050406030204" pitchFamily="18" charset="0"/>
                        </a:rPr>
                        <m:t>kW</m:t>
                      </m:r>
                      <m:r>
                        <a:rPr lang="cs-CZ" b="0" i="0" smtClean="0">
                          <a:latin typeface="Cambria Math" panose="02040503050406030204" pitchFamily="18" charset="0"/>
                        </a:rPr>
                        <m:t> </m:t>
                      </m:r>
                    </m:oMath>
                  </m:oMathPara>
                </a14:m>
                <a:endParaRPr lang="cs-CZ" dirty="0"/>
              </a:p>
              <a:p>
                <a:endParaRPr lang="cs-CZ" sz="800" dirty="0"/>
              </a:p>
              <a:p>
                <a:r>
                  <a:rPr lang="cs-CZ" b="1" dirty="0"/>
                  <a:t>Lidské srdce podává výkon přibližně 22 kW.</a:t>
                </a:r>
              </a:p>
            </p:txBody>
          </p:sp>
        </mc:Choice>
        <mc:Fallback xmlns="">
          <p:sp>
            <p:nvSpPr>
              <p:cNvPr id="7" name="TextovéPole 6"/>
              <p:cNvSpPr txBox="1">
                <a:spLocks noRot="1" noChangeAspect="1" noMove="1" noResize="1" noEditPoints="1" noAdjustHandles="1" noChangeArrowheads="1" noChangeShapeType="1" noTextEdit="1"/>
              </p:cNvSpPr>
              <p:nvPr/>
            </p:nvSpPr>
            <p:spPr>
              <a:xfrm>
                <a:off x="313508" y="2251613"/>
                <a:ext cx="11486606" cy="1325235"/>
              </a:xfrm>
              <a:prstGeom prst="rect">
                <a:avLst/>
              </a:prstGeom>
              <a:blipFill>
                <a:blip r:embed="rId4"/>
                <a:stretch>
                  <a:fillRect l="-424" t="-2294" b="-6422"/>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8" name="TextovéPole 7"/>
              <p:cNvSpPr txBox="1"/>
              <p:nvPr/>
            </p:nvSpPr>
            <p:spPr>
              <a:xfrm>
                <a:off x="313508" y="3633368"/>
                <a:ext cx="11416937" cy="3215239"/>
              </a:xfrm>
              <a:prstGeom prst="rect">
                <a:avLst/>
              </a:prstGeom>
              <a:noFill/>
            </p:spPr>
            <p:txBody>
              <a:bodyPr wrap="square" rtlCol="0">
                <a:spAutoFit/>
              </a:bodyPr>
              <a:lstStyle/>
              <a:p>
                <a:pPr marL="342900" indent="-342900">
                  <a:buFont typeface="+mj-lt"/>
                  <a:buAutoNum type="arabicPeriod" startAt="2"/>
                </a:pPr>
                <a:r>
                  <a:rPr lang="cs-CZ" b="1" dirty="0"/>
                  <a:t>Objem vody:</a:t>
                </a:r>
              </a:p>
              <a:p>
                <a:endParaRPr lang="cs-CZ" sz="800" dirty="0"/>
              </a:p>
              <a:p>
                <a:r>
                  <a:rPr lang="cs-CZ" dirty="0"/>
                  <a:t>K vyzvednutí jednoho kilogramu vody do výše 1000 m je potřeba vykonat práci:</a:t>
                </a:r>
              </a:p>
              <a:p>
                <a:endParaRPr lang="cs-CZ" dirty="0"/>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𝑊</m:t>
                          </m:r>
                        </m:e>
                        <m:sub>
                          <m:r>
                            <a:rPr lang="cs-CZ" b="0" i="1" smtClean="0">
                              <a:latin typeface="Cambria Math" panose="02040503050406030204" pitchFamily="18" charset="0"/>
                            </a:rPr>
                            <m:t>1 </m:t>
                          </m:r>
                          <m:r>
                            <a:rPr lang="cs-CZ" b="0" i="1" smtClean="0">
                              <a:latin typeface="Cambria Math" panose="02040503050406030204" pitchFamily="18" charset="0"/>
                            </a:rPr>
                            <m:t>𝑘𝑔</m:t>
                          </m:r>
                        </m:sub>
                      </m:sSub>
                      <m:r>
                        <a:rPr lang="cs-CZ" b="0" i="1" smtClean="0">
                          <a:latin typeface="Cambria Math" panose="02040503050406030204" pitchFamily="18" charset="0"/>
                        </a:rPr>
                        <m:t>=1 . 10 . 1000 </m:t>
                      </m:r>
                      <m:r>
                        <m:rPr>
                          <m:sty m:val="p"/>
                        </m:rPr>
                        <a:rPr lang="cs-CZ" b="0" i="0" smtClean="0">
                          <a:latin typeface="Cambria Math" panose="02040503050406030204" pitchFamily="18" charset="0"/>
                        </a:rPr>
                        <m:t>J</m:t>
                      </m:r>
                      <m:r>
                        <a:rPr lang="cs-CZ" b="0" i="0" smtClean="0">
                          <a:latin typeface="Cambria Math" panose="02040503050406030204" pitchFamily="18" charset="0"/>
                        </a:rPr>
                        <m:t>=10000 </m:t>
                      </m:r>
                      <m:r>
                        <m:rPr>
                          <m:sty m:val="p"/>
                        </m:rPr>
                        <a:rPr lang="cs-CZ" b="0" i="0" smtClean="0">
                          <a:latin typeface="Cambria Math" panose="02040503050406030204" pitchFamily="18" charset="0"/>
                        </a:rPr>
                        <m:t>J</m:t>
                      </m:r>
                      <m:r>
                        <a:rPr lang="cs-CZ" b="0" i="0" smtClean="0">
                          <a:latin typeface="Cambria Math" panose="02040503050406030204" pitchFamily="18" charset="0"/>
                        </a:rPr>
                        <m:t>=10 </m:t>
                      </m:r>
                      <m:r>
                        <m:rPr>
                          <m:sty m:val="p"/>
                        </m:rPr>
                        <a:rPr lang="cs-CZ" b="0" i="0" smtClean="0">
                          <a:latin typeface="Cambria Math" panose="02040503050406030204" pitchFamily="18" charset="0"/>
                        </a:rPr>
                        <m:t>kJ</m:t>
                      </m:r>
                    </m:oMath>
                  </m:oMathPara>
                </a14:m>
                <a:endParaRPr lang="cs-CZ" dirty="0"/>
              </a:p>
              <a:p>
                <a:endParaRPr lang="cs-CZ" sz="800" dirty="0"/>
              </a:p>
              <a:p>
                <a:r>
                  <a:rPr lang="cs-CZ" dirty="0"/>
                  <a:t>Práce vykonaná srdce vyzvedne m kg vody:</a:t>
                </a:r>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𝑚</m:t>
                      </m:r>
                      <m:r>
                        <a:rPr lang="cs-CZ" b="0" i="1" smtClean="0">
                          <a:latin typeface="Cambria Math" panose="02040503050406030204" pitchFamily="18" charset="0"/>
                        </a:rPr>
                        <m:t>=</m:t>
                      </m:r>
                      <m:f>
                        <m:fPr>
                          <m:ctrlPr>
                            <a:rPr lang="cs-CZ" b="0" i="1" smtClean="0">
                              <a:latin typeface="Cambria Math" panose="02040503050406030204" pitchFamily="18" charset="0"/>
                            </a:rPr>
                          </m:ctrlPr>
                        </m:fPr>
                        <m:num>
                          <m:sSub>
                            <m:sSubPr>
                              <m:ctrlPr>
                                <a:rPr lang="cs-CZ" b="0" i="1" smtClean="0">
                                  <a:latin typeface="Cambria Math" panose="02040503050406030204" pitchFamily="18" charset="0"/>
                                </a:rPr>
                              </m:ctrlPr>
                            </m:sSubPr>
                            <m:e>
                              <m:r>
                                <a:rPr lang="cs-CZ" b="0" i="1" smtClean="0">
                                  <a:latin typeface="Cambria Math" panose="02040503050406030204" pitchFamily="18" charset="0"/>
                                </a:rPr>
                                <m:t>𝑊</m:t>
                              </m:r>
                            </m:e>
                            <m:sub>
                              <m:r>
                                <a:rPr lang="cs-CZ" b="0" i="1" smtClean="0">
                                  <a:latin typeface="Cambria Math" panose="02040503050406030204" pitchFamily="18" charset="0"/>
                                </a:rPr>
                                <m:t>𝑠</m:t>
                              </m:r>
                            </m:sub>
                          </m:sSub>
                        </m:num>
                        <m:den>
                          <m:sSub>
                            <m:sSubPr>
                              <m:ctrlPr>
                                <a:rPr lang="cs-CZ" b="0" i="1" smtClean="0">
                                  <a:latin typeface="Cambria Math" panose="02040503050406030204" pitchFamily="18" charset="0"/>
                                </a:rPr>
                              </m:ctrlPr>
                            </m:sSubPr>
                            <m:e>
                              <m:r>
                                <a:rPr lang="cs-CZ" b="0" i="1" smtClean="0">
                                  <a:latin typeface="Cambria Math" panose="02040503050406030204" pitchFamily="18" charset="0"/>
                                </a:rPr>
                                <m:t>𝑊</m:t>
                              </m:r>
                            </m:e>
                            <m:sub>
                              <m:r>
                                <a:rPr lang="cs-CZ" b="0" i="1" smtClean="0">
                                  <a:latin typeface="Cambria Math" panose="02040503050406030204" pitchFamily="18" charset="0"/>
                                </a:rPr>
                                <m:t>1 </m:t>
                              </m:r>
                              <m:r>
                                <a:rPr lang="cs-CZ" b="0" i="1" smtClean="0">
                                  <a:latin typeface="Cambria Math" panose="02040503050406030204" pitchFamily="18" charset="0"/>
                                </a:rPr>
                                <m:t>𝑘𝑔</m:t>
                              </m:r>
                            </m:sub>
                          </m:sSub>
                        </m:den>
                      </m:f>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1,9 . </m:t>
                          </m:r>
                          <m:sSup>
                            <m:sSupPr>
                              <m:ctrlPr>
                                <a:rPr lang="cs-CZ" b="0"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5</m:t>
                              </m:r>
                            </m:sup>
                          </m:sSup>
                        </m:num>
                        <m:den>
                          <m:sSup>
                            <m:sSupPr>
                              <m:ctrlPr>
                                <a:rPr lang="cs-CZ" b="0"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4</m:t>
                              </m:r>
                            </m:sup>
                          </m:sSup>
                        </m:den>
                      </m:f>
                      <m:r>
                        <a:rPr lang="cs-CZ" b="0" i="1" smtClean="0">
                          <a:latin typeface="Cambria Math" panose="02040503050406030204" pitchFamily="18" charset="0"/>
                        </a:rPr>
                        <m:t>=19 </m:t>
                      </m:r>
                      <m:r>
                        <m:rPr>
                          <m:sty m:val="p"/>
                        </m:rPr>
                        <a:rPr lang="cs-CZ" b="0" i="0" smtClean="0">
                          <a:latin typeface="Cambria Math" panose="02040503050406030204" pitchFamily="18" charset="0"/>
                        </a:rPr>
                        <m:t>kg</m:t>
                      </m:r>
                    </m:oMath>
                  </m:oMathPara>
                </a14:m>
                <a:endParaRPr lang="cs-CZ" dirty="0"/>
              </a:p>
              <a:p>
                <a:endParaRPr lang="cs-CZ" dirty="0"/>
              </a:p>
              <a:p>
                <a:r>
                  <a:rPr lang="cs-CZ" b="1" dirty="0"/>
                  <a:t>Práce vykonaná lidským srdcem by zvedla 19 kg vody (tj. 19 litrů vody) do výše 1000 m.</a:t>
                </a:r>
              </a:p>
              <a:p>
                <a:endParaRPr lang="cs-CZ" dirty="0"/>
              </a:p>
            </p:txBody>
          </p:sp>
        </mc:Choice>
        <mc:Fallback xmlns="">
          <p:sp>
            <p:nvSpPr>
              <p:cNvPr id="8" name="TextovéPole 7"/>
              <p:cNvSpPr txBox="1">
                <a:spLocks noRot="1" noChangeAspect="1" noMove="1" noResize="1" noEditPoints="1" noAdjustHandles="1" noChangeArrowheads="1" noChangeShapeType="1" noTextEdit="1"/>
              </p:cNvSpPr>
              <p:nvPr/>
            </p:nvSpPr>
            <p:spPr>
              <a:xfrm>
                <a:off x="313508" y="3633368"/>
                <a:ext cx="11416937" cy="3215239"/>
              </a:xfrm>
              <a:prstGeom prst="rect">
                <a:avLst/>
              </a:prstGeom>
              <a:blipFill>
                <a:blip r:embed="rId5"/>
                <a:stretch>
                  <a:fillRect l="-427" t="-949"/>
                </a:stretch>
              </a:blipFill>
            </p:spPr>
            <p:txBody>
              <a:bodyPr/>
              <a:lstStyle/>
              <a:p>
                <a:r>
                  <a:rPr lang="cs-CZ">
                    <a:noFill/>
                  </a:rPr>
                  <a:t> </a:t>
                </a:r>
              </a:p>
            </p:txBody>
          </p:sp>
        </mc:Fallback>
      </mc:AlternateContent>
    </p:spTree>
    <p:extLst>
      <p:ext uri="{BB962C8B-B14F-4D97-AF65-F5344CB8AC3E}">
        <p14:creationId xmlns:p14="http://schemas.microsoft.com/office/powerpoint/2010/main" val="25977143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546410" y="404664"/>
            <a:ext cx="5631366" cy="369332"/>
          </a:xfrm>
          <a:prstGeom prst="rect">
            <a:avLst/>
          </a:prstGeom>
          <a:noFill/>
        </p:spPr>
        <p:txBody>
          <a:bodyPr wrap="square" rtlCol="0">
            <a:spAutoFit/>
          </a:bodyPr>
          <a:lstStyle/>
          <a:p>
            <a:r>
              <a:rPr lang="cs-CZ" b="1" dirty="0"/>
              <a:t>Příklad výpočtu mechanické práce počítané z výkonu</a:t>
            </a:r>
          </a:p>
        </p:txBody>
      </p:sp>
      <mc:AlternateContent xmlns:mc="http://schemas.openxmlformats.org/markup-compatibility/2006" xmlns:a14="http://schemas.microsoft.com/office/drawing/2010/main">
        <mc:Choice Requires="a14">
          <p:sp>
            <p:nvSpPr>
              <p:cNvPr id="3" name="TextovéPole 2"/>
              <p:cNvSpPr txBox="1"/>
              <p:nvPr/>
            </p:nvSpPr>
            <p:spPr>
              <a:xfrm>
                <a:off x="546410" y="796805"/>
                <a:ext cx="11099180" cy="3268523"/>
              </a:xfrm>
              <a:prstGeom prst="rect">
                <a:avLst/>
              </a:prstGeom>
              <a:noFill/>
            </p:spPr>
            <p:txBody>
              <a:bodyPr wrap="square" rtlCol="0">
                <a:spAutoFit/>
              </a:bodyPr>
              <a:lstStyle/>
              <a:p>
                <a:r>
                  <a:rPr lang="cs-CZ" dirty="0"/>
                  <a:t>Ze vztahu pro výpočet průměrného výkonu </a:t>
                </a:r>
                <a14:m>
                  <m:oMath xmlns:m="http://schemas.openxmlformats.org/officeDocument/2006/math">
                    <m:sSub>
                      <m:sSubPr>
                        <m:ctrlPr>
                          <a:rPr lang="cs-CZ" i="1" dirty="0" smtClean="0">
                            <a:latin typeface="Cambria Math" panose="02040503050406030204" pitchFamily="18" charset="0"/>
                          </a:rPr>
                        </m:ctrlPr>
                      </m:sSubPr>
                      <m:e>
                        <m:r>
                          <a:rPr lang="cs-CZ" b="0" i="1" dirty="0" smtClean="0">
                            <a:latin typeface="Cambria Math" panose="02040503050406030204" pitchFamily="18" charset="0"/>
                          </a:rPr>
                          <m:t>𝑃</m:t>
                        </m:r>
                      </m:e>
                      <m:sub>
                        <m:r>
                          <a:rPr lang="cs-CZ" b="0" i="1" dirty="0" smtClean="0">
                            <a:latin typeface="Cambria Math" panose="02040503050406030204" pitchFamily="18" charset="0"/>
                          </a:rPr>
                          <m:t>𝑝</m:t>
                        </m:r>
                      </m:sub>
                    </m:sSub>
                  </m:oMath>
                </a14:m>
                <a:r>
                  <a:rPr lang="cs-CZ" dirty="0"/>
                  <a:t> stroje nebo člověka, který pracuje po dobu </a:t>
                </a:r>
                <a14:m>
                  <m:oMath xmlns:m="http://schemas.openxmlformats.org/officeDocument/2006/math">
                    <m:r>
                      <a:rPr lang="cs-CZ" i="1" dirty="0">
                        <a:latin typeface="Cambria Math"/>
                      </a:rPr>
                      <m:t>𝑡</m:t>
                    </m:r>
                  </m:oMath>
                </a14:m>
                <a:r>
                  <a:rPr lang="cs-CZ" dirty="0"/>
                  <a:t>, můžeme vypočítat práci ze vztahu </a:t>
                </a:r>
              </a:p>
              <a:p>
                <a:pPr/>
                <a14:m>
                  <m:oMathPara xmlns:m="http://schemas.openxmlformats.org/officeDocument/2006/math">
                    <m:oMathParaPr>
                      <m:jc m:val="centerGroup"/>
                    </m:oMathParaPr>
                    <m:oMath xmlns:m="http://schemas.openxmlformats.org/officeDocument/2006/math">
                      <m:sSub>
                        <m:sSubPr>
                          <m:ctrlPr>
                            <a:rPr lang="cs-CZ" sz="2400" b="1" i="1" smtClean="0">
                              <a:solidFill>
                                <a:srgbClr val="FF0000"/>
                              </a:solidFill>
                              <a:latin typeface="Cambria Math" panose="02040503050406030204" pitchFamily="18" charset="0"/>
                            </a:rPr>
                          </m:ctrlPr>
                        </m:sSubPr>
                        <m:e>
                          <m:r>
                            <a:rPr lang="cs-CZ" sz="2400" b="1" i="1" smtClean="0">
                              <a:solidFill>
                                <a:srgbClr val="FF0000"/>
                              </a:solidFill>
                              <a:latin typeface="Cambria Math" panose="02040503050406030204" pitchFamily="18" charset="0"/>
                            </a:rPr>
                            <m:t>𝑷</m:t>
                          </m:r>
                        </m:e>
                        <m:sub>
                          <m:r>
                            <a:rPr lang="cs-CZ" sz="2400" b="1" i="1" smtClean="0">
                              <a:solidFill>
                                <a:srgbClr val="FF0000"/>
                              </a:solidFill>
                              <a:latin typeface="Cambria Math" panose="02040503050406030204" pitchFamily="18" charset="0"/>
                            </a:rPr>
                            <m:t>𝒑</m:t>
                          </m:r>
                        </m:sub>
                      </m:sSub>
                      <m:r>
                        <a:rPr lang="cs-CZ" sz="2400" b="1" i="1" smtClean="0">
                          <a:solidFill>
                            <a:srgbClr val="FF0000"/>
                          </a:solidFill>
                          <a:latin typeface="Cambria Math" panose="02040503050406030204" pitchFamily="18" charset="0"/>
                        </a:rPr>
                        <m:t>=</m:t>
                      </m:r>
                      <m:f>
                        <m:fPr>
                          <m:ctrlPr>
                            <a:rPr lang="cs-CZ" sz="2400" b="1" i="1" smtClean="0">
                              <a:solidFill>
                                <a:srgbClr val="FF0000"/>
                              </a:solidFill>
                              <a:latin typeface="Cambria Math" panose="02040503050406030204" pitchFamily="18" charset="0"/>
                            </a:rPr>
                          </m:ctrlPr>
                        </m:fPr>
                        <m:num>
                          <m:r>
                            <a:rPr lang="cs-CZ" sz="2400" b="1" i="1" smtClean="0">
                              <a:solidFill>
                                <a:srgbClr val="FF0000"/>
                              </a:solidFill>
                              <a:latin typeface="Cambria Math" panose="02040503050406030204" pitchFamily="18" charset="0"/>
                            </a:rPr>
                            <m:t>𝑾</m:t>
                          </m:r>
                        </m:num>
                        <m:den>
                          <m:r>
                            <a:rPr lang="cs-CZ" sz="2400" b="1" i="1" smtClean="0">
                              <a:solidFill>
                                <a:srgbClr val="FF0000"/>
                              </a:solidFill>
                              <a:latin typeface="Cambria Math" panose="02040503050406030204" pitchFamily="18" charset="0"/>
                            </a:rPr>
                            <m:t>𝒕</m:t>
                          </m:r>
                        </m:den>
                      </m:f>
                      <m:r>
                        <a:rPr lang="cs-CZ" sz="2400" b="1" i="1" smtClean="0">
                          <a:solidFill>
                            <a:srgbClr val="FF0000"/>
                          </a:solidFill>
                          <a:latin typeface="Cambria Math" panose="02040503050406030204" pitchFamily="18" charset="0"/>
                        </a:rPr>
                        <m:t>       </m:t>
                      </m:r>
                      <m:r>
                        <a:rPr lang="cs-CZ" sz="2400" b="1" i="1" smtClean="0">
                          <a:solidFill>
                            <a:srgbClr val="FF0000"/>
                          </a:solidFill>
                          <a:latin typeface="Cambria Math" panose="02040503050406030204" pitchFamily="18" charset="0"/>
                          <a:ea typeface="Cambria Math" panose="02040503050406030204" pitchFamily="18" charset="0"/>
                        </a:rPr>
                        <m:t>→     </m:t>
                      </m:r>
                      <m:r>
                        <a:rPr lang="cs-CZ" sz="2400" b="1" i="1" smtClean="0">
                          <a:solidFill>
                            <a:srgbClr val="FF0000"/>
                          </a:solidFill>
                          <a:latin typeface="Cambria Math" panose="02040503050406030204" pitchFamily="18" charset="0"/>
                        </a:rPr>
                        <m:t>  </m:t>
                      </m:r>
                      <m:r>
                        <a:rPr lang="cs-CZ" sz="2400" b="1" i="1">
                          <a:solidFill>
                            <a:srgbClr val="FF0000"/>
                          </a:solidFill>
                          <a:latin typeface="Cambria Math"/>
                        </a:rPr>
                        <m:t>𝑾</m:t>
                      </m:r>
                      <m:r>
                        <a:rPr lang="cs-CZ" sz="2400" b="1" i="1">
                          <a:solidFill>
                            <a:srgbClr val="FF0000"/>
                          </a:solidFill>
                          <a:latin typeface="Cambria Math"/>
                        </a:rPr>
                        <m:t>=</m:t>
                      </m:r>
                      <m:sSub>
                        <m:sSubPr>
                          <m:ctrlPr>
                            <a:rPr lang="cs-CZ" sz="2400" b="1" i="1">
                              <a:solidFill>
                                <a:srgbClr val="FF0000"/>
                              </a:solidFill>
                              <a:latin typeface="Cambria Math" panose="02040503050406030204" pitchFamily="18" charset="0"/>
                            </a:rPr>
                          </m:ctrlPr>
                        </m:sSubPr>
                        <m:e>
                          <m:r>
                            <a:rPr lang="cs-CZ" sz="2400" b="1" i="1">
                              <a:solidFill>
                                <a:srgbClr val="FF0000"/>
                              </a:solidFill>
                              <a:latin typeface="Cambria Math" panose="02040503050406030204" pitchFamily="18" charset="0"/>
                            </a:rPr>
                            <m:t>𝑷</m:t>
                          </m:r>
                        </m:e>
                        <m:sub>
                          <m:r>
                            <a:rPr lang="cs-CZ" sz="2400" b="1" i="1">
                              <a:solidFill>
                                <a:srgbClr val="FF0000"/>
                              </a:solidFill>
                              <a:latin typeface="Cambria Math" panose="02040503050406030204" pitchFamily="18" charset="0"/>
                            </a:rPr>
                            <m:t>𝒑</m:t>
                          </m:r>
                        </m:sub>
                      </m:sSub>
                      <m:r>
                        <a:rPr lang="cs-CZ" sz="2400" b="1" i="1">
                          <a:solidFill>
                            <a:srgbClr val="FF0000"/>
                          </a:solidFill>
                          <a:latin typeface="Cambria Math"/>
                        </a:rPr>
                        <m:t>.</m:t>
                      </m:r>
                      <m:r>
                        <a:rPr lang="cs-CZ" sz="2400" b="1" i="1">
                          <a:solidFill>
                            <a:srgbClr val="FF0000"/>
                          </a:solidFill>
                          <a:latin typeface="Cambria Math"/>
                        </a:rPr>
                        <m:t>𝒕</m:t>
                      </m:r>
                    </m:oMath>
                  </m:oMathPara>
                </a14:m>
                <a:endParaRPr lang="cs-CZ" sz="2400" b="1" dirty="0">
                  <a:solidFill>
                    <a:srgbClr val="FF0000"/>
                  </a:solidFill>
                </a:endParaRPr>
              </a:p>
              <a:p>
                <a:r>
                  <a:rPr lang="cs-CZ" dirty="0"/>
                  <a:t>Ze vztahu pro výpočet práce z výkonu pak  vyplývá nová jednotka práce</a:t>
                </a:r>
              </a:p>
              <a:p>
                <a:endParaRPr lang="cs-CZ" sz="800" dirty="0"/>
              </a:p>
              <a:p>
                <a:pPr/>
                <a14:m>
                  <m:oMathPara xmlns:m="http://schemas.openxmlformats.org/officeDocument/2006/math">
                    <m:oMathParaPr>
                      <m:jc m:val="centerGroup"/>
                    </m:oMathParaPr>
                    <m:oMath xmlns:m="http://schemas.openxmlformats.org/officeDocument/2006/math">
                      <m:d>
                        <m:dPr>
                          <m:begChr m:val="["/>
                          <m:endChr m:val="]"/>
                          <m:ctrlPr>
                            <a:rPr lang="cs-CZ" b="1" i="1">
                              <a:solidFill>
                                <a:srgbClr val="FF0000"/>
                              </a:solidFill>
                              <a:latin typeface="Cambria Math" panose="02040503050406030204" pitchFamily="18" charset="0"/>
                            </a:rPr>
                          </m:ctrlPr>
                        </m:dPr>
                        <m:e>
                          <m:r>
                            <a:rPr lang="cs-CZ" b="1" i="1">
                              <a:solidFill>
                                <a:srgbClr val="FF0000"/>
                              </a:solidFill>
                              <a:latin typeface="Cambria Math" panose="02040503050406030204" pitchFamily="18" charset="0"/>
                            </a:rPr>
                            <m:t>𝑾</m:t>
                          </m:r>
                        </m:e>
                      </m:d>
                      <m:r>
                        <a:rPr lang="cs-CZ" b="1" i="1">
                          <a:solidFill>
                            <a:srgbClr val="FF0000"/>
                          </a:solidFill>
                          <a:latin typeface="Cambria Math" panose="02040503050406030204" pitchFamily="18" charset="0"/>
                        </a:rPr>
                        <m:t>=</m:t>
                      </m:r>
                      <m:r>
                        <a:rPr lang="cs-CZ" b="1">
                          <a:solidFill>
                            <a:srgbClr val="FF0000"/>
                          </a:solidFill>
                          <a:latin typeface="Cambria Math" panose="02040503050406030204" pitchFamily="18" charset="0"/>
                        </a:rPr>
                        <m:t>𝐖</m:t>
                      </m:r>
                      <m:r>
                        <a:rPr lang="cs-CZ" b="1">
                          <a:solidFill>
                            <a:srgbClr val="FF0000"/>
                          </a:solidFill>
                          <a:latin typeface="Cambria Math" panose="02040503050406030204" pitchFamily="18" charset="0"/>
                        </a:rPr>
                        <m:t> . </m:t>
                      </m:r>
                      <m:r>
                        <a:rPr lang="cs-CZ" b="1">
                          <a:solidFill>
                            <a:srgbClr val="FF0000"/>
                          </a:solidFill>
                          <a:latin typeface="Cambria Math" panose="02040503050406030204" pitchFamily="18" charset="0"/>
                        </a:rPr>
                        <m:t>𝐬</m:t>
                      </m:r>
                    </m:oMath>
                  </m:oMathPara>
                </a14:m>
                <a:endParaRPr lang="cs-CZ" b="1" dirty="0">
                  <a:solidFill>
                    <a:srgbClr val="FF0000"/>
                  </a:solidFill>
                </a:endParaRPr>
              </a:p>
              <a:p>
                <a:endParaRPr lang="cs-CZ" sz="800" dirty="0"/>
              </a:p>
              <a:p>
                <a:pPr algn="ctr"/>
                <a:r>
                  <a:rPr lang="cs-CZ" b="1" dirty="0">
                    <a:solidFill>
                      <a:srgbClr val="FF0000"/>
                    </a:solidFill>
                  </a:rPr>
                  <a:t>Wattsekunda </a:t>
                </a:r>
                <a:r>
                  <a:rPr lang="cs-CZ" dirty="0"/>
                  <a:t>se zkratkou </a:t>
                </a:r>
                <a:r>
                  <a:rPr lang="cs-CZ" b="1" dirty="0">
                    <a:solidFill>
                      <a:srgbClr val="FF0000"/>
                    </a:solidFill>
                  </a:rPr>
                  <a:t>Ws</a:t>
                </a:r>
              </a:p>
              <a:p>
                <a:pPr algn="ctr"/>
                <a:endParaRPr lang="cs-CZ" sz="800" b="1" dirty="0">
                  <a:solidFill>
                    <a:srgbClr val="FF0000"/>
                  </a:solidFill>
                </a:endParaRPr>
              </a:p>
              <a:p>
                <a:r>
                  <a:rPr lang="cs-CZ" dirty="0"/>
                  <a:t>V praxi se častěji čas měří v hodinách, takže odpovídající jednotkou práce je </a:t>
                </a:r>
              </a:p>
              <a:p>
                <a:endParaRPr lang="cs-CZ" sz="800" dirty="0"/>
              </a:p>
              <a:p>
                <a:pPr algn="ctr"/>
                <a:r>
                  <a:rPr lang="cs-CZ" b="1" dirty="0">
                    <a:solidFill>
                      <a:srgbClr val="FF0000"/>
                    </a:solidFill>
                  </a:rPr>
                  <a:t>Watthodina </a:t>
                </a:r>
                <a:r>
                  <a:rPr lang="cs-CZ" dirty="0"/>
                  <a:t>se zkratkou</a:t>
                </a:r>
                <a:r>
                  <a:rPr lang="cs-CZ" b="1" dirty="0">
                    <a:solidFill>
                      <a:srgbClr val="FF0000"/>
                    </a:solidFill>
                  </a:rPr>
                  <a:t> Wh</a:t>
                </a:r>
              </a:p>
            </p:txBody>
          </p:sp>
        </mc:Choice>
        <mc:Fallback xmlns="">
          <p:sp>
            <p:nvSpPr>
              <p:cNvPr id="3" name="TextovéPole 2"/>
              <p:cNvSpPr txBox="1">
                <a:spLocks noRot="1" noChangeAspect="1" noMove="1" noResize="1" noEditPoints="1" noAdjustHandles="1" noChangeArrowheads="1" noChangeShapeType="1" noTextEdit="1"/>
              </p:cNvSpPr>
              <p:nvPr/>
            </p:nvSpPr>
            <p:spPr>
              <a:xfrm>
                <a:off x="546410" y="796805"/>
                <a:ext cx="11099180" cy="3268523"/>
              </a:xfrm>
              <a:prstGeom prst="rect">
                <a:avLst/>
              </a:prstGeom>
              <a:blipFill>
                <a:blip r:embed="rId2"/>
                <a:stretch>
                  <a:fillRect l="-495" t="-933" b="-1119"/>
                </a:stretch>
              </a:blipFill>
            </p:spPr>
            <p:txBody>
              <a:bodyPr/>
              <a:lstStyle/>
              <a:p>
                <a:r>
                  <a:rPr lang="cs-CZ">
                    <a:noFill/>
                  </a:rPr>
                  <a:t> </a:t>
                </a:r>
              </a:p>
            </p:txBody>
          </p:sp>
        </mc:Fallback>
      </mc:AlternateContent>
      <p:sp>
        <p:nvSpPr>
          <p:cNvPr id="4" name="TextovéPole 3"/>
          <p:cNvSpPr txBox="1"/>
          <p:nvPr/>
        </p:nvSpPr>
        <p:spPr>
          <a:xfrm>
            <a:off x="546409" y="4221088"/>
            <a:ext cx="11099179" cy="2123658"/>
          </a:xfrm>
          <a:prstGeom prst="rect">
            <a:avLst/>
          </a:prstGeom>
          <a:noFill/>
        </p:spPr>
        <p:txBody>
          <a:bodyPr wrap="square" rtlCol="0">
            <a:spAutoFit/>
          </a:bodyPr>
          <a:lstStyle/>
          <a:p>
            <a:r>
              <a:rPr lang="cs-CZ" dirty="0"/>
              <a:t>Mezi jednotkou práce J (JOULE ) a Wattsekundou, případně Watthodinou je:</a:t>
            </a:r>
          </a:p>
          <a:p>
            <a:endParaRPr lang="cs-CZ" dirty="0"/>
          </a:p>
          <a:p>
            <a:pPr algn="ctr"/>
            <a:r>
              <a:rPr lang="cs-CZ" sz="2400" b="1" dirty="0"/>
              <a:t>1 Ws = 1 J</a:t>
            </a:r>
          </a:p>
          <a:p>
            <a:pPr algn="ctr"/>
            <a:endParaRPr lang="cs-CZ" dirty="0"/>
          </a:p>
          <a:p>
            <a:pPr algn="ctr"/>
            <a:r>
              <a:rPr lang="cs-CZ" dirty="0"/>
              <a:t>3600 Ws = 1 Wh = 3600 J = 3,6 </a:t>
            </a:r>
            <a:r>
              <a:rPr lang="cs-CZ" dirty="0" err="1"/>
              <a:t>kJ</a:t>
            </a:r>
            <a:endParaRPr lang="cs-CZ" dirty="0"/>
          </a:p>
          <a:p>
            <a:pPr algn="ctr"/>
            <a:endParaRPr lang="cs-CZ" dirty="0"/>
          </a:p>
          <a:p>
            <a:pPr algn="ctr"/>
            <a:r>
              <a:rPr lang="cs-CZ" dirty="0"/>
              <a:t>1 kWh = 1000 . 3600 J = 3600000 J = 3,6 MJ</a:t>
            </a:r>
          </a:p>
        </p:txBody>
      </p:sp>
      <p:cxnSp>
        <p:nvCxnSpPr>
          <p:cNvPr id="8" name="Přímá spojnice 7"/>
          <p:cNvCxnSpPr/>
          <p:nvPr/>
        </p:nvCxnSpPr>
        <p:spPr>
          <a:xfrm>
            <a:off x="1889339" y="6525344"/>
            <a:ext cx="849694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369654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81C12C18-1D6D-A997-68EC-B3FB529B3141}"/>
                  </a:ext>
                </a:extLst>
              </p:cNvPr>
              <p:cNvSpPr txBox="1"/>
              <p:nvPr/>
            </p:nvSpPr>
            <p:spPr>
              <a:xfrm>
                <a:off x="498088" y="562564"/>
                <a:ext cx="11195824" cy="1046440"/>
              </a:xfrm>
              <a:prstGeom prst="rect">
                <a:avLst/>
              </a:prstGeom>
              <a:noFill/>
            </p:spPr>
            <p:txBody>
              <a:bodyPr wrap="square" rtlCol="0">
                <a:spAutoFit/>
              </a:bodyPr>
              <a:lstStyle/>
              <a:p>
                <a:r>
                  <a:rPr lang="cs-CZ" dirty="0"/>
                  <a:t>Elektromotor pracoval 1,5 hodiny se stálým výkonem 2 kW. Jakou mechanickou práci vykonal?</a:t>
                </a:r>
              </a:p>
              <a:p>
                <a:endParaRPr lang="cs-CZ" sz="800" dirty="0"/>
              </a:p>
              <a:p>
                <a:r>
                  <a:rPr lang="cs-CZ" dirty="0"/>
                  <a:t>Řešení:</a:t>
                </a:r>
              </a:p>
              <a:p>
                <a:pPr/>
                <a14:m>
                  <m:oMathPara xmlns:m="http://schemas.openxmlformats.org/officeDocument/2006/math">
                    <m:oMathParaPr>
                      <m:jc m:val="left"/>
                    </m:oMathParaPr>
                    <m:oMath xmlns:m="http://schemas.openxmlformats.org/officeDocument/2006/math">
                      <m:r>
                        <a:rPr lang="cs-CZ" i="1">
                          <a:latin typeface="Cambria Math"/>
                        </a:rPr>
                        <m:t>𝑃</m:t>
                      </m:r>
                      <m:r>
                        <a:rPr lang="cs-CZ" i="1">
                          <a:latin typeface="Cambria Math"/>
                        </a:rPr>
                        <m:t>=2</m:t>
                      </m:r>
                      <m:r>
                        <a:rPr lang="cs-CZ" b="0" i="0" smtClean="0">
                          <a:latin typeface="Cambria Math" panose="02040503050406030204" pitchFamily="18" charset="0"/>
                        </a:rPr>
                        <m:t> </m:t>
                      </m:r>
                      <m:r>
                        <m:rPr>
                          <m:sty m:val="p"/>
                        </m:rPr>
                        <a:rPr lang="cs-CZ">
                          <a:latin typeface="Cambria Math"/>
                        </a:rPr>
                        <m:t>kW</m:t>
                      </m:r>
                      <m:r>
                        <a:rPr lang="cs-CZ">
                          <a:latin typeface="Cambria Math" panose="02040503050406030204" pitchFamily="18" charset="0"/>
                        </a:rPr>
                        <m:t>=2000 </m:t>
                      </m:r>
                      <m:r>
                        <m:rPr>
                          <m:sty m:val="p"/>
                        </m:rPr>
                        <a:rPr lang="cs-CZ">
                          <a:latin typeface="Cambria Math" panose="02040503050406030204" pitchFamily="18" charset="0"/>
                        </a:rPr>
                        <m:t>W</m:t>
                      </m:r>
                      <m:r>
                        <a:rPr lang="cs-CZ">
                          <a:latin typeface="Cambria Math"/>
                        </a:rPr>
                        <m:t>, </m:t>
                      </m:r>
                      <m:r>
                        <a:rPr lang="cs-CZ" i="1">
                          <a:latin typeface="Cambria Math"/>
                        </a:rPr>
                        <m:t>𝑡</m:t>
                      </m:r>
                      <m:r>
                        <a:rPr lang="cs-CZ" i="1">
                          <a:latin typeface="Cambria Math"/>
                        </a:rPr>
                        <m:t>=1,5 </m:t>
                      </m:r>
                      <m:r>
                        <m:rPr>
                          <m:sty m:val="p"/>
                        </m:rPr>
                        <a:rPr lang="cs-CZ">
                          <a:latin typeface="Cambria Math"/>
                        </a:rPr>
                        <m:t>h</m:t>
                      </m:r>
                      <m:r>
                        <a:rPr lang="cs-CZ">
                          <a:latin typeface="Cambria Math" panose="02040503050406030204" pitchFamily="18" charset="0"/>
                        </a:rPr>
                        <m:t>=5400 </m:t>
                      </m:r>
                      <m:r>
                        <m:rPr>
                          <m:sty m:val="p"/>
                        </m:rPr>
                        <a:rPr lang="cs-CZ">
                          <a:latin typeface="Cambria Math" panose="02040503050406030204" pitchFamily="18" charset="0"/>
                        </a:rPr>
                        <m:t>s</m:t>
                      </m:r>
                      <m:r>
                        <a:rPr lang="cs-CZ">
                          <a:latin typeface="Cambria Math"/>
                        </a:rPr>
                        <m:t>, </m:t>
                      </m:r>
                      <m:r>
                        <a:rPr lang="cs-CZ" i="1">
                          <a:latin typeface="Cambria Math"/>
                        </a:rPr>
                        <m:t>𝑊</m:t>
                      </m:r>
                      <m:r>
                        <a:rPr lang="cs-CZ" i="1">
                          <a:latin typeface="Cambria Math"/>
                        </a:rPr>
                        <m:t>=?</m:t>
                      </m:r>
                    </m:oMath>
                  </m:oMathPara>
                </a14:m>
                <a:endParaRPr lang="cs-CZ" i="1" dirty="0"/>
              </a:p>
            </p:txBody>
          </p:sp>
        </mc:Choice>
        <mc:Fallback xmlns="">
          <p:sp>
            <p:nvSpPr>
              <p:cNvPr id="3" name="TextovéPole 2">
                <a:extLst>
                  <a:ext uri="{FF2B5EF4-FFF2-40B4-BE49-F238E27FC236}">
                    <a16:creationId xmlns:a16="http://schemas.microsoft.com/office/drawing/2014/main" id="{81C12C18-1D6D-A997-68EC-B3FB529B3141}"/>
                  </a:ext>
                </a:extLst>
              </p:cNvPr>
              <p:cNvSpPr txBox="1">
                <a:spLocks noRot="1" noChangeAspect="1" noMove="1" noResize="1" noEditPoints="1" noAdjustHandles="1" noChangeArrowheads="1" noChangeShapeType="1" noTextEdit="1"/>
              </p:cNvSpPr>
              <p:nvPr/>
            </p:nvSpPr>
            <p:spPr>
              <a:xfrm>
                <a:off x="498088" y="562564"/>
                <a:ext cx="11195824" cy="1046440"/>
              </a:xfrm>
              <a:prstGeom prst="rect">
                <a:avLst/>
              </a:prstGeom>
              <a:blipFill>
                <a:blip r:embed="rId2"/>
                <a:stretch>
                  <a:fillRect l="-490" t="-2907"/>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3DC81C69-7BEC-A519-6E8C-12A387DFAC8C}"/>
                  </a:ext>
                </a:extLst>
              </p:cNvPr>
              <p:cNvSpPr txBox="1"/>
              <p:nvPr/>
            </p:nvSpPr>
            <p:spPr>
              <a:xfrm>
                <a:off x="588886" y="3496959"/>
                <a:ext cx="11105026" cy="3074944"/>
              </a:xfrm>
              <a:prstGeom prst="rect">
                <a:avLst/>
              </a:prstGeom>
              <a:noFill/>
            </p:spPr>
            <p:txBody>
              <a:bodyPr wrap="square" rtlCol="0">
                <a:spAutoFit/>
              </a:bodyPr>
              <a:lstStyle/>
              <a:p>
                <a:r>
                  <a:rPr lang="cs-CZ" dirty="0"/>
                  <a:t>Elektromotor vykonal mechanickou práci:</a:t>
                </a:r>
                <a:endParaRPr lang="cs-CZ" i="1" dirty="0">
                  <a:latin typeface="Cambria Math"/>
                </a:endParaRPr>
              </a:p>
              <a:p>
                <a:endParaRPr lang="cs-CZ" sz="800" i="1" dirty="0">
                  <a:latin typeface="Cambria Math"/>
                </a:endParaRPr>
              </a:p>
              <a:p>
                <a:pPr/>
                <a14:m>
                  <m:oMathPara xmlns:m="http://schemas.openxmlformats.org/officeDocument/2006/math">
                    <m:oMathParaPr>
                      <m:jc m:val="centerGroup"/>
                    </m:oMathParaPr>
                    <m:oMath xmlns:m="http://schemas.openxmlformats.org/officeDocument/2006/math">
                      <m:r>
                        <a:rPr lang="cs-CZ" i="1">
                          <a:latin typeface="Cambria Math"/>
                        </a:rPr>
                        <m:t>𝑊</m:t>
                      </m:r>
                      <m:r>
                        <a:rPr lang="cs-CZ" i="1">
                          <a:latin typeface="Cambria Math"/>
                        </a:rPr>
                        <m:t>=</m:t>
                      </m:r>
                      <m:r>
                        <a:rPr lang="cs-CZ" i="1">
                          <a:latin typeface="Cambria Math"/>
                        </a:rPr>
                        <m:t>𝑃</m:t>
                      </m:r>
                      <m:r>
                        <a:rPr lang="cs-CZ" i="1">
                          <a:latin typeface="Cambria Math"/>
                        </a:rPr>
                        <m:t>.</m:t>
                      </m:r>
                      <m:r>
                        <a:rPr lang="cs-CZ" i="1">
                          <a:latin typeface="Cambria Math"/>
                        </a:rPr>
                        <m:t>𝑡</m:t>
                      </m:r>
                      <m:r>
                        <a:rPr lang="cs-CZ" i="1">
                          <a:latin typeface="Cambria Math"/>
                        </a:rPr>
                        <m:t>   →   </m:t>
                      </m:r>
                      <m:r>
                        <a:rPr lang="cs-CZ" i="1">
                          <a:latin typeface="Cambria Math"/>
                          <a:ea typeface="Cambria Math"/>
                        </a:rPr>
                        <m:t>𝑊</m:t>
                      </m:r>
                      <m:r>
                        <a:rPr lang="cs-CZ" i="1">
                          <a:latin typeface="Cambria Math"/>
                          <a:ea typeface="Cambria Math"/>
                        </a:rPr>
                        <m:t>=2000 </m:t>
                      </m:r>
                      <m:r>
                        <m:rPr>
                          <m:sty m:val="p"/>
                        </m:rPr>
                        <a:rPr lang="cs-CZ">
                          <a:latin typeface="Cambria Math"/>
                          <a:ea typeface="Cambria Math"/>
                        </a:rPr>
                        <m:t>W</m:t>
                      </m:r>
                      <m:r>
                        <a:rPr lang="cs-CZ" i="1">
                          <a:latin typeface="Cambria Math"/>
                          <a:ea typeface="Cambria Math"/>
                        </a:rPr>
                        <m:t> . </m:t>
                      </m:r>
                      <m:r>
                        <a:rPr lang="cs-CZ" i="1">
                          <a:latin typeface="Cambria Math" panose="02040503050406030204" pitchFamily="18" charset="0"/>
                          <a:ea typeface="Cambria Math"/>
                        </a:rPr>
                        <m:t>5400</m:t>
                      </m:r>
                      <m:r>
                        <a:rPr lang="cs-CZ">
                          <a:latin typeface="Cambria Math" panose="02040503050406030204" pitchFamily="18" charset="0"/>
                          <a:ea typeface="Cambria Math"/>
                        </a:rPr>
                        <m:t> </m:t>
                      </m:r>
                      <m:r>
                        <m:rPr>
                          <m:sty m:val="p"/>
                        </m:rPr>
                        <a:rPr lang="cs-CZ">
                          <a:latin typeface="Cambria Math" panose="02040503050406030204" pitchFamily="18" charset="0"/>
                          <a:ea typeface="Cambria Math"/>
                        </a:rPr>
                        <m:t>s</m:t>
                      </m:r>
                      <m:r>
                        <a:rPr lang="cs-CZ">
                          <a:latin typeface="Cambria Math"/>
                          <a:ea typeface="Cambria Math"/>
                        </a:rPr>
                        <m:t>=</m:t>
                      </m:r>
                      <m:r>
                        <a:rPr lang="cs-CZ" b="1">
                          <a:latin typeface="Cambria Math" panose="02040503050406030204" pitchFamily="18" charset="0"/>
                          <a:ea typeface="Cambria Math"/>
                        </a:rPr>
                        <m:t>𝟏𝟎𝟖𝟎𝟎𝟎𝟎𝟎</m:t>
                      </m:r>
                      <m:r>
                        <a:rPr lang="cs-CZ" b="1">
                          <a:latin typeface="Cambria Math"/>
                          <a:ea typeface="Cambria Math"/>
                        </a:rPr>
                        <m:t> </m:t>
                      </m:r>
                      <m:r>
                        <a:rPr lang="cs-CZ" b="1">
                          <a:latin typeface="Cambria Math"/>
                          <a:ea typeface="Cambria Math"/>
                        </a:rPr>
                        <m:t>𝐖𝐬</m:t>
                      </m:r>
                    </m:oMath>
                  </m:oMathPara>
                </a14:m>
                <a:endParaRPr lang="cs-CZ" b="1" dirty="0"/>
              </a:p>
              <a:p>
                <a:endParaRPr lang="cs-CZ" b="1" dirty="0"/>
              </a:p>
              <a:p>
                <a:pPr/>
                <a14:m>
                  <m:oMathPara xmlns:m="http://schemas.openxmlformats.org/officeDocument/2006/math">
                    <m:oMathParaPr>
                      <m:jc m:val="centerGroup"/>
                    </m:oMathParaPr>
                    <m:oMath xmlns:m="http://schemas.openxmlformats.org/officeDocument/2006/math">
                      <m:r>
                        <a:rPr lang="cs-CZ" b="1" i="1">
                          <a:latin typeface="Cambria Math" panose="02040503050406030204" pitchFamily="18" charset="0"/>
                        </a:rPr>
                        <m:t>𝟏𝟎𝟖𝟎𝟎𝟎𝟎𝟎</m:t>
                      </m:r>
                      <m:r>
                        <a:rPr lang="cs-CZ" b="1" i="1">
                          <a:latin typeface="Cambria Math" panose="02040503050406030204" pitchFamily="18" charset="0"/>
                        </a:rPr>
                        <m:t> </m:t>
                      </m:r>
                      <m:r>
                        <a:rPr lang="cs-CZ" b="1">
                          <a:latin typeface="Cambria Math" panose="02040503050406030204" pitchFamily="18" charset="0"/>
                        </a:rPr>
                        <m:t>𝐖𝐬</m:t>
                      </m:r>
                      <m:r>
                        <a:rPr lang="cs-CZ" b="1">
                          <a:latin typeface="Cambria Math" panose="02040503050406030204" pitchFamily="18" charset="0"/>
                        </a:rPr>
                        <m:t>=</m:t>
                      </m:r>
                      <m:f>
                        <m:fPr>
                          <m:ctrlPr>
                            <a:rPr lang="cs-CZ" b="1" i="1">
                              <a:latin typeface="Cambria Math" panose="02040503050406030204" pitchFamily="18" charset="0"/>
                            </a:rPr>
                          </m:ctrlPr>
                        </m:fPr>
                        <m:num>
                          <m:r>
                            <a:rPr lang="cs-CZ" b="1" i="1">
                              <a:latin typeface="Cambria Math" panose="02040503050406030204" pitchFamily="18" charset="0"/>
                            </a:rPr>
                            <m:t>𝟏𝟎𝟖𝟎𝟎𝟎𝟎𝟎</m:t>
                          </m:r>
                        </m:num>
                        <m:den>
                          <m:r>
                            <a:rPr lang="cs-CZ" b="1" i="1">
                              <a:latin typeface="Cambria Math" panose="02040503050406030204" pitchFamily="18" charset="0"/>
                            </a:rPr>
                            <m:t>𝟑𝟔𝟎𝟎</m:t>
                          </m:r>
                        </m:den>
                      </m:f>
                      <m:r>
                        <a:rPr lang="cs-CZ" b="1" i="1">
                          <a:latin typeface="Cambria Math" panose="02040503050406030204" pitchFamily="18" charset="0"/>
                        </a:rPr>
                        <m:t> </m:t>
                      </m:r>
                      <m:r>
                        <a:rPr lang="cs-CZ" b="1">
                          <a:latin typeface="Cambria Math" panose="02040503050406030204" pitchFamily="18" charset="0"/>
                        </a:rPr>
                        <m:t>𝐖𝐡</m:t>
                      </m:r>
                      <m:r>
                        <a:rPr lang="cs-CZ" b="1">
                          <a:latin typeface="Cambria Math" panose="02040503050406030204" pitchFamily="18" charset="0"/>
                        </a:rPr>
                        <m:t>=</m:t>
                      </m:r>
                      <m:r>
                        <a:rPr lang="cs-CZ" b="1">
                          <a:latin typeface="Cambria Math" panose="02040503050406030204" pitchFamily="18" charset="0"/>
                        </a:rPr>
                        <m:t>𝟑𝟎𝟎𝟎</m:t>
                      </m:r>
                      <m:r>
                        <a:rPr lang="cs-CZ" b="1">
                          <a:latin typeface="Cambria Math" panose="02040503050406030204" pitchFamily="18" charset="0"/>
                        </a:rPr>
                        <m:t> </m:t>
                      </m:r>
                      <m:r>
                        <a:rPr lang="cs-CZ" b="1">
                          <a:latin typeface="Cambria Math" panose="02040503050406030204" pitchFamily="18" charset="0"/>
                        </a:rPr>
                        <m:t>𝐖𝐡</m:t>
                      </m:r>
                      <m:r>
                        <a:rPr lang="cs-CZ" b="1">
                          <a:latin typeface="Cambria Math" panose="02040503050406030204" pitchFamily="18" charset="0"/>
                        </a:rPr>
                        <m:t>=</m:t>
                      </m:r>
                      <m:r>
                        <a:rPr lang="cs-CZ" b="1">
                          <a:latin typeface="Cambria Math" panose="02040503050406030204" pitchFamily="18" charset="0"/>
                        </a:rPr>
                        <m:t>𝟑</m:t>
                      </m:r>
                      <m:r>
                        <a:rPr lang="cs-CZ" b="1">
                          <a:latin typeface="Cambria Math" panose="02040503050406030204" pitchFamily="18" charset="0"/>
                        </a:rPr>
                        <m:t> </m:t>
                      </m:r>
                      <m:r>
                        <a:rPr lang="cs-CZ" b="1">
                          <a:latin typeface="Cambria Math" panose="02040503050406030204" pitchFamily="18" charset="0"/>
                        </a:rPr>
                        <m:t>𝐤𝐖𝐡</m:t>
                      </m:r>
                    </m:oMath>
                  </m:oMathPara>
                </a14:m>
                <a:endParaRPr lang="cs-CZ" b="1" dirty="0"/>
              </a:p>
              <a:p>
                <a:endParaRPr lang="cs-CZ" sz="800" dirty="0"/>
              </a:p>
              <a:p>
                <a:r>
                  <a:rPr lang="cs-CZ" b="1" dirty="0">
                    <a:solidFill>
                      <a:srgbClr val="FF0000"/>
                    </a:solidFill>
                  </a:rPr>
                  <a:t>Elektromotor vykonal mechanickou práci 3 kWh.</a:t>
                </a:r>
              </a:p>
              <a:p>
                <a:endParaRPr lang="cs-CZ" dirty="0"/>
              </a:p>
              <a:p>
                <a:r>
                  <a:rPr lang="cs-CZ" b="1" dirty="0"/>
                  <a:t>Přepočet na jouly:  </a:t>
                </a:r>
                <a14:m>
                  <m:oMath xmlns:m="http://schemas.openxmlformats.org/officeDocument/2006/math">
                    <m:r>
                      <m:rPr>
                        <m:sty m:val="p"/>
                      </m:rPr>
                      <a:rPr lang="cs-CZ">
                        <a:latin typeface="Cambria Math"/>
                      </a:rPr>
                      <m:t>W</m:t>
                    </m:r>
                    <m:r>
                      <a:rPr lang="cs-CZ">
                        <a:latin typeface="Cambria Math"/>
                      </a:rPr>
                      <m:t>=3000 </m:t>
                    </m:r>
                    <m:r>
                      <m:rPr>
                        <m:sty m:val="p"/>
                      </m:rPr>
                      <a:rPr lang="cs-CZ">
                        <a:latin typeface="Cambria Math" panose="02040503050406030204" pitchFamily="18" charset="0"/>
                      </a:rPr>
                      <m:t>Wh</m:t>
                    </m:r>
                    <m:r>
                      <a:rPr lang="cs-CZ">
                        <a:latin typeface="Cambria Math" panose="02040503050406030204" pitchFamily="18" charset="0"/>
                      </a:rPr>
                      <m:t> 3600 </m:t>
                    </m:r>
                    <m:r>
                      <m:rPr>
                        <m:sty m:val="p"/>
                      </m:rPr>
                      <a:rPr lang="cs-CZ">
                        <a:latin typeface="Cambria Math" panose="02040503050406030204" pitchFamily="18" charset="0"/>
                      </a:rPr>
                      <m:t>s</m:t>
                    </m:r>
                    <m:r>
                      <a:rPr lang="cs-CZ">
                        <a:latin typeface="Cambria Math"/>
                      </a:rPr>
                      <m:t>=10800</m:t>
                    </m:r>
                    <m:r>
                      <a:rPr lang="cs-CZ">
                        <a:latin typeface="Cambria Math" panose="02040503050406030204" pitchFamily="18" charset="0"/>
                      </a:rPr>
                      <m:t>000</m:t>
                    </m:r>
                    <m:r>
                      <a:rPr lang="cs-CZ">
                        <a:latin typeface="Cambria Math"/>
                      </a:rPr>
                      <m:t> </m:t>
                    </m:r>
                    <m:r>
                      <m:rPr>
                        <m:sty m:val="p"/>
                      </m:rPr>
                      <a:rPr lang="cs-CZ">
                        <a:latin typeface="Cambria Math"/>
                      </a:rPr>
                      <m:t>J</m:t>
                    </m:r>
                    <m:r>
                      <a:rPr lang="cs-CZ">
                        <a:latin typeface="Cambria Math"/>
                      </a:rPr>
                      <m:t>=10,8 </m:t>
                    </m:r>
                    <m:r>
                      <m:rPr>
                        <m:sty m:val="p"/>
                      </m:rPr>
                      <a:rPr lang="cs-CZ">
                        <a:latin typeface="Cambria Math"/>
                      </a:rPr>
                      <m:t>MJ</m:t>
                    </m:r>
                  </m:oMath>
                </a14:m>
                <a:endParaRPr lang="cs-CZ" dirty="0"/>
              </a:p>
              <a:p>
                <a:endParaRPr lang="cs-CZ" b="1" dirty="0"/>
              </a:p>
              <a:p>
                <a:r>
                  <a:rPr lang="cs-CZ" b="1" dirty="0">
                    <a:solidFill>
                      <a:srgbClr val="FF0000"/>
                    </a:solidFill>
                  </a:rPr>
                  <a:t>Elektromotor vykonal mechanickou práci 10,8 </a:t>
                </a:r>
                <a14:m>
                  <m:oMath xmlns:m="http://schemas.openxmlformats.org/officeDocument/2006/math">
                    <m:r>
                      <a:rPr lang="cs-CZ" b="1" i="1">
                        <a:solidFill>
                          <a:srgbClr val="FF0000"/>
                        </a:solidFill>
                        <a:latin typeface="Cambria Math"/>
                      </a:rPr>
                      <m:t>𝐌𝐉</m:t>
                    </m:r>
                  </m:oMath>
                </a14:m>
                <a:endParaRPr lang="cs-CZ" b="1" dirty="0">
                  <a:solidFill>
                    <a:srgbClr val="FF0000"/>
                  </a:solidFill>
                </a:endParaRPr>
              </a:p>
            </p:txBody>
          </p:sp>
        </mc:Choice>
        <mc:Fallback xmlns="">
          <p:sp>
            <p:nvSpPr>
              <p:cNvPr id="4" name="TextovéPole 3">
                <a:extLst>
                  <a:ext uri="{FF2B5EF4-FFF2-40B4-BE49-F238E27FC236}">
                    <a16:creationId xmlns:a16="http://schemas.microsoft.com/office/drawing/2014/main" id="{3DC81C69-7BEC-A519-6E8C-12A387DFAC8C}"/>
                  </a:ext>
                </a:extLst>
              </p:cNvPr>
              <p:cNvSpPr txBox="1">
                <a:spLocks noRot="1" noChangeAspect="1" noMove="1" noResize="1" noEditPoints="1" noAdjustHandles="1" noChangeArrowheads="1" noChangeShapeType="1" noTextEdit="1"/>
              </p:cNvSpPr>
              <p:nvPr/>
            </p:nvSpPr>
            <p:spPr>
              <a:xfrm>
                <a:off x="588886" y="3496959"/>
                <a:ext cx="11105026" cy="3074944"/>
              </a:xfrm>
              <a:prstGeom prst="rect">
                <a:avLst/>
              </a:prstGeom>
              <a:blipFill>
                <a:blip r:embed="rId3"/>
                <a:stretch>
                  <a:fillRect l="-494" t="-1190" b="-2381"/>
                </a:stretch>
              </a:blipFill>
            </p:spPr>
            <p:txBody>
              <a:bodyPr/>
              <a:lstStyle/>
              <a:p>
                <a:r>
                  <a:rPr lang="cs-CZ">
                    <a:noFill/>
                  </a:rPr>
                  <a:t> </a:t>
                </a:r>
              </a:p>
            </p:txBody>
          </p:sp>
        </mc:Fallback>
      </mc:AlternateContent>
      <p:cxnSp>
        <p:nvCxnSpPr>
          <p:cNvPr id="6" name="Přímá spojnice 5">
            <a:extLst>
              <a:ext uri="{FF2B5EF4-FFF2-40B4-BE49-F238E27FC236}">
                <a16:creationId xmlns:a16="http://schemas.microsoft.com/office/drawing/2014/main" id="{55DC67E4-77B4-BBCC-FC95-AB1346054756}"/>
              </a:ext>
            </a:extLst>
          </p:cNvPr>
          <p:cNvCxnSpPr>
            <a:cxnSpLocks/>
          </p:cNvCxnSpPr>
          <p:nvPr/>
        </p:nvCxnSpPr>
        <p:spPr>
          <a:xfrm>
            <a:off x="588886" y="1590028"/>
            <a:ext cx="11105026"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E205D20E-33C4-E958-548F-99E37572E892}"/>
                  </a:ext>
                </a:extLst>
              </p:cNvPr>
              <p:cNvSpPr txBox="1"/>
              <p:nvPr/>
            </p:nvSpPr>
            <p:spPr>
              <a:xfrm>
                <a:off x="498088" y="1881901"/>
                <a:ext cx="11195824" cy="1615058"/>
              </a:xfrm>
              <a:prstGeom prst="rect">
                <a:avLst/>
              </a:prstGeom>
              <a:noFill/>
            </p:spPr>
            <p:txBody>
              <a:bodyPr wrap="square" rtlCol="0">
                <a:spAutoFit/>
              </a:bodyPr>
              <a:lstStyle/>
              <a:p>
                <a:r>
                  <a:rPr lang="cs-CZ" dirty="0"/>
                  <a:t>Ze vztahu pro výpočet průměrného výkonu </a:t>
                </a:r>
                <a14:m>
                  <m:oMath xmlns:m="http://schemas.openxmlformats.org/officeDocument/2006/math">
                    <m:sSub>
                      <m:sSubPr>
                        <m:ctrlPr>
                          <a:rPr lang="cs-CZ" i="1">
                            <a:latin typeface="Cambria Math" panose="02040503050406030204" pitchFamily="18" charset="0"/>
                          </a:rPr>
                        </m:ctrlPr>
                      </m:sSubPr>
                      <m:e>
                        <m:r>
                          <a:rPr lang="cs-CZ" i="1">
                            <a:latin typeface="Cambria Math" panose="02040503050406030204" pitchFamily="18" charset="0"/>
                          </a:rPr>
                          <m:t>𝑃</m:t>
                        </m:r>
                      </m:e>
                      <m:sub>
                        <m:r>
                          <a:rPr lang="cs-CZ" i="1">
                            <a:latin typeface="Cambria Math" panose="02040503050406030204" pitchFamily="18" charset="0"/>
                          </a:rPr>
                          <m:t>𝑝</m:t>
                        </m:r>
                      </m:sub>
                    </m:sSub>
                  </m:oMath>
                </a14:m>
                <a:r>
                  <a:rPr lang="cs-CZ" dirty="0"/>
                  <a:t> vyjádříme vykonanou práci </a:t>
                </a:r>
                <a14:m>
                  <m:oMath xmlns:m="http://schemas.openxmlformats.org/officeDocument/2006/math">
                    <m:r>
                      <a:rPr lang="cs-CZ" i="1" dirty="0">
                        <a:latin typeface="Cambria Math" panose="02040503050406030204" pitchFamily="18" charset="0"/>
                      </a:rPr>
                      <m:t>𝑊</m:t>
                    </m:r>
                  </m:oMath>
                </a14:m>
                <a:r>
                  <a:rPr lang="cs-CZ" dirty="0"/>
                  <a:t>:</a:t>
                </a:r>
              </a:p>
              <a:p>
                <a:endParaRPr lang="cs-CZ" dirty="0"/>
              </a:p>
              <a:p>
                <a:pPr algn="ctr"/>
                <a:r>
                  <a:rPr lang="cs-CZ" dirty="0"/>
                  <a:t> </a:t>
                </a:r>
                <a14:m>
                  <m:oMath xmlns:m="http://schemas.openxmlformats.org/officeDocument/2006/math">
                    <m:sSub>
                      <m:sSubPr>
                        <m:ctrlPr>
                          <a:rPr lang="cs-CZ" i="1">
                            <a:latin typeface="Cambria Math" panose="02040503050406030204" pitchFamily="18" charset="0"/>
                          </a:rPr>
                        </m:ctrlPr>
                      </m:sSubPr>
                      <m:e>
                        <m:r>
                          <a:rPr lang="cs-CZ" i="1">
                            <a:latin typeface="Cambria Math" panose="02040503050406030204" pitchFamily="18" charset="0"/>
                          </a:rPr>
                          <m:t>𝑃</m:t>
                        </m:r>
                      </m:e>
                      <m:sub>
                        <m:r>
                          <a:rPr lang="cs-CZ" i="1">
                            <a:latin typeface="Cambria Math" panose="02040503050406030204" pitchFamily="18" charset="0"/>
                          </a:rPr>
                          <m:t>𝑝</m:t>
                        </m:r>
                      </m:sub>
                    </m:sSub>
                    <m:r>
                      <a:rPr lang="cs-CZ" i="1">
                        <a:latin typeface="Cambria Math" panose="02040503050406030204" pitchFamily="18" charset="0"/>
                      </a:rPr>
                      <m:t>=</m:t>
                    </m:r>
                    <m:f>
                      <m:fPr>
                        <m:ctrlPr>
                          <a:rPr lang="cs-CZ" i="1">
                            <a:latin typeface="Cambria Math" panose="02040503050406030204" pitchFamily="18" charset="0"/>
                          </a:rPr>
                        </m:ctrlPr>
                      </m:fPr>
                      <m:num>
                        <m:r>
                          <a:rPr lang="cs-CZ" i="1">
                            <a:latin typeface="Cambria Math" panose="02040503050406030204" pitchFamily="18" charset="0"/>
                          </a:rPr>
                          <m:t>𝑊</m:t>
                        </m:r>
                      </m:num>
                      <m:den>
                        <m:r>
                          <a:rPr lang="cs-CZ" i="1">
                            <a:latin typeface="Cambria Math" panose="02040503050406030204" pitchFamily="18" charset="0"/>
                          </a:rPr>
                          <m:t>𝑡</m:t>
                        </m:r>
                      </m:den>
                    </m:f>
                    <m:r>
                      <a:rPr lang="cs-CZ" i="1">
                        <a:latin typeface="Cambria Math" panose="02040503050406030204" pitchFamily="18" charset="0"/>
                      </a:rPr>
                      <m:t>       </m:t>
                    </m:r>
                    <m:r>
                      <a:rPr lang="cs-CZ" i="1">
                        <a:latin typeface="Cambria Math" panose="02040503050406030204" pitchFamily="18" charset="0"/>
                        <a:ea typeface="Cambria Math" panose="02040503050406030204" pitchFamily="18" charset="0"/>
                      </a:rPr>
                      <m:t>→         </m:t>
                    </m:r>
                    <m:r>
                      <a:rPr lang="cs-CZ" i="1">
                        <a:latin typeface="Cambria Math" panose="02040503050406030204" pitchFamily="18" charset="0"/>
                        <a:ea typeface="Cambria Math" panose="02040503050406030204" pitchFamily="18" charset="0"/>
                      </a:rPr>
                      <m:t>𝑊</m:t>
                    </m:r>
                    <m:r>
                      <a:rPr lang="cs-CZ" i="1">
                        <a:latin typeface="Cambria Math" panose="02040503050406030204" pitchFamily="18" charset="0"/>
                        <a:ea typeface="Cambria Math" panose="02040503050406030204" pitchFamily="18" charset="0"/>
                      </a:rPr>
                      <m:t>=</m:t>
                    </m:r>
                    <m:sSub>
                      <m:sSubPr>
                        <m:ctrlPr>
                          <a:rPr lang="cs-CZ" i="1">
                            <a:latin typeface="Cambria Math" panose="02040503050406030204" pitchFamily="18" charset="0"/>
                            <a:ea typeface="Cambria Math" panose="02040503050406030204" pitchFamily="18" charset="0"/>
                          </a:rPr>
                        </m:ctrlPr>
                      </m:sSubPr>
                      <m:e>
                        <m:r>
                          <a:rPr lang="cs-CZ" i="1">
                            <a:latin typeface="Cambria Math" panose="02040503050406030204" pitchFamily="18" charset="0"/>
                            <a:ea typeface="Cambria Math" panose="02040503050406030204" pitchFamily="18" charset="0"/>
                          </a:rPr>
                          <m:t>𝑃</m:t>
                        </m:r>
                      </m:e>
                      <m:sub>
                        <m:r>
                          <a:rPr lang="cs-CZ" i="1">
                            <a:latin typeface="Cambria Math" panose="02040503050406030204" pitchFamily="18" charset="0"/>
                            <a:ea typeface="Cambria Math" panose="02040503050406030204" pitchFamily="18" charset="0"/>
                          </a:rPr>
                          <m:t>𝑝</m:t>
                        </m:r>
                      </m:sub>
                    </m:sSub>
                    <m:r>
                      <a:rPr lang="cs-CZ" i="1">
                        <a:latin typeface="Cambria Math" panose="02040503050406030204" pitchFamily="18" charset="0"/>
                        <a:ea typeface="Cambria Math" panose="02040503050406030204" pitchFamily="18" charset="0"/>
                      </a:rPr>
                      <m:t>.</m:t>
                    </m:r>
                    <m:r>
                      <a:rPr lang="cs-CZ" i="1">
                        <a:latin typeface="Cambria Math" panose="02040503050406030204" pitchFamily="18" charset="0"/>
                        <a:ea typeface="Cambria Math" panose="02040503050406030204" pitchFamily="18" charset="0"/>
                      </a:rPr>
                      <m:t>𝑡</m:t>
                    </m:r>
                  </m:oMath>
                </a14:m>
                <a:endParaRPr lang="cs-CZ" dirty="0"/>
              </a:p>
              <a:p>
                <a:pPr algn="ctr"/>
                <a:endParaRPr lang="cs-CZ" dirty="0"/>
              </a:p>
              <a:p>
                <a:r>
                  <a:rPr lang="cs-CZ" dirty="0"/>
                  <a:t>Jednotkou takto vypočítané práce je </a:t>
                </a:r>
                <a14:m>
                  <m:oMath xmlns:m="http://schemas.openxmlformats.org/officeDocument/2006/math">
                    <m:d>
                      <m:dPr>
                        <m:begChr m:val="["/>
                        <m:endChr m:val="]"/>
                        <m:ctrlPr>
                          <a:rPr lang="cs-CZ" i="1">
                            <a:latin typeface="Cambria Math" panose="02040503050406030204" pitchFamily="18" charset="0"/>
                          </a:rPr>
                        </m:ctrlPr>
                      </m:dPr>
                      <m:e>
                        <m:r>
                          <a:rPr lang="cs-CZ" i="1">
                            <a:latin typeface="Cambria Math" panose="02040503050406030204" pitchFamily="18" charset="0"/>
                          </a:rPr>
                          <m:t>𝑊</m:t>
                        </m:r>
                      </m:e>
                    </m:d>
                    <m:r>
                      <a:rPr lang="cs-CZ" i="1">
                        <a:latin typeface="Cambria Math" panose="02040503050406030204" pitchFamily="18" charset="0"/>
                      </a:rPr>
                      <m:t>=</m:t>
                    </m:r>
                    <m:r>
                      <m:rPr>
                        <m:sty m:val="p"/>
                      </m:rPr>
                      <a:rPr lang="cs-CZ">
                        <a:latin typeface="Cambria Math" panose="02040503050406030204" pitchFamily="18" charset="0"/>
                      </a:rPr>
                      <m:t>watt</m:t>
                    </m:r>
                    <m:r>
                      <a:rPr lang="cs-CZ">
                        <a:latin typeface="Cambria Math" panose="02040503050406030204" pitchFamily="18" charset="0"/>
                      </a:rPr>
                      <m:t>.</m:t>
                    </m:r>
                    <m:r>
                      <m:rPr>
                        <m:sty m:val="p"/>
                      </m:rPr>
                      <a:rPr lang="cs-CZ">
                        <a:latin typeface="Cambria Math" panose="02040503050406030204" pitchFamily="18" charset="0"/>
                      </a:rPr>
                      <m:t>sekunda</m:t>
                    </m:r>
                    <m:r>
                      <a:rPr lang="cs-CZ">
                        <a:latin typeface="Cambria Math" panose="02040503050406030204" pitchFamily="18" charset="0"/>
                      </a:rPr>
                      <m:t>=</m:t>
                    </m:r>
                    <m:r>
                      <m:rPr>
                        <m:sty m:val="p"/>
                      </m:rPr>
                      <a:rPr lang="cs-CZ">
                        <a:latin typeface="Cambria Math" panose="02040503050406030204" pitchFamily="18" charset="0"/>
                      </a:rPr>
                      <m:t>Ws</m:t>
                    </m:r>
                  </m:oMath>
                </a14:m>
                <a:endParaRPr lang="cs-CZ" dirty="0"/>
              </a:p>
            </p:txBody>
          </p:sp>
        </mc:Choice>
        <mc:Fallback xmlns="">
          <p:sp>
            <p:nvSpPr>
              <p:cNvPr id="7" name="TextovéPole 6">
                <a:extLst>
                  <a:ext uri="{FF2B5EF4-FFF2-40B4-BE49-F238E27FC236}">
                    <a16:creationId xmlns:a16="http://schemas.microsoft.com/office/drawing/2014/main" id="{E205D20E-33C4-E958-548F-99E37572E892}"/>
                  </a:ext>
                </a:extLst>
              </p:cNvPr>
              <p:cNvSpPr txBox="1">
                <a:spLocks noRot="1" noChangeAspect="1" noMove="1" noResize="1" noEditPoints="1" noAdjustHandles="1" noChangeArrowheads="1" noChangeShapeType="1" noTextEdit="1"/>
              </p:cNvSpPr>
              <p:nvPr/>
            </p:nvSpPr>
            <p:spPr>
              <a:xfrm>
                <a:off x="498088" y="1881901"/>
                <a:ext cx="11195824" cy="1615058"/>
              </a:xfrm>
              <a:prstGeom prst="rect">
                <a:avLst/>
              </a:prstGeom>
              <a:blipFill>
                <a:blip r:embed="rId4"/>
                <a:stretch>
                  <a:fillRect l="-490" t="-1887" b="-5283"/>
                </a:stretch>
              </a:blipFill>
            </p:spPr>
            <p:txBody>
              <a:bodyPr/>
              <a:lstStyle/>
              <a:p>
                <a:r>
                  <a:rPr lang="cs-CZ">
                    <a:noFill/>
                  </a:rPr>
                  <a:t> </a:t>
                </a:r>
              </a:p>
            </p:txBody>
          </p:sp>
        </mc:Fallback>
      </mc:AlternateContent>
      <p:sp>
        <p:nvSpPr>
          <p:cNvPr id="2" name="TextovéPole 1">
            <a:extLst>
              <a:ext uri="{FF2B5EF4-FFF2-40B4-BE49-F238E27FC236}">
                <a16:creationId xmlns:a16="http://schemas.microsoft.com/office/drawing/2014/main" id="{9A9D0DC0-2DC4-27F4-C54E-46262CCCC154}"/>
              </a:ext>
            </a:extLst>
          </p:cNvPr>
          <p:cNvSpPr txBox="1"/>
          <p:nvPr/>
        </p:nvSpPr>
        <p:spPr>
          <a:xfrm>
            <a:off x="498860" y="157923"/>
            <a:ext cx="5631366" cy="369332"/>
          </a:xfrm>
          <a:prstGeom prst="rect">
            <a:avLst/>
          </a:prstGeom>
          <a:noFill/>
        </p:spPr>
        <p:txBody>
          <a:bodyPr wrap="square" rtlCol="0">
            <a:spAutoFit/>
          </a:bodyPr>
          <a:lstStyle/>
          <a:p>
            <a:r>
              <a:rPr lang="cs-CZ" b="1" dirty="0"/>
              <a:t>Příklad výpočtu mechanické práce počítané z výkonu</a:t>
            </a:r>
          </a:p>
        </p:txBody>
      </p:sp>
    </p:spTree>
    <p:extLst>
      <p:ext uri="{BB962C8B-B14F-4D97-AF65-F5344CB8AC3E}">
        <p14:creationId xmlns:p14="http://schemas.microsoft.com/office/powerpoint/2010/main" val="6721984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96B27D3B-D59D-722E-372A-090A59199C27}"/>
              </a:ext>
            </a:extLst>
          </p:cNvPr>
          <p:cNvSpPr txBox="1"/>
          <p:nvPr/>
        </p:nvSpPr>
        <p:spPr>
          <a:xfrm>
            <a:off x="453482" y="229862"/>
            <a:ext cx="1148576" cy="461665"/>
          </a:xfrm>
          <a:prstGeom prst="rect">
            <a:avLst/>
          </a:prstGeom>
          <a:noFill/>
        </p:spPr>
        <p:txBody>
          <a:bodyPr wrap="square" rtlCol="0">
            <a:spAutoFit/>
          </a:bodyPr>
          <a:lstStyle/>
          <a:p>
            <a:r>
              <a:rPr lang="cs-CZ" sz="2400" b="1" dirty="0"/>
              <a:t>Příkon</a:t>
            </a:r>
          </a:p>
        </p:txBody>
      </p:sp>
      <p:sp>
        <p:nvSpPr>
          <p:cNvPr id="3" name="TextovéPole 2">
            <a:extLst>
              <a:ext uri="{FF2B5EF4-FFF2-40B4-BE49-F238E27FC236}">
                <a16:creationId xmlns:a16="http://schemas.microsoft.com/office/drawing/2014/main" id="{F400ABE7-395D-4042-B275-2E44EE673525}"/>
              </a:ext>
            </a:extLst>
          </p:cNvPr>
          <p:cNvSpPr txBox="1"/>
          <p:nvPr/>
        </p:nvSpPr>
        <p:spPr>
          <a:xfrm>
            <a:off x="453481" y="3221184"/>
            <a:ext cx="11285034" cy="1754326"/>
          </a:xfrm>
          <a:prstGeom prst="rect">
            <a:avLst/>
          </a:prstGeom>
          <a:noFill/>
        </p:spPr>
        <p:txBody>
          <a:bodyPr wrap="square" rtlCol="0">
            <a:spAutoFit/>
          </a:bodyPr>
          <a:lstStyle/>
          <a:p>
            <a:r>
              <a:rPr lang="cs-CZ" dirty="0">
                <a:solidFill>
                  <a:srgbClr val="202122"/>
                </a:solidFill>
                <a:latin typeface="Arial" panose="020B0604020202020204" pitchFamily="34" charset="0"/>
              </a:rPr>
              <a:t>Při činnosti strojů se přeměňuje energie z jedné formy na jinou nebo se přenáší energie z jednoho tělesa na jiné těleso.</a:t>
            </a:r>
          </a:p>
          <a:p>
            <a:r>
              <a:rPr lang="cs-CZ" dirty="0">
                <a:solidFill>
                  <a:srgbClr val="202122"/>
                </a:solidFill>
                <a:latin typeface="Arial" panose="020B0604020202020204" pitchFamily="34" charset="0"/>
              </a:rPr>
              <a:t>Stroj koná práci odpovídající přeměněné nebo přenesené energii.</a:t>
            </a:r>
          </a:p>
          <a:p>
            <a:r>
              <a:rPr lang="cs-CZ" dirty="0">
                <a:solidFill>
                  <a:srgbClr val="202122"/>
                </a:solidFill>
                <a:latin typeface="Arial" panose="020B0604020202020204" pitchFamily="34" charset="0"/>
              </a:rPr>
              <a:t>Část energie dodávané stroji se však mění na nevyužitou energii, například vlivem tření se část dodávané energie mění na vnitřní energii (například se stroj zahřívá a musí být vynaložena další energie na jeho chlazení).</a:t>
            </a:r>
          </a:p>
        </p:txBody>
      </p:sp>
      <mc:AlternateContent xmlns:mc="http://schemas.openxmlformats.org/markup-compatibility/2006" xmlns:a14="http://schemas.microsoft.com/office/drawing/2010/main">
        <mc:Choice Requires="a14">
          <p:sp>
            <p:nvSpPr>
              <p:cNvPr id="5" name="TextovéPole 4">
                <a:extLst>
                  <a:ext uri="{FF2B5EF4-FFF2-40B4-BE49-F238E27FC236}">
                    <a16:creationId xmlns:a16="http://schemas.microsoft.com/office/drawing/2014/main" id="{7E7146BE-58E7-A85D-2D5F-872B8E81114F}"/>
                  </a:ext>
                </a:extLst>
              </p:cNvPr>
              <p:cNvSpPr txBox="1"/>
              <p:nvPr/>
            </p:nvSpPr>
            <p:spPr>
              <a:xfrm>
                <a:off x="453480" y="1148727"/>
                <a:ext cx="11285036" cy="1966949"/>
              </a:xfrm>
              <a:prstGeom prst="rect">
                <a:avLst/>
              </a:prstGeom>
              <a:noFill/>
            </p:spPr>
            <p:txBody>
              <a:bodyPr wrap="square">
                <a:spAutoFit/>
              </a:bodyPr>
              <a:lstStyle/>
              <a:p>
                <a:pPr algn="l"/>
                <a:r>
                  <a:rPr lang="cs-CZ" b="1" i="0" dirty="0">
                    <a:solidFill>
                      <a:srgbClr val="202122"/>
                    </a:solidFill>
                    <a:effectLst/>
                    <a:latin typeface="Arial" panose="020B0604020202020204" pitchFamily="34" charset="0"/>
                  </a:rPr>
                  <a:t>Příkon</a:t>
                </a:r>
                <a:r>
                  <a:rPr lang="cs-CZ" b="0" i="0" dirty="0">
                    <a:solidFill>
                      <a:srgbClr val="202122"/>
                    </a:solidFill>
                    <a:effectLst/>
                    <a:latin typeface="Arial" panose="020B0604020202020204" pitchFamily="34" charset="0"/>
                  </a:rPr>
                  <a:t> </a:t>
                </a:r>
                <a:r>
                  <a:rPr lang="cs-CZ" dirty="0">
                    <a:solidFill>
                      <a:srgbClr val="202122"/>
                    </a:solidFill>
                    <a:latin typeface="Arial" panose="020B0604020202020204" pitchFamily="34" charset="0"/>
                  </a:rPr>
                  <a:t>je fyzikální veličina, která vyjadřuje množství energie dodané za jednotku času. Značí se stejně jako výkon písmenem </a:t>
                </a:r>
                <a14:m>
                  <m:oMath xmlns:m="http://schemas.openxmlformats.org/officeDocument/2006/math">
                    <m:r>
                      <a:rPr lang="cs-CZ" i="1" dirty="0" smtClean="0">
                        <a:solidFill>
                          <a:srgbClr val="202122"/>
                        </a:solidFill>
                        <a:latin typeface="Cambria Math" panose="02040503050406030204" pitchFamily="18" charset="0"/>
                      </a:rPr>
                      <m:t>𝑃</m:t>
                    </m:r>
                  </m:oMath>
                </a14:m>
                <a:r>
                  <a:rPr lang="cs-CZ" dirty="0">
                    <a:solidFill>
                      <a:srgbClr val="202122"/>
                    </a:solidFill>
                    <a:latin typeface="Arial" panose="020B0604020202020204" pitchFamily="34" charset="0"/>
                  </a:rPr>
                  <a:t> a pro odlišení od užitečného výkonu budeme příkon značit s indexem 0, tedy </a:t>
                </a:r>
                <a14:m>
                  <m:oMath xmlns:m="http://schemas.openxmlformats.org/officeDocument/2006/math">
                    <m:sSub>
                      <m:sSubPr>
                        <m:ctrlPr>
                          <a:rPr lang="cs-CZ" i="1" smtClean="0">
                            <a:solidFill>
                              <a:srgbClr val="202122"/>
                            </a:solidFill>
                            <a:latin typeface="Cambria Math" panose="02040503050406030204" pitchFamily="18" charset="0"/>
                          </a:rPr>
                        </m:ctrlPr>
                      </m:sSubPr>
                      <m:e>
                        <m:r>
                          <a:rPr lang="cs-CZ" b="0" i="1" smtClean="0">
                            <a:solidFill>
                              <a:srgbClr val="202122"/>
                            </a:solidFill>
                            <a:latin typeface="Cambria Math" panose="02040503050406030204" pitchFamily="18" charset="0"/>
                          </a:rPr>
                          <m:t>𝑃</m:t>
                        </m:r>
                      </m:e>
                      <m:sub>
                        <m:r>
                          <a:rPr lang="cs-CZ" b="0" i="1" smtClean="0">
                            <a:solidFill>
                              <a:srgbClr val="202122"/>
                            </a:solidFill>
                            <a:latin typeface="Cambria Math" panose="02040503050406030204" pitchFamily="18" charset="0"/>
                          </a:rPr>
                          <m:t>0</m:t>
                        </m:r>
                      </m:sub>
                    </m:sSub>
                  </m:oMath>
                </a14:m>
                <a:r>
                  <a:rPr lang="cs-CZ" dirty="0">
                    <a:solidFill>
                      <a:srgbClr val="202122"/>
                    </a:solidFill>
                    <a:latin typeface="Arial" panose="020B0604020202020204" pitchFamily="34" charset="0"/>
                  </a:rPr>
                  <a:t>.</a:t>
                </a:r>
              </a:p>
              <a:p>
                <a:pPr algn="l"/>
                <a:r>
                  <a:rPr lang="cs-CZ" dirty="0">
                    <a:solidFill>
                      <a:srgbClr val="202122"/>
                    </a:solidFill>
                    <a:latin typeface="Arial" panose="020B0604020202020204" pitchFamily="34" charset="0"/>
                  </a:rPr>
                  <a:t>Jeho základní jednotkou je v soustavě SI watt (značka: W).</a:t>
                </a:r>
              </a:p>
              <a:p>
                <a:pPr algn="l"/>
                <a:endParaRPr lang="cs-CZ" sz="800" dirty="0">
                  <a:solidFill>
                    <a:srgbClr val="202122"/>
                  </a:solidFill>
                  <a:latin typeface="Arial" panose="020B0604020202020204" pitchFamily="34" charset="0"/>
                </a:endParaRPr>
              </a:p>
              <a:p>
                <a:pPr algn="l"/>
                <a14:m>
                  <m:oMathPara xmlns:m="http://schemas.openxmlformats.org/officeDocument/2006/math">
                    <m:oMathParaPr>
                      <m:jc m:val="centerGroup"/>
                    </m:oMathParaPr>
                    <m:oMath xmlns:m="http://schemas.openxmlformats.org/officeDocument/2006/math">
                      <m:sSub>
                        <m:sSubPr>
                          <m:ctrlPr>
                            <a:rPr lang="cs-CZ" sz="1800" b="1" i="1" smtClean="0">
                              <a:latin typeface="Cambria Math" panose="02040503050406030204" pitchFamily="18" charset="0"/>
                            </a:rPr>
                          </m:ctrlPr>
                        </m:sSubPr>
                        <m:e>
                          <m:r>
                            <a:rPr lang="cs-CZ" sz="1800" b="1" i="1" smtClean="0">
                              <a:latin typeface="Cambria Math" panose="02040503050406030204" pitchFamily="18" charset="0"/>
                            </a:rPr>
                            <m:t>𝑷</m:t>
                          </m:r>
                        </m:e>
                        <m:sub>
                          <m:r>
                            <a:rPr lang="cs-CZ" sz="1800" b="1" i="1" smtClean="0">
                              <a:latin typeface="Cambria Math" panose="02040503050406030204" pitchFamily="18" charset="0"/>
                            </a:rPr>
                            <m:t>𝟎</m:t>
                          </m:r>
                        </m:sub>
                      </m:sSub>
                      <m:r>
                        <a:rPr lang="cs-CZ" sz="1800" b="1" i="1" smtClean="0">
                          <a:latin typeface="Cambria Math" panose="02040503050406030204" pitchFamily="18" charset="0"/>
                        </a:rPr>
                        <m:t>=</m:t>
                      </m:r>
                      <m:f>
                        <m:fPr>
                          <m:ctrlPr>
                            <a:rPr lang="cs-CZ" sz="1800" b="1" i="1" smtClean="0">
                              <a:latin typeface="Cambria Math" panose="02040503050406030204" pitchFamily="18" charset="0"/>
                            </a:rPr>
                          </m:ctrlPr>
                        </m:fPr>
                        <m:num>
                          <m:r>
                            <a:rPr lang="cs-CZ" sz="1800" b="1" i="1" smtClean="0">
                              <a:latin typeface="Cambria Math" panose="02040503050406030204" pitchFamily="18" charset="0"/>
                              <a:ea typeface="Cambria Math" panose="02040503050406030204" pitchFamily="18" charset="0"/>
                            </a:rPr>
                            <m:t>∆</m:t>
                          </m:r>
                          <m:r>
                            <a:rPr lang="cs-CZ" sz="1800" b="1" i="1" smtClean="0">
                              <a:latin typeface="Cambria Math" panose="02040503050406030204" pitchFamily="18" charset="0"/>
                              <a:ea typeface="Cambria Math" panose="02040503050406030204" pitchFamily="18" charset="0"/>
                            </a:rPr>
                            <m:t>𝑬</m:t>
                          </m:r>
                        </m:num>
                        <m:den>
                          <m:r>
                            <a:rPr lang="cs-CZ" sz="1800" b="1" i="1" smtClean="0">
                              <a:latin typeface="Cambria Math" panose="02040503050406030204" pitchFamily="18" charset="0"/>
                              <a:ea typeface="Cambria Math" panose="02040503050406030204" pitchFamily="18" charset="0"/>
                            </a:rPr>
                            <m:t>𝒕</m:t>
                          </m:r>
                        </m:den>
                      </m:f>
                    </m:oMath>
                  </m:oMathPara>
                </a14:m>
                <a:endParaRPr lang="cs-CZ" dirty="0">
                  <a:solidFill>
                    <a:srgbClr val="202122"/>
                  </a:solidFill>
                  <a:latin typeface="Arial" panose="020B0604020202020204" pitchFamily="34" charset="0"/>
                </a:endParaRPr>
              </a:p>
              <a:p>
                <a:pPr algn="l"/>
                <a:endParaRPr lang="cs-CZ" sz="800" dirty="0">
                  <a:solidFill>
                    <a:srgbClr val="202122"/>
                  </a:solidFill>
                  <a:latin typeface="Arial" panose="020B0604020202020204" pitchFamily="34" charset="0"/>
                </a:endParaRPr>
              </a:p>
              <a:p>
                <a:pPr algn="l"/>
                <a:r>
                  <a:rPr lang="cs-CZ" dirty="0">
                    <a:solidFill>
                      <a:srgbClr val="202122"/>
                    </a:solidFill>
                    <a:latin typeface="Arial" panose="020B0604020202020204" pitchFamily="34" charset="0"/>
                  </a:rPr>
                  <a:t>kde </a:t>
                </a:r>
                <a14:m>
                  <m:oMath xmlns:m="http://schemas.openxmlformats.org/officeDocument/2006/math">
                    <m:r>
                      <a:rPr lang="cs-CZ" i="1" smtClean="0">
                        <a:solidFill>
                          <a:srgbClr val="202122"/>
                        </a:solidFill>
                        <a:latin typeface="Cambria Math" panose="02040503050406030204" pitchFamily="18" charset="0"/>
                        <a:ea typeface="Cambria Math" panose="02040503050406030204" pitchFamily="18" charset="0"/>
                      </a:rPr>
                      <m:t>∆</m:t>
                    </m:r>
                    <m:r>
                      <a:rPr lang="cs-CZ" b="0" i="1" smtClean="0">
                        <a:solidFill>
                          <a:srgbClr val="202122"/>
                        </a:solidFill>
                        <a:latin typeface="Cambria Math" panose="02040503050406030204" pitchFamily="18" charset="0"/>
                        <a:ea typeface="Cambria Math" panose="02040503050406030204" pitchFamily="18" charset="0"/>
                      </a:rPr>
                      <m:t>𝐸</m:t>
                    </m:r>
                  </m:oMath>
                </a14:m>
                <a:r>
                  <a:rPr lang="cs-CZ" dirty="0">
                    <a:solidFill>
                      <a:srgbClr val="202122"/>
                    </a:solidFill>
                    <a:latin typeface="Arial" panose="020B0604020202020204" pitchFamily="34" charset="0"/>
                  </a:rPr>
                  <a:t> je energie dodaná za čas </a:t>
                </a:r>
                <a14:m>
                  <m:oMath xmlns:m="http://schemas.openxmlformats.org/officeDocument/2006/math">
                    <m:r>
                      <a:rPr lang="cs-CZ" i="1" dirty="0" smtClean="0">
                        <a:solidFill>
                          <a:srgbClr val="202122"/>
                        </a:solidFill>
                        <a:latin typeface="Cambria Math" panose="02040503050406030204" pitchFamily="18" charset="0"/>
                      </a:rPr>
                      <m:t>𝑡</m:t>
                    </m:r>
                  </m:oMath>
                </a14:m>
                <a:r>
                  <a:rPr lang="cs-CZ" dirty="0">
                    <a:solidFill>
                      <a:srgbClr val="202122"/>
                    </a:solidFill>
                    <a:latin typeface="Arial" panose="020B0604020202020204" pitchFamily="34" charset="0"/>
                  </a:rPr>
                  <a:t>.</a:t>
                </a:r>
              </a:p>
            </p:txBody>
          </p:sp>
        </mc:Choice>
        <mc:Fallback xmlns="">
          <p:sp>
            <p:nvSpPr>
              <p:cNvPr id="5" name="TextovéPole 4">
                <a:extLst>
                  <a:ext uri="{FF2B5EF4-FFF2-40B4-BE49-F238E27FC236}">
                    <a16:creationId xmlns:a16="http://schemas.microsoft.com/office/drawing/2014/main" id="{7E7146BE-58E7-A85D-2D5F-872B8E81114F}"/>
                  </a:ext>
                </a:extLst>
              </p:cNvPr>
              <p:cNvSpPr txBox="1">
                <a:spLocks noRot="1" noChangeAspect="1" noMove="1" noResize="1" noEditPoints="1" noAdjustHandles="1" noChangeArrowheads="1" noChangeShapeType="1" noTextEdit="1"/>
              </p:cNvSpPr>
              <p:nvPr/>
            </p:nvSpPr>
            <p:spPr>
              <a:xfrm>
                <a:off x="453480" y="1148727"/>
                <a:ext cx="11285036" cy="1966949"/>
              </a:xfrm>
              <a:prstGeom prst="rect">
                <a:avLst/>
              </a:prstGeom>
              <a:blipFill>
                <a:blip r:embed="rId2"/>
                <a:stretch>
                  <a:fillRect l="-432" t="-1548" b="-4025"/>
                </a:stretch>
              </a:blipFill>
            </p:spPr>
            <p:txBody>
              <a:bodyPr/>
              <a:lstStyle/>
              <a:p>
                <a:r>
                  <a:rPr lang="cs-CZ">
                    <a:noFill/>
                  </a:rPr>
                  <a:t> </a:t>
                </a:r>
              </a:p>
            </p:txBody>
          </p:sp>
        </mc:Fallback>
      </mc:AlternateContent>
      <p:sp>
        <p:nvSpPr>
          <p:cNvPr id="7" name="TextovéPole 6">
            <a:extLst>
              <a:ext uri="{FF2B5EF4-FFF2-40B4-BE49-F238E27FC236}">
                <a16:creationId xmlns:a16="http://schemas.microsoft.com/office/drawing/2014/main" id="{4E640EDC-049C-3088-59BF-42FDDCA31BCB}"/>
              </a:ext>
            </a:extLst>
          </p:cNvPr>
          <p:cNvSpPr txBox="1"/>
          <p:nvPr/>
        </p:nvSpPr>
        <p:spPr>
          <a:xfrm>
            <a:off x="453482" y="739347"/>
            <a:ext cx="11285032" cy="369332"/>
          </a:xfrm>
          <a:prstGeom prst="rect">
            <a:avLst/>
          </a:prstGeom>
          <a:noFill/>
        </p:spPr>
        <p:txBody>
          <a:bodyPr wrap="square">
            <a:spAutoFit/>
          </a:bodyPr>
          <a:lstStyle/>
          <a:p>
            <a:r>
              <a:rPr lang="cs-CZ" b="1" i="0" dirty="0">
                <a:solidFill>
                  <a:srgbClr val="2A3438"/>
                </a:solidFill>
                <a:effectLst/>
                <a:latin typeface="Roboto" panose="020F0502020204030204" pitchFamily="2" charset="0"/>
              </a:rPr>
              <a:t>Příkon vyjadřuje</a:t>
            </a:r>
            <a:r>
              <a:rPr lang="cs-CZ" b="0" i="0" dirty="0">
                <a:solidFill>
                  <a:srgbClr val="2A3438"/>
                </a:solidFill>
                <a:effectLst/>
                <a:latin typeface="Roboto" panose="020F0502020204030204" pitchFamily="2" charset="0"/>
              </a:rPr>
              <a:t>, jak velké množství energie je nutné do zařízení přivést, aby byl dosažen </a:t>
            </a:r>
            <a:r>
              <a:rPr lang="cs-CZ" b="1" i="0" dirty="0">
                <a:solidFill>
                  <a:srgbClr val="2A3438"/>
                </a:solidFill>
                <a:effectLst/>
                <a:latin typeface="Roboto" panose="020F0502020204030204" pitchFamily="2" charset="0"/>
              </a:rPr>
              <a:t>požadovaný výkon</a:t>
            </a:r>
            <a:r>
              <a:rPr lang="cs-CZ" dirty="0">
                <a:solidFill>
                  <a:srgbClr val="2A3438"/>
                </a:solidFill>
                <a:latin typeface="Roboto" panose="020F0502020204030204" pitchFamily="2" charset="0"/>
              </a:rPr>
              <a:t>.</a:t>
            </a:r>
            <a:endParaRPr lang="cs-CZ" dirty="0"/>
          </a:p>
        </p:txBody>
      </p:sp>
      <p:sp>
        <p:nvSpPr>
          <p:cNvPr id="4" name="Obdélník 3">
            <a:extLst>
              <a:ext uri="{FF2B5EF4-FFF2-40B4-BE49-F238E27FC236}">
                <a16:creationId xmlns:a16="http://schemas.microsoft.com/office/drawing/2014/main" id="{010A492E-EB64-C791-EABB-7D0A13DA60A4}"/>
              </a:ext>
            </a:extLst>
          </p:cNvPr>
          <p:cNvSpPr/>
          <p:nvPr/>
        </p:nvSpPr>
        <p:spPr>
          <a:xfrm>
            <a:off x="5627077" y="5569613"/>
            <a:ext cx="1438031" cy="100036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 name="TextovéPole 5">
            <a:extLst>
              <a:ext uri="{FF2B5EF4-FFF2-40B4-BE49-F238E27FC236}">
                <a16:creationId xmlns:a16="http://schemas.microsoft.com/office/drawing/2014/main" id="{8DB907A1-8446-6673-7BEE-40409FC25BF3}"/>
              </a:ext>
            </a:extLst>
          </p:cNvPr>
          <p:cNvSpPr txBox="1"/>
          <p:nvPr/>
        </p:nvSpPr>
        <p:spPr>
          <a:xfrm>
            <a:off x="6010030" y="5885131"/>
            <a:ext cx="672124" cy="369332"/>
          </a:xfrm>
          <a:prstGeom prst="rect">
            <a:avLst/>
          </a:prstGeom>
          <a:noFill/>
        </p:spPr>
        <p:txBody>
          <a:bodyPr wrap="square" rtlCol="0">
            <a:spAutoFit/>
          </a:bodyPr>
          <a:lstStyle/>
          <a:p>
            <a:r>
              <a:rPr lang="cs-CZ" dirty="0">
                <a:solidFill>
                  <a:schemeClr val="bg1"/>
                </a:solidFill>
              </a:rPr>
              <a:t>Stroj</a:t>
            </a:r>
          </a:p>
        </p:txBody>
      </p:sp>
      <p:cxnSp>
        <p:nvCxnSpPr>
          <p:cNvPr id="9" name="Přímá spojnice se šipkou 8">
            <a:extLst>
              <a:ext uri="{FF2B5EF4-FFF2-40B4-BE49-F238E27FC236}">
                <a16:creationId xmlns:a16="http://schemas.microsoft.com/office/drawing/2014/main" id="{781F2B18-078F-3B21-04EE-4B60386428D2}"/>
              </a:ext>
            </a:extLst>
          </p:cNvPr>
          <p:cNvCxnSpPr/>
          <p:nvPr/>
        </p:nvCxnSpPr>
        <p:spPr>
          <a:xfrm>
            <a:off x="4642334" y="6069797"/>
            <a:ext cx="969108"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10" name="TextovéPole 9">
            <a:extLst>
              <a:ext uri="{FF2B5EF4-FFF2-40B4-BE49-F238E27FC236}">
                <a16:creationId xmlns:a16="http://schemas.microsoft.com/office/drawing/2014/main" id="{48BC2E2E-63D3-3578-8C3E-4CBEB3722F94}"/>
              </a:ext>
            </a:extLst>
          </p:cNvPr>
          <p:cNvSpPr txBox="1"/>
          <p:nvPr/>
        </p:nvSpPr>
        <p:spPr>
          <a:xfrm>
            <a:off x="4165600" y="5569613"/>
            <a:ext cx="1148862" cy="507831"/>
          </a:xfrm>
          <a:prstGeom prst="rect">
            <a:avLst/>
          </a:prstGeom>
          <a:noFill/>
        </p:spPr>
        <p:txBody>
          <a:bodyPr wrap="square" rtlCol="0">
            <a:spAutoFit/>
          </a:bodyPr>
          <a:lstStyle/>
          <a:p>
            <a:pPr algn="ctr"/>
            <a:r>
              <a:rPr lang="cs-CZ" sz="900" dirty="0"/>
              <a:t>Dodávaná energie</a:t>
            </a:r>
          </a:p>
          <a:p>
            <a:pPr algn="ctr"/>
            <a:r>
              <a:rPr lang="cs-CZ" dirty="0"/>
              <a:t>PŘÍKON</a:t>
            </a:r>
          </a:p>
        </p:txBody>
      </p:sp>
      <mc:AlternateContent xmlns:mc="http://schemas.openxmlformats.org/markup-compatibility/2006" xmlns:a14="http://schemas.microsoft.com/office/drawing/2010/main">
        <mc:Choice Requires="a14">
          <p:sp>
            <p:nvSpPr>
              <p:cNvPr id="11" name="TextovéPole 10">
                <a:extLst>
                  <a:ext uri="{FF2B5EF4-FFF2-40B4-BE49-F238E27FC236}">
                    <a16:creationId xmlns:a16="http://schemas.microsoft.com/office/drawing/2014/main" id="{22E55165-00CC-815A-49A1-885C86FB0FE2}"/>
                  </a:ext>
                </a:extLst>
              </p:cNvPr>
              <p:cNvSpPr txBox="1"/>
              <p:nvPr/>
            </p:nvSpPr>
            <p:spPr>
              <a:xfrm>
                <a:off x="4618884" y="6066147"/>
                <a:ext cx="343881"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𝑃</m:t>
                          </m:r>
                        </m:e>
                        <m:sub>
                          <m:r>
                            <a:rPr lang="cs-CZ" b="0" i="1" smtClean="0">
                              <a:latin typeface="Cambria Math" panose="02040503050406030204" pitchFamily="18" charset="0"/>
                            </a:rPr>
                            <m:t>0</m:t>
                          </m:r>
                        </m:sub>
                      </m:sSub>
                    </m:oMath>
                  </m:oMathPara>
                </a14:m>
                <a:endParaRPr lang="cs-CZ" dirty="0"/>
              </a:p>
            </p:txBody>
          </p:sp>
        </mc:Choice>
        <mc:Fallback xmlns="">
          <p:sp>
            <p:nvSpPr>
              <p:cNvPr id="11" name="TextovéPole 10">
                <a:extLst>
                  <a:ext uri="{FF2B5EF4-FFF2-40B4-BE49-F238E27FC236}">
                    <a16:creationId xmlns:a16="http://schemas.microsoft.com/office/drawing/2014/main" id="{22E55165-00CC-815A-49A1-885C86FB0FE2}"/>
                  </a:ext>
                </a:extLst>
              </p:cNvPr>
              <p:cNvSpPr txBox="1">
                <a:spLocks noRot="1" noChangeAspect="1" noMove="1" noResize="1" noEditPoints="1" noAdjustHandles="1" noChangeArrowheads="1" noChangeShapeType="1" noTextEdit="1"/>
              </p:cNvSpPr>
              <p:nvPr/>
            </p:nvSpPr>
            <p:spPr>
              <a:xfrm>
                <a:off x="4618884" y="6066147"/>
                <a:ext cx="343881" cy="369332"/>
              </a:xfrm>
              <a:prstGeom prst="rect">
                <a:avLst/>
              </a:prstGeom>
              <a:blipFill>
                <a:blip r:embed="rId3"/>
                <a:stretch>
                  <a:fillRect r="-7143"/>
                </a:stretch>
              </a:blipFill>
            </p:spPr>
            <p:txBody>
              <a:bodyPr/>
              <a:lstStyle/>
              <a:p>
                <a:r>
                  <a:rPr lang="cs-CZ">
                    <a:noFill/>
                  </a:rPr>
                  <a:t> </a:t>
                </a:r>
              </a:p>
            </p:txBody>
          </p:sp>
        </mc:Fallback>
      </mc:AlternateContent>
      <p:cxnSp>
        <p:nvCxnSpPr>
          <p:cNvPr id="13" name="Přímá spojnice se šipkou 12">
            <a:extLst>
              <a:ext uri="{FF2B5EF4-FFF2-40B4-BE49-F238E27FC236}">
                <a16:creationId xmlns:a16="http://schemas.microsoft.com/office/drawing/2014/main" id="{FB45FDE6-AD3C-5C54-D0B2-47A291AF4CF9}"/>
              </a:ext>
            </a:extLst>
          </p:cNvPr>
          <p:cNvCxnSpPr>
            <a:stCxn id="4" idx="3"/>
          </p:cNvCxnSpPr>
          <p:nvPr/>
        </p:nvCxnSpPr>
        <p:spPr>
          <a:xfrm>
            <a:off x="7065108" y="6069798"/>
            <a:ext cx="1055077" cy="764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4" name="TextovéPole 13">
            <a:extLst>
              <a:ext uri="{FF2B5EF4-FFF2-40B4-BE49-F238E27FC236}">
                <a16:creationId xmlns:a16="http://schemas.microsoft.com/office/drawing/2014/main" id="{08467BE1-C59B-D8A7-574C-EBB5763E5DA1}"/>
              </a:ext>
            </a:extLst>
          </p:cNvPr>
          <p:cNvSpPr txBox="1"/>
          <p:nvPr/>
        </p:nvSpPr>
        <p:spPr>
          <a:xfrm>
            <a:off x="7096378" y="5569613"/>
            <a:ext cx="1375499" cy="492443"/>
          </a:xfrm>
          <a:prstGeom prst="rect">
            <a:avLst/>
          </a:prstGeom>
          <a:noFill/>
        </p:spPr>
        <p:txBody>
          <a:bodyPr wrap="square" rtlCol="0">
            <a:spAutoFit/>
          </a:bodyPr>
          <a:lstStyle/>
          <a:p>
            <a:r>
              <a:rPr lang="cs-CZ" sz="800" dirty="0"/>
              <a:t>Vydaná (užitečná) energie</a:t>
            </a:r>
          </a:p>
          <a:p>
            <a:r>
              <a:rPr lang="cs-CZ" dirty="0"/>
              <a:t>VÝKON</a:t>
            </a:r>
          </a:p>
        </p:txBody>
      </p:sp>
      <mc:AlternateContent xmlns:mc="http://schemas.openxmlformats.org/markup-compatibility/2006" xmlns:a14="http://schemas.microsoft.com/office/drawing/2010/main">
        <mc:Choice Requires="a14">
          <p:sp>
            <p:nvSpPr>
              <p:cNvPr id="15" name="TextovéPole 14">
                <a:extLst>
                  <a:ext uri="{FF2B5EF4-FFF2-40B4-BE49-F238E27FC236}">
                    <a16:creationId xmlns:a16="http://schemas.microsoft.com/office/drawing/2014/main" id="{AFA25385-CE56-454A-2743-F196A7BA9558}"/>
                  </a:ext>
                </a:extLst>
              </p:cNvPr>
              <p:cNvSpPr txBox="1"/>
              <p:nvPr/>
            </p:nvSpPr>
            <p:spPr>
              <a:xfrm>
                <a:off x="7354276" y="6085186"/>
                <a:ext cx="375143"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𝑃</m:t>
                      </m:r>
                    </m:oMath>
                  </m:oMathPara>
                </a14:m>
                <a:endParaRPr lang="cs-CZ" dirty="0"/>
              </a:p>
            </p:txBody>
          </p:sp>
        </mc:Choice>
        <mc:Fallback xmlns="">
          <p:sp>
            <p:nvSpPr>
              <p:cNvPr id="15" name="TextovéPole 14">
                <a:extLst>
                  <a:ext uri="{FF2B5EF4-FFF2-40B4-BE49-F238E27FC236}">
                    <a16:creationId xmlns:a16="http://schemas.microsoft.com/office/drawing/2014/main" id="{AFA25385-CE56-454A-2743-F196A7BA9558}"/>
                  </a:ext>
                </a:extLst>
              </p:cNvPr>
              <p:cNvSpPr txBox="1">
                <a:spLocks noRot="1" noChangeAspect="1" noMove="1" noResize="1" noEditPoints="1" noAdjustHandles="1" noChangeArrowheads="1" noChangeShapeType="1" noTextEdit="1"/>
              </p:cNvSpPr>
              <p:nvPr/>
            </p:nvSpPr>
            <p:spPr>
              <a:xfrm>
                <a:off x="7354276" y="6085186"/>
                <a:ext cx="375143" cy="369332"/>
              </a:xfrm>
              <a:prstGeom prst="rect">
                <a:avLst/>
              </a:prstGeom>
              <a:blipFill>
                <a:blip r:embed="rId4"/>
                <a:stretch>
                  <a:fillRect/>
                </a:stretch>
              </a:blipFill>
            </p:spPr>
            <p:txBody>
              <a:bodyPr/>
              <a:lstStyle/>
              <a:p>
                <a:r>
                  <a:rPr lang="cs-CZ">
                    <a:noFill/>
                  </a:rPr>
                  <a:t> </a:t>
                </a:r>
              </a:p>
            </p:txBody>
          </p:sp>
        </mc:Fallback>
      </mc:AlternateContent>
      <p:cxnSp>
        <p:nvCxnSpPr>
          <p:cNvPr id="17" name="Přímá spojnice se šipkou 16">
            <a:extLst>
              <a:ext uri="{FF2B5EF4-FFF2-40B4-BE49-F238E27FC236}">
                <a16:creationId xmlns:a16="http://schemas.microsoft.com/office/drawing/2014/main" id="{622D2EBA-50EB-9293-8EEB-D19340463B34}"/>
              </a:ext>
            </a:extLst>
          </p:cNvPr>
          <p:cNvCxnSpPr/>
          <p:nvPr/>
        </p:nvCxnSpPr>
        <p:spPr>
          <a:xfrm flipV="1">
            <a:off x="6486769" y="5269738"/>
            <a:ext cx="0" cy="299875"/>
          </a:xfrm>
          <a:prstGeom prst="straightConnector1">
            <a:avLst/>
          </a:prstGeom>
          <a:ln w="28575">
            <a:tailEnd type="triangle"/>
          </a:ln>
        </p:spPr>
        <p:style>
          <a:lnRef idx="1">
            <a:schemeClr val="accent2"/>
          </a:lnRef>
          <a:fillRef idx="0">
            <a:schemeClr val="accent2"/>
          </a:fillRef>
          <a:effectRef idx="0">
            <a:schemeClr val="accent2"/>
          </a:effectRef>
          <a:fontRef idx="minor">
            <a:schemeClr val="tx1"/>
          </a:fontRef>
        </p:style>
      </p:cxnSp>
      <p:cxnSp>
        <p:nvCxnSpPr>
          <p:cNvPr id="18" name="Přímá spojnice se šipkou 17">
            <a:extLst>
              <a:ext uri="{FF2B5EF4-FFF2-40B4-BE49-F238E27FC236}">
                <a16:creationId xmlns:a16="http://schemas.microsoft.com/office/drawing/2014/main" id="{883A35D5-C0EE-671A-0547-1653A34209DE}"/>
              </a:ext>
            </a:extLst>
          </p:cNvPr>
          <p:cNvCxnSpPr/>
          <p:nvPr/>
        </p:nvCxnSpPr>
        <p:spPr>
          <a:xfrm flipV="1">
            <a:off x="6095998" y="5269738"/>
            <a:ext cx="0" cy="299875"/>
          </a:xfrm>
          <a:prstGeom prst="straightConnector1">
            <a:avLst/>
          </a:prstGeom>
          <a:ln w="28575">
            <a:tailEnd type="triangle"/>
          </a:ln>
        </p:spPr>
        <p:style>
          <a:lnRef idx="1">
            <a:schemeClr val="accent2"/>
          </a:lnRef>
          <a:fillRef idx="0">
            <a:schemeClr val="accent2"/>
          </a:fillRef>
          <a:effectRef idx="0">
            <a:schemeClr val="accent2"/>
          </a:effectRef>
          <a:fontRef idx="minor">
            <a:schemeClr val="tx1"/>
          </a:fontRef>
        </p:style>
      </p:cxnSp>
      <p:sp>
        <p:nvSpPr>
          <p:cNvPr id="19" name="TextovéPole 18">
            <a:extLst>
              <a:ext uri="{FF2B5EF4-FFF2-40B4-BE49-F238E27FC236}">
                <a16:creationId xmlns:a16="http://schemas.microsoft.com/office/drawing/2014/main" id="{D68E2752-57F8-B10D-247C-94203B9E9951}"/>
              </a:ext>
            </a:extLst>
          </p:cNvPr>
          <p:cNvSpPr txBox="1"/>
          <p:nvPr/>
        </p:nvSpPr>
        <p:spPr>
          <a:xfrm>
            <a:off x="5791201" y="4949395"/>
            <a:ext cx="953476" cy="215444"/>
          </a:xfrm>
          <a:prstGeom prst="rect">
            <a:avLst/>
          </a:prstGeom>
          <a:noFill/>
        </p:spPr>
        <p:txBody>
          <a:bodyPr wrap="square" rtlCol="0">
            <a:spAutoFit/>
          </a:bodyPr>
          <a:lstStyle/>
          <a:p>
            <a:r>
              <a:rPr lang="cs-CZ" sz="800" dirty="0"/>
              <a:t>Nevyužitá energie</a:t>
            </a:r>
          </a:p>
        </p:txBody>
      </p:sp>
    </p:spTree>
    <p:extLst>
      <p:ext uri="{BB962C8B-B14F-4D97-AF65-F5344CB8AC3E}">
        <p14:creationId xmlns:p14="http://schemas.microsoft.com/office/powerpoint/2010/main" val="4640943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5C06A471-1108-162E-E3F3-A435055EAF6B}"/>
              </a:ext>
            </a:extLst>
          </p:cNvPr>
          <p:cNvSpPr txBox="1"/>
          <p:nvPr/>
        </p:nvSpPr>
        <p:spPr>
          <a:xfrm>
            <a:off x="367323" y="437662"/>
            <a:ext cx="3985846" cy="369332"/>
          </a:xfrm>
          <a:prstGeom prst="rect">
            <a:avLst/>
          </a:prstGeom>
          <a:noFill/>
        </p:spPr>
        <p:txBody>
          <a:bodyPr wrap="square" rtlCol="0">
            <a:spAutoFit/>
          </a:bodyPr>
          <a:lstStyle/>
          <a:p>
            <a:r>
              <a:rPr lang="cs-CZ" b="1" dirty="0">
                <a:solidFill>
                  <a:srgbClr val="202122"/>
                </a:solidFill>
                <a:latin typeface="Arial" panose="020B0604020202020204" pitchFamily="34" charset="0"/>
              </a:rPr>
              <a:t>Účinnost</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824D9446-2F70-3233-208D-F2141F133AE2}"/>
                  </a:ext>
                </a:extLst>
              </p:cNvPr>
              <p:cNvSpPr txBox="1"/>
              <p:nvPr/>
            </p:nvSpPr>
            <p:spPr>
              <a:xfrm>
                <a:off x="417932" y="2215090"/>
                <a:ext cx="11183815" cy="2002600"/>
              </a:xfrm>
              <a:prstGeom prst="rect">
                <a:avLst/>
              </a:prstGeom>
              <a:noFill/>
            </p:spPr>
            <p:txBody>
              <a:bodyPr wrap="square" rtlCol="0">
                <a:spAutoFit/>
              </a:bodyPr>
              <a:lstStyle/>
              <a:p>
                <a:r>
                  <a:rPr lang="cs-CZ" b="1" dirty="0"/>
                  <a:t>Účinnost můžeme vypočítat:</a:t>
                </a:r>
              </a:p>
              <a:p>
                <a:endParaRPr lang="cs-CZ" dirty="0"/>
              </a:p>
              <a:p>
                <a:pPr marL="342900" indent="-342900">
                  <a:buAutoNum type="arabicPeriod"/>
                </a:pPr>
                <a:r>
                  <a:rPr lang="cs-CZ" dirty="0"/>
                  <a:t>Jako poměr vykonané (užitečné) práce </a:t>
                </a:r>
                <a14:m>
                  <m:oMath xmlns:m="http://schemas.openxmlformats.org/officeDocument/2006/math">
                    <m:sSub>
                      <m:sSubPr>
                        <m:ctrlPr>
                          <a:rPr lang="cs-CZ" i="1">
                            <a:latin typeface="Cambria Math" panose="02040503050406030204" pitchFamily="18" charset="0"/>
                          </a:rPr>
                        </m:ctrlPr>
                      </m:sSubPr>
                      <m:e>
                        <m:r>
                          <a:rPr lang="cs-CZ" i="1">
                            <a:latin typeface="Cambria Math" panose="02040503050406030204" pitchFamily="18" charset="0"/>
                          </a:rPr>
                          <m:t>𝑊</m:t>
                        </m:r>
                      </m:e>
                      <m:sub>
                        <m:r>
                          <a:rPr lang="cs-CZ" i="1">
                            <a:latin typeface="Cambria Math" panose="02040503050406030204" pitchFamily="18" charset="0"/>
                          </a:rPr>
                          <m:t>𝑈</m:t>
                        </m:r>
                      </m:sub>
                    </m:sSub>
                  </m:oMath>
                </a14:m>
                <a:r>
                  <a:rPr lang="cs-CZ" dirty="0"/>
                  <a:t> k práci vynaložené: </a:t>
                </a:r>
                <a14:m>
                  <m:oMath xmlns:m="http://schemas.openxmlformats.org/officeDocument/2006/math">
                    <m:r>
                      <a:rPr lang="cs-CZ" b="1" i="1" dirty="0" smtClean="0">
                        <a:latin typeface="Cambria Math" panose="02040503050406030204" pitchFamily="18" charset="0"/>
                        <a:sym typeface="Symbol" panose="05050102010706020507" pitchFamily="18" charset="2"/>
                      </a:rPr>
                      <m:t>=</m:t>
                    </m:r>
                    <m:f>
                      <m:fPr>
                        <m:ctrlPr>
                          <a:rPr lang="cs-CZ" b="1" i="1" dirty="0" smtClean="0">
                            <a:latin typeface="Cambria Math" panose="02040503050406030204" pitchFamily="18" charset="0"/>
                            <a:sym typeface="Symbol" panose="05050102010706020507" pitchFamily="18" charset="2"/>
                          </a:rPr>
                        </m:ctrlPr>
                      </m:fPr>
                      <m:num>
                        <m:sSub>
                          <m:sSubPr>
                            <m:ctrlPr>
                              <a:rPr lang="cs-CZ" b="1" i="1" dirty="0" smtClean="0">
                                <a:latin typeface="Cambria Math" panose="02040503050406030204" pitchFamily="18" charset="0"/>
                                <a:sym typeface="Symbol" panose="05050102010706020507" pitchFamily="18" charset="2"/>
                              </a:rPr>
                            </m:ctrlPr>
                          </m:sSubPr>
                          <m:e>
                            <m:r>
                              <a:rPr lang="cs-CZ" b="1" i="1" dirty="0" smtClean="0">
                                <a:latin typeface="Cambria Math" panose="02040503050406030204" pitchFamily="18" charset="0"/>
                                <a:sym typeface="Symbol" panose="05050102010706020507" pitchFamily="18" charset="2"/>
                              </a:rPr>
                              <m:t>𝑾</m:t>
                            </m:r>
                          </m:e>
                          <m:sub>
                            <m:r>
                              <a:rPr lang="cs-CZ" b="1" i="1" dirty="0" smtClean="0">
                                <a:latin typeface="Cambria Math" panose="02040503050406030204" pitchFamily="18" charset="0"/>
                                <a:sym typeface="Symbol" panose="05050102010706020507" pitchFamily="18" charset="2"/>
                              </a:rPr>
                              <m:t>𝑼</m:t>
                            </m:r>
                          </m:sub>
                        </m:sSub>
                      </m:num>
                      <m:den>
                        <m:sSub>
                          <m:sSubPr>
                            <m:ctrlPr>
                              <a:rPr lang="cs-CZ" b="1" i="1" dirty="0" smtClean="0">
                                <a:latin typeface="Cambria Math" panose="02040503050406030204" pitchFamily="18" charset="0"/>
                                <a:sym typeface="Symbol" panose="05050102010706020507" pitchFamily="18" charset="2"/>
                              </a:rPr>
                            </m:ctrlPr>
                          </m:sSubPr>
                          <m:e>
                            <m:r>
                              <a:rPr lang="cs-CZ" b="1" i="1" dirty="0" smtClean="0">
                                <a:latin typeface="Cambria Math" panose="02040503050406030204" pitchFamily="18" charset="0"/>
                                <a:sym typeface="Symbol" panose="05050102010706020507" pitchFamily="18" charset="2"/>
                              </a:rPr>
                              <m:t>𝑾</m:t>
                            </m:r>
                          </m:e>
                          <m:sub>
                            <m:r>
                              <a:rPr lang="cs-CZ" b="1" i="1" dirty="0" smtClean="0">
                                <a:latin typeface="Cambria Math" panose="02040503050406030204" pitchFamily="18" charset="0"/>
                                <a:sym typeface="Symbol" panose="05050102010706020507" pitchFamily="18" charset="2"/>
                              </a:rPr>
                              <m:t>𝑫</m:t>
                            </m:r>
                          </m:sub>
                        </m:sSub>
                      </m:den>
                    </m:f>
                  </m:oMath>
                </a14:m>
                <a:r>
                  <a:rPr lang="cs-CZ" dirty="0"/>
                  <a:t>    </a:t>
                </a:r>
              </a:p>
              <a:p>
                <a:pPr marL="342900" indent="-342900">
                  <a:buAutoNum type="arabicPeriod"/>
                </a:pPr>
                <a:endParaRPr lang="cs-CZ" dirty="0"/>
              </a:p>
              <a:p>
                <a:pPr marL="342900" indent="-342900">
                  <a:buAutoNum type="arabicPeriod"/>
                </a:pPr>
                <a:r>
                  <a:rPr lang="cs-CZ" dirty="0"/>
                  <a:t>Jako poměr výkonu </a:t>
                </a:r>
                <a14:m>
                  <m:oMath xmlns:m="http://schemas.openxmlformats.org/officeDocument/2006/math">
                    <m:r>
                      <a:rPr lang="cs-CZ" b="0" i="1" smtClean="0">
                        <a:latin typeface="Cambria Math" panose="02040503050406030204" pitchFamily="18" charset="0"/>
                      </a:rPr>
                      <m:t>𝑃</m:t>
                    </m:r>
                  </m:oMath>
                </a14:m>
                <a:r>
                  <a:rPr lang="cs-CZ" dirty="0"/>
                  <a:t>  k příkonu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𝑃</m:t>
                        </m:r>
                      </m:e>
                      <m:sub>
                        <m:r>
                          <a:rPr lang="cs-CZ" b="0" i="1" smtClean="0">
                            <a:latin typeface="Cambria Math" panose="02040503050406030204" pitchFamily="18" charset="0"/>
                          </a:rPr>
                          <m:t>0</m:t>
                        </m:r>
                      </m:sub>
                    </m:sSub>
                  </m:oMath>
                </a14:m>
                <a:r>
                  <a:rPr lang="cs-CZ" dirty="0"/>
                  <a:t>: </a:t>
                </a:r>
                <a14:m>
                  <m:oMath xmlns:m="http://schemas.openxmlformats.org/officeDocument/2006/math">
                    <m:r>
                      <a:rPr lang="cs-CZ" b="1" i="1" dirty="0">
                        <a:latin typeface="Cambria Math" panose="02040503050406030204" pitchFamily="18" charset="0"/>
                        <a:sym typeface="Symbol" panose="05050102010706020507" pitchFamily="18" charset="2"/>
                      </a:rPr>
                      <m:t>=</m:t>
                    </m:r>
                    <m:f>
                      <m:fPr>
                        <m:ctrlPr>
                          <a:rPr lang="cs-CZ" b="1" i="1" dirty="0">
                            <a:latin typeface="Cambria Math" panose="02040503050406030204" pitchFamily="18" charset="0"/>
                            <a:sym typeface="Symbol" panose="05050102010706020507" pitchFamily="18" charset="2"/>
                          </a:rPr>
                        </m:ctrlPr>
                      </m:fPr>
                      <m:num>
                        <m:r>
                          <a:rPr lang="cs-CZ" b="1" i="1" dirty="0" smtClean="0">
                            <a:latin typeface="Cambria Math" panose="02040503050406030204" pitchFamily="18" charset="0"/>
                            <a:sym typeface="Symbol" panose="05050102010706020507" pitchFamily="18" charset="2"/>
                          </a:rPr>
                          <m:t>𝑷</m:t>
                        </m:r>
                      </m:num>
                      <m:den>
                        <m:sSub>
                          <m:sSubPr>
                            <m:ctrlPr>
                              <a:rPr lang="cs-CZ" b="1" i="1" dirty="0" smtClean="0">
                                <a:latin typeface="Cambria Math" panose="02040503050406030204" pitchFamily="18" charset="0"/>
                                <a:sym typeface="Symbol" panose="05050102010706020507" pitchFamily="18" charset="2"/>
                              </a:rPr>
                            </m:ctrlPr>
                          </m:sSubPr>
                          <m:e>
                            <m:r>
                              <a:rPr lang="cs-CZ" b="1" i="1" dirty="0" smtClean="0">
                                <a:latin typeface="Cambria Math" panose="02040503050406030204" pitchFamily="18" charset="0"/>
                                <a:sym typeface="Symbol" panose="05050102010706020507" pitchFamily="18" charset="2"/>
                              </a:rPr>
                              <m:t>𝑷</m:t>
                            </m:r>
                          </m:e>
                          <m:sub>
                            <m:r>
                              <a:rPr lang="cs-CZ" b="1" i="1" dirty="0" smtClean="0">
                                <a:latin typeface="Cambria Math" panose="02040503050406030204" pitchFamily="18" charset="0"/>
                                <a:sym typeface="Symbol" panose="05050102010706020507" pitchFamily="18" charset="2"/>
                              </a:rPr>
                              <m:t>𝟎</m:t>
                            </m:r>
                          </m:sub>
                        </m:sSub>
                      </m:den>
                    </m:f>
                  </m:oMath>
                </a14:m>
                <a:r>
                  <a:rPr lang="cs-CZ" dirty="0"/>
                  <a:t>                                   (</a:t>
                </a:r>
                <a14:m>
                  <m:oMath xmlns:m="http://schemas.openxmlformats.org/officeDocument/2006/math">
                    <m:r>
                      <a:rPr lang="el-GR" dirty="0">
                        <a:latin typeface="Cambria Math" panose="02040503050406030204" pitchFamily="18" charset="0"/>
                      </a:rPr>
                      <m:t>𝜼</m:t>
                    </m:r>
                    <m:r>
                      <a:rPr lang="cs-CZ" dirty="0">
                        <a:latin typeface="Cambria Math" panose="02040503050406030204" pitchFamily="18" charset="0"/>
                      </a:rPr>
                      <m:t>=</m:t>
                    </m:r>
                    <m:f>
                      <m:fPr>
                        <m:ctrlPr>
                          <a:rPr lang="cs-CZ" i="1" dirty="0">
                            <a:latin typeface="Cambria Math" panose="02040503050406030204" pitchFamily="18" charset="0"/>
                          </a:rPr>
                        </m:ctrlPr>
                      </m:fPr>
                      <m:num>
                        <m:r>
                          <a:rPr lang="cs-CZ" i="1" dirty="0">
                            <a:latin typeface="Cambria Math" panose="02040503050406030204" pitchFamily="18" charset="0"/>
                          </a:rPr>
                          <m:t>𝑃</m:t>
                        </m:r>
                      </m:num>
                      <m:den>
                        <m:sSub>
                          <m:sSubPr>
                            <m:ctrlPr>
                              <a:rPr lang="cs-CZ" i="1" dirty="0">
                                <a:latin typeface="Cambria Math" panose="02040503050406030204" pitchFamily="18" charset="0"/>
                              </a:rPr>
                            </m:ctrlPr>
                          </m:sSubPr>
                          <m:e>
                            <m:r>
                              <a:rPr lang="cs-CZ" i="1" dirty="0">
                                <a:latin typeface="Cambria Math" panose="02040503050406030204" pitchFamily="18" charset="0"/>
                              </a:rPr>
                              <m:t>𝑃</m:t>
                            </m:r>
                          </m:e>
                          <m:sub>
                            <m:r>
                              <a:rPr lang="cs-CZ" i="1" dirty="0">
                                <a:latin typeface="Cambria Math" panose="02040503050406030204" pitchFamily="18" charset="0"/>
                              </a:rPr>
                              <m:t>0</m:t>
                            </m:r>
                          </m:sub>
                        </m:sSub>
                      </m:den>
                    </m:f>
                    <m:r>
                      <a:rPr lang="cs-CZ" i="1" dirty="0">
                        <a:latin typeface="Cambria Math" panose="02040503050406030204" pitchFamily="18" charset="0"/>
                      </a:rPr>
                      <m:t>=</m:t>
                    </m:r>
                    <m:f>
                      <m:fPr>
                        <m:ctrlPr>
                          <a:rPr lang="cs-CZ" i="1" dirty="0">
                            <a:latin typeface="Cambria Math" panose="02040503050406030204" pitchFamily="18" charset="0"/>
                          </a:rPr>
                        </m:ctrlPr>
                      </m:fPr>
                      <m:num>
                        <m:f>
                          <m:fPr>
                            <m:ctrlPr>
                              <a:rPr lang="cs-CZ" i="1" dirty="0">
                                <a:latin typeface="Cambria Math" panose="02040503050406030204" pitchFamily="18" charset="0"/>
                              </a:rPr>
                            </m:ctrlPr>
                          </m:fPr>
                          <m:num>
                            <m:sSub>
                              <m:sSubPr>
                                <m:ctrlPr>
                                  <a:rPr lang="cs-CZ" i="1" dirty="0" smtClean="0">
                                    <a:latin typeface="Cambria Math" panose="02040503050406030204" pitchFamily="18" charset="0"/>
                                  </a:rPr>
                                </m:ctrlPr>
                              </m:sSubPr>
                              <m:e>
                                <m:r>
                                  <a:rPr lang="cs-CZ" b="0" i="1" dirty="0" smtClean="0">
                                    <a:latin typeface="Cambria Math" panose="02040503050406030204" pitchFamily="18" charset="0"/>
                                  </a:rPr>
                                  <m:t>𝑊</m:t>
                                </m:r>
                              </m:e>
                              <m:sub>
                                <m:r>
                                  <a:rPr lang="cs-CZ" b="0" i="1" dirty="0" smtClean="0">
                                    <a:latin typeface="Cambria Math" panose="02040503050406030204" pitchFamily="18" charset="0"/>
                                  </a:rPr>
                                  <m:t>𝑈</m:t>
                                </m:r>
                              </m:sub>
                            </m:sSub>
                          </m:num>
                          <m:den>
                            <m:r>
                              <a:rPr lang="cs-CZ" i="1" dirty="0">
                                <a:latin typeface="Cambria Math" panose="02040503050406030204" pitchFamily="18" charset="0"/>
                              </a:rPr>
                              <m:t>𝑡</m:t>
                            </m:r>
                          </m:den>
                        </m:f>
                      </m:num>
                      <m:den>
                        <m:f>
                          <m:fPr>
                            <m:ctrlPr>
                              <a:rPr lang="cs-CZ" i="1" dirty="0">
                                <a:latin typeface="Cambria Math" panose="02040503050406030204" pitchFamily="18" charset="0"/>
                              </a:rPr>
                            </m:ctrlPr>
                          </m:fPr>
                          <m:num>
                            <m:sSub>
                              <m:sSubPr>
                                <m:ctrlPr>
                                  <a:rPr lang="cs-CZ" i="1" dirty="0">
                                    <a:latin typeface="Cambria Math" panose="02040503050406030204" pitchFamily="18" charset="0"/>
                                  </a:rPr>
                                </m:ctrlPr>
                              </m:sSubPr>
                              <m:e>
                                <m:r>
                                  <a:rPr lang="cs-CZ" i="1" dirty="0">
                                    <a:latin typeface="Cambria Math" panose="02040503050406030204" pitchFamily="18" charset="0"/>
                                  </a:rPr>
                                  <m:t>𝑊</m:t>
                                </m:r>
                              </m:e>
                              <m:sub>
                                <m:r>
                                  <a:rPr lang="cs-CZ" b="0" i="1" dirty="0" smtClean="0">
                                    <a:latin typeface="Cambria Math" panose="02040503050406030204" pitchFamily="18" charset="0"/>
                                  </a:rPr>
                                  <m:t>𝐷</m:t>
                                </m:r>
                              </m:sub>
                            </m:sSub>
                          </m:num>
                          <m:den>
                            <m:r>
                              <a:rPr lang="cs-CZ" i="1" dirty="0">
                                <a:latin typeface="Cambria Math" panose="02040503050406030204" pitchFamily="18" charset="0"/>
                              </a:rPr>
                              <m:t>𝑡</m:t>
                            </m:r>
                          </m:den>
                        </m:f>
                      </m:den>
                    </m:f>
                    <m:r>
                      <a:rPr lang="cs-CZ" i="1" dirty="0">
                        <a:latin typeface="Cambria Math" panose="02040503050406030204" pitchFamily="18" charset="0"/>
                      </a:rPr>
                      <m:t>=</m:t>
                    </m:r>
                    <m:f>
                      <m:fPr>
                        <m:ctrlPr>
                          <a:rPr lang="cs-CZ" i="1" dirty="0">
                            <a:latin typeface="Cambria Math" panose="02040503050406030204" pitchFamily="18" charset="0"/>
                          </a:rPr>
                        </m:ctrlPr>
                      </m:fPr>
                      <m:num>
                        <m:sSub>
                          <m:sSubPr>
                            <m:ctrlPr>
                              <a:rPr lang="cs-CZ" i="1" dirty="0" smtClean="0">
                                <a:latin typeface="Cambria Math" panose="02040503050406030204" pitchFamily="18" charset="0"/>
                              </a:rPr>
                            </m:ctrlPr>
                          </m:sSubPr>
                          <m:e>
                            <m:r>
                              <a:rPr lang="cs-CZ" b="0" i="1" dirty="0" smtClean="0">
                                <a:latin typeface="Cambria Math" panose="02040503050406030204" pitchFamily="18" charset="0"/>
                              </a:rPr>
                              <m:t>𝑊</m:t>
                            </m:r>
                          </m:e>
                          <m:sub>
                            <m:r>
                              <a:rPr lang="cs-CZ" b="0" i="1" dirty="0" smtClean="0">
                                <a:latin typeface="Cambria Math" panose="02040503050406030204" pitchFamily="18" charset="0"/>
                              </a:rPr>
                              <m:t>𝑈</m:t>
                            </m:r>
                          </m:sub>
                        </m:sSub>
                      </m:num>
                      <m:den>
                        <m:sSub>
                          <m:sSubPr>
                            <m:ctrlPr>
                              <a:rPr lang="cs-CZ" i="1" dirty="0">
                                <a:latin typeface="Cambria Math" panose="02040503050406030204" pitchFamily="18" charset="0"/>
                              </a:rPr>
                            </m:ctrlPr>
                          </m:sSubPr>
                          <m:e>
                            <m:r>
                              <a:rPr lang="cs-CZ" i="1" dirty="0">
                                <a:latin typeface="Cambria Math" panose="02040503050406030204" pitchFamily="18" charset="0"/>
                              </a:rPr>
                              <m:t>𝑊</m:t>
                            </m:r>
                          </m:e>
                          <m:sub>
                            <m:r>
                              <a:rPr lang="cs-CZ" b="0" i="1" dirty="0" smtClean="0">
                                <a:latin typeface="Cambria Math" panose="02040503050406030204" pitchFamily="18" charset="0"/>
                              </a:rPr>
                              <m:t>𝐷</m:t>
                            </m:r>
                          </m:sub>
                        </m:sSub>
                      </m:den>
                    </m:f>
                  </m:oMath>
                </a14:m>
                <a:r>
                  <a:rPr lang="cs-CZ" dirty="0"/>
                  <a:t>)</a:t>
                </a:r>
              </a:p>
            </p:txBody>
          </p:sp>
        </mc:Choice>
        <mc:Fallback xmlns="">
          <p:sp>
            <p:nvSpPr>
              <p:cNvPr id="3" name="TextovéPole 2">
                <a:extLst>
                  <a:ext uri="{FF2B5EF4-FFF2-40B4-BE49-F238E27FC236}">
                    <a16:creationId xmlns:a16="http://schemas.microsoft.com/office/drawing/2014/main" id="{824D9446-2F70-3233-208D-F2141F133AE2}"/>
                  </a:ext>
                </a:extLst>
              </p:cNvPr>
              <p:cNvSpPr txBox="1">
                <a:spLocks noRot="1" noChangeAspect="1" noMove="1" noResize="1" noEditPoints="1" noAdjustHandles="1" noChangeArrowheads="1" noChangeShapeType="1" noTextEdit="1"/>
              </p:cNvSpPr>
              <p:nvPr/>
            </p:nvSpPr>
            <p:spPr>
              <a:xfrm>
                <a:off x="417932" y="2215090"/>
                <a:ext cx="11183815" cy="2002600"/>
              </a:xfrm>
              <a:prstGeom prst="rect">
                <a:avLst/>
              </a:prstGeom>
              <a:blipFill>
                <a:blip r:embed="rId2"/>
                <a:stretch>
                  <a:fillRect l="-491" t="-1520"/>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28FC5A7F-DB15-D255-EE72-C903BE1EA371}"/>
                  </a:ext>
                </a:extLst>
              </p:cNvPr>
              <p:cNvSpPr txBox="1"/>
              <p:nvPr/>
            </p:nvSpPr>
            <p:spPr>
              <a:xfrm>
                <a:off x="367322" y="4321536"/>
                <a:ext cx="11285034" cy="1323439"/>
              </a:xfrm>
              <a:prstGeom prst="rect">
                <a:avLst/>
              </a:prstGeom>
              <a:noFill/>
            </p:spPr>
            <p:txBody>
              <a:bodyPr wrap="square" rtlCol="0">
                <a:spAutoFit/>
              </a:bodyPr>
              <a:lstStyle/>
              <a:p>
                <a:r>
                  <a:rPr lang="cs-CZ" dirty="0"/>
                  <a:t>Protože výkon stroje </a:t>
                </a:r>
                <a14:m>
                  <m:oMath xmlns:m="http://schemas.openxmlformats.org/officeDocument/2006/math">
                    <m:r>
                      <a:rPr lang="cs-CZ" i="1" dirty="0" smtClean="0">
                        <a:latin typeface="Cambria Math" panose="02040503050406030204" pitchFamily="18" charset="0"/>
                      </a:rPr>
                      <m:t>𝑃</m:t>
                    </m:r>
                  </m:oMath>
                </a14:m>
                <a:r>
                  <a:rPr lang="cs-CZ" dirty="0"/>
                  <a:t> je vždy menší než jeho příkon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𝑃</m:t>
                        </m:r>
                      </m:e>
                      <m:sub>
                        <m:r>
                          <a:rPr lang="cs-CZ" b="0" i="1" smtClean="0">
                            <a:latin typeface="Cambria Math" panose="02040503050406030204" pitchFamily="18" charset="0"/>
                          </a:rPr>
                          <m:t>0</m:t>
                        </m:r>
                      </m:sub>
                    </m:sSub>
                  </m:oMath>
                </a14:m>
                <a:r>
                  <a:rPr lang="cs-CZ" b="1" dirty="0"/>
                  <a:t>:</a:t>
                </a:r>
              </a:p>
              <a:p>
                <a:pPr algn="ctr"/>
                <a:r>
                  <a:rPr lang="cs-CZ" b="1" dirty="0"/>
                  <a:t> </a:t>
                </a:r>
                <a14:m>
                  <m:oMath xmlns:m="http://schemas.openxmlformats.org/officeDocument/2006/math">
                    <m:r>
                      <a:rPr lang="cs-CZ" b="1" i="1">
                        <a:solidFill>
                          <a:srgbClr val="FF0000"/>
                        </a:solidFill>
                        <a:latin typeface="Cambria Math" panose="02040503050406030204" pitchFamily="18" charset="0"/>
                        <a:ea typeface="Cambria Math" panose="02040503050406030204" pitchFamily="18" charset="0"/>
                      </a:rPr>
                      <m:t>𝑷</m:t>
                    </m:r>
                    <m:r>
                      <a:rPr lang="cs-CZ" b="1" i="1">
                        <a:solidFill>
                          <a:srgbClr val="FF0000"/>
                        </a:solidFill>
                        <a:latin typeface="Cambria Math" panose="02040503050406030204" pitchFamily="18" charset="0"/>
                        <a:ea typeface="Cambria Math" panose="02040503050406030204" pitchFamily="18" charset="0"/>
                      </a:rPr>
                      <m:t> &lt; </m:t>
                    </m:r>
                    <m:sSub>
                      <m:sSubPr>
                        <m:ctrlPr>
                          <a:rPr lang="cs-CZ" b="1" i="1">
                            <a:solidFill>
                              <a:srgbClr val="FF0000"/>
                            </a:solidFill>
                            <a:latin typeface="Cambria Math" panose="02040503050406030204" pitchFamily="18" charset="0"/>
                            <a:ea typeface="Cambria Math" panose="02040503050406030204" pitchFamily="18" charset="0"/>
                          </a:rPr>
                        </m:ctrlPr>
                      </m:sSubPr>
                      <m:e>
                        <m:r>
                          <a:rPr lang="cs-CZ" b="1" i="1">
                            <a:solidFill>
                              <a:srgbClr val="FF0000"/>
                            </a:solidFill>
                            <a:latin typeface="Cambria Math" panose="02040503050406030204" pitchFamily="18" charset="0"/>
                            <a:ea typeface="Cambria Math" panose="02040503050406030204" pitchFamily="18" charset="0"/>
                          </a:rPr>
                          <m:t>𝑷</m:t>
                        </m:r>
                      </m:e>
                      <m:sub>
                        <m:r>
                          <a:rPr lang="cs-CZ" b="1" i="1">
                            <a:solidFill>
                              <a:srgbClr val="FF0000"/>
                            </a:solidFill>
                            <a:latin typeface="Cambria Math" panose="02040503050406030204" pitchFamily="18" charset="0"/>
                            <a:ea typeface="Cambria Math" panose="02040503050406030204" pitchFamily="18" charset="0"/>
                          </a:rPr>
                          <m:t>𝟎</m:t>
                        </m:r>
                      </m:sub>
                    </m:sSub>
                  </m:oMath>
                </a14:m>
                <a:endParaRPr lang="cs-CZ" b="1" dirty="0"/>
              </a:p>
              <a:p>
                <a:r>
                  <a:rPr lang="cs-CZ" dirty="0"/>
                  <a:t>je vždy hodnota účinnosti větší než nula, ale menší než jedna</a:t>
                </a:r>
              </a:p>
              <a:p>
                <a:endParaRPr lang="cs-CZ" sz="800" dirty="0"/>
              </a:p>
              <a:p>
                <a:pPr algn="ctr"/>
                <a:r>
                  <a:rPr lang="cs-CZ" dirty="0"/>
                  <a:t> </a:t>
                </a:r>
                <a14:m>
                  <m:oMath xmlns:m="http://schemas.openxmlformats.org/officeDocument/2006/math">
                    <m:r>
                      <a:rPr lang="el-GR" b="1" i="1" dirty="0">
                        <a:solidFill>
                          <a:srgbClr val="FF0000"/>
                        </a:solidFill>
                        <a:latin typeface="Cambria Math"/>
                      </a:rPr>
                      <m:t>𝜼</m:t>
                    </m:r>
                    <m:r>
                      <a:rPr lang="el-GR" b="1" i="1" dirty="0" smtClean="0">
                        <a:solidFill>
                          <a:srgbClr val="FF0000"/>
                        </a:solidFill>
                        <a:latin typeface="Cambria Math" panose="02040503050406030204" pitchFamily="18" charset="0"/>
                        <a:ea typeface="Cambria Math" panose="02040503050406030204" pitchFamily="18" charset="0"/>
                      </a:rPr>
                      <m:t>∈</m:t>
                    </m:r>
                    <m:r>
                      <a:rPr lang="cs-CZ" b="1" i="1" dirty="0" smtClean="0">
                        <a:solidFill>
                          <a:srgbClr val="FF0000"/>
                        </a:solidFill>
                        <a:latin typeface="Cambria Math" panose="02040503050406030204" pitchFamily="18" charset="0"/>
                        <a:ea typeface="Cambria Math" panose="02040503050406030204" pitchFamily="18" charset="0"/>
                      </a:rPr>
                      <m:t>(</m:t>
                    </m:r>
                    <m:r>
                      <a:rPr lang="cs-CZ" b="1" i="1" dirty="0" smtClean="0">
                        <a:solidFill>
                          <a:srgbClr val="FF0000"/>
                        </a:solidFill>
                        <a:latin typeface="Cambria Math" panose="02040503050406030204" pitchFamily="18" charset="0"/>
                        <a:ea typeface="Cambria Math" panose="02040503050406030204" pitchFamily="18" charset="0"/>
                      </a:rPr>
                      <m:t>𝟎</m:t>
                    </m:r>
                    <m:r>
                      <a:rPr lang="cs-CZ" b="1" i="1" dirty="0" smtClean="0">
                        <a:solidFill>
                          <a:srgbClr val="FF0000"/>
                        </a:solidFill>
                        <a:latin typeface="Cambria Math" panose="02040503050406030204" pitchFamily="18" charset="0"/>
                        <a:ea typeface="Cambria Math" panose="02040503050406030204" pitchFamily="18" charset="0"/>
                      </a:rPr>
                      <m:t>,</m:t>
                    </m:r>
                    <m:r>
                      <a:rPr lang="cs-CZ" b="1" i="1" dirty="0" smtClean="0">
                        <a:solidFill>
                          <a:srgbClr val="FF0000"/>
                        </a:solidFill>
                        <a:latin typeface="Cambria Math" panose="02040503050406030204" pitchFamily="18" charset="0"/>
                        <a:ea typeface="Cambria Math" panose="02040503050406030204" pitchFamily="18" charset="0"/>
                      </a:rPr>
                      <m:t>𝟏</m:t>
                    </m:r>
                    <m:r>
                      <a:rPr lang="cs-CZ" b="1" i="1" dirty="0" smtClean="0">
                        <a:solidFill>
                          <a:srgbClr val="FF0000"/>
                        </a:solidFill>
                        <a:latin typeface="Cambria Math" panose="02040503050406030204" pitchFamily="18" charset="0"/>
                        <a:ea typeface="Cambria Math" panose="02040503050406030204" pitchFamily="18" charset="0"/>
                      </a:rPr>
                      <m:t>)</m:t>
                    </m:r>
                  </m:oMath>
                </a14:m>
                <a:endParaRPr lang="cs-CZ" b="1" dirty="0">
                  <a:solidFill>
                    <a:srgbClr val="FF0000"/>
                  </a:solidFill>
                </a:endParaRPr>
              </a:p>
            </p:txBody>
          </p:sp>
        </mc:Choice>
        <mc:Fallback xmlns="">
          <p:sp>
            <p:nvSpPr>
              <p:cNvPr id="4" name="TextovéPole 3">
                <a:extLst>
                  <a:ext uri="{FF2B5EF4-FFF2-40B4-BE49-F238E27FC236}">
                    <a16:creationId xmlns:a16="http://schemas.microsoft.com/office/drawing/2014/main" id="{28FC5A7F-DB15-D255-EE72-C903BE1EA371}"/>
                  </a:ext>
                </a:extLst>
              </p:cNvPr>
              <p:cNvSpPr txBox="1">
                <a:spLocks noRot="1" noChangeAspect="1" noMove="1" noResize="1" noEditPoints="1" noAdjustHandles="1" noChangeArrowheads="1" noChangeShapeType="1" noTextEdit="1"/>
              </p:cNvSpPr>
              <p:nvPr/>
            </p:nvSpPr>
            <p:spPr>
              <a:xfrm>
                <a:off x="367322" y="4321536"/>
                <a:ext cx="11285034" cy="1323439"/>
              </a:xfrm>
              <a:prstGeom prst="rect">
                <a:avLst/>
              </a:prstGeom>
              <a:blipFill>
                <a:blip r:embed="rId3"/>
                <a:stretch>
                  <a:fillRect l="-432" t="-2765" b="-2765"/>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5" name="TextovéPole 4">
                <a:extLst>
                  <a:ext uri="{FF2B5EF4-FFF2-40B4-BE49-F238E27FC236}">
                    <a16:creationId xmlns:a16="http://schemas.microsoft.com/office/drawing/2014/main" id="{B51C3BDC-75DE-ADA4-BDC0-97FED070A361}"/>
                  </a:ext>
                </a:extLst>
              </p:cNvPr>
              <p:cNvSpPr txBox="1"/>
              <p:nvPr/>
            </p:nvSpPr>
            <p:spPr>
              <a:xfrm>
                <a:off x="367323" y="5599280"/>
                <a:ext cx="11285034" cy="925253"/>
              </a:xfrm>
              <a:prstGeom prst="rect">
                <a:avLst/>
              </a:prstGeom>
              <a:noFill/>
            </p:spPr>
            <p:txBody>
              <a:bodyPr wrap="square" rtlCol="0">
                <a:spAutoFit/>
              </a:bodyPr>
              <a:lstStyle/>
              <a:p>
                <a:r>
                  <a:rPr lang="cs-CZ" dirty="0"/>
                  <a:t>Účinnost </a:t>
                </a:r>
                <a14:m>
                  <m:oMath xmlns:m="http://schemas.openxmlformats.org/officeDocument/2006/math">
                    <m:r>
                      <a:rPr lang="el-GR" i="1" dirty="0">
                        <a:latin typeface="Cambria Math"/>
                      </a:rPr>
                      <m:t>𝜂</m:t>
                    </m:r>
                  </m:oMath>
                </a14:m>
                <a:r>
                  <a:rPr lang="cs-CZ" dirty="0"/>
                  <a:t> se častěji udává v procentech:</a:t>
                </a:r>
              </a:p>
              <a:p>
                <a:endParaRPr lang="cs-CZ" sz="800" dirty="0"/>
              </a:p>
              <a:p>
                <a:pPr algn="ctr"/>
                <a14:m>
                  <m:oMath xmlns:m="http://schemas.openxmlformats.org/officeDocument/2006/math">
                    <m:r>
                      <a:rPr lang="el-GR" b="1" i="1" dirty="0">
                        <a:solidFill>
                          <a:srgbClr val="FF0000"/>
                        </a:solidFill>
                        <a:latin typeface="Cambria Math"/>
                      </a:rPr>
                      <m:t>𝜼</m:t>
                    </m:r>
                    <m:r>
                      <a:rPr lang="cs-CZ" b="1" i="1" dirty="0" smtClean="0">
                        <a:solidFill>
                          <a:srgbClr val="FF0000"/>
                        </a:solidFill>
                        <a:latin typeface="Cambria Math" panose="02040503050406030204" pitchFamily="18" charset="0"/>
                      </a:rPr>
                      <m:t> </m:t>
                    </m:r>
                    <m:r>
                      <a:rPr lang="cs-CZ" b="1" i="1" dirty="0">
                        <a:solidFill>
                          <a:srgbClr val="FF0000"/>
                        </a:solidFill>
                        <a:latin typeface="Cambria Math"/>
                      </a:rPr>
                      <m:t>%=</m:t>
                    </m:r>
                    <m:f>
                      <m:fPr>
                        <m:ctrlPr>
                          <a:rPr lang="cs-CZ" b="1" i="1" dirty="0">
                            <a:solidFill>
                              <a:srgbClr val="FF0000"/>
                            </a:solidFill>
                            <a:latin typeface="Cambria Math" panose="02040503050406030204" pitchFamily="18" charset="0"/>
                          </a:rPr>
                        </m:ctrlPr>
                      </m:fPr>
                      <m:num>
                        <m:r>
                          <a:rPr lang="cs-CZ" b="1" i="1" dirty="0" smtClean="0">
                            <a:solidFill>
                              <a:srgbClr val="FF0000"/>
                            </a:solidFill>
                            <a:latin typeface="Cambria Math" panose="02040503050406030204" pitchFamily="18" charset="0"/>
                          </a:rPr>
                          <m:t>𝑷</m:t>
                        </m:r>
                      </m:num>
                      <m:den>
                        <m:sSub>
                          <m:sSubPr>
                            <m:ctrlPr>
                              <a:rPr lang="cs-CZ" b="1" i="1" dirty="0" smtClean="0">
                                <a:solidFill>
                                  <a:srgbClr val="FF0000"/>
                                </a:solidFill>
                                <a:latin typeface="Cambria Math" panose="02040503050406030204" pitchFamily="18" charset="0"/>
                              </a:rPr>
                            </m:ctrlPr>
                          </m:sSubPr>
                          <m:e>
                            <m:r>
                              <a:rPr lang="cs-CZ" b="1" i="1" dirty="0" smtClean="0">
                                <a:solidFill>
                                  <a:srgbClr val="FF0000"/>
                                </a:solidFill>
                                <a:latin typeface="Cambria Math" panose="02040503050406030204" pitchFamily="18" charset="0"/>
                              </a:rPr>
                              <m:t>𝑷</m:t>
                            </m:r>
                          </m:e>
                          <m:sub>
                            <m:r>
                              <a:rPr lang="cs-CZ" b="1" i="1" dirty="0" smtClean="0">
                                <a:solidFill>
                                  <a:srgbClr val="FF0000"/>
                                </a:solidFill>
                                <a:latin typeface="Cambria Math" panose="02040503050406030204" pitchFamily="18" charset="0"/>
                              </a:rPr>
                              <m:t>𝟎</m:t>
                            </m:r>
                          </m:sub>
                        </m:sSub>
                      </m:den>
                    </m:f>
                    <m:r>
                      <a:rPr lang="cs-CZ" b="1" i="1" dirty="0">
                        <a:solidFill>
                          <a:srgbClr val="FF0000"/>
                        </a:solidFill>
                        <a:latin typeface="Cambria Math"/>
                        <a:ea typeface="Cambria Math"/>
                      </a:rPr>
                      <m:t>∙</m:t>
                    </m:r>
                    <m:r>
                      <a:rPr lang="cs-CZ" b="1" i="1" dirty="0">
                        <a:solidFill>
                          <a:srgbClr val="FF0000"/>
                        </a:solidFill>
                        <a:latin typeface="Cambria Math"/>
                        <a:ea typeface="Cambria Math"/>
                      </a:rPr>
                      <m:t>𝟏𝟎𝟎</m:t>
                    </m:r>
                    <m:r>
                      <a:rPr lang="cs-CZ" b="1" i="1" dirty="0">
                        <a:solidFill>
                          <a:srgbClr val="FF0000"/>
                        </a:solidFill>
                        <a:latin typeface="Cambria Math"/>
                        <a:ea typeface="Cambria Math"/>
                      </a:rPr>
                      <m:t>%</m:t>
                    </m:r>
                  </m:oMath>
                </a14:m>
                <a:r>
                  <a:rPr lang="cs-CZ" b="1" dirty="0">
                    <a:solidFill>
                      <a:srgbClr val="FF0000"/>
                    </a:solidFill>
                  </a:rPr>
                  <a:t> </a:t>
                </a:r>
              </a:p>
            </p:txBody>
          </p:sp>
        </mc:Choice>
        <mc:Fallback xmlns="">
          <p:sp>
            <p:nvSpPr>
              <p:cNvPr id="5" name="TextovéPole 4">
                <a:extLst>
                  <a:ext uri="{FF2B5EF4-FFF2-40B4-BE49-F238E27FC236}">
                    <a16:creationId xmlns:a16="http://schemas.microsoft.com/office/drawing/2014/main" id="{B51C3BDC-75DE-ADA4-BDC0-97FED070A361}"/>
                  </a:ext>
                </a:extLst>
              </p:cNvPr>
              <p:cNvSpPr txBox="1">
                <a:spLocks noRot="1" noChangeAspect="1" noMove="1" noResize="1" noEditPoints="1" noAdjustHandles="1" noChangeArrowheads="1" noChangeShapeType="1" noTextEdit="1"/>
              </p:cNvSpPr>
              <p:nvPr/>
            </p:nvSpPr>
            <p:spPr>
              <a:xfrm>
                <a:off x="367323" y="5599280"/>
                <a:ext cx="11285034" cy="925253"/>
              </a:xfrm>
              <a:prstGeom prst="rect">
                <a:avLst/>
              </a:prstGeom>
              <a:blipFill>
                <a:blip r:embed="rId4"/>
                <a:stretch>
                  <a:fillRect l="-432" t="-3974"/>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B174B537-3E98-8437-5DE0-62ADCADF1EB5}"/>
                  </a:ext>
                </a:extLst>
              </p:cNvPr>
              <p:cNvSpPr txBox="1"/>
              <p:nvPr/>
            </p:nvSpPr>
            <p:spPr>
              <a:xfrm>
                <a:off x="417932" y="1014761"/>
                <a:ext cx="11368907" cy="1200329"/>
              </a:xfrm>
              <a:prstGeom prst="rect">
                <a:avLst/>
              </a:prstGeom>
              <a:noFill/>
            </p:spPr>
            <p:txBody>
              <a:bodyPr wrap="square" rtlCol="0">
                <a:spAutoFit/>
              </a:bodyPr>
              <a:lstStyle/>
              <a:p>
                <a:r>
                  <a:rPr lang="cs-CZ" dirty="0"/>
                  <a:t>Každé reálné zařízení spotřebovává více energie než by bylo potřeba na potřebný užitečný výkon. </a:t>
                </a:r>
              </a:p>
              <a:p>
                <a:pPr algn="ctr"/>
                <a:r>
                  <a:rPr lang="cs-CZ" b="1" dirty="0"/>
                  <a:t>Příkon </a:t>
                </a:r>
                <a14:m>
                  <m:oMath xmlns:m="http://schemas.openxmlformats.org/officeDocument/2006/math">
                    <m:r>
                      <a:rPr lang="cs-CZ" b="1" i="1" smtClean="0">
                        <a:latin typeface="Cambria Math" panose="02040503050406030204" pitchFamily="18" charset="0"/>
                        <a:ea typeface="Cambria Math" panose="02040503050406030204" pitchFamily="18" charset="0"/>
                      </a:rPr>
                      <m:t>&gt; </m:t>
                    </m:r>
                  </m:oMath>
                </a14:m>
                <a:r>
                  <a:rPr lang="cs-CZ" b="1" dirty="0"/>
                  <a:t> Výkon </a:t>
                </a:r>
              </a:p>
              <a:p>
                <a:pPr algn="ctr"/>
                <a:endParaRPr lang="cs-CZ" b="1" dirty="0"/>
              </a:p>
              <a:p>
                <a:pPr algn="ctr"/>
                <a:r>
                  <a:rPr lang="cs-CZ" b="1" dirty="0"/>
                  <a:t>Poměr výkonu k příkonu se nazývá ÚČINNOST</a:t>
                </a:r>
              </a:p>
            </p:txBody>
          </p:sp>
        </mc:Choice>
        <mc:Fallback xmlns="">
          <p:sp>
            <p:nvSpPr>
              <p:cNvPr id="6" name="TextovéPole 5">
                <a:extLst>
                  <a:ext uri="{FF2B5EF4-FFF2-40B4-BE49-F238E27FC236}">
                    <a16:creationId xmlns:a16="http://schemas.microsoft.com/office/drawing/2014/main" id="{B174B537-3E98-8437-5DE0-62ADCADF1EB5}"/>
                  </a:ext>
                </a:extLst>
              </p:cNvPr>
              <p:cNvSpPr txBox="1">
                <a:spLocks noRot="1" noChangeAspect="1" noMove="1" noResize="1" noEditPoints="1" noAdjustHandles="1" noChangeArrowheads="1" noChangeShapeType="1" noTextEdit="1"/>
              </p:cNvSpPr>
              <p:nvPr/>
            </p:nvSpPr>
            <p:spPr>
              <a:xfrm>
                <a:off x="417932" y="1014761"/>
                <a:ext cx="11368907" cy="1200329"/>
              </a:xfrm>
              <a:prstGeom prst="rect">
                <a:avLst/>
              </a:prstGeom>
              <a:blipFill>
                <a:blip r:embed="rId5"/>
                <a:stretch>
                  <a:fillRect l="-483" t="-2538" b="-7107"/>
                </a:stretch>
              </a:blipFill>
            </p:spPr>
            <p:txBody>
              <a:bodyPr/>
              <a:lstStyle/>
              <a:p>
                <a:r>
                  <a:rPr lang="cs-CZ">
                    <a:noFill/>
                  </a:rPr>
                  <a:t> </a:t>
                </a:r>
              </a:p>
            </p:txBody>
          </p:sp>
        </mc:Fallback>
      </mc:AlternateContent>
    </p:spTree>
    <p:extLst>
      <p:ext uri="{BB962C8B-B14F-4D97-AF65-F5344CB8AC3E}">
        <p14:creationId xmlns:p14="http://schemas.microsoft.com/office/powerpoint/2010/main" val="38673629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C0FE3D44-8BA8-EBAC-A402-94C3EE7D8AA9}"/>
              </a:ext>
            </a:extLst>
          </p:cNvPr>
          <p:cNvSpPr txBox="1"/>
          <p:nvPr/>
        </p:nvSpPr>
        <p:spPr>
          <a:xfrm>
            <a:off x="498860" y="157923"/>
            <a:ext cx="5631366" cy="369332"/>
          </a:xfrm>
          <a:prstGeom prst="rect">
            <a:avLst/>
          </a:prstGeom>
          <a:noFill/>
        </p:spPr>
        <p:txBody>
          <a:bodyPr wrap="square" rtlCol="0">
            <a:spAutoFit/>
          </a:bodyPr>
          <a:lstStyle/>
          <a:p>
            <a:r>
              <a:rPr lang="cs-CZ" b="1" dirty="0"/>
              <a:t>Příklad na výpočet účinnosti</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43A3A225-F179-625D-4947-37EF02C5523C}"/>
                  </a:ext>
                </a:extLst>
              </p:cNvPr>
              <p:cNvSpPr txBox="1"/>
              <p:nvPr/>
            </p:nvSpPr>
            <p:spPr>
              <a:xfrm>
                <a:off x="579863" y="836341"/>
                <a:ext cx="11095464" cy="1323439"/>
              </a:xfrm>
              <a:prstGeom prst="rect">
                <a:avLst/>
              </a:prstGeom>
              <a:noFill/>
            </p:spPr>
            <p:txBody>
              <a:bodyPr wrap="square" rtlCol="0">
                <a:spAutoFit/>
              </a:bodyPr>
              <a:lstStyle/>
              <a:p>
                <a:r>
                  <a:rPr lang="cs-CZ" dirty="0"/>
                  <a:t>Elektromotor jeřábu o příkonu 20 kW dopravuje náklad o hmotnosti 800 kg stálou rychlostí 2 n . s</a:t>
                </a:r>
                <a:r>
                  <a:rPr lang="cs-CZ" baseline="30000" dirty="0"/>
                  <a:t>-1</a:t>
                </a:r>
                <a:r>
                  <a:rPr lang="cs-CZ" dirty="0"/>
                  <a:t>. Vypočítejte účinnost zařízení.</a:t>
                </a:r>
              </a:p>
              <a:p>
                <a:endParaRPr lang="cs-CZ" sz="800" dirty="0"/>
              </a:p>
              <a:p>
                <a:r>
                  <a:rPr lang="cs-CZ" dirty="0"/>
                  <a:t>Řešení: </a:t>
                </a:r>
              </a:p>
              <a:p>
                <a:r>
                  <a:rPr lang="cs-CZ" dirty="0"/>
                  <a:t>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𝑃</m:t>
                        </m:r>
                      </m:e>
                      <m:sub>
                        <m:r>
                          <a:rPr lang="cs-CZ" b="0" i="1" smtClean="0">
                            <a:latin typeface="Cambria Math" panose="02040503050406030204" pitchFamily="18" charset="0"/>
                          </a:rPr>
                          <m:t>0</m:t>
                        </m:r>
                      </m:sub>
                    </m:sSub>
                    <m:r>
                      <a:rPr lang="cs-CZ" b="0" i="1" smtClean="0">
                        <a:latin typeface="Cambria Math" panose="02040503050406030204" pitchFamily="18" charset="0"/>
                      </a:rPr>
                      <m:t>=20 </m:t>
                    </m:r>
                    <m:r>
                      <m:rPr>
                        <m:sty m:val="p"/>
                      </m:rPr>
                      <a:rPr lang="cs-CZ" b="0" i="0" smtClean="0">
                        <a:latin typeface="Cambria Math" panose="02040503050406030204" pitchFamily="18" charset="0"/>
                      </a:rPr>
                      <m:t>kW</m:t>
                    </m:r>
                    <m:r>
                      <a:rPr lang="cs-CZ" b="0" i="0" smtClean="0">
                        <a:latin typeface="Cambria Math" panose="02040503050406030204" pitchFamily="18" charset="0"/>
                      </a:rPr>
                      <m:t>, </m:t>
                    </m:r>
                    <m:r>
                      <a:rPr lang="cs-CZ" b="0" i="1" smtClean="0">
                        <a:latin typeface="Cambria Math" panose="02040503050406030204" pitchFamily="18" charset="0"/>
                      </a:rPr>
                      <m:t>𝑚</m:t>
                    </m:r>
                    <m:r>
                      <a:rPr lang="cs-CZ" b="0" i="1" smtClean="0">
                        <a:latin typeface="Cambria Math" panose="02040503050406030204" pitchFamily="18" charset="0"/>
                      </a:rPr>
                      <m:t>=800 </m:t>
                    </m:r>
                    <m:r>
                      <m:rPr>
                        <m:sty m:val="p"/>
                      </m:rPr>
                      <a:rPr lang="cs-CZ" b="0" i="0" smtClean="0">
                        <a:latin typeface="Cambria Math" panose="02040503050406030204" pitchFamily="18" charset="0"/>
                      </a:rPr>
                      <m:t>kg</m:t>
                    </m:r>
                    <m:r>
                      <a:rPr lang="cs-CZ" b="0" i="0" smtClean="0">
                        <a:latin typeface="Cambria Math" panose="02040503050406030204" pitchFamily="18" charset="0"/>
                      </a:rPr>
                      <m:t>, </m:t>
                    </m:r>
                    <m:r>
                      <a:rPr lang="cs-CZ" b="0" i="1" smtClean="0">
                        <a:latin typeface="Cambria Math" panose="02040503050406030204" pitchFamily="18" charset="0"/>
                      </a:rPr>
                      <m:t>𝑣</m:t>
                    </m:r>
                    <m:r>
                      <a:rPr lang="cs-CZ" b="0" i="1" smtClean="0">
                        <a:latin typeface="Cambria Math" panose="02040503050406030204" pitchFamily="18" charset="0"/>
                      </a:rPr>
                      <m:t>=2 </m:t>
                    </m:r>
                    <m:r>
                      <m:rPr>
                        <m:sty m:val="p"/>
                      </m:rPr>
                      <a:rPr lang="cs-CZ" b="0" i="0" smtClean="0">
                        <a:latin typeface="Cambria Math" panose="02040503050406030204" pitchFamily="18" charset="0"/>
                      </a:rPr>
                      <m:t>m</m:t>
                    </m:r>
                    <m:r>
                      <a:rPr lang="cs-CZ" b="0" i="0" smtClean="0">
                        <a:latin typeface="Cambria Math" panose="02040503050406030204" pitchFamily="18" charset="0"/>
                      </a:rPr>
                      <m:t>.</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s</m:t>
                        </m:r>
                      </m:e>
                      <m:sup>
                        <m:r>
                          <a:rPr lang="cs-CZ" b="0" i="1" smtClean="0">
                            <a:latin typeface="Cambria Math" panose="02040503050406030204" pitchFamily="18" charset="0"/>
                          </a:rPr>
                          <m:t>−1</m:t>
                        </m:r>
                      </m:sup>
                    </m:sSup>
                    <m:r>
                      <a:rPr lang="cs-CZ" b="0" i="1" smtClean="0">
                        <a:latin typeface="Cambria Math" panose="02040503050406030204" pitchFamily="18" charset="0"/>
                      </a:rPr>
                      <m:t>, </m:t>
                    </m:r>
                    <m:r>
                      <m:rPr>
                        <m:sty m:val="p"/>
                      </m:rPr>
                      <a:rPr lang="cs-CZ" b="0" i="0" smtClean="0">
                        <a:latin typeface="Cambria Math" panose="02040503050406030204" pitchFamily="18" charset="0"/>
                      </a:rPr>
                      <m:t>h</m:t>
                    </m:r>
                    <m:r>
                      <a:rPr lang="cs-CZ" b="0" i="0" smtClean="0">
                        <a:latin typeface="Cambria Math" panose="02040503050406030204" pitchFamily="18" charset="0"/>
                      </a:rPr>
                      <m:t>=?, </m:t>
                    </m:r>
                    <m:r>
                      <a:rPr lang="cs-CZ" b="0" i="1" smtClean="0">
                        <a:latin typeface="Cambria Math" panose="02040503050406030204" pitchFamily="18" charset="0"/>
                        <a:sym typeface="Symbol" panose="05050102010706020507" pitchFamily="18" charset="2"/>
                      </a:rPr>
                      <m:t>=?</m:t>
                    </m:r>
                  </m:oMath>
                </a14:m>
                <a:endParaRPr lang="cs-CZ" dirty="0"/>
              </a:p>
            </p:txBody>
          </p:sp>
        </mc:Choice>
        <mc:Fallback xmlns="">
          <p:sp>
            <p:nvSpPr>
              <p:cNvPr id="3" name="TextovéPole 2">
                <a:extLst>
                  <a:ext uri="{FF2B5EF4-FFF2-40B4-BE49-F238E27FC236}">
                    <a16:creationId xmlns:a16="http://schemas.microsoft.com/office/drawing/2014/main" id="{43A3A225-F179-625D-4947-37EF02C5523C}"/>
                  </a:ext>
                </a:extLst>
              </p:cNvPr>
              <p:cNvSpPr txBox="1">
                <a:spLocks noRot="1" noChangeAspect="1" noMove="1" noResize="1" noEditPoints="1" noAdjustHandles="1" noChangeArrowheads="1" noChangeShapeType="1" noTextEdit="1"/>
              </p:cNvSpPr>
              <p:nvPr/>
            </p:nvSpPr>
            <p:spPr>
              <a:xfrm>
                <a:off x="579863" y="836341"/>
                <a:ext cx="11095464" cy="1323439"/>
              </a:xfrm>
              <a:prstGeom prst="rect">
                <a:avLst/>
              </a:prstGeom>
              <a:blipFill>
                <a:blip r:embed="rId2"/>
                <a:stretch>
                  <a:fillRect l="-440" t="-2304" b="-3226"/>
                </a:stretch>
              </a:blipFill>
            </p:spPr>
            <p:txBody>
              <a:bodyPr/>
              <a:lstStyle/>
              <a:p>
                <a:r>
                  <a:rPr lang="cs-CZ">
                    <a:noFill/>
                  </a:rPr>
                  <a:t> </a:t>
                </a:r>
              </a:p>
            </p:txBody>
          </p:sp>
        </mc:Fallback>
      </mc:AlternateContent>
      <p:cxnSp>
        <p:nvCxnSpPr>
          <p:cNvPr id="5" name="Přímá spojnice 4">
            <a:extLst>
              <a:ext uri="{FF2B5EF4-FFF2-40B4-BE49-F238E27FC236}">
                <a16:creationId xmlns:a16="http://schemas.microsoft.com/office/drawing/2014/main" id="{CD7679A9-9391-B4A8-653E-FD8FC5B8376F}"/>
              </a:ext>
            </a:extLst>
          </p:cNvPr>
          <p:cNvCxnSpPr/>
          <p:nvPr/>
        </p:nvCxnSpPr>
        <p:spPr>
          <a:xfrm>
            <a:off x="579863" y="2159780"/>
            <a:ext cx="11095464"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BC6059CB-2B78-8500-D57B-A1B64F47E51B}"/>
                  </a:ext>
                </a:extLst>
              </p:cNvPr>
              <p:cNvSpPr txBox="1"/>
              <p:nvPr/>
            </p:nvSpPr>
            <p:spPr>
              <a:xfrm>
                <a:off x="498860" y="2219983"/>
                <a:ext cx="11158654" cy="4265014"/>
              </a:xfrm>
              <a:prstGeom prst="rect">
                <a:avLst/>
              </a:prstGeom>
              <a:noFill/>
            </p:spPr>
            <p:txBody>
              <a:bodyPr wrap="square" rtlCol="0">
                <a:spAutoFit/>
              </a:bodyPr>
              <a:lstStyle/>
              <a:p>
                <a:r>
                  <a:rPr lang="cs-CZ" dirty="0"/>
                  <a:t>Odvození vztahu pro výpočet užitečného výkonu elektromotoru jeřábu:</a:t>
                </a:r>
              </a:p>
              <a:p>
                <a:endParaRPr lang="cs-CZ" sz="800" dirty="0"/>
              </a:p>
              <a:p>
                <a:r>
                  <a:rPr lang="cs-CZ" dirty="0"/>
                  <a:t>Vztah pro výpočet výkonu je:</a:t>
                </a:r>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𝑃</m:t>
                      </m:r>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𝑊</m:t>
                          </m:r>
                        </m:num>
                        <m:den>
                          <m:r>
                            <a:rPr lang="cs-CZ" b="0" i="1" smtClean="0">
                              <a:latin typeface="Cambria Math" panose="02040503050406030204" pitchFamily="18" charset="0"/>
                            </a:rPr>
                            <m:t>𝑡</m:t>
                          </m:r>
                        </m:den>
                      </m:f>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𝑚</m:t>
                          </m:r>
                          <m:r>
                            <a:rPr lang="cs-CZ" b="0" i="1" smtClean="0">
                              <a:latin typeface="Cambria Math" panose="02040503050406030204" pitchFamily="18" charset="0"/>
                            </a:rPr>
                            <m:t> . </m:t>
                          </m:r>
                          <m:r>
                            <a:rPr lang="cs-CZ" b="0" i="1" smtClean="0">
                              <a:latin typeface="Cambria Math" panose="02040503050406030204" pitchFamily="18" charset="0"/>
                            </a:rPr>
                            <m:t>𝑔</m:t>
                          </m:r>
                          <m:r>
                            <a:rPr lang="cs-CZ" b="0" i="1" smtClean="0">
                              <a:latin typeface="Cambria Math" panose="02040503050406030204" pitchFamily="18" charset="0"/>
                            </a:rPr>
                            <m:t> . </m:t>
                          </m:r>
                          <m:r>
                            <a:rPr lang="cs-CZ" b="0" i="1" smtClean="0">
                              <a:latin typeface="Cambria Math" panose="02040503050406030204" pitchFamily="18" charset="0"/>
                            </a:rPr>
                            <m:t>h</m:t>
                          </m:r>
                        </m:num>
                        <m:den>
                          <m:r>
                            <a:rPr lang="cs-CZ" b="0" i="1" smtClean="0">
                              <a:latin typeface="Cambria Math" panose="02040503050406030204" pitchFamily="18" charset="0"/>
                            </a:rPr>
                            <m:t>𝑡</m:t>
                          </m:r>
                        </m:den>
                      </m:f>
                    </m:oMath>
                  </m:oMathPara>
                </a14:m>
                <a:endParaRPr lang="cs-CZ" dirty="0"/>
              </a:p>
              <a:p>
                <a:endParaRPr lang="cs-CZ" sz="800" dirty="0"/>
              </a:p>
              <a:p>
                <a:r>
                  <a:rPr lang="cs-CZ" dirty="0"/>
                  <a:t>Protože </a:t>
                </a:r>
                <a14:m>
                  <m:oMath xmlns:m="http://schemas.openxmlformats.org/officeDocument/2006/math">
                    <m:f>
                      <m:fPr>
                        <m:ctrlPr>
                          <a:rPr lang="cs-CZ" i="1" smtClean="0">
                            <a:latin typeface="Cambria Math" panose="02040503050406030204" pitchFamily="18" charset="0"/>
                          </a:rPr>
                        </m:ctrlPr>
                      </m:fPr>
                      <m:num>
                        <m:r>
                          <a:rPr lang="cs-CZ" b="0" i="1" smtClean="0">
                            <a:latin typeface="Cambria Math" panose="02040503050406030204" pitchFamily="18" charset="0"/>
                          </a:rPr>
                          <m:t>h</m:t>
                        </m:r>
                      </m:num>
                      <m:den>
                        <m:r>
                          <a:rPr lang="cs-CZ" b="0" i="1" smtClean="0">
                            <a:latin typeface="Cambria Math" panose="02040503050406030204" pitchFamily="18" charset="0"/>
                          </a:rPr>
                          <m:t>𝑡</m:t>
                        </m:r>
                      </m:den>
                    </m:f>
                  </m:oMath>
                </a14:m>
                <a:r>
                  <a:rPr lang="cs-CZ" dirty="0"/>
                  <a:t> (dráha nákladu dělená časem) je rychlost </a:t>
                </a:r>
                <a14:m>
                  <m:oMath xmlns:m="http://schemas.openxmlformats.org/officeDocument/2006/math">
                    <m:r>
                      <a:rPr lang="cs-CZ" i="1" dirty="0" smtClean="0">
                        <a:latin typeface="Cambria Math" panose="02040503050406030204" pitchFamily="18" charset="0"/>
                      </a:rPr>
                      <m:t>𝑣</m:t>
                    </m:r>
                  </m:oMath>
                </a14:m>
                <a:r>
                  <a:rPr lang="cs-CZ" dirty="0"/>
                  <a:t> s jakou elektromotor břemeno zvedá, můžeme vztah pro výpočet užitečného výkonu upravit takto:</a:t>
                </a:r>
              </a:p>
              <a:p>
                <a:pPr/>
                <a14:m>
                  <m:oMathPara xmlns:m="http://schemas.openxmlformats.org/officeDocument/2006/math">
                    <m:oMathParaPr>
                      <m:jc m:val="centerGroup"/>
                    </m:oMathParaPr>
                    <m:oMath xmlns:m="http://schemas.openxmlformats.org/officeDocument/2006/math">
                      <m:r>
                        <a:rPr lang="cs-CZ" i="1">
                          <a:latin typeface="Cambria Math" panose="02040503050406030204" pitchFamily="18" charset="0"/>
                        </a:rPr>
                        <m:t>𝑃</m:t>
                      </m:r>
                      <m:r>
                        <a:rPr lang="cs-CZ" i="1">
                          <a:latin typeface="Cambria Math" panose="02040503050406030204" pitchFamily="18" charset="0"/>
                        </a:rPr>
                        <m:t>=</m:t>
                      </m:r>
                      <m:f>
                        <m:fPr>
                          <m:ctrlPr>
                            <a:rPr lang="cs-CZ" i="1">
                              <a:latin typeface="Cambria Math" panose="02040503050406030204" pitchFamily="18" charset="0"/>
                            </a:rPr>
                          </m:ctrlPr>
                        </m:fPr>
                        <m:num>
                          <m:r>
                            <a:rPr lang="cs-CZ" i="1">
                              <a:latin typeface="Cambria Math" panose="02040503050406030204" pitchFamily="18" charset="0"/>
                            </a:rPr>
                            <m:t>𝑊</m:t>
                          </m:r>
                        </m:num>
                        <m:den>
                          <m:r>
                            <a:rPr lang="cs-CZ" i="1">
                              <a:latin typeface="Cambria Math" panose="02040503050406030204" pitchFamily="18" charset="0"/>
                            </a:rPr>
                            <m:t>𝑡</m:t>
                          </m:r>
                        </m:den>
                      </m:f>
                      <m:r>
                        <a:rPr lang="cs-CZ" i="1">
                          <a:latin typeface="Cambria Math" panose="02040503050406030204" pitchFamily="18" charset="0"/>
                        </a:rPr>
                        <m:t>=</m:t>
                      </m:r>
                      <m:f>
                        <m:fPr>
                          <m:ctrlPr>
                            <a:rPr lang="cs-CZ" i="1">
                              <a:latin typeface="Cambria Math" panose="02040503050406030204" pitchFamily="18" charset="0"/>
                            </a:rPr>
                          </m:ctrlPr>
                        </m:fPr>
                        <m:num>
                          <m:r>
                            <a:rPr lang="cs-CZ" i="1">
                              <a:latin typeface="Cambria Math" panose="02040503050406030204" pitchFamily="18" charset="0"/>
                            </a:rPr>
                            <m:t>𝑚</m:t>
                          </m:r>
                          <m:r>
                            <a:rPr lang="cs-CZ" i="1">
                              <a:latin typeface="Cambria Math" panose="02040503050406030204" pitchFamily="18" charset="0"/>
                            </a:rPr>
                            <m:t> . </m:t>
                          </m:r>
                          <m:r>
                            <a:rPr lang="cs-CZ" i="1">
                              <a:latin typeface="Cambria Math" panose="02040503050406030204" pitchFamily="18" charset="0"/>
                            </a:rPr>
                            <m:t>𝑔</m:t>
                          </m:r>
                          <m:r>
                            <a:rPr lang="cs-CZ" i="1">
                              <a:latin typeface="Cambria Math" panose="02040503050406030204" pitchFamily="18" charset="0"/>
                            </a:rPr>
                            <m:t> . </m:t>
                          </m:r>
                          <m:r>
                            <a:rPr lang="cs-CZ" i="1">
                              <a:latin typeface="Cambria Math" panose="02040503050406030204" pitchFamily="18" charset="0"/>
                            </a:rPr>
                            <m:t>h</m:t>
                          </m:r>
                        </m:num>
                        <m:den>
                          <m:r>
                            <a:rPr lang="cs-CZ" i="1">
                              <a:latin typeface="Cambria Math" panose="02040503050406030204" pitchFamily="18" charset="0"/>
                            </a:rPr>
                            <m:t>𝑡</m:t>
                          </m:r>
                        </m:den>
                      </m:f>
                      <m:r>
                        <a:rPr lang="cs-CZ" b="0" i="1" smtClean="0">
                          <a:latin typeface="Cambria Math" panose="02040503050406030204" pitchFamily="18" charset="0"/>
                        </a:rPr>
                        <m:t>=</m:t>
                      </m:r>
                      <m:r>
                        <a:rPr lang="cs-CZ" b="0" i="1" smtClean="0">
                          <a:latin typeface="Cambria Math" panose="02040503050406030204" pitchFamily="18" charset="0"/>
                        </a:rPr>
                        <m:t>𝑚</m:t>
                      </m:r>
                      <m:r>
                        <a:rPr lang="cs-CZ" b="0" i="1" smtClean="0">
                          <a:latin typeface="Cambria Math" panose="02040503050406030204" pitchFamily="18" charset="0"/>
                        </a:rPr>
                        <m:t> . </m:t>
                      </m:r>
                      <m:r>
                        <a:rPr lang="cs-CZ" b="0" i="1" smtClean="0">
                          <a:latin typeface="Cambria Math" panose="02040503050406030204" pitchFamily="18" charset="0"/>
                        </a:rPr>
                        <m:t>𝑔</m:t>
                      </m:r>
                      <m:r>
                        <a:rPr lang="cs-CZ" b="0" i="1" smtClean="0">
                          <a:latin typeface="Cambria Math" panose="02040503050406030204" pitchFamily="18" charset="0"/>
                        </a:rPr>
                        <m:t> . </m:t>
                      </m:r>
                      <m:r>
                        <a:rPr lang="cs-CZ" b="0" i="1" smtClean="0">
                          <a:latin typeface="Cambria Math" panose="02040503050406030204" pitchFamily="18" charset="0"/>
                        </a:rPr>
                        <m:t>𝑣</m:t>
                      </m:r>
                    </m:oMath>
                  </m:oMathPara>
                </a14:m>
                <a:endParaRPr lang="cs-CZ" dirty="0"/>
              </a:p>
              <a:p>
                <a:endParaRPr lang="cs-CZ" sz="800" dirty="0"/>
              </a:p>
              <a:p>
                <a:r>
                  <a:rPr lang="cs-CZ" dirty="0"/>
                  <a:t>Po dosazení do vztahu pro účinnost dostáváme</a:t>
                </a:r>
              </a:p>
              <a:p>
                <a:endParaRPr lang="cs-CZ" sz="800" dirty="0"/>
              </a:p>
              <a:p>
                <a:pPr/>
                <a14:m>
                  <m:oMathPara xmlns:m="http://schemas.openxmlformats.org/officeDocument/2006/math">
                    <m:oMathParaPr>
                      <m:jc m:val="centerGroup"/>
                    </m:oMathParaPr>
                    <m:oMath xmlns:m="http://schemas.openxmlformats.org/officeDocument/2006/math">
                      <m:r>
                        <a:rPr lang="cs-CZ" i="1" smtClean="0">
                          <a:latin typeface="Cambria Math" panose="02040503050406030204" pitchFamily="18" charset="0"/>
                          <a:sym typeface="Symbol" panose="05050102010706020507" pitchFamily="18" charset="2"/>
                        </a:rPr>
                        <m:t></m:t>
                      </m:r>
                      <m:r>
                        <a:rPr lang="cs-CZ" b="0" i="1" smtClean="0">
                          <a:latin typeface="Cambria Math" panose="02040503050406030204" pitchFamily="18" charset="0"/>
                          <a:sym typeface="Symbol" panose="05050102010706020507" pitchFamily="18" charset="2"/>
                        </a:rPr>
                        <m:t>=</m:t>
                      </m:r>
                      <m:f>
                        <m:fPr>
                          <m:ctrlPr>
                            <a:rPr lang="cs-CZ" b="0" i="1" smtClean="0">
                              <a:latin typeface="Cambria Math" panose="02040503050406030204" pitchFamily="18" charset="0"/>
                              <a:sym typeface="Symbol" panose="05050102010706020507" pitchFamily="18" charset="2"/>
                            </a:rPr>
                          </m:ctrlPr>
                        </m:fPr>
                        <m:num>
                          <m:r>
                            <a:rPr lang="cs-CZ" b="0" i="1" smtClean="0">
                              <a:latin typeface="Cambria Math" panose="02040503050406030204" pitchFamily="18" charset="0"/>
                              <a:sym typeface="Symbol" panose="05050102010706020507" pitchFamily="18" charset="2"/>
                            </a:rPr>
                            <m:t>𝑚</m:t>
                          </m:r>
                          <m:r>
                            <a:rPr lang="cs-CZ" b="0" i="1" smtClean="0">
                              <a:latin typeface="Cambria Math" panose="02040503050406030204" pitchFamily="18" charset="0"/>
                              <a:sym typeface="Symbol" panose="05050102010706020507" pitchFamily="18" charset="2"/>
                            </a:rPr>
                            <m:t> . </m:t>
                          </m:r>
                          <m:r>
                            <a:rPr lang="cs-CZ" b="0" i="1" smtClean="0">
                              <a:latin typeface="Cambria Math" panose="02040503050406030204" pitchFamily="18" charset="0"/>
                              <a:sym typeface="Symbol" panose="05050102010706020507" pitchFamily="18" charset="2"/>
                            </a:rPr>
                            <m:t>𝑔</m:t>
                          </m:r>
                          <m:r>
                            <a:rPr lang="cs-CZ" b="0" i="1" smtClean="0">
                              <a:latin typeface="Cambria Math" panose="02040503050406030204" pitchFamily="18" charset="0"/>
                              <a:sym typeface="Symbol" panose="05050102010706020507" pitchFamily="18" charset="2"/>
                            </a:rPr>
                            <m:t> . </m:t>
                          </m:r>
                          <m:r>
                            <a:rPr lang="cs-CZ" b="0" i="1" smtClean="0">
                              <a:latin typeface="Cambria Math" panose="02040503050406030204" pitchFamily="18" charset="0"/>
                              <a:sym typeface="Symbol" panose="05050102010706020507" pitchFamily="18" charset="2"/>
                            </a:rPr>
                            <m:t>𝑣</m:t>
                          </m:r>
                        </m:num>
                        <m:den>
                          <m:sSub>
                            <m:sSubPr>
                              <m:ctrlPr>
                                <a:rPr lang="cs-CZ" b="0" i="1" smtClean="0">
                                  <a:latin typeface="Cambria Math" panose="02040503050406030204" pitchFamily="18" charset="0"/>
                                  <a:sym typeface="Symbol" panose="05050102010706020507" pitchFamily="18" charset="2"/>
                                </a:rPr>
                              </m:ctrlPr>
                            </m:sSubPr>
                            <m:e>
                              <m:r>
                                <a:rPr lang="cs-CZ" b="0" i="1" smtClean="0">
                                  <a:latin typeface="Cambria Math" panose="02040503050406030204" pitchFamily="18" charset="0"/>
                                  <a:sym typeface="Symbol" panose="05050102010706020507" pitchFamily="18" charset="2"/>
                                </a:rPr>
                                <m:t>𝑃</m:t>
                              </m:r>
                            </m:e>
                            <m:sub>
                              <m:r>
                                <a:rPr lang="cs-CZ" b="0" i="1" smtClean="0">
                                  <a:latin typeface="Cambria Math" panose="02040503050406030204" pitchFamily="18" charset="0"/>
                                  <a:sym typeface="Symbol" panose="05050102010706020507" pitchFamily="18" charset="2"/>
                                </a:rPr>
                                <m:t>0</m:t>
                              </m:r>
                            </m:sub>
                          </m:sSub>
                        </m:den>
                      </m:f>
                      <m:r>
                        <a:rPr lang="cs-CZ" b="0" i="1" smtClean="0">
                          <a:latin typeface="Cambria Math" panose="02040503050406030204" pitchFamily="18" charset="0"/>
                          <a:sym typeface="Symbol" panose="05050102010706020507" pitchFamily="18" charset="2"/>
                        </a:rPr>
                        <m:t>=</m:t>
                      </m:r>
                      <m:f>
                        <m:fPr>
                          <m:ctrlPr>
                            <a:rPr lang="cs-CZ" b="0" i="1" smtClean="0">
                              <a:latin typeface="Cambria Math" panose="02040503050406030204" pitchFamily="18" charset="0"/>
                              <a:sym typeface="Symbol" panose="05050102010706020507" pitchFamily="18" charset="2"/>
                            </a:rPr>
                          </m:ctrlPr>
                        </m:fPr>
                        <m:num>
                          <m:r>
                            <a:rPr lang="cs-CZ" b="0" i="1" smtClean="0">
                              <a:latin typeface="Cambria Math" panose="02040503050406030204" pitchFamily="18" charset="0"/>
                              <a:sym typeface="Symbol" panose="05050102010706020507" pitchFamily="18" charset="2"/>
                            </a:rPr>
                            <m:t>800 . 10 . 2</m:t>
                          </m:r>
                        </m:num>
                        <m:den>
                          <m:r>
                            <a:rPr lang="cs-CZ" b="0" i="1" smtClean="0">
                              <a:latin typeface="Cambria Math" panose="02040503050406030204" pitchFamily="18" charset="0"/>
                              <a:sym typeface="Symbol" panose="05050102010706020507" pitchFamily="18" charset="2"/>
                            </a:rPr>
                            <m:t>20000</m:t>
                          </m:r>
                        </m:den>
                      </m:f>
                      <m:r>
                        <a:rPr lang="cs-CZ" b="0" i="1" smtClean="0">
                          <a:latin typeface="Cambria Math" panose="02040503050406030204" pitchFamily="18" charset="0"/>
                          <a:sym typeface="Symbol" panose="05050102010706020507" pitchFamily="18" charset="2"/>
                        </a:rPr>
                        <m:t>=0,8         </m:t>
                      </m:r>
                      <m:r>
                        <a:rPr lang="cs-CZ" b="0" i="1" smtClean="0">
                          <a:latin typeface="Cambria Math" panose="02040503050406030204" pitchFamily="18" charset="0"/>
                          <a:ea typeface="Cambria Math" panose="02040503050406030204" pitchFamily="18" charset="0"/>
                          <a:sym typeface="Symbol" panose="05050102010706020507" pitchFamily="18" charset="2"/>
                        </a:rPr>
                        <m:t>→          =80 %</m:t>
                      </m:r>
                    </m:oMath>
                  </m:oMathPara>
                </a14:m>
                <a:endParaRPr lang="cs-CZ" dirty="0"/>
              </a:p>
              <a:p>
                <a:endParaRPr lang="cs-CZ" dirty="0"/>
              </a:p>
              <a:p>
                <a:r>
                  <a:rPr lang="cs-CZ" b="1" dirty="0"/>
                  <a:t>Účinnost jeřábu je 0,8 neboli 80 %</a:t>
                </a:r>
              </a:p>
            </p:txBody>
          </p:sp>
        </mc:Choice>
        <mc:Fallback xmlns="">
          <p:sp>
            <p:nvSpPr>
              <p:cNvPr id="6" name="TextovéPole 5">
                <a:extLst>
                  <a:ext uri="{FF2B5EF4-FFF2-40B4-BE49-F238E27FC236}">
                    <a16:creationId xmlns:a16="http://schemas.microsoft.com/office/drawing/2014/main" id="{BC6059CB-2B78-8500-D57B-A1B64F47E51B}"/>
                  </a:ext>
                </a:extLst>
              </p:cNvPr>
              <p:cNvSpPr txBox="1">
                <a:spLocks noRot="1" noChangeAspect="1" noMove="1" noResize="1" noEditPoints="1" noAdjustHandles="1" noChangeArrowheads="1" noChangeShapeType="1" noTextEdit="1"/>
              </p:cNvSpPr>
              <p:nvPr/>
            </p:nvSpPr>
            <p:spPr>
              <a:xfrm>
                <a:off x="498860" y="2219983"/>
                <a:ext cx="11158654" cy="4265014"/>
              </a:xfrm>
              <a:prstGeom prst="rect">
                <a:avLst/>
              </a:prstGeom>
              <a:blipFill>
                <a:blip r:embed="rId3"/>
                <a:stretch>
                  <a:fillRect l="-492" t="-714" b="-1286"/>
                </a:stretch>
              </a:blipFill>
            </p:spPr>
            <p:txBody>
              <a:bodyPr/>
              <a:lstStyle/>
              <a:p>
                <a:r>
                  <a:rPr lang="cs-CZ">
                    <a:noFill/>
                  </a:rPr>
                  <a:t> </a:t>
                </a:r>
              </a:p>
            </p:txBody>
          </p:sp>
        </mc:Fallback>
      </mc:AlternateContent>
      <p:sp>
        <p:nvSpPr>
          <p:cNvPr id="7" name="Ovál 6">
            <a:extLst>
              <a:ext uri="{FF2B5EF4-FFF2-40B4-BE49-F238E27FC236}">
                <a16:creationId xmlns:a16="http://schemas.microsoft.com/office/drawing/2014/main" id="{A07D0CA2-F1D1-F148-EE32-C25657B4B2D3}"/>
              </a:ext>
            </a:extLst>
          </p:cNvPr>
          <p:cNvSpPr/>
          <p:nvPr/>
        </p:nvSpPr>
        <p:spPr>
          <a:xfrm rot="2646655">
            <a:off x="6107433" y="4161426"/>
            <a:ext cx="207564" cy="747131"/>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noFill/>
            </a:endParaRPr>
          </a:p>
        </p:txBody>
      </p:sp>
      <p:cxnSp>
        <p:nvCxnSpPr>
          <p:cNvPr id="9" name="Přímá spojnice se šipkou 8">
            <a:extLst>
              <a:ext uri="{FF2B5EF4-FFF2-40B4-BE49-F238E27FC236}">
                <a16:creationId xmlns:a16="http://schemas.microsoft.com/office/drawing/2014/main" id="{803B8518-CB92-66EE-252F-5A03C0EC671C}"/>
              </a:ext>
            </a:extLst>
          </p:cNvPr>
          <p:cNvCxnSpPr>
            <a:stCxn id="7" idx="0"/>
          </p:cNvCxnSpPr>
          <p:nvPr/>
        </p:nvCxnSpPr>
        <p:spPr>
          <a:xfrm flipV="1">
            <a:off x="6471235" y="4171679"/>
            <a:ext cx="186043" cy="95095"/>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0" name="TextovéPole 9">
                <a:extLst>
                  <a:ext uri="{FF2B5EF4-FFF2-40B4-BE49-F238E27FC236}">
                    <a16:creationId xmlns:a16="http://schemas.microsoft.com/office/drawing/2014/main" id="{902D8DD4-ED83-0746-2912-287CE3D8253C}"/>
                  </a:ext>
                </a:extLst>
              </p:cNvPr>
              <p:cNvSpPr txBox="1"/>
              <p:nvPr/>
            </p:nvSpPr>
            <p:spPr>
              <a:xfrm>
                <a:off x="6601521" y="3987013"/>
                <a:ext cx="301083"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𝑣</m:t>
                      </m:r>
                    </m:oMath>
                  </m:oMathPara>
                </a14:m>
                <a:endParaRPr lang="cs-CZ" dirty="0"/>
              </a:p>
            </p:txBody>
          </p:sp>
        </mc:Choice>
        <mc:Fallback xmlns="">
          <p:sp>
            <p:nvSpPr>
              <p:cNvPr id="10" name="TextovéPole 9">
                <a:extLst>
                  <a:ext uri="{FF2B5EF4-FFF2-40B4-BE49-F238E27FC236}">
                    <a16:creationId xmlns:a16="http://schemas.microsoft.com/office/drawing/2014/main" id="{902D8DD4-ED83-0746-2912-287CE3D8253C}"/>
                  </a:ext>
                </a:extLst>
              </p:cNvPr>
              <p:cNvSpPr txBox="1">
                <a:spLocks noRot="1" noChangeAspect="1" noMove="1" noResize="1" noEditPoints="1" noAdjustHandles="1" noChangeArrowheads="1" noChangeShapeType="1" noTextEdit="1"/>
              </p:cNvSpPr>
              <p:nvPr/>
            </p:nvSpPr>
            <p:spPr>
              <a:xfrm>
                <a:off x="6601521" y="3987013"/>
                <a:ext cx="301083" cy="369332"/>
              </a:xfrm>
              <a:prstGeom prst="rect">
                <a:avLst/>
              </a:prstGeom>
              <a:blipFill>
                <a:blip r:embed="rId4"/>
                <a:stretch>
                  <a:fillRect/>
                </a:stretch>
              </a:blipFill>
            </p:spPr>
            <p:txBody>
              <a:bodyPr/>
              <a:lstStyle/>
              <a:p>
                <a:r>
                  <a:rPr lang="cs-CZ">
                    <a:noFill/>
                  </a:rPr>
                  <a:t> </a:t>
                </a:r>
              </a:p>
            </p:txBody>
          </p:sp>
        </mc:Fallback>
      </mc:AlternateContent>
    </p:spTree>
    <p:extLst>
      <p:ext uri="{BB962C8B-B14F-4D97-AF65-F5344CB8AC3E}">
        <p14:creationId xmlns:p14="http://schemas.microsoft.com/office/powerpoint/2010/main" val="1003595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16364614-DA67-32D6-C606-254CBFD32572}"/>
              </a:ext>
            </a:extLst>
          </p:cNvPr>
          <p:cNvSpPr txBox="1"/>
          <p:nvPr/>
        </p:nvSpPr>
        <p:spPr>
          <a:xfrm>
            <a:off x="498860" y="157923"/>
            <a:ext cx="5631366" cy="369332"/>
          </a:xfrm>
          <a:prstGeom prst="rect">
            <a:avLst/>
          </a:prstGeom>
          <a:noFill/>
        </p:spPr>
        <p:txBody>
          <a:bodyPr wrap="square" rtlCol="0">
            <a:spAutoFit/>
          </a:bodyPr>
          <a:lstStyle/>
          <a:p>
            <a:r>
              <a:rPr lang="cs-CZ" b="1" dirty="0"/>
              <a:t>Příklad na výpočet mechanické práce z účinnosti</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92A82BC8-456C-CB1E-C697-7256B5D1A355}"/>
                  </a:ext>
                </a:extLst>
              </p:cNvPr>
              <p:cNvSpPr txBox="1"/>
              <p:nvPr/>
            </p:nvSpPr>
            <p:spPr>
              <a:xfrm>
                <a:off x="591015" y="769434"/>
                <a:ext cx="11117765" cy="1046440"/>
              </a:xfrm>
              <a:prstGeom prst="rect">
                <a:avLst/>
              </a:prstGeom>
              <a:noFill/>
            </p:spPr>
            <p:txBody>
              <a:bodyPr wrap="square" rtlCol="0">
                <a:spAutoFit/>
              </a:bodyPr>
              <a:lstStyle/>
              <a:p>
                <a:r>
                  <a:rPr lang="cs-CZ" dirty="0"/>
                  <a:t>Elektromotor o příkonu 10 kW pracuje s účinností 90 %. Jakou mechanickou práci vykoná za 6 hodin.</a:t>
                </a:r>
              </a:p>
              <a:p>
                <a:endParaRPr lang="cs-CZ" sz="800" dirty="0"/>
              </a:p>
              <a:p>
                <a:r>
                  <a:rPr lang="cs-CZ" dirty="0"/>
                  <a:t>Řešení: </a:t>
                </a:r>
              </a:p>
              <a:p>
                <a:pPr/>
                <a14:m>
                  <m:oMathPara xmlns:m="http://schemas.openxmlformats.org/officeDocument/2006/math">
                    <m:oMathParaPr>
                      <m:jc m:val="left"/>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𝑃</m:t>
                          </m:r>
                        </m:e>
                        <m:sub>
                          <m:r>
                            <a:rPr lang="cs-CZ" b="0" i="1" smtClean="0">
                              <a:latin typeface="Cambria Math" panose="02040503050406030204" pitchFamily="18" charset="0"/>
                            </a:rPr>
                            <m:t>0</m:t>
                          </m:r>
                        </m:sub>
                      </m:sSub>
                      <m:r>
                        <a:rPr lang="cs-CZ" b="0" i="1" smtClean="0">
                          <a:latin typeface="Cambria Math" panose="02040503050406030204" pitchFamily="18" charset="0"/>
                        </a:rPr>
                        <m:t>=10 </m:t>
                      </m:r>
                      <m:r>
                        <m:rPr>
                          <m:sty m:val="p"/>
                        </m:rPr>
                        <a:rPr lang="cs-CZ" b="0" i="0" smtClean="0">
                          <a:latin typeface="Cambria Math" panose="02040503050406030204" pitchFamily="18" charset="0"/>
                        </a:rPr>
                        <m:t>kW</m:t>
                      </m:r>
                      <m:r>
                        <a:rPr lang="cs-CZ" b="0" i="0" smtClean="0">
                          <a:latin typeface="Cambria Math" panose="02040503050406030204" pitchFamily="18" charset="0"/>
                        </a:rPr>
                        <m:t>=10000 </m:t>
                      </m:r>
                      <m:r>
                        <m:rPr>
                          <m:sty m:val="p"/>
                        </m:rPr>
                        <a:rPr lang="cs-CZ" b="0" i="0" smtClean="0">
                          <a:latin typeface="Cambria Math" panose="02040503050406030204" pitchFamily="18" charset="0"/>
                        </a:rPr>
                        <m:t>W</m:t>
                      </m:r>
                      <m:r>
                        <a:rPr lang="cs-CZ" b="0" i="0" smtClean="0">
                          <a:latin typeface="Cambria Math" panose="02040503050406030204" pitchFamily="18" charset="0"/>
                        </a:rPr>
                        <m:t>,</m:t>
                      </m:r>
                      <m:r>
                        <a:rPr lang="cs-CZ" b="0" i="1" smtClean="0">
                          <a:latin typeface="Cambria Math" panose="02040503050406030204" pitchFamily="18" charset="0"/>
                        </a:rPr>
                        <m:t> </m:t>
                      </m:r>
                      <m:r>
                        <a:rPr lang="cs-CZ" b="0" i="1" smtClean="0">
                          <a:latin typeface="Cambria Math" panose="02040503050406030204" pitchFamily="18" charset="0"/>
                        </a:rPr>
                        <m:t>𝑡</m:t>
                      </m:r>
                      <m:r>
                        <a:rPr lang="cs-CZ" b="0" i="1" smtClean="0">
                          <a:latin typeface="Cambria Math" panose="02040503050406030204" pitchFamily="18" charset="0"/>
                        </a:rPr>
                        <m:t>=6 </m:t>
                      </m:r>
                      <m:r>
                        <m:rPr>
                          <m:sty m:val="p"/>
                        </m:rPr>
                        <a:rPr lang="cs-CZ" b="0" i="0" smtClean="0">
                          <a:latin typeface="Cambria Math" panose="02040503050406030204" pitchFamily="18" charset="0"/>
                        </a:rPr>
                        <m:t>hodin</m:t>
                      </m:r>
                      <m:r>
                        <a:rPr lang="cs-CZ" b="0" i="0" smtClean="0">
                          <a:latin typeface="Cambria Math" panose="02040503050406030204" pitchFamily="18" charset="0"/>
                        </a:rPr>
                        <m:t>=21600 </m:t>
                      </m:r>
                      <m:r>
                        <m:rPr>
                          <m:sty m:val="p"/>
                        </m:rPr>
                        <a:rPr lang="cs-CZ" b="0" i="0" smtClean="0">
                          <a:latin typeface="Cambria Math" panose="02040503050406030204" pitchFamily="18" charset="0"/>
                        </a:rPr>
                        <m:t>s</m:t>
                      </m:r>
                      <m:r>
                        <a:rPr lang="cs-CZ" b="0" i="0" smtClean="0">
                          <a:latin typeface="Cambria Math" panose="02040503050406030204" pitchFamily="18" charset="0"/>
                        </a:rPr>
                        <m:t>, </m:t>
                      </m:r>
                      <m:r>
                        <a:rPr lang="cs-CZ" b="0" i="1" smtClean="0">
                          <a:latin typeface="Cambria Math" panose="02040503050406030204" pitchFamily="18" charset="0"/>
                          <a:sym typeface="Symbol" panose="05050102010706020507" pitchFamily="18" charset="2"/>
                        </a:rPr>
                        <m:t>=90 %=0,9, </m:t>
                      </m:r>
                      <m:r>
                        <a:rPr lang="cs-CZ" b="0" i="1" smtClean="0">
                          <a:latin typeface="Cambria Math" panose="02040503050406030204" pitchFamily="18" charset="0"/>
                          <a:sym typeface="Symbol" panose="05050102010706020507" pitchFamily="18" charset="2"/>
                        </a:rPr>
                        <m:t>𝑊</m:t>
                      </m:r>
                      <m:r>
                        <a:rPr lang="cs-CZ" b="0" i="1" smtClean="0">
                          <a:latin typeface="Cambria Math" panose="02040503050406030204" pitchFamily="18" charset="0"/>
                          <a:sym typeface="Symbol" panose="05050102010706020507" pitchFamily="18" charset="2"/>
                        </a:rPr>
                        <m:t>=?</m:t>
                      </m:r>
                    </m:oMath>
                  </m:oMathPara>
                </a14:m>
                <a:endParaRPr lang="cs-CZ" dirty="0"/>
              </a:p>
            </p:txBody>
          </p:sp>
        </mc:Choice>
        <mc:Fallback xmlns="">
          <p:sp>
            <p:nvSpPr>
              <p:cNvPr id="3" name="TextovéPole 2">
                <a:extLst>
                  <a:ext uri="{FF2B5EF4-FFF2-40B4-BE49-F238E27FC236}">
                    <a16:creationId xmlns:a16="http://schemas.microsoft.com/office/drawing/2014/main" id="{92A82BC8-456C-CB1E-C697-7256B5D1A355}"/>
                  </a:ext>
                </a:extLst>
              </p:cNvPr>
              <p:cNvSpPr txBox="1">
                <a:spLocks noRot="1" noChangeAspect="1" noMove="1" noResize="1" noEditPoints="1" noAdjustHandles="1" noChangeArrowheads="1" noChangeShapeType="1" noTextEdit="1"/>
              </p:cNvSpPr>
              <p:nvPr/>
            </p:nvSpPr>
            <p:spPr>
              <a:xfrm>
                <a:off x="591015" y="769434"/>
                <a:ext cx="11117765" cy="1046440"/>
              </a:xfrm>
              <a:prstGeom prst="rect">
                <a:avLst/>
              </a:prstGeom>
              <a:blipFill>
                <a:blip r:embed="rId2"/>
                <a:stretch>
                  <a:fillRect l="-493" t="-2907" b="-1163"/>
                </a:stretch>
              </a:blipFill>
            </p:spPr>
            <p:txBody>
              <a:bodyPr/>
              <a:lstStyle/>
              <a:p>
                <a:r>
                  <a:rPr lang="cs-CZ">
                    <a:noFill/>
                  </a:rPr>
                  <a:t> </a:t>
                </a:r>
              </a:p>
            </p:txBody>
          </p:sp>
        </mc:Fallback>
      </mc:AlternateContent>
      <p:cxnSp>
        <p:nvCxnSpPr>
          <p:cNvPr id="5" name="Přímá spojnice 4">
            <a:extLst>
              <a:ext uri="{FF2B5EF4-FFF2-40B4-BE49-F238E27FC236}">
                <a16:creationId xmlns:a16="http://schemas.microsoft.com/office/drawing/2014/main" id="{9C6E686C-3AAC-6683-BC4F-6674B209349D}"/>
              </a:ext>
            </a:extLst>
          </p:cNvPr>
          <p:cNvCxnSpPr/>
          <p:nvPr/>
        </p:nvCxnSpPr>
        <p:spPr>
          <a:xfrm>
            <a:off x="591015" y="1815874"/>
            <a:ext cx="11117765"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9D2DBC4C-E134-2DD3-B382-65B8032C50AB}"/>
                  </a:ext>
                </a:extLst>
              </p:cNvPr>
              <p:cNvSpPr txBox="1"/>
              <p:nvPr/>
            </p:nvSpPr>
            <p:spPr>
              <a:xfrm>
                <a:off x="591015" y="2141034"/>
                <a:ext cx="11117765" cy="4539320"/>
              </a:xfrm>
              <a:prstGeom prst="rect">
                <a:avLst/>
              </a:prstGeom>
              <a:noFill/>
            </p:spPr>
            <p:txBody>
              <a:bodyPr wrap="square" rtlCol="0">
                <a:spAutoFit/>
              </a:bodyPr>
              <a:lstStyle/>
              <a:p>
                <a:r>
                  <a:rPr lang="cs-CZ" dirty="0"/>
                  <a:t>Vztah pro výpočet účinnosti je:</a:t>
                </a:r>
              </a:p>
              <a:p>
                <a:pPr/>
                <a14:m>
                  <m:oMathPara xmlns:m="http://schemas.openxmlformats.org/officeDocument/2006/math">
                    <m:oMathParaPr>
                      <m:jc m:val="centerGroup"/>
                    </m:oMathParaPr>
                    <m:oMath xmlns:m="http://schemas.openxmlformats.org/officeDocument/2006/math">
                      <m:r>
                        <a:rPr lang="cs-CZ" i="1" smtClean="0">
                          <a:latin typeface="Cambria Math" panose="02040503050406030204" pitchFamily="18" charset="0"/>
                          <a:sym typeface="Symbol" panose="05050102010706020507" pitchFamily="18" charset="2"/>
                        </a:rPr>
                        <m:t></m:t>
                      </m:r>
                      <m:r>
                        <a:rPr lang="cs-CZ" b="0" i="1" smtClean="0">
                          <a:latin typeface="Cambria Math" panose="02040503050406030204" pitchFamily="18" charset="0"/>
                          <a:sym typeface="Symbol" panose="05050102010706020507" pitchFamily="18" charset="2"/>
                        </a:rPr>
                        <m:t>=</m:t>
                      </m:r>
                      <m:f>
                        <m:fPr>
                          <m:ctrlPr>
                            <a:rPr lang="cs-CZ" b="0" i="1" smtClean="0">
                              <a:latin typeface="Cambria Math" panose="02040503050406030204" pitchFamily="18" charset="0"/>
                              <a:sym typeface="Symbol" panose="05050102010706020507" pitchFamily="18" charset="2"/>
                            </a:rPr>
                          </m:ctrlPr>
                        </m:fPr>
                        <m:num>
                          <m:r>
                            <a:rPr lang="cs-CZ" b="0" i="1" smtClean="0">
                              <a:latin typeface="Cambria Math" panose="02040503050406030204" pitchFamily="18" charset="0"/>
                              <a:sym typeface="Symbol" panose="05050102010706020507" pitchFamily="18" charset="2"/>
                            </a:rPr>
                            <m:t>𝑃</m:t>
                          </m:r>
                        </m:num>
                        <m:den>
                          <m:sSub>
                            <m:sSubPr>
                              <m:ctrlPr>
                                <a:rPr lang="cs-CZ" b="0" i="1" smtClean="0">
                                  <a:latin typeface="Cambria Math" panose="02040503050406030204" pitchFamily="18" charset="0"/>
                                  <a:sym typeface="Symbol" panose="05050102010706020507" pitchFamily="18" charset="2"/>
                                </a:rPr>
                              </m:ctrlPr>
                            </m:sSubPr>
                            <m:e>
                              <m:r>
                                <a:rPr lang="cs-CZ" b="0" i="1" smtClean="0">
                                  <a:latin typeface="Cambria Math" panose="02040503050406030204" pitchFamily="18" charset="0"/>
                                  <a:sym typeface="Symbol" panose="05050102010706020507" pitchFamily="18" charset="2"/>
                                </a:rPr>
                                <m:t>𝑃</m:t>
                              </m:r>
                            </m:e>
                            <m:sub>
                              <m:r>
                                <a:rPr lang="cs-CZ" b="0" i="1" smtClean="0">
                                  <a:latin typeface="Cambria Math" panose="02040503050406030204" pitchFamily="18" charset="0"/>
                                  <a:sym typeface="Symbol" panose="05050102010706020507" pitchFamily="18" charset="2"/>
                                </a:rPr>
                                <m:t>0</m:t>
                              </m:r>
                            </m:sub>
                          </m:sSub>
                        </m:den>
                      </m:f>
                    </m:oMath>
                  </m:oMathPara>
                </a14:m>
                <a:endParaRPr lang="cs-CZ" dirty="0"/>
              </a:p>
              <a:p>
                <a:endParaRPr lang="cs-CZ" sz="800" dirty="0"/>
              </a:p>
              <a:p>
                <a:r>
                  <a:rPr lang="cs-CZ" dirty="0"/>
                  <a:t>Vztah pro výpočet výkonu je:</a:t>
                </a:r>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𝑃</m:t>
                      </m:r>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𝑊</m:t>
                          </m:r>
                        </m:num>
                        <m:den>
                          <m:r>
                            <a:rPr lang="cs-CZ" b="0" i="1" smtClean="0">
                              <a:latin typeface="Cambria Math" panose="02040503050406030204" pitchFamily="18" charset="0"/>
                            </a:rPr>
                            <m:t>𝑡</m:t>
                          </m:r>
                        </m:den>
                      </m:f>
                    </m:oMath>
                  </m:oMathPara>
                </a14:m>
                <a:endParaRPr lang="cs-CZ" dirty="0"/>
              </a:p>
              <a:p>
                <a:endParaRPr lang="cs-CZ" dirty="0"/>
              </a:p>
              <a:p>
                <a:r>
                  <a:rPr lang="cs-CZ" dirty="0"/>
                  <a:t>Dosazením vztahu (2)  do vztahu (1) a úpravou (vyjádřením mechanické práce W, kterou máme vypočítat) dostaneme:</a:t>
                </a:r>
              </a:p>
              <a:p>
                <a:endParaRPr lang="cs-CZ" dirty="0"/>
              </a:p>
              <a:p>
                <a:pPr/>
                <a14:m>
                  <m:oMathPara xmlns:m="http://schemas.openxmlformats.org/officeDocument/2006/math">
                    <m:oMathParaPr>
                      <m:jc m:val="centerGroup"/>
                    </m:oMathParaPr>
                    <m:oMath xmlns:m="http://schemas.openxmlformats.org/officeDocument/2006/math">
                      <m:r>
                        <a:rPr lang="cs-CZ" i="1" smtClean="0">
                          <a:latin typeface="Cambria Math" panose="02040503050406030204" pitchFamily="18" charset="0"/>
                          <a:sym typeface="Symbol" panose="05050102010706020507" pitchFamily="18" charset="2"/>
                        </a:rPr>
                        <m:t></m:t>
                      </m:r>
                      <m:r>
                        <a:rPr lang="cs-CZ" b="0" i="1" smtClean="0">
                          <a:latin typeface="Cambria Math" panose="02040503050406030204" pitchFamily="18" charset="0"/>
                          <a:sym typeface="Symbol" panose="05050102010706020507" pitchFamily="18" charset="2"/>
                        </a:rPr>
                        <m:t>=</m:t>
                      </m:r>
                      <m:f>
                        <m:fPr>
                          <m:ctrlPr>
                            <a:rPr lang="cs-CZ" b="0" i="1" smtClean="0">
                              <a:latin typeface="Cambria Math" panose="02040503050406030204" pitchFamily="18" charset="0"/>
                              <a:sym typeface="Symbol" panose="05050102010706020507" pitchFamily="18" charset="2"/>
                            </a:rPr>
                          </m:ctrlPr>
                        </m:fPr>
                        <m:num>
                          <m:r>
                            <a:rPr lang="cs-CZ" b="0" i="1" smtClean="0">
                              <a:latin typeface="Cambria Math" panose="02040503050406030204" pitchFamily="18" charset="0"/>
                              <a:sym typeface="Symbol" panose="05050102010706020507" pitchFamily="18" charset="2"/>
                            </a:rPr>
                            <m:t>𝑃</m:t>
                          </m:r>
                        </m:num>
                        <m:den>
                          <m:sSub>
                            <m:sSubPr>
                              <m:ctrlPr>
                                <a:rPr lang="cs-CZ" b="0" i="1" smtClean="0">
                                  <a:latin typeface="Cambria Math" panose="02040503050406030204" pitchFamily="18" charset="0"/>
                                  <a:sym typeface="Symbol" panose="05050102010706020507" pitchFamily="18" charset="2"/>
                                </a:rPr>
                              </m:ctrlPr>
                            </m:sSubPr>
                            <m:e>
                              <m:r>
                                <a:rPr lang="cs-CZ" b="0" i="1" smtClean="0">
                                  <a:latin typeface="Cambria Math" panose="02040503050406030204" pitchFamily="18" charset="0"/>
                                  <a:sym typeface="Symbol" panose="05050102010706020507" pitchFamily="18" charset="2"/>
                                </a:rPr>
                                <m:t>𝑃</m:t>
                              </m:r>
                            </m:e>
                            <m:sub>
                              <m:r>
                                <a:rPr lang="cs-CZ" b="0" i="1" smtClean="0">
                                  <a:latin typeface="Cambria Math" panose="02040503050406030204" pitchFamily="18" charset="0"/>
                                  <a:sym typeface="Symbol" panose="05050102010706020507" pitchFamily="18" charset="2"/>
                                </a:rPr>
                                <m:t>0</m:t>
                              </m:r>
                            </m:sub>
                          </m:sSub>
                        </m:den>
                      </m:f>
                      <m:r>
                        <a:rPr lang="cs-CZ" b="0" i="1" smtClean="0">
                          <a:latin typeface="Cambria Math" panose="02040503050406030204" pitchFamily="18" charset="0"/>
                          <a:sym typeface="Symbol" panose="05050102010706020507" pitchFamily="18" charset="2"/>
                        </a:rPr>
                        <m:t>=</m:t>
                      </m:r>
                      <m:f>
                        <m:fPr>
                          <m:ctrlPr>
                            <a:rPr lang="cs-CZ" b="0" i="1" smtClean="0">
                              <a:latin typeface="Cambria Math" panose="02040503050406030204" pitchFamily="18" charset="0"/>
                              <a:sym typeface="Symbol" panose="05050102010706020507" pitchFamily="18" charset="2"/>
                            </a:rPr>
                          </m:ctrlPr>
                        </m:fPr>
                        <m:num>
                          <m:f>
                            <m:fPr>
                              <m:ctrlPr>
                                <a:rPr lang="cs-CZ" b="0" i="1" smtClean="0">
                                  <a:latin typeface="Cambria Math" panose="02040503050406030204" pitchFamily="18" charset="0"/>
                                  <a:sym typeface="Symbol" panose="05050102010706020507" pitchFamily="18" charset="2"/>
                                </a:rPr>
                              </m:ctrlPr>
                            </m:fPr>
                            <m:num>
                              <m:r>
                                <a:rPr lang="cs-CZ" b="0" i="1" smtClean="0">
                                  <a:latin typeface="Cambria Math" panose="02040503050406030204" pitchFamily="18" charset="0"/>
                                  <a:sym typeface="Symbol" panose="05050102010706020507" pitchFamily="18" charset="2"/>
                                </a:rPr>
                                <m:t>𝑊</m:t>
                              </m:r>
                            </m:num>
                            <m:den>
                              <m:r>
                                <a:rPr lang="cs-CZ" b="0" i="1" smtClean="0">
                                  <a:latin typeface="Cambria Math" panose="02040503050406030204" pitchFamily="18" charset="0"/>
                                  <a:sym typeface="Symbol" panose="05050102010706020507" pitchFamily="18" charset="2"/>
                                </a:rPr>
                                <m:t>𝑡</m:t>
                              </m:r>
                            </m:den>
                          </m:f>
                        </m:num>
                        <m:den>
                          <m:sSub>
                            <m:sSubPr>
                              <m:ctrlPr>
                                <a:rPr lang="cs-CZ" b="0" i="1" smtClean="0">
                                  <a:latin typeface="Cambria Math" panose="02040503050406030204" pitchFamily="18" charset="0"/>
                                  <a:sym typeface="Symbol" panose="05050102010706020507" pitchFamily="18" charset="2"/>
                                </a:rPr>
                              </m:ctrlPr>
                            </m:sSubPr>
                            <m:e>
                              <m:r>
                                <a:rPr lang="cs-CZ" b="0" i="1" smtClean="0">
                                  <a:latin typeface="Cambria Math" panose="02040503050406030204" pitchFamily="18" charset="0"/>
                                  <a:sym typeface="Symbol" panose="05050102010706020507" pitchFamily="18" charset="2"/>
                                </a:rPr>
                                <m:t>𝑃</m:t>
                              </m:r>
                            </m:e>
                            <m:sub>
                              <m:r>
                                <a:rPr lang="cs-CZ" b="0" i="1" smtClean="0">
                                  <a:latin typeface="Cambria Math" panose="02040503050406030204" pitchFamily="18" charset="0"/>
                                  <a:sym typeface="Symbol" panose="05050102010706020507" pitchFamily="18" charset="2"/>
                                </a:rPr>
                                <m:t>0</m:t>
                              </m:r>
                            </m:sub>
                          </m:sSub>
                        </m:den>
                      </m:f>
                      <m:r>
                        <a:rPr lang="cs-CZ" b="0" i="1" smtClean="0">
                          <a:latin typeface="Cambria Math" panose="02040503050406030204" pitchFamily="18" charset="0"/>
                          <a:sym typeface="Symbol" panose="05050102010706020507" pitchFamily="18" charset="2"/>
                        </a:rPr>
                        <m:t>=</m:t>
                      </m:r>
                      <m:f>
                        <m:fPr>
                          <m:ctrlPr>
                            <a:rPr lang="cs-CZ" b="0" i="1" smtClean="0">
                              <a:latin typeface="Cambria Math" panose="02040503050406030204" pitchFamily="18" charset="0"/>
                              <a:sym typeface="Symbol" panose="05050102010706020507" pitchFamily="18" charset="2"/>
                            </a:rPr>
                          </m:ctrlPr>
                        </m:fPr>
                        <m:num>
                          <m:r>
                            <a:rPr lang="cs-CZ" b="0" i="1" smtClean="0">
                              <a:latin typeface="Cambria Math" panose="02040503050406030204" pitchFamily="18" charset="0"/>
                              <a:sym typeface="Symbol" panose="05050102010706020507" pitchFamily="18" charset="2"/>
                            </a:rPr>
                            <m:t>𝑊</m:t>
                          </m:r>
                        </m:num>
                        <m:den>
                          <m:sSub>
                            <m:sSubPr>
                              <m:ctrlPr>
                                <a:rPr lang="cs-CZ" b="0" i="1" smtClean="0">
                                  <a:latin typeface="Cambria Math" panose="02040503050406030204" pitchFamily="18" charset="0"/>
                                  <a:sym typeface="Symbol" panose="05050102010706020507" pitchFamily="18" charset="2"/>
                                </a:rPr>
                              </m:ctrlPr>
                            </m:sSubPr>
                            <m:e>
                              <m:r>
                                <a:rPr lang="cs-CZ" b="0" i="1" smtClean="0">
                                  <a:latin typeface="Cambria Math" panose="02040503050406030204" pitchFamily="18" charset="0"/>
                                  <a:sym typeface="Symbol" panose="05050102010706020507" pitchFamily="18" charset="2"/>
                                </a:rPr>
                                <m:t>𝑃</m:t>
                              </m:r>
                            </m:e>
                            <m:sub>
                              <m:r>
                                <a:rPr lang="cs-CZ" b="0" i="1" smtClean="0">
                                  <a:latin typeface="Cambria Math" panose="02040503050406030204" pitchFamily="18" charset="0"/>
                                  <a:sym typeface="Symbol" panose="05050102010706020507" pitchFamily="18" charset="2"/>
                                </a:rPr>
                                <m:t>0 . </m:t>
                              </m:r>
                            </m:sub>
                          </m:sSub>
                          <m:r>
                            <a:rPr lang="cs-CZ" b="0" i="1" smtClean="0">
                              <a:latin typeface="Cambria Math" panose="02040503050406030204" pitchFamily="18" charset="0"/>
                              <a:sym typeface="Symbol" panose="05050102010706020507" pitchFamily="18" charset="2"/>
                            </a:rPr>
                            <m:t>𝑡</m:t>
                          </m:r>
                        </m:den>
                      </m:f>
                      <m:r>
                        <a:rPr lang="cs-CZ" b="0" i="1" smtClean="0">
                          <a:latin typeface="Cambria Math" panose="02040503050406030204" pitchFamily="18" charset="0"/>
                          <a:sym typeface="Symbol" panose="05050102010706020507" pitchFamily="18" charset="2"/>
                        </a:rPr>
                        <m:t>           </m:t>
                      </m:r>
                      <m:r>
                        <a:rPr lang="cs-CZ" b="0" i="1" smtClean="0">
                          <a:latin typeface="Cambria Math" panose="02040503050406030204" pitchFamily="18" charset="0"/>
                          <a:ea typeface="Cambria Math" panose="02040503050406030204" pitchFamily="18" charset="0"/>
                          <a:sym typeface="Symbol" panose="05050102010706020507" pitchFamily="18" charset="2"/>
                        </a:rPr>
                        <m:t>→             </m:t>
                      </m:r>
                      <m:r>
                        <a:rPr lang="cs-CZ" b="0" i="1" smtClean="0">
                          <a:latin typeface="Cambria Math" panose="02040503050406030204" pitchFamily="18" charset="0"/>
                          <a:ea typeface="Cambria Math" panose="02040503050406030204" pitchFamily="18" charset="0"/>
                          <a:sym typeface="Symbol" panose="05050102010706020507" pitchFamily="18" charset="2"/>
                        </a:rPr>
                        <m:t>𝑊</m:t>
                      </m:r>
                      <m:r>
                        <a:rPr lang="cs-CZ" b="0" i="1" smtClean="0">
                          <a:latin typeface="Cambria Math" panose="02040503050406030204" pitchFamily="18" charset="0"/>
                          <a:ea typeface="Cambria Math" panose="02040503050406030204" pitchFamily="18" charset="0"/>
                          <a:sym typeface="Symbol" panose="05050102010706020507" pitchFamily="18" charset="2"/>
                        </a:rPr>
                        <m:t>= . </m:t>
                      </m:r>
                      <m:sSub>
                        <m:sSubPr>
                          <m:ctrlPr>
                            <a:rPr lang="cs-CZ" b="0" i="1" smtClean="0">
                              <a:latin typeface="Cambria Math" panose="02040503050406030204" pitchFamily="18" charset="0"/>
                              <a:ea typeface="Cambria Math" panose="02040503050406030204" pitchFamily="18" charset="0"/>
                              <a:sym typeface="Symbol" panose="05050102010706020507" pitchFamily="18" charset="2"/>
                            </a:rPr>
                          </m:ctrlPr>
                        </m:sSubPr>
                        <m:e>
                          <m:r>
                            <a:rPr lang="cs-CZ" b="0" i="1" smtClean="0">
                              <a:latin typeface="Cambria Math" panose="02040503050406030204" pitchFamily="18" charset="0"/>
                              <a:ea typeface="Cambria Math" panose="02040503050406030204" pitchFamily="18" charset="0"/>
                              <a:sym typeface="Symbol" panose="05050102010706020507" pitchFamily="18" charset="2"/>
                            </a:rPr>
                            <m:t>𝑃</m:t>
                          </m:r>
                        </m:e>
                        <m:sub>
                          <m:r>
                            <a:rPr lang="cs-CZ" b="0" i="1" smtClean="0">
                              <a:latin typeface="Cambria Math" panose="02040503050406030204" pitchFamily="18" charset="0"/>
                              <a:ea typeface="Cambria Math" panose="02040503050406030204" pitchFamily="18" charset="0"/>
                              <a:sym typeface="Symbol" panose="05050102010706020507" pitchFamily="18" charset="2"/>
                            </a:rPr>
                            <m:t>0</m:t>
                          </m:r>
                        </m:sub>
                      </m:sSub>
                      <m:r>
                        <a:rPr lang="cs-CZ" b="0" i="1" smtClean="0">
                          <a:latin typeface="Cambria Math" panose="02040503050406030204" pitchFamily="18" charset="0"/>
                          <a:ea typeface="Cambria Math" panose="02040503050406030204" pitchFamily="18" charset="0"/>
                          <a:sym typeface="Symbol" panose="05050102010706020507" pitchFamily="18" charset="2"/>
                        </a:rPr>
                        <m:t> . </m:t>
                      </m:r>
                      <m:r>
                        <a:rPr lang="cs-CZ" b="0" i="1" smtClean="0">
                          <a:latin typeface="Cambria Math" panose="02040503050406030204" pitchFamily="18" charset="0"/>
                          <a:ea typeface="Cambria Math" panose="02040503050406030204" pitchFamily="18" charset="0"/>
                          <a:sym typeface="Symbol" panose="05050102010706020507" pitchFamily="18" charset="2"/>
                        </a:rPr>
                        <m:t>𝑡</m:t>
                      </m:r>
                      <m:r>
                        <a:rPr lang="cs-CZ" b="0" i="1" smtClean="0">
                          <a:latin typeface="Cambria Math" panose="02040503050406030204" pitchFamily="18" charset="0"/>
                          <a:ea typeface="Cambria Math" panose="02040503050406030204" pitchFamily="18" charset="0"/>
                          <a:sym typeface="Symbol" panose="05050102010706020507" pitchFamily="18" charset="2"/>
                        </a:rPr>
                        <m:t>=0,9 .  10000 . 21600 </m:t>
                      </m:r>
                      <m:r>
                        <m:rPr>
                          <m:sty m:val="p"/>
                        </m:rPr>
                        <a:rPr lang="cs-CZ" b="0" i="0" smtClean="0">
                          <a:latin typeface="Cambria Math" panose="02040503050406030204" pitchFamily="18" charset="0"/>
                          <a:ea typeface="Cambria Math" panose="02040503050406030204" pitchFamily="18" charset="0"/>
                          <a:sym typeface="Symbol" panose="05050102010706020507" pitchFamily="18" charset="2"/>
                        </a:rPr>
                        <m:t>Ws</m:t>
                      </m:r>
                      <m:r>
                        <a:rPr lang="cs-CZ" b="0" i="0" smtClean="0">
                          <a:latin typeface="Cambria Math" panose="02040503050406030204" pitchFamily="18" charset="0"/>
                          <a:ea typeface="Cambria Math" panose="02040503050406030204" pitchFamily="18" charset="0"/>
                          <a:sym typeface="Symbol" panose="05050102010706020507" pitchFamily="18" charset="2"/>
                        </a:rPr>
                        <m:t>=194400000 </m:t>
                      </m:r>
                      <m:r>
                        <m:rPr>
                          <m:sty m:val="p"/>
                        </m:rPr>
                        <a:rPr lang="cs-CZ" b="0" i="0" smtClean="0">
                          <a:latin typeface="Cambria Math" panose="02040503050406030204" pitchFamily="18" charset="0"/>
                          <a:ea typeface="Cambria Math" panose="02040503050406030204" pitchFamily="18" charset="0"/>
                          <a:sym typeface="Symbol" panose="05050102010706020507" pitchFamily="18" charset="2"/>
                        </a:rPr>
                        <m:t>Ws</m:t>
                      </m:r>
                      <m:r>
                        <a:rPr lang="cs-CZ" b="0" i="1" smtClean="0">
                          <a:latin typeface="Cambria Math" panose="02040503050406030204" pitchFamily="18" charset="0"/>
                          <a:ea typeface="Cambria Math" panose="02040503050406030204" pitchFamily="18" charset="0"/>
                          <a:sym typeface="Symbol" panose="05050102010706020507" pitchFamily="18" charset="2"/>
                        </a:rPr>
                        <m:t>=194400 </m:t>
                      </m:r>
                      <m:r>
                        <m:rPr>
                          <m:sty m:val="p"/>
                        </m:rPr>
                        <a:rPr lang="cs-CZ" b="0" i="0" smtClean="0">
                          <a:latin typeface="Cambria Math" panose="02040503050406030204" pitchFamily="18" charset="0"/>
                          <a:ea typeface="Cambria Math" panose="02040503050406030204" pitchFamily="18" charset="0"/>
                          <a:sym typeface="Symbol" panose="05050102010706020507" pitchFamily="18" charset="2"/>
                        </a:rPr>
                        <m:t>kWs</m:t>
                      </m:r>
                    </m:oMath>
                  </m:oMathPara>
                </a14:m>
                <a:endParaRPr lang="cs-CZ" dirty="0"/>
              </a:p>
              <a:p>
                <a:endParaRPr lang="cs-CZ" dirty="0"/>
              </a:p>
              <a:p>
                <a:pPr algn="ctr"/>
                <a:r>
                  <a:rPr lang="cs-CZ" dirty="0"/>
                  <a:t>194400 </a:t>
                </a:r>
                <a:r>
                  <a:rPr lang="cs-CZ" dirty="0" err="1"/>
                  <a:t>kWs</a:t>
                </a:r>
                <a:r>
                  <a:rPr lang="cs-CZ" dirty="0"/>
                  <a:t> = 54 kWh </a:t>
                </a:r>
              </a:p>
              <a:p>
                <a:pPr algn="ctr"/>
                <a:endParaRPr lang="cs-CZ" dirty="0"/>
              </a:p>
              <a:p>
                <a:r>
                  <a:rPr lang="cs-CZ" b="1" dirty="0"/>
                  <a:t>Elektromotor vykonal mechanickou práci 54 kWh.</a:t>
                </a:r>
              </a:p>
            </p:txBody>
          </p:sp>
        </mc:Choice>
        <mc:Fallback xmlns="">
          <p:sp>
            <p:nvSpPr>
              <p:cNvPr id="6" name="TextovéPole 5">
                <a:extLst>
                  <a:ext uri="{FF2B5EF4-FFF2-40B4-BE49-F238E27FC236}">
                    <a16:creationId xmlns:a16="http://schemas.microsoft.com/office/drawing/2014/main" id="{9D2DBC4C-E134-2DD3-B382-65B8032C50AB}"/>
                  </a:ext>
                </a:extLst>
              </p:cNvPr>
              <p:cNvSpPr txBox="1">
                <a:spLocks noRot="1" noChangeAspect="1" noMove="1" noResize="1" noEditPoints="1" noAdjustHandles="1" noChangeArrowheads="1" noChangeShapeType="1" noTextEdit="1"/>
              </p:cNvSpPr>
              <p:nvPr/>
            </p:nvSpPr>
            <p:spPr>
              <a:xfrm>
                <a:off x="591015" y="2141034"/>
                <a:ext cx="11117765" cy="4539320"/>
              </a:xfrm>
              <a:prstGeom prst="rect">
                <a:avLst/>
              </a:prstGeom>
              <a:blipFill>
                <a:blip r:embed="rId3"/>
                <a:stretch>
                  <a:fillRect l="-493" t="-671" r="-274" b="-1208"/>
                </a:stretch>
              </a:blipFill>
            </p:spPr>
            <p:txBody>
              <a:bodyPr/>
              <a:lstStyle/>
              <a:p>
                <a:r>
                  <a:rPr lang="cs-CZ">
                    <a:noFill/>
                  </a:rPr>
                  <a:t> </a:t>
                </a:r>
              </a:p>
            </p:txBody>
          </p:sp>
        </mc:Fallback>
      </mc:AlternateContent>
    </p:spTree>
    <p:extLst>
      <p:ext uri="{BB962C8B-B14F-4D97-AF65-F5344CB8AC3E}">
        <p14:creationId xmlns:p14="http://schemas.microsoft.com/office/powerpoint/2010/main" val="27848156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ovéPole 4">
            <a:extLst>
              <a:ext uri="{FF2B5EF4-FFF2-40B4-BE49-F238E27FC236}">
                <a16:creationId xmlns:a16="http://schemas.microsoft.com/office/drawing/2014/main" id="{108245BC-F38D-D467-0942-09CAD3F7D909}"/>
              </a:ext>
            </a:extLst>
          </p:cNvPr>
          <p:cNvSpPr txBox="1"/>
          <p:nvPr/>
        </p:nvSpPr>
        <p:spPr>
          <a:xfrm>
            <a:off x="498860" y="157923"/>
            <a:ext cx="5631366" cy="369332"/>
          </a:xfrm>
          <a:prstGeom prst="rect">
            <a:avLst/>
          </a:prstGeom>
          <a:noFill/>
        </p:spPr>
        <p:txBody>
          <a:bodyPr wrap="square" rtlCol="0">
            <a:spAutoFit/>
          </a:bodyPr>
          <a:lstStyle/>
          <a:p>
            <a:r>
              <a:rPr lang="cs-CZ" b="1" dirty="0"/>
              <a:t>Příklady na samostatné procvičení</a:t>
            </a:r>
          </a:p>
        </p:txBody>
      </p:sp>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C49EE51C-DC9E-D1AF-7765-221763652405}"/>
                  </a:ext>
                </a:extLst>
              </p:cNvPr>
              <p:cNvSpPr txBox="1"/>
              <p:nvPr/>
            </p:nvSpPr>
            <p:spPr>
              <a:xfrm>
                <a:off x="498860" y="836341"/>
                <a:ext cx="11109560" cy="1477328"/>
              </a:xfrm>
              <a:prstGeom prst="rect">
                <a:avLst/>
              </a:prstGeom>
              <a:noFill/>
            </p:spPr>
            <p:txBody>
              <a:bodyPr wrap="square" rtlCol="0">
                <a:spAutoFit/>
              </a:bodyPr>
              <a:lstStyle/>
              <a:p>
                <a:r>
                  <a:rPr lang="cs-CZ" sz="2000" dirty="0"/>
                  <a:t>Elektrická lokomotiva s příkonem 2000 kW pracuje se stálým výkonem 1800 kW. Určete její účinnost.</a:t>
                </a:r>
              </a:p>
              <a:p>
                <a:endParaRPr lang="cs-CZ" sz="800" dirty="0"/>
              </a:p>
              <a:p>
                <a:pPr/>
                <a14:m>
                  <m:oMathPara xmlns:m="http://schemas.openxmlformats.org/officeDocument/2006/math">
                    <m:oMathParaPr>
                      <m:jc m:val="right"/>
                    </m:oMathParaPr>
                    <m:oMath xmlns:m="http://schemas.openxmlformats.org/officeDocument/2006/math">
                      <m:d>
                        <m:dPr>
                          <m:begChr m:val="["/>
                          <m:endChr m:val="]"/>
                          <m:ctrlPr>
                            <a:rPr lang="cs-CZ" i="1" smtClean="0">
                              <a:latin typeface="Cambria Math" panose="02040503050406030204" pitchFamily="18" charset="0"/>
                            </a:rPr>
                          </m:ctrlPr>
                        </m:dPr>
                        <m:e>
                          <m:r>
                            <a:rPr lang="cs-CZ" b="0" i="1" smtClean="0">
                              <a:latin typeface="Cambria Math" panose="02040503050406030204" pitchFamily="18" charset="0"/>
                            </a:rPr>
                            <m:t>90 %</m:t>
                          </m:r>
                        </m:e>
                      </m:d>
                    </m:oMath>
                  </m:oMathPara>
                </a14:m>
                <a:endParaRPr lang="cs-CZ" dirty="0"/>
              </a:p>
              <a:p>
                <a:endParaRPr lang="cs-CZ" sz="800" dirty="0"/>
              </a:p>
              <a:p>
                <a:r>
                  <a:rPr lang="cs-CZ" dirty="0"/>
                  <a:t>Řešení:</a:t>
                </a:r>
              </a:p>
              <a:p>
                <a:pPr/>
                <a14:m>
                  <m:oMathPara xmlns:m="http://schemas.openxmlformats.org/officeDocument/2006/math">
                    <m:oMathParaPr>
                      <m:jc m:val="left"/>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𝑃</m:t>
                          </m:r>
                        </m:e>
                        <m:sub>
                          <m:r>
                            <a:rPr lang="cs-CZ" b="0" i="1" smtClean="0">
                              <a:latin typeface="Cambria Math" panose="02040503050406030204" pitchFamily="18" charset="0"/>
                            </a:rPr>
                            <m:t>0</m:t>
                          </m:r>
                        </m:sub>
                      </m:sSub>
                      <m:r>
                        <a:rPr lang="cs-CZ" b="0" i="1" smtClean="0">
                          <a:latin typeface="Cambria Math" panose="02040503050406030204" pitchFamily="18" charset="0"/>
                        </a:rPr>
                        <m:t>=2000 </m:t>
                      </m:r>
                      <m:r>
                        <m:rPr>
                          <m:sty m:val="p"/>
                        </m:rPr>
                        <a:rPr lang="cs-CZ" b="0" i="0" smtClean="0">
                          <a:latin typeface="Cambria Math" panose="02040503050406030204" pitchFamily="18" charset="0"/>
                        </a:rPr>
                        <m:t>kW</m:t>
                      </m:r>
                      <m:r>
                        <a:rPr lang="cs-CZ" b="0" i="0" smtClean="0">
                          <a:latin typeface="Cambria Math" panose="02040503050406030204" pitchFamily="18" charset="0"/>
                        </a:rPr>
                        <m:t>=2000000 </m:t>
                      </m:r>
                      <m:r>
                        <m:rPr>
                          <m:sty m:val="p"/>
                        </m:rPr>
                        <a:rPr lang="cs-CZ" b="0" i="0" smtClean="0">
                          <a:latin typeface="Cambria Math" panose="02040503050406030204" pitchFamily="18" charset="0"/>
                        </a:rPr>
                        <m:t>W</m:t>
                      </m:r>
                      <m:r>
                        <a:rPr lang="cs-CZ" b="0" i="0" smtClean="0">
                          <a:latin typeface="Cambria Math" panose="02040503050406030204" pitchFamily="18" charset="0"/>
                        </a:rPr>
                        <m:t>,  </m:t>
                      </m:r>
                      <m:r>
                        <a:rPr lang="cs-CZ" b="0" i="1" smtClean="0">
                          <a:latin typeface="Cambria Math" panose="02040503050406030204" pitchFamily="18" charset="0"/>
                        </a:rPr>
                        <m:t>𝑃</m:t>
                      </m:r>
                      <m:r>
                        <a:rPr lang="cs-CZ" b="0" i="1" smtClean="0">
                          <a:latin typeface="Cambria Math" panose="02040503050406030204" pitchFamily="18" charset="0"/>
                        </a:rPr>
                        <m:t>=18000 </m:t>
                      </m:r>
                      <m:r>
                        <m:rPr>
                          <m:sty m:val="p"/>
                        </m:rPr>
                        <a:rPr lang="cs-CZ" b="0" i="0" smtClean="0">
                          <a:latin typeface="Cambria Math" panose="02040503050406030204" pitchFamily="18" charset="0"/>
                        </a:rPr>
                        <m:t>kW</m:t>
                      </m:r>
                      <m:r>
                        <a:rPr lang="cs-CZ" b="0" i="0" smtClean="0">
                          <a:latin typeface="Cambria Math" panose="02040503050406030204" pitchFamily="18" charset="0"/>
                        </a:rPr>
                        <m:t>=18000000 </m:t>
                      </m:r>
                      <m:r>
                        <m:rPr>
                          <m:sty m:val="p"/>
                        </m:rPr>
                        <a:rPr lang="cs-CZ" b="0" i="0" smtClean="0">
                          <a:latin typeface="Cambria Math" panose="02040503050406030204" pitchFamily="18" charset="0"/>
                        </a:rPr>
                        <m:t>W</m:t>
                      </m:r>
                      <m:r>
                        <a:rPr lang="cs-CZ" b="0" i="0" smtClean="0">
                          <a:latin typeface="Cambria Math" panose="02040503050406030204" pitchFamily="18" charset="0"/>
                        </a:rPr>
                        <m:t>, </m:t>
                      </m:r>
                      <m:r>
                        <a:rPr lang="cs-CZ" b="0" i="1" smtClean="0">
                          <a:latin typeface="Cambria Math" panose="02040503050406030204" pitchFamily="18" charset="0"/>
                          <a:sym typeface="Symbol" panose="05050102010706020507" pitchFamily="18" charset="2"/>
                        </a:rPr>
                        <m:t>=?</m:t>
                      </m:r>
                    </m:oMath>
                  </m:oMathPara>
                </a14:m>
                <a:endParaRPr lang="cs-CZ" i="1" dirty="0"/>
              </a:p>
            </p:txBody>
          </p:sp>
        </mc:Choice>
        <mc:Fallback xmlns="">
          <p:sp>
            <p:nvSpPr>
              <p:cNvPr id="6" name="TextovéPole 5">
                <a:extLst>
                  <a:ext uri="{FF2B5EF4-FFF2-40B4-BE49-F238E27FC236}">
                    <a16:creationId xmlns:a16="http://schemas.microsoft.com/office/drawing/2014/main" id="{C49EE51C-DC9E-D1AF-7765-221763652405}"/>
                  </a:ext>
                </a:extLst>
              </p:cNvPr>
              <p:cNvSpPr txBox="1">
                <a:spLocks noRot="1" noChangeAspect="1" noMove="1" noResize="1" noEditPoints="1" noAdjustHandles="1" noChangeArrowheads="1" noChangeShapeType="1" noTextEdit="1"/>
              </p:cNvSpPr>
              <p:nvPr/>
            </p:nvSpPr>
            <p:spPr>
              <a:xfrm>
                <a:off x="498860" y="836341"/>
                <a:ext cx="11109560" cy="1477328"/>
              </a:xfrm>
              <a:prstGeom prst="rect">
                <a:avLst/>
              </a:prstGeom>
              <a:blipFill>
                <a:blip r:embed="rId2"/>
                <a:stretch>
                  <a:fillRect l="-604" t="-2058" b="-412"/>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92B9760E-64DC-C25C-5F6C-11C42C2A9F11}"/>
                  </a:ext>
                </a:extLst>
              </p:cNvPr>
              <p:cNvSpPr txBox="1"/>
              <p:nvPr/>
            </p:nvSpPr>
            <p:spPr>
              <a:xfrm>
                <a:off x="498860" y="3429000"/>
                <a:ext cx="11109560" cy="1569660"/>
              </a:xfrm>
              <a:prstGeom prst="rect">
                <a:avLst/>
              </a:prstGeom>
              <a:noFill/>
            </p:spPr>
            <p:txBody>
              <a:bodyPr wrap="square" rtlCol="0">
                <a:spAutoFit/>
              </a:bodyPr>
              <a:lstStyle/>
              <a:p>
                <a:r>
                  <a:rPr lang="cs-CZ" sz="2000" dirty="0"/>
                  <a:t>Elektromotor s příkonem 5 kW pracuje s účinností 80 %. Jakou práci vykoná za 8 hodin?</a:t>
                </a:r>
              </a:p>
              <a:p>
                <a:endParaRPr lang="cs-CZ" sz="800" dirty="0"/>
              </a:p>
              <a:p>
                <a:pPr/>
                <a14:m>
                  <m:oMathPara xmlns:m="http://schemas.openxmlformats.org/officeDocument/2006/math">
                    <m:oMathParaPr>
                      <m:jc m:val="right"/>
                    </m:oMathParaPr>
                    <m:oMath xmlns:m="http://schemas.openxmlformats.org/officeDocument/2006/math">
                      <m:d>
                        <m:dPr>
                          <m:begChr m:val="["/>
                          <m:endChr m:val="]"/>
                          <m:ctrlPr>
                            <a:rPr lang="cs-CZ" sz="2000" i="1" smtClean="0">
                              <a:latin typeface="Cambria Math" panose="02040503050406030204" pitchFamily="18" charset="0"/>
                            </a:rPr>
                          </m:ctrlPr>
                        </m:dPr>
                        <m:e>
                          <m:r>
                            <a:rPr lang="cs-CZ" sz="2000" b="0" i="1" smtClean="0">
                              <a:latin typeface="Cambria Math" panose="02040503050406030204" pitchFamily="18" charset="0"/>
                            </a:rPr>
                            <m:t>32 </m:t>
                          </m:r>
                          <m:r>
                            <m:rPr>
                              <m:sty m:val="p"/>
                            </m:rPr>
                            <a:rPr lang="cs-CZ" sz="2000" b="0" i="0" smtClean="0">
                              <a:latin typeface="Cambria Math" panose="02040503050406030204" pitchFamily="18" charset="0"/>
                            </a:rPr>
                            <m:t>kWh</m:t>
                          </m:r>
                          <m:r>
                            <a:rPr lang="cs-CZ" sz="2000" b="0" i="0" smtClean="0">
                              <a:latin typeface="Cambria Math" panose="02040503050406030204" pitchFamily="18" charset="0"/>
                            </a:rPr>
                            <m:t> </m:t>
                          </m:r>
                          <m:r>
                            <a:rPr lang="cs-CZ" sz="2000" b="0" i="1" smtClean="0">
                              <a:latin typeface="Cambria Math" panose="02040503050406030204" pitchFamily="18" charset="0"/>
                              <a:ea typeface="Cambria Math" panose="02040503050406030204" pitchFamily="18" charset="0"/>
                            </a:rPr>
                            <m:t>≈ 115 </m:t>
                          </m:r>
                          <m:r>
                            <m:rPr>
                              <m:sty m:val="p"/>
                            </m:rPr>
                            <a:rPr lang="cs-CZ" sz="2000" b="0" i="0" smtClean="0">
                              <a:latin typeface="Cambria Math" panose="02040503050406030204" pitchFamily="18" charset="0"/>
                              <a:ea typeface="Cambria Math" panose="02040503050406030204" pitchFamily="18" charset="0"/>
                            </a:rPr>
                            <m:t>MJ</m:t>
                          </m:r>
                        </m:e>
                      </m:d>
                    </m:oMath>
                  </m:oMathPara>
                </a14:m>
                <a:endParaRPr lang="cs-CZ" sz="2000" dirty="0"/>
              </a:p>
              <a:p>
                <a:endParaRPr lang="cs-CZ" sz="800" dirty="0"/>
              </a:p>
              <a:p>
                <a:r>
                  <a:rPr lang="cs-CZ" sz="2000" dirty="0"/>
                  <a:t>Řešení:</a:t>
                </a:r>
              </a:p>
              <a:p>
                <a:pPr/>
                <a14:m>
                  <m:oMathPara xmlns:m="http://schemas.openxmlformats.org/officeDocument/2006/math">
                    <m:oMathParaPr>
                      <m:jc m:val="left"/>
                    </m:oMathParaPr>
                    <m:oMath xmlns:m="http://schemas.openxmlformats.org/officeDocument/2006/math">
                      <m:sSub>
                        <m:sSubPr>
                          <m:ctrlPr>
                            <a:rPr lang="cs-CZ" sz="2000" i="1" smtClean="0">
                              <a:latin typeface="Cambria Math" panose="02040503050406030204" pitchFamily="18" charset="0"/>
                            </a:rPr>
                          </m:ctrlPr>
                        </m:sSubPr>
                        <m:e>
                          <m:r>
                            <a:rPr lang="cs-CZ" sz="2000" b="0" i="1" smtClean="0">
                              <a:latin typeface="Cambria Math" panose="02040503050406030204" pitchFamily="18" charset="0"/>
                            </a:rPr>
                            <m:t>𝑃</m:t>
                          </m:r>
                        </m:e>
                        <m:sub>
                          <m:r>
                            <a:rPr lang="cs-CZ" sz="2000" b="0" i="1" smtClean="0">
                              <a:latin typeface="Cambria Math" panose="02040503050406030204" pitchFamily="18" charset="0"/>
                            </a:rPr>
                            <m:t>0</m:t>
                          </m:r>
                        </m:sub>
                      </m:sSub>
                      <m:r>
                        <a:rPr lang="cs-CZ" sz="2000" b="0" i="1" smtClean="0">
                          <a:latin typeface="Cambria Math" panose="02040503050406030204" pitchFamily="18" charset="0"/>
                        </a:rPr>
                        <m:t>=5 </m:t>
                      </m:r>
                      <m:r>
                        <m:rPr>
                          <m:sty m:val="p"/>
                        </m:rPr>
                        <a:rPr lang="cs-CZ" sz="2000" b="0" i="0" smtClean="0">
                          <a:latin typeface="Cambria Math" panose="02040503050406030204" pitchFamily="18" charset="0"/>
                        </a:rPr>
                        <m:t>kW</m:t>
                      </m:r>
                      <m:r>
                        <a:rPr lang="cs-CZ" sz="2000" b="0" i="0" smtClean="0">
                          <a:latin typeface="Cambria Math" panose="02040503050406030204" pitchFamily="18" charset="0"/>
                        </a:rPr>
                        <m:t>=5000 </m:t>
                      </m:r>
                      <m:r>
                        <m:rPr>
                          <m:sty m:val="p"/>
                        </m:rPr>
                        <a:rPr lang="cs-CZ" sz="2000" b="0" i="0" smtClean="0">
                          <a:latin typeface="Cambria Math" panose="02040503050406030204" pitchFamily="18" charset="0"/>
                        </a:rPr>
                        <m:t>W</m:t>
                      </m:r>
                      <m:r>
                        <a:rPr lang="cs-CZ" sz="2000" b="0" i="0" smtClean="0">
                          <a:latin typeface="Cambria Math" panose="02040503050406030204" pitchFamily="18" charset="0"/>
                        </a:rPr>
                        <m:t>, </m:t>
                      </m:r>
                      <m:r>
                        <a:rPr lang="cs-CZ" sz="2000" b="0" i="1" smtClean="0">
                          <a:latin typeface="Cambria Math" panose="02040503050406030204" pitchFamily="18" charset="0"/>
                          <a:sym typeface="Symbol" panose="05050102010706020507" pitchFamily="18" charset="2"/>
                        </a:rPr>
                        <m:t>=80 %=0,8, </m:t>
                      </m:r>
                      <m:r>
                        <a:rPr lang="cs-CZ" sz="2000" b="0" i="1" smtClean="0">
                          <a:latin typeface="Cambria Math" panose="02040503050406030204" pitchFamily="18" charset="0"/>
                          <a:sym typeface="Symbol" panose="05050102010706020507" pitchFamily="18" charset="2"/>
                        </a:rPr>
                        <m:t>𝑡</m:t>
                      </m:r>
                      <m:r>
                        <a:rPr lang="cs-CZ" sz="2000" b="0" i="1" smtClean="0">
                          <a:latin typeface="Cambria Math" panose="02040503050406030204" pitchFamily="18" charset="0"/>
                          <a:sym typeface="Symbol" panose="05050102010706020507" pitchFamily="18" charset="2"/>
                        </a:rPr>
                        <m:t>=8 </m:t>
                      </m:r>
                      <m:r>
                        <m:rPr>
                          <m:sty m:val="p"/>
                        </m:rPr>
                        <a:rPr lang="cs-CZ" sz="2000" b="0" i="0" smtClean="0">
                          <a:latin typeface="Cambria Math" panose="02040503050406030204" pitchFamily="18" charset="0"/>
                          <a:sym typeface="Symbol" panose="05050102010706020507" pitchFamily="18" charset="2"/>
                        </a:rPr>
                        <m:t>hodin</m:t>
                      </m:r>
                      <m:r>
                        <a:rPr lang="cs-CZ" sz="2000" b="0" i="0" smtClean="0">
                          <a:latin typeface="Cambria Math" panose="02040503050406030204" pitchFamily="18" charset="0"/>
                          <a:sym typeface="Symbol" panose="05050102010706020507" pitchFamily="18" charset="2"/>
                        </a:rPr>
                        <m:t>=28800 </m:t>
                      </m:r>
                      <m:r>
                        <m:rPr>
                          <m:sty m:val="p"/>
                        </m:rPr>
                        <a:rPr lang="cs-CZ" sz="2000" b="0" i="0" smtClean="0">
                          <a:latin typeface="Cambria Math" panose="02040503050406030204" pitchFamily="18" charset="0"/>
                          <a:sym typeface="Symbol" panose="05050102010706020507" pitchFamily="18" charset="2"/>
                        </a:rPr>
                        <m:t>s</m:t>
                      </m:r>
                      <m:r>
                        <a:rPr lang="cs-CZ" sz="2000" b="0" i="0" smtClean="0">
                          <a:latin typeface="Cambria Math" panose="02040503050406030204" pitchFamily="18" charset="0"/>
                          <a:sym typeface="Symbol" panose="05050102010706020507" pitchFamily="18" charset="2"/>
                        </a:rPr>
                        <m:t>, </m:t>
                      </m:r>
                      <m:r>
                        <a:rPr lang="cs-CZ" sz="2000" b="0" i="1" smtClean="0">
                          <a:latin typeface="Cambria Math" panose="02040503050406030204" pitchFamily="18" charset="0"/>
                          <a:sym typeface="Symbol" panose="05050102010706020507" pitchFamily="18" charset="2"/>
                        </a:rPr>
                        <m:t>𝑊</m:t>
                      </m:r>
                      <m:r>
                        <a:rPr lang="cs-CZ" sz="2000" b="0" i="0" smtClean="0">
                          <a:latin typeface="Cambria Math" panose="02040503050406030204" pitchFamily="18" charset="0"/>
                          <a:sym typeface="Symbol" panose="05050102010706020507" pitchFamily="18" charset="2"/>
                        </a:rPr>
                        <m:t>=?</m:t>
                      </m:r>
                    </m:oMath>
                  </m:oMathPara>
                </a14:m>
                <a:endParaRPr lang="cs-CZ" sz="2000" dirty="0"/>
              </a:p>
            </p:txBody>
          </p:sp>
        </mc:Choice>
        <mc:Fallback xmlns="">
          <p:sp>
            <p:nvSpPr>
              <p:cNvPr id="7" name="TextovéPole 6">
                <a:extLst>
                  <a:ext uri="{FF2B5EF4-FFF2-40B4-BE49-F238E27FC236}">
                    <a16:creationId xmlns:a16="http://schemas.microsoft.com/office/drawing/2014/main" id="{92B9760E-64DC-C25C-5F6C-11C42C2A9F11}"/>
                  </a:ext>
                </a:extLst>
              </p:cNvPr>
              <p:cNvSpPr txBox="1">
                <a:spLocks noRot="1" noChangeAspect="1" noMove="1" noResize="1" noEditPoints="1" noAdjustHandles="1" noChangeArrowheads="1" noChangeShapeType="1" noTextEdit="1"/>
              </p:cNvSpPr>
              <p:nvPr/>
            </p:nvSpPr>
            <p:spPr>
              <a:xfrm>
                <a:off x="498860" y="3429000"/>
                <a:ext cx="11109560" cy="1569660"/>
              </a:xfrm>
              <a:prstGeom prst="rect">
                <a:avLst/>
              </a:prstGeom>
              <a:blipFill>
                <a:blip r:embed="rId3"/>
                <a:stretch>
                  <a:fillRect l="-604" t="-2335" b="-778"/>
                </a:stretch>
              </a:blipFill>
            </p:spPr>
            <p:txBody>
              <a:bodyPr/>
              <a:lstStyle/>
              <a:p>
                <a:r>
                  <a:rPr lang="cs-CZ">
                    <a:noFill/>
                  </a:rPr>
                  <a:t> </a:t>
                </a:r>
              </a:p>
            </p:txBody>
          </p:sp>
        </mc:Fallback>
      </mc:AlternateContent>
      <p:cxnSp>
        <p:nvCxnSpPr>
          <p:cNvPr id="9" name="Přímá spojnice 8">
            <a:extLst>
              <a:ext uri="{FF2B5EF4-FFF2-40B4-BE49-F238E27FC236}">
                <a16:creationId xmlns:a16="http://schemas.microsoft.com/office/drawing/2014/main" id="{64A30ADD-E7D0-A8B8-595E-204ED35E89B0}"/>
              </a:ext>
            </a:extLst>
          </p:cNvPr>
          <p:cNvCxnSpPr/>
          <p:nvPr/>
        </p:nvCxnSpPr>
        <p:spPr>
          <a:xfrm>
            <a:off x="498860" y="5006898"/>
            <a:ext cx="1110956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Přímá spojnice 10">
            <a:extLst>
              <a:ext uri="{FF2B5EF4-FFF2-40B4-BE49-F238E27FC236}">
                <a16:creationId xmlns:a16="http://schemas.microsoft.com/office/drawing/2014/main" id="{14356AB3-3592-01DF-59D4-2A2EA8C829AE}"/>
              </a:ext>
            </a:extLst>
          </p:cNvPr>
          <p:cNvCxnSpPr/>
          <p:nvPr/>
        </p:nvCxnSpPr>
        <p:spPr>
          <a:xfrm>
            <a:off x="498860" y="2319454"/>
            <a:ext cx="1110956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301407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248BFE4F-370E-9534-F227-84D6DBE30E02}"/>
              </a:ext>
            </a:extLst>
          </p:cNvPr>
          <p:cNvSpPr txBox="1"/>
          <p:nvPr/>
        </p:nvSpPr>
        <p:spPr>
          <a:xfrm>
            <a:off x="386959" y="491557"/>
            <a:ext cx="11418073" cy="923330"/>
          </a:xfrm>
          <a:prstGeom prst="rect">
            <a:avLst/>
          </a:prstGeom>
          <a:noFill/>
        </p:spPr>
        <p:txBody>
          <a:bodyPr wrap="square">
            <a:spAutoFit/>
          </a:bodyPr>
          <a:lstStyle/>
          <a:p>
            <a:r>
              <a:rPr lang="cs-CZ" b="1" dirty="0"/>
              <a:t>Energie</a:t>
            </a:r>
            <a:r>
              <a:rPr lang="cs-CZ" dirty="0"/>
              <a:t> je skalární fyzikální veličina, která popisuje </a:t>
            </a:r>
            <a:r>
              <a:rPr lang="cs-CZ" b="1" dirty="0"/>
              <a:t>schopnost hmoty (látky nebo pole) konat práci</a:t>
            </a:r>
            <a:r>
              <a:rPr lang="cs-CZ" dirty="0"/>
              <a:t>. Energie je slovo vytvořené fyziky v polovině devatenáctého století z řeckého </a:t>
            </a:r>
            <a:r>
              <a:rPr lang="el-GR" dirty="0"/>
              <a:t>ἐνέργεια (</a:t>
            </a:r>
            <a:r>
              <a:rPr lang="cs-CZ" dirty="0" err="1"/>
              <a:t>energeia</a:t>
            </a:r>
            <a:r>
              <a:rPr lang="cs-CZ" dirty="0"/>
              <a:t>, tj. vůle, síla či schopnost k činům). Energie je popsána stavovou veličinou a může mít různé formy.</a:t>
            </a:r>
          </a:p>
        </p:txBody>
      </p:sp>
      <p:sp>
        <p:nvSpPr>
          <p:cNvPr id="4" name="TextovéPole 3">
            <a:extLst>
              <a:ext uri="{FF2B5EF4-FFF2-40B4-BE49-F238E27FC236}">
                <a16:creationId xmlns:a16="http://schemas.microsoft.com/office/drawing/2014/main" id="{4484DC19-34D3-737F-8A35-BCD7BBC16938}"/>
              </a:ext>
            </a:extLst>
          </p:cNvPr>
          <p:cNvSpPr txBox="1"/>
          <p:nvPr/>
        </p:nvSpPr>
        <p:spPr>
          <a:xfrm>
            <a:off x="5571872" y="139637"/>
            <a:ext cx="1048249" cy="369332"/>
          </a:xfrm>
          <a:prstGeom prst="rect">
            <a:avLst/>
          </a:prstGeom>
          <a:noFill/>
        </p:spPr>
        <p:txBody>
          <a:bodyPr wrap="square" rtlCol="0">
            <a:spAutoFit/>
          </a:bodyPr>
          <a:lstStyle/>
          <a:p>
            <a:r>
              <a:rPr lang="cs-CZ" b="1" dirty="0"/>
              <a:t>ENERGIE</a:t>
            </a:r>
          </a:p>
        </p:txBody>
      </p:sp>
      <mc:AlternateContent xmlns:mc="http://schemas.openxmlformats.org/markup-compatibility/2006" xmlns:a14="http://schemas.microsoft.com/office/drawing/2010/main">
        <mc:Choice Requires="a14">
          <p:sp>
            <p:nvSpPr>
              <p:cNvPr id="5" name="TextovéPole 4">
                <a:extLst>
                  <a:ext uri="{FF2B5EF4-FFF2-40B4-BE49-F238E27FC236}">
                    <a16:creationId xmlns:a16="http://schemas.microsoft.com/office/drawing/2014/main" id="{C91445AC-242D-1D34-EBED-298E3AB27C44}"/>
                  </a:ext>
                </a:extLst>
              </p:cNvPr>
              <p:cNvSpPr txBox="1"/>
              <p:nvPr/>
            </p:nvSpPr>
            <p:spPr>
              <a:xfrm>
                <a:off x="386959" y="1414887"/>
                <a:ext cx="9631682" cy="4493538"/>
              </a:xfrm>
              <a:prstGeom prst="rect">
                <a:avLst/>
              </a:prstGeom>
              <a:noFill/>
            </p:spPr>
            <p:txBody>
              <a:bodyPr wrap="square" rtlCol="0">
                <a:spAutoFit/>
              </a:bodyPr>
              <a:lstStyle/>
              <a:p>
                <a:r>
                  <a:rPr lang="cs-CZ" dirty="0"/>
                  <a:t>Konání  práce je podmíněno </a:t>
                </a:r>
                <a:r>
                  <a:rPr lang="cs-CZ" b="1" dirty="0"/>
                  <a:t>silovým působením </a:t>
                </a:r>
                <a:r>
                  <a:rPr lang="cs-CZ" dirty="0"/>
                  <a:t>na těleso a </a:t>
                </a:r>
                <a:r>
                  <a:rPr lang="cs-CZ" b="1" dirty="0"/>
                  <a:t>pohybem </a:t>
                </a:r>
                <a:r>
                  <a:rPr lang="cs-CZ" dirty="0"/>
                  <a:t>tělesa.</a:t>
                </a:r>
              </a:p>
              <a:p>
                <a:endParaRPr lang="cs-CZ" sz="800" dirty="0"/>
              </a:p>
              <a:p>
                <a:r>
                  <a:rPr lang="cs-CZ" dirty="0"/>
                  <a:t>Silou působí na těleso například gravitační pole, magnetické pole nebo pole elektrické. Silové působení magnetického a elektrického pole bude studováno v části fyziky „elektřina a magnetismus“.</a:t>
                </a:r>
              </a:p>
              <a:p>
                <a:r>
                  <a:rPr lang="cs-CZ" dirty="0"/>
                  <a:t>Silové působení gravitačního pole na hmotný bod vypočteme podle druhého pohybového zákona </a:t>
                </a:r>
                <a14:m>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𝑭</m:t>
                        </m:r>
                      </m:e>
                      <m:sub>
                        <m:r>
                          <a:rPr lang="cs-CZ" b="1" i="1" smtClean="0">
                            <a:latin typeface="Cambria Math" panose="02040503050406030204" pitchFamily="18" charset="0"/>
                          </a:rPr>
                          <m:t>𝑮</m:t>
                        </m:r>
                      </m:sub>
                    </m:sSub>
                    <m:r>
                      <a:rPr lang="cs-CZ" b="1" i="1" smtClean="0">
                        <a:latin typeface="Cambria Math" panose="02040503050406030204" pitchFamily="18" charset="0"/>
                      </a:rPr>
                      <m:t>=</m:t>
                    </m:r>
                    <m:r>
                      <a:rPr lang="cs-CZ" b="1" i="1" smtClean="0">
                        <a:latin typeface="Cambria Math" panose="02040503050406030204" pitchFamily="18" charset="0"/>
                      </a:rPr>
                      <m:t>𝒎</m:t>
                    </m:r>
                    <m:r>
                      <a:rPr lang="cs-CZ" b="1" i="1" smtClean="0">
                        <a:latin typeface="Cambria Math" panose="02040503050406030204" pitchFamily="18" charset="0"/>
                      </a:rPr>
                      <m:t> . </m:t>
                    </m:r>
                    <m:r>
                      <a:rPr lang="cs-CZ" b="1" i="1" smtClean="0">
                        <a:latin typeface="Cambria Math" panose="02040503050406030204" pitchFamily="18" charset="0"/>
                      </a:rPr>
                      <m:t>𝒈</m:t>
                    </m:r>
                  </m:oMath>
                </a14:m>
                <a:r>
                  <a:rPr lang="cs-CZ" dirty="0"/>
                  <a:t>. Známe-li velikost síly v určitém bodě gravitačního pole, můžeme ze vztahu pro práci </a:t>
                </a:r>
                <a14:m>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𝑾</m:t>
                        </m:r>
                      </m:e>
                      <m:sub>
                        <m:r>
                          <a:rPr lang="cs-CZ" b="1" i="1" smtClean="0">
                            <a:latin typeface="Cambria Math" panose="02040503050406030204" pitchFamily="18" charset="0"/>
                          </a:rPr>
                          <m:t>𝑮</m:t>
                        </m:r>
                      </m:sub>
                    </m:sSub>
                    <m:r>
                      <a:rPr lang="cs-CZ" b="1" i="1" smtClean="0">
                        <a:latin typeface="Cambria Math" panose="02040503050406030204" pitchFamily="18" charset="0"/>
                      </a:rPr>
                      <m:t>=</m:t>
                    </m:r>
                    <m:sSub>
                      <m:sSubPr>
                        <m:ctrlPr>
                          <a:rPr lang="cs-CZ" b="1" i="1" smtClean="0">
                            <a:latin typeface="Cambria Math" panose="02040503050406030204" pitchFamily="18" charset="0"/>
                          </a:rPr>
                        </m:ctrlPr>
                      </m:sSubPr>
                      <m:e>
                        <m:r>
                          <a:rPr lang="cs-CZ" b="1" i="1" smtClean="0">
                            <a:latin typeface="Cambria Math" panose="02040503050406030204" pitchFamily="18" charset="0"/>
                          </a:rPr>
                          <m:t>𝑭</m:t>
                        </m:r>
                      </m:e>
                      <m:sub>
                        <m:r>
                          <a:rPr lang="cs-CZ" b="1" i="1" smtClean="0">
                            <a:latin typeface="Cambria Math" panose="02040503050406030204" pitchFamily="18" charset="0"/>
                          </a:rPr>
                          <m:t>𝑮</m:t>
                        </m:r>
                      </m:sub>
                    </m:sSub>
                    <m:r>
                      <a:rPr lang="cs-CZ" b="1" i="1" smtClean="0">
                        <a:latin typeface="Cambria Math" panose="02040503050406030204" pitchFamily="18" charset="0"/>
                      </a:rPr>
                      <m:t> . </m:t>
                    </m:r>
                    <m:r>
                      <a:rPr lang="cs-CZ" b="1" i="1" smtClean="0">
                        <a:latin typeface="Cambria Math" panose="02040503050406030204" pitchFamily="18" charset="0"/>
                      </a:rPr>
                      <m:t>𝒔</m:t>
                    </m:r>
                  </m:oMath>
                </a14:m>
                <a:r>
                  <a:rPr lang="cs-CZ" b="1" dirty="0"/>
                  <a:t> </a:t>
                </a:r>
                <a:r>
                  <a:rPr lang="cs-CZ" dirty="0"/>
                  <a:t>vypočítat velikost mechanické práce, kterou je nutné vykonat k přemístění hmotného bodu v gravitačním poli. </a:t>
                </a:r>
              </a:p>
              <a:p>
                <a:r>
                  <a:rPr lang="cs-CZ" dirty="0"/>
                  <a:t>V gravitačním poli Země konáme práci zvedáme-li hmotné těleso dále od povrchu Země. Čím výše tělese zvedáme, tím větší mechanickou práci musíme vykonat a těleso získává schopnost při zpětném pohybu samo konat práci. Říkáme, že jsme tělesu dodali </a:t>
                </a:r>
                <a:r>
                  <a:rPr lang="cs-CZ" b="1" dirty="0"/>
                  <a:t>polohovou (potenciální) energii.</a:t>
                </a:r>
                <a:r>
                  <a:rPr lang="cs-CZ" dirty="0"/>
                  <a:t> </a:t>
                </a:r>
              </a:p>
              <a:p>
                <a:endParaRPr lang="cs-CZ" sz="800" dirty="0"/>
              </a:p>
              <a:p>
                <a:r>
                  <a:rPr lang="cs-CZ" dirty="0"/>
                  <a:t>Uvažujme hmotný bod o hmotnosti m, který padá volným pádem po svislé přímce (viz obrázek). Na tento bod působí jen </a:t>
                </a:r>
                <a:r>
                  <a:rPr lang="cs-CZ" b="1" dirty="0"/>
                  <a:t>tíhová síla </a:t>
                </a:r>
                <a14:m>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𝑭</m:t>
                        </m:r>
                      </m:e>
                      <m:sub>
                        <m:r>
                          <a:rPr lang="cs-CZ" b="1" i="1" smtClean="0">
                            <a:latin typeface="Cambria Math" panose="02040503050406030204" pitchFamily="18" charset="0"/>
                          </a:rPr>
                          <m:t>𝑮</m:t>
                        </m:r>
                      </m:sub>
                    </m:sSub>
                    <m:r>
                      <a:rPr lang="cs-CZ" b="1" i="1" smtClean="0">
                        <a:latin typeface="Cambria Math" panose="02040503050406030204" pitchFamily="18" charset="0"/>
                      </a:rPr>
                      <m:t>=</m:t>
                    </m:r>
                    <m:r>
                      <a:rPr lang="cs-CZ" b="0" i="1" smtClean="0">
                        <a:latin typeface="Cambria Math" panose="02040503050406030204" pitchFamily="18" charset="0"/>
                      </a:rPr>
                      <m:t>𝑚</m:t>
                    </m:r>
                    <m:r>
                      <a:rPr lang="cs-CZ" b="0" i="1" smtClean="0">
                        <a:latin typeface="Cambria Math" panose="02040503050406030204" pitchFamily="18" charset="0"/>
                      </a:rPr>
                      <m:t> . </m:t>
                    </m:r>
                    <m:r>
                      <a:rPr lang="cs-CZ" b="1" i="1" smtClean="0">
                        <a:latin typeface="Cambria Math" panose="02040503050406030204" pitchFamily="18" charset="0"/>
                      </a:rPr>
                      <m:t>𝒈</m:t>
                    </m:r>
                  </m:oMath>
                </a14:m>
                <a:r>
                  <a:rPr lang="cs-CZ" dirty="0"/>
                  <a:t>  a koná kladnou práci. Podél trajektorie mezi bodem A ve výšce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h</m:t>
                        </m:r>
                      </m:e>
                      <m:sub>
                        <m:r>
                          <a:rPr lang="cs-CZ" b="0" i="1" smtClean="0">
                            <a:latin typeface="Cambria Math" panose="02040503050406030204" pitchFamily="18" charset="0"/>
                          </a:rPr>
                          <m:t>1</m:t>
                        </m:r>
                      </m:sub>
                    </m:sSub>
                  </m:oMath>
                </a14:m>
                <a:r>
                  <a:rPr lang="cs-CZ" dirty="0"/>
                  <a:t> a bodem B ve výšce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h</m:t>
                        </m:r>
                      </m:e>
                      <m:sub>
                        <m:r>
                          <a:rPr lang="cs-CZ" b="0" i="1" smtClean="0">
                            <a:latin typeface="Cambria Math" panose="02040503050406030204" pitchFamily="18" charset="0"/>
                          </a:rPr>
                          <m:t>2</m:t>
                        </m:r>
                      </m:sub>
                    </m:sSub>
                  </m:oMath>
                </a14:m>
                <a:r>
                  <a:rPr lang="cs-CZ" dirty="0"/>
                  <a:t> urazí hmotný bod dráhu </a:t>
                </a:r>
                <a14:m>
                  <m:oMath xmlns:m="http://schemas.openxmlformats.org/officeDocument/2006/math">
                    <m:r>
                      <a:rPr lang="cs-CZ" b="0" i="1" smtClean="0">
                        <a:latin typeface="Cambria Math" panose="02040503050406030204" pitchFamily="18" charset="0"/>
                      </a:rPr>
                      <m:t>𝑠</m:t>
                    </m:r>
                    <m:r>
                      <a:rPr lang="cs-CZ" b="0" i="1"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h</m:t>
                        </m:r>
                      </m:e>
                      <m:sub>
                        <m:r>
                          <a:rPr lang="cs-CZ" b="0" i="1" smtClean="0">
                            <a:latin typeface="Cambria Math" panose="02040503050406030204" pitchFamily="18" charset="0"/>
                          </a:rPr>
                          <m:t>1</m:t>
                        </m:r>
                      </m:sub>
                    </m:sSub>
                    <m:r>
                      <a:rPr lang="cs-CZ" b="0" i="1" smtClean="0">
                        <a:latin typeface="Cambria Math" panose="02040503050406030204" pitchFamily="18" charset="0"/>
                      </a:rPr>
                      <m:t> − </m:t>
                    </m:r>
                    <m:sSub>
                      <m:sSubPr>
                        <m:ctrlPr>
                          <a:rPr lang="cs-CZ" b="0" i="1" smtClean="0">
                            <a:latin typeface="Cambria Math" panose="02040503050406030204" pitchFamily="18" charset="0"/>
                          </a:rPr>
                        </m:ctrlPr>
                      </m:sSubPr>
                      <m:e>
                        <m:r>
                          <a:rPr lang="cs-CZ" b="0" i="1" smtClean="0">
                            <a:latin typeface="Cambria Math" panose="02040503050406030204" pitchFamily="18" charset="0"/>
                          </a:rPr>
                          <m:t>h</m:t>
                        </m:r>
                      </m:e>
                      <m:sub>
                        <m:r>
                          <a:rPr lang="cs-CZ" b="0" i="1" smtClean="0">
                            <a:latin typeface="Cambria Math" panose="02040503050406030204" pitchFamily="18" charset="0"/>
                          </a:rPr>
                          <m:t>2</m:t>
                        </m:r>
                      </m:sub>
                    </m:sSub>
                  </m:oMath>
                </a14:m>
                <a:r>
                  <a:rPr lang="cs-CZ" dirty="0"/>
                  <a:t> a tíhová síla vykoná práci</a:t>
                </a:r>
              </a:p>
              <a:p>
                <a:endParaRPr lang="cs-CZ" dirty="0"/>
              </a:p>
              <a:p>
                <a:pPr algn="ct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𝑊</m:t>
                          </m:r>
                        </m:e>
                        <m:sub>
                          <m:r>
                            <a:rPr lang="cs-CZ" b="0" i="1" smtClean="0">
                              <a:latin typeface="Cambria Math" panose="02040503050406030204" pitchFamily="18" charset="0"/>
                            </a:rPr>
                            <m:t>𝐺</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𝐺</m:t>
                          </m:r>
                        </m:sub>
                      </m:sSub>
                      <m:r>
                        <a:rPr lang="cs-CZ" b="0" i="1" smtClean="0">
                          <a:latin typeface="Cambria Math" panose="02040503050406030204" pitchFamily="18" charset="0"/>
                        </a:rPr>
                        <m:t> . </m:t>
                      </m:r>
                      <m:r>
                        <a:rPr lang="cs-CZ" b="0" i="1" smtClean="0">
                          <a:latin typeface="Cambria Math" panose="02040503050406030204" pitchFamily="18" charset="0"/>
                        </a:rPr>
                        <m:t>𝑠</m:t>
                      </m:r>
                      <m:r>
                        <a:rPr lang="cs-CZ" b="0" i="1" smtClean="0">
                          <a:latin typeface="Cambria Math" panose="02040503050406030204" pitchFamily="18" charset="0"/>
                        </a:rPr>
                        <m:t>=</m:t>
                      </m:r>
                      <m:r>
                        <a:rPr lang="cs-CZ" b="0" i="1" smtClean="0">
                          <a:latin typeface="Cambria Math" panose="02040503050406030204" pitchFamily="18" charset="0"/>
                        </a:rPr>
                        <m:t>𝑚</m:t>
                      </m:r>
                      <m:r>
                        <a:rPr lang="cs-CZ" b="0" i="1" smtClean="0">
                          <a:latin typeface="Cambria Math" panose="02040503050406030204" pitchFamily="18" charset="0"/>
                        </a:rPr>
                        <m:t> . </m:t>
                      </m:r>
                      <m:r>
                        <a:rPr lang="cs-CZ" b="0" i="1" smtClean="0">
                          <a:latin typeface="Cambria Math" panose="02040503050406030204" pitchFamily="18" charset="0"/>
                        </a:rPr>
                        <m:t>𝑔</m:t>
                      </m:r>
                      <m:d>
                        <m:dPr>
                          <m:ctrlPr>
                            <a:rPr lang="cs-CZ" b="0" i="1" smtClean="0">
                              <a:latin typeface="Cambria Math" panose="02040503050406030204" pitchFamily="18" charset="0"/>
                            </a:rPr>
                          </m:ctrlPr>
                        </m:dPr>
                        <m:e>
                          <m:sSub>
                            <m:sSubPr>
                              <m:ctrlPr>
                                <a:rPr lang="cs-CZ" i="1">
                                  <a:latin typeface="Cambria Math" panose="02040503050406030204" pitchFamily="18" charset="0"/>
                                </a:rPr>
                              </m:ctrlPr>
                            </m:sSubPr>
                            <m:e>
                              <m:r>
                                <a:rPr lang="cs-CZ" i="1">
                                  <a:latin typeface="Cambria Math" panose="02040503050406030204" pitchFamily="18" charset="0"/>
                                </a:rPr>
                                <m:t>h</m:t>
                              </m:r>
                            </m:e>
                            <m:sub>
                              <m:r>
                                <a:rPr lang="cs-CZ" i="1">
                                  <a:latin typeface="Cambria Math" panose="02040503050406030204" pitchFamily="18" charset="0"/>
                                </a:rPr>
                                <m:t>1</m:t>
                              </m:r>
                            </m:sub>
                          </m:sSub>
                          <m:r>
                            <a:rPr lang="cs-CZ" i="1">
                              <a:latin typeface="Cambria Math" panose="02040503050406030204" pitchFamily="18" charset="0"/>
                            </a:rPr>
                            <m:t> − </m:t>
                          </m:r>
                          <m:sSub>
                            <m:sSubPr>
                              <m:ctrlPr>
                                <a:rPr lang="cs-CZ" i="1">
                                  <a:latin typeface="Cambria Math" panose="02040503050406030204" pitchFamily="18" charset="0"/>
                                </a:rPr>
                              </m:ctrlPr>
                            </m:sSubPr>
                            <m:e>
                              <m:r>
                                <a:rPr lang="cs-CZ" i="1">
                                  <a:latin typeface="Cambria Math" panose="02040503050406030204" pitchFamily="18" charset="0"/>
                                </a:rPr>
                                <m:t>h</m:t>
                              </m:r>
                            </m:e>
                            <m:sub>
                              <m:r>
                                <a:rPr lang="cs-CZ" i="1">
                                  <a:latin typeface="Cambria Math" panose="02040503050406030204" pitchFamily="18" charset="0"/>
                                </a:rPr>
                                <m:t>2</m:t>
                              </m:r>
                            </m:sub>
                          </m:sSub>
                        </m:e>
                      </m:d>
                    </m:oMath>
                  </m:oMathPara>
                </a14:m>
                <a:endParaRPr lang="cs-CZ" dirty="0"/>
              </a:p>
            </p:txBody>
          </p:sp>
        </mc:Choice>
        <mc:Fallback xmlns="">
          <p:sp>
            <p:nvSpPr>
              <p:cNvPr id="5" name="TextovéPole 4">
                <a:extLst>
                  <a:ext uri="{FF2B5EF4-FFF2-40B4-BE49-F238E27FC236}">
                    <a16:creationId xmlns:a16="http://schemas.microsoft.com/office/drawing/2014/main" id="{C91445AC-242D-1D34-EBED-298E3AB27C44}"/>
                  </a:ext>
                </a:extLst>
              </p:cNvPr>
              <p:cNvSpPr txBox="1">
                <a:spLocks noRot="1" noChangeAspect="1" noMove="1" noResize="1" noEditPoints="1" noAdjustHandles="1" noChangeArrowheads="1" noChangeShapeType="1" noTextEdit="1"/>
              </p:cNvSpPr>
              <p:nvPr/>
            </p:nvSpPr>
            <p:spPr>
              <a:xfrm>
                <a:off x="386959" y="1414887"/>
                <a:ext cx="9631682" cy="4493538"/>
              </a:xfrm>
              <a:prstGeom prst="rect">
                <a:avLst/>
              </a:prstGeom>
              <a:blipFill>
                <a:blip r:embed="rId2"/>
                <a:stretch>
                  <a:fillRect l="-506" t="-678" r="-443"/>
                </a:stretch>
              </a:blipFill>
            </p:spPr>
            <p:txBody>
              <a:bodyPr/>
              <a:lstStyle/>
              <a:p>
                <a:r>
                  <a:rPr lang="cs-CZ">
                    <a:noFill/>
                  </a:rPr>
                  <a:t> </a:t>
                </a:r>
              </a:p>
            </p:txBody>
          </p:sp>
        </mc:Fallback>
      </mc:AlternateContent>
      <p:pic>
        <p:nvPicPr>
          <p:cNvPr id="7" name="Obrázek 6">
            <a:extLst>
              <a:ext uri="{FF2B5EF4-FFF2-40B4-BE49-F238E27FC236}">
                <a16:creationId xmlns:a16="http://schemas.microsoft.com/office/drawing/2014/main" id="{B6CF7D51-A90B-63C3-C93B-F99265E57AA9}"/>
              </a:ext>
            </a:extLst>
          </p:cNvPr>
          <p:cNvPicPr>
            <a:picLocks noChangeAspect="1"/>
          </p:cNvPicPr>
          <p:nvPr/>
        </p:nvPicPr>
        <p:blipFill rotWithShape="1">
          <a:blip r:embed="rId3">
            <a:extLst>
              <a:ext uri="{28A0092B-C50C-407E-A947-70E740481C1C}">
                <a14:useLocalDpi xmlns:a14="http://schemas.microsoft.com/office/drawing/2010/main" val="0"/>
              </a:ext>
            </a:extLst>
          </a:blip>
          <a:srcRect l="20797" r="16375"/>
          <a:stretch/>
        </p:blipFill>
        <p:spPr>
          <a:xfrm>
            <a:off x="10161766" y="2410304"/>
            <a:ext cx="1542553" cy="2980679"/>
          </a:xfrm>
          <a:prstGeom prst="rect">
            <a:avLst/>
          </a:prstGeom>
        </p:spPr>
      </p:pic>
    </p:spTree>
    <p:extLst>
      <p:ext uri="{BB962C8B-B14F-4D97-AF65-F5344CB8AC3E}">
        <p14:creationId xmlns:p14="http://schemas.microsoft.com/office/powerpoint/2010/main" val="22294411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F607101B-8F8E-468D-897E-1B72DA220A96}"/>
              </a:ext>
            </a:extLst>
          </p:cNvPr>
          <p:cNvSpPr txBox="1"/>
          <p:nvPr/>
        </p:nvSpPr>
        <p:spPr>
          <a:xfrm>
            <a:off x="620202" y="122870"/>
            <a:ext cx="3731234" cy="369332"/>
          </a:xfrm>
          <a:prstGeom prst="rect">
            <a:avLst/>
          </a:prstGeom>
          <a:noFill/>
        </p:spPr>
        <p:txBody>
          <a:bodyPr wrap="square" rtlCol="0">
            <a:spAutoFit/>
          </a:bodyPr>
          <a:lstStyle/>
          <a:p>
            <a:r>
              <a:rPr lang="cs-CZ" b="1" dirty="0"/>
              <a:t>Polohová neboli potenciální energie</a:t>
            </a:r>
          </a:p>
        </p:txBody>
      </p:sp>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2ED89038-91FF-2775-31F4-68176EF56128}"/>
                  </a:ext>
                </a:extLst>
              </p:cNvPr>
              <p:cNvSpPr txBox="1"/>
              <p:nvPr/>
            </p:nvSpPr>
            <p:spPr>
              <a:xfrm>
                <a:off x="620202" y="492202"/>
                <a:ext cx="11316778" cy="2843599"/>
              </a:xfrm>
              <a:prstGeom prst="rect">
                <a:avLst/>
              </a:prstGeom>
              <a:noFill/>
            </p:spPr>
            <p:txBody>
              <a:bodyPr wrap="square">
                <a:spAutoFit/>
              </a:bodyPr>
              <a:lstStyle/>
              <a:p>
                <a:r>
                  <a:rPr lang="cs-CZ" dirty="0"/>
                  <a:t>Úpravou výrazu pro výpočet mechanické práce vykonané změnou výšky hmotného bodu z hladiny  A ve výšce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h</m:t>
                        </m:r>
                      </m:e>
                      <m:sub>
                        <m:r>
                          <a:rPr lang="cs-CZ" b="0" i="1" smtClean="0">
                            <a:latin typeface="Cambria Math" panose="02040503050406030204" pitchFamily="18" charset="0"/>
                          </a:rPr>
                          <m:t>1</m:t>
                        </m:r>
                      </m:sub>
                    </m:sSub>
                  </m:oMath>
                </a14:m>
                <a:r>
                  <a:rPr lang="cs-CZ" i="1" dirty="0">
                    <a:latin typeface="Cambria Math" panose="02040503050406030204" pitchFamily="18" charset="0"/>
                  </a:rPr>
                  <a:t> </a:t>
                </a:r>
                <a:r>
                  <a:rPr lang="cs-CZ" dirty="0">
                    <a:latin typeface="Cambria Math" panose="02040503050406030204" pitchFamily="18" charset="0"/>
                  </a:rPr>
                  <a:t>na hladinu B ve výšce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h</m:t>
                        </m:r>
                      </m:e>
                      <m:sub>
                        <m:r>
                          <a:rPr lang="cs-CZ" b="0" i="1" smtClean="0">
                            <a:latin typeface="Cambria Math" panose="02040503050406030204" pitchFamily="18" charset="0"/>
                          </a:rPr>
                          <m:t>2</m:t>
                        </m:r>
                      </m:sub>
                    </m:sSub>
                  </m:oMath>
                </a14:m>
                <a:r>
                  <a:rPr lang="cs-CZ" dirty="0">
                    <a:latin typeface="Cambria Math" panose="02040503050406030204" pitchFamily="18" charset="0"/>
                  </a:rPr>
                  <a:t> v gravitačním poli Země</a:t>
                </a:r>
              </a:p>
              <a:p>
                <a:pPr/>
                <a14:m>
                  <m:oMathPara xmlns:m="http://schemas.openxmlformats.org/officeDocument/2006/math">
                    <m:oMathParaPr>
                      <m:jc m:val="center"/>
                    </m:oMathParaPr>
                    <m:oMath xmlns:m="http://schemas.openxmlformats.org/officeDocument/2006/math">
                      <m:r>
                        <a:rPr lang="cs-CZ" b="0" i="0" smtClean="0">
                          <a:latin typeface="Cambria Math" panose="02040503050406030204" pitchFamily="18" charset="0"/>
                        </a:rPr>
                        <m:t> </m:t>
                      </m:r>
                      <m:sSub>
                        <m:sSubPr>
                          <m:ctrlPr>
                            <a:rPr lang="cs-CZ" i="1" smtClean="0">
                              <a:latin typeface="Cambria Math" panose="02040503050406030204" pitchFamily="18" charset="0"/>
                            </a:rPr>
                          </m:ctrlPr>
                        </m:sSubPr>
                        <m:e>
                          <m:r>
                            <a:rPr lang="cs-CZ" b="0" i="1" smtClean="0">
                              <a:latin typeface="Cambria Math" panose="02040503050406030204" pitchFamily="18" charset="0"/>
                            </a:rPr>
                            <m:t>𝑊</m:t>
                          </m:r>
                        </m:e>
                        <m:sub>
                          <m:r>
                            <a:rPr lang="cs-CZ" b="0" i="1" smtClean="0">
                              <a:latin typeface="Cambria Math" panose="02040503050406030204" pitchFamily="18" charset="0"/>
                            </a:rPr>
                            <m:t>𝐺</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𝐺</m:t>
                          </m:r>
                        </m:sub>
                      </m:sSub>
                      <m:r>
                        <a:rPr lang="cs-CZ" b="0" i="1" smtClean="0">
                          <a:latin typeface="Cambria Math" panose="02040503050406030204" pitchFamily="18" charset="0"/>
                        </a:rPr>
                        <m:t> . </m:t>
                      </m:r>
                      <m:r>
                        <a:rPr lang="cs-CZ" b="0" i="1" smtClean="0">
                          <a:latin typeface="Cambria Math" panose="02040503050406030204" pitchFamily="18" charset="0"/>
                        </a:rPr>
                        <m:t>𝑠</m:t>
                      </m:r>
                      <m:r>
                        <a:rPr lang="cs-CZ" b="0" i="1" smtClean="0">
                          <a:latin typeface="Cambria Math" panose="02040503050406030204" pitchFamily="18" charset="0"/>
                        </a:rPr>
                        <m:t>=</m:t>
                      </m:r>
                      <m:r>
                        <a:rPr lang="cs-CZ" b="0" i="1" smtClean="0">
                          <a:latin typeface="Cambria Math" panose="02040503050406030204" pitchFamily="18" charset="0"/>
                        </a:rPr>
                        <m:t>𝑚</m:t>
                      </m:r>
                      <m:r>
                        <a:rPr lang="cs-CZ" b="0" i="1" smtClean="0">
                          <a:latin typeface="Cambria Math" panose="02040503050406030204" pitchFamily="18" charset="0"/>
                        </a:rPr>
                        <m:t> . </m:t>
                      </m:r>
                      <m:r>
                        <a:rPr lang="cs-CZ" b="0" i="1" smtClean="0">
                          <a:latin typeface="Cambria Math" panose="02040503050406030204" pitchFamily="18" charset="0"/>
                        </a:rPr>
                        <m:t>𝑔</m:t>
                      </m:r>
                      <m:d>
                        <m:dPr>
                          <m:ctrlPr>
                            <a:rPr lang="cs-CZ" b="0" i="1" smtClean="0">
                              <a:latin typeface="Cambria Math" panose="02040503050406030204" pitchFamily="18" charset="0"/>
                            </a:rPr>
                          </m:ctrlPr>
                        </m:dPr>
                        <m:e>
                          <m:sSub>
                            <m:sSubPr>
                              <m:ctrlPr>
                                <a:rPr lang="cs-CZ" i="1">
                                  <a:latin typeface="Cambria Math" panose="02040503050406030204" pitchFamily="18" charset="0"/>
                                </a:rPr>
                              </m:ctrlPr>
                            </m:sSubPr>
                            <m:e>
                              <m:r>
                                <a:rPr lang="cs-CZ" i="1">
                                  <a:latin typeface="Cambria Math" panose="02040503050406030204" pitchFamily="18" charset="0"/>
                                </a:rPr>
                                <m:t>h</m:t>
                              </m:r>
                            </m:e>
                            <m:sub>
                              <m:r>
                                <a:rPr lang="cs-CZ" i="1">
                                  <a:latin typeface="Cambria Math" panose="02040503050406030204" pitchFamily="18" charset="0"/>
                                </a:rPr>
                                <m:t>1</m:t>
                              </m:r>
                            </m:sub>
                          </m:sSub>
                          <m:r>
                            <a:rPr lang="cs-CZ" i="1">
                              <a:latin typeface="Cambria Math" panose="02040503050406030204" pitchFamily="18" charset="0"/>
                            </a:rPr>
                            <m:t> − </m:t>
                          </m:r>
                          <m:sSub>
                            <m:sSubPr>
                              <m:ctrlPr>
                                <a:rPr lang="cs-CZ" i="1">
                                  <a:latin typeface="Cambria Math" panose="02040503050406030204" pitchFamily="18" charset="0"/>
                                </a:rPr>
                              </m:ctrlPr>
                            </m:sSubPr>
                            <m:e>
                              <m:r>
                                <a:rPr lang="cs-CZ" i="1">
                                  <a:latin typeface="Cambria Math" panose="02040503050406030204" pitchFamily="18" charset="0"/>
                                </a:rPr>
                                <m:t>h</m:t>
                              </m:r>
                            </m:e>
                            <m:sub>
                              <m:r>
                                <a:rPr lang="cs-CZ" i="1">
                                  <a:latin typeface="Cambria Math" panose="02040503050406030204" pitchFamily="18" charset="0"/>
                                </a:rPr>
                                <m:t>2</m:t>
                              </m:r>
                            </m:sub>
                          </m:sSub>
                        </m:e>
                      </m:d>
                    </m:oMath>
                  </m:oMathPara>
                </a14:m>
                <a:endParaRPr lang="cs-CZ" dirty="0"/>
              </a:p>
              <a:p>
                <a:endParaRPr lang="cs-CZ" sz="800" dirty="0"/>
              </a:p>
              <a:p>
                <a:r>
                  <a:rPr lang="cs-CZ" dirty="0"/>
                  <a:t>dostaneme</a:t>
                </a:r>
              </a:p>
              <a:p>
                <a:endParaRPr lang="cs-CZ" sz="800" dirty="0"/>
              </a:p>
              <a:p>
                <a:pPr/>
                <a14:m>
                  <m:oMathPara xmlns:m="http://schemas.openxmlformats.org/officeDocument/2006/math">
                    <m:oMathParaPr>
                      <m:jc m:val="center"/>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𝑊</m:t>
                          </m:r>
                        </m:e>
                        <m:sub>
                          <m:r>
                            <a:rPr lang="cs-CZ" b="0" i="1" smtClean="0">
                              <a:latin typeface="Cambria Math" panose="02040503050406030204" pitchFamily="18" charset="0"/>
                            </a:rPr>
                            <m:t>𝐺</m:t>
                          </m:r>
                        </m:sub>
                      </m:sSub>
                      <m:r>
                        <a:rPr lang="cs-CZ" b="0" i="1" smtClean="0">
                          <a:latin typeface="Cambria Math" panose="02040503050406030204" pitchFamily="18" charset="0"/>
                        </a:rPr>
                        <m:t>=</m:t>
                      </m:r>
                      <m:r>
                        <a:rPr lang="cs-CZ" b="0" i="1" smtClean="0">
                          <a:latin typeface="Cambria Math" panose="02040503050406030204" pitchFamily="18" charset="0"/>
                        </a:rPr>
                        <m:t>𝑚</m:t>
                      </m:r>
                      <m:r>
                        <a:rPr lang="cs-CZ" b="0" i="1" smtClean="0">
                          <a:latin typeface="Cambria Math" panose="02040503050406030204" pitchFamily="18" charset="0"/>
                        </a:rPr>
                        <m:t> . </m:t>
                      </m:r>
                      <m:r>
                        <a:rPr lang="cs-CZ" b="0" i="1" smtClean="0">
                          <a:latin typeface="Cambria Math" panose="02040503050406030204" pitchFamily="18" charset="0"/>
                        </a:rPr>
                        <m:t>𝑔</m:t>
                      </m:r>
                      <m:r>
                        <a:rPr lang="cs-CZ" b="0" i="1" smtClean="0">
                          <a:latin typeface="Cambria Math" panose="02040503050406030204" pitchFamily="18" charset="0"/>
                        </a:rPr>
                        <m:t> . </m:t>
                      </m:r>
                      <m:sSub>
                        <m:sSubPr>
                          <m:ctrlPr>
                            <a:rPr lang="cs-CZ" b="0" i="1" smtClean="0">
                              <a:latin typeface="Cambria Math" panose="02040503050406030204" pitchFamily="18" charset="0"/>
                            </a:rPr>
                          </m:ctrlPr>
                        </m:sSubPr>
                        <m:e>
                          <m:r>
                            <a:rPr lang="cs-CZ" b="0" i="1" smtClean="0">
                              <a:latin typeface="Cambria Math" panose="02040503050406030204" pitchFamily="18" charset="0"/>
                            </a:rPr>
                            <m:t>h</m:t>
                          </m:r>
                        </m:e>
                        <m:sub>
                          <m:r>
                            <a:rPr lang="cs-CZ" b="0" i="1" smtClean="0">
                              <a:latin typeface="Cambria Math" panose="02040503050406030204" pitchFamily="18" charset="0"/>
                            </a:rPr>
                            <m:t>1</m:t>
                          </m:r>
                        </m:sub>
                      </m:sSub>
                      <m:r>
                        <a:rPr lang="cs-CZ" b="0" i="1" smtClean="0">
                          <a:latin typeface="Cambria Math" panose="02040503050406030204" pitchFamily="18" charset="0"/>
                        </a:rPr>
                        <m:t> −</m:t>
                      </m:r>
                      <m:r>
                        <a:rPr lang="cs-CZ" b="0" i="1" smtClean="0">
                          <a:latin typeface="Cambria Math" panose="02040503050406030204" pitchFamily="18" charset="0"/>
                        </a:rPr>
                        <m:t>𝑚</m:t>
                      </m:r>
                      <m:r>
                        <a:rPr lang="cs-CZ" b="0" i="1" smtClean="0">
                          <a:latin typeface="Cambria Math" panose="02040503050406030204" pitchFamily="18" charset="0"/>
                        </a:rPr>
                        <m:t> . </m:t>
                      </m:r>
                      <m:r>
                        <a:rPr lang="cs-CZ" b="0" i="1" smtClean="0">
                          <a:latin typeface="Cambria Math" panose="02040503050406030204" pitchFamily="18" charset="0"/>
                        </a:rPr>
                        <m:t>𝑔</m:t>
                      </m:r>
                      <m:r>
                        <a:rPr lang="cs-CZ" b="0" i="1" smtClean="0">
                          <a:latin typeface="Cambria Math" panose="02040503050406030204" pitchFamily="18" charset="0"/>
                        </a:rPr>
                        <m:t> . </m:t>
                      </m:r>
                      <m:sSub>
                        <m:sSubPr>
                          <m:ctrlPr>
                            <a:rPr lang="cs-CZ" b="0" i="1" smtClean="0">
                              <a:latin typeface="Cambria Math" panose="02040503050406030204" pitchFamily="18" charset="0"/>
                            </a:rPr>
                          </m:ctrlPr>
                        </m:sSubPr>
                        <m:e>
                          <m:r>
                            <a:rPr lang="cs-CZ" b="0" i="1" smtClean="0">
                              <a:latin typeface="Cambria Math" panose="02040503050406030204" pitchFamily="18" charset="0"/>
                            </a:rPr>
                            <m:t>h</m:t>
                          </m:r>
                        </m:e>
                        <m:sub>
                          <m:r>
                            <a:rPr lang="cs-CZ" b="0" i="1" smtClean="0">
                              <a:latin typeface="Cambria Math" panose="02040503050406030204" pitchFamily="18" charset="0"/>
                            </a:rPr>
                            <m:t>2</m:t>
                          </m:r>
                        </m:sub>
                      </m:sSub>
                    </m:oMath>
                  </m:oMathPara>
                </a14:m>
                <a:endParaRPr lang="cs-CZ" dirty="0"/>
              </a:p>
              <a:p>
                <a:endParaRPr lang="cs-CZ" sz="800" dirty="0"/>
              </a:p>
              <a:p>
                <a:r>
                  <a:rPr lang="cs-CZ" dirty="0"/>
                  <a:t>kde na pravé straně je rozdíl veličiny </a:t>
                </a:r>
                <a14:m>
                  <m:oMath xmlns:m="http://schemas.openxmlformats.org/officeDocument/2006/math">
                    <m:r>
                      <a:rPr lang="cs-CZ" i="1" dirty="0" smtClean="0">
                        <a:latin typeface="Cambria Math" panose="02040503050406030204" pitchFamily="18" charset="0"/>
                      </a:rPr>
                      <m:t>𝑚</m:t>
                    </m:r>
                    <m:r>
                      <a:rPr lang="cs-CZ" i="1" dirty="0" smtClean="0">
                        <a:latin typeface="Cambria Math" panose="02040503050406030204" pitchFamily="18" charset="0"/>
                      </a:rPr>
                      <m:t> . </m:t>
                    </m:r>
                    <m:r>
                      <a:rPr lang="cs-CZ" i="1" dirty="0" smtClean="0">
                        <a:latin typeface="Cambria Math" panose="02040503050406030204" pitchFamily="18" charset="0"/>
                      </a:rPr>
                      <m:t>𝑔</m:t>
                    </m:r>
                    <m:r>
                      <a:rPr lang="cs-CZ" i="1" dirty="0" smtClean="0">
                        <a:latin typeface="Cambria Math" panose="02040503050406030204" pitchFamily="18" charset="0"/>
                      </a:rPr>
                      <m:t> . </m:t>
                    </m:r>
                    <m:r>
                      <a:rPr lang="cs-CZ" i="1" dirty="0" smtClean="0">
                        <a:latin typeface="Cambria Math" panose="02040503050406030204" pitchFamily="18" charset="0"/>
                      </a:rPr>
                      <m:t>h</m:t>
                    </m:r>
                    <m:r>
                      <a:rPr lang="cs-CZ" i="1" dirty="0" smtClean="0">
                        <a:latin typeface="Cambria Math" panose="02040503050406030204" pitchFamily="18" charset="0"/>
                      </a:rPr>
                      <m:t> </m:t>
                    </m:r>
                  </m:oMath>
                </a14:m>
                <a:r>
                  <a:rPr lang="cs-CZ" dirty="0"/>
                  <a:t>v počáteční a koncové výšce hmotného bodu. Veličina </a:t>
                </a:r>
                <a14:m>
                  <m:oMath xmlns:m="http://schemas.openxmlformats.org/officeDocument/2006/math">
                    <m:r>
                      <a:rPr lang="cs-CZ" i="1" dirty="0" smtClean="0">
                        <a:latin typeface="Cambria Math" panose="02040503050406030204" pitchFamily="18" charset="0"/>
                      </a:rPr>
                      <m:t>𝑚</m:t>
                    </m:r>
                    <m:r>
                      <a:rPr lang="cs-CZ" i="1" dirty="0" smtClean="0">
                        <a:latin typeface="Cambria Math" panose="02040503050406030204" pitchFamily="18" charset="0"/>
                      </a:rPr>
                      <m:t> . </m:t>
                    </m:r>
                    <m:r>
                      <a:rPr lang="cs-CZ" i="1" dirty="0" smtClean="0">
                        <a:latin typeface="Cambria Math" panose="02040503050406030204" pitchFamily="18" charset="0"/>
                      </a:rPr>
                      <m:t>𝑔</m:t>
                    </m:r>
                    <m:r>
                      <a:rPr lang="cs-CZ" i="1" dirty="0" smtClean="0">
                        <a:latin typeface="Cambria Math" panose="02040503050406030204" pitchFamily="18" charset="0"/>
                      </a:rPr>
                      <m:t> . </m:t>
                    </m:r>
                    <m:r>
                      <a:rPr lang="cs-CZ" i="1" dirty="0" smtClean="0">
                        <a:latin typeface="Cambria Math" panose="02040503050406030204" pitchFamily="18" charset="0"/>
                      </a:rPr>
                      <m:t>h</m:t>
                    </m:r>
                    <m:r>
                      <a:rPr lang="cs-CZ" i="1" dirty="0" smtClean="0">
                        <a:latin typeface="Cambria Math" panose="02040503050406030204" pitchFamily="18" charset="0"/>
                      </a:rPr>
                      <m:t>  </m:t>
                    </m:r>
                  </m:oMath>
                </a14:m>
                <a:r>
                  <a:rPr lang="cs-CZ" dirty="0"/>
                  <a:t>se nazývá </a:t>
                </a:r>
                <a:r>
                  <a:rPr lang="cs-CZ" b="1" dirty="0"/>
                  <a:t>polohová neboli potenciální energie </a:t>
                </a:r>
                <a:r>
                  <a:rPr lang="cs-CZ" dirty="0"/>
                  <a:t>a značí se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𝑝</m:t>
                        </m:r>
                      </m:sub>
                    </m:sSub>
                  </m:oMath>
                </a14:m>
                <a:r>
                  <a:rPr lang="cs-CZ" dirty="0"/>
                  <a:t>:</a:t>
                </a:r>
              </a:p>
              <a:p>
                <a:endParaRPr lang="cs-CZ" sz="800" dirty="0"/>
              </a:p>
              <a:p>
                <a:pPr/>
                <a14:m>
                  <m:oMathPara xmlns:m="http://schemas.openxmlformats.org/officeDocument/2006/math">
                    <m:oMathParaPr>
                      <m:jc m:val="center"/>
                    </m:oMathParaPr>
                    <m:oMath xmlns:m="http://schemas.openxmlformats.org/officeDocument/2006/math">
                      <m:sSub>
                        <m:sSubPr>
                          <m:ctrlPr>
                            <a:rPr lang="cs-CZ" b="1" i="1" smtClean="0">
                              <a:solidFill>
                                <a:srgbClr val="FF0000"/>
                              </a:solidFill>
                              <a:latin typeface="Cambria Math" panose="02040503050406030204" pitchFamily="18" charset="0"/>
                            </a:rPr>
                          </m:ctrlPr>
                        </m:sSubPr>
                        <m:e>
                          <m:r>
                            <a:rPr lang="cs-CZ" b="1" i="1" smtClean="0">
                              <a:solidFill>
                                <a:srgbClr val="FF0000"/>
                              </a:solidFill>
                              <a:latin typeface="Cambria Math" panose="02040503050406030204" pitchFamily="18" charset="0"/>
                            </a:rPr>
                            <m:t>𝑬</m:t>
                          </m:r>
                        </m:e>
                        <m:sub>
                          <m:r>
                            <a:rPr lang="cs-CZ" b="1" i="1" smtClean="0">
                              <a:solidFill>
                                <a:srgbClr val="FF0000"/>
                              </a:solidFill>
                              <a:latin typeface="Cambria Math" panose="02040503050406030204" pitchFamily="18" charset="0"/>
                            </a:rPr>
                            <m:t>𝒑</m:t>
                          </m:r>
                        </m:sub>
                      </m:sSub>
                      <m:r>
                        <a:rPr lang="cs-CZ" b="1" i="1" smtClean="0">
                          <a:solidFill>
                            <a:srgbClr val="FF0000"/>
                          </a:solidFill>
                          <a:latin typeface="Cambria Math" panose="02040503050406030204" pitchFamily="18" charset="0"/>
                        </a:rPr>
                        <m:t>=</m:t>
                      </m:r>
                      <m:r>
                        <a:rPr lang="cs-CZ" b="1" i="1" smtClean="0">
                          <a:solidFill>
                            <a:srgbClr val="FF0000"/>
                          </a:solidFill>
                          <a:latin typeface="Cambria Math" panose="02040503050406030204" pitchFamily="18" charset="0"/>
                        </a:rPr>
                        <m:t>𝒎</m:t>
                      </m:r>
                      <m:r>
                        <a:rPr lang="cs-CZ" b="1" i="1" smtClean="0">
                          <a:solidFill>
                            <a:srgbClr val="FF0000"/>
                          </a:solidFill>
                          <a:latin typeface="Cambria Math" panose="02040503050406030204" pitchFamily="18" charset="0"/>
                        </a:rPr>
                        <m:t> . </m:t>
                      </m:r>
                      <m:r>
                        <a:rPr lang="cs-CZ" b="1" i="1" smtClean="0">
                          <a:solidFill>
                            <a:srgbClr val="FF0000"/>
                          </a:solidFill>
                          <a:latin typeface="Cambria Math" panose="02040503050406030204" pitchFamily="18" charset="0"/>
                        </a:rPr>
                        <m:t>𝒈</m:t>
                      </m:r>
                      <m:r>
                        <a:rPr lang="cs-CZ" b="1" i="1" smtClean="0">
                          <a:solidFill>
                            <a:srgbClr val="FF0000"/>
                          </a:solidFill>
                          <a:latin typeface="Cambria Math" panose="02040503050406030204" pitchFamily="18" charset="0"/>
                        </a:rPr>
                        <m:t> . </m:t>
                      </m:r>
                      <m:r>
                        <a:rPr lang="cs-CZ" b="1" i="1" smtClean="0">
                          <a:solidFill>
                            <a:srgbClr val="FF0000"/>
                          </a:solidFill>
                          <a:latin typeface="Cambria Math" panose="02040503050406030204" pitchFamily="18" charset="0"/>
                        </a:rPr>
                        <m:t>𝒉</m:t>
                      </m:r>
                    </m:oMath>
                  </m:oMathPara>
                </a14:m>
                <a:endParaRPr lang="cs-CZ" b="1" dirty="0"/>
              </a:p>
            </p:txBody>
          </p:sp>
        </mc:Choice>
        <mc:Fallback xmlns="">
          <p:sp>
            <p:nvSpPr>
              <p:cNvPr id="6" name="TextovéPole 5">
                <a:extLst>
                  <a:ext uri="{FF2B5EF4-FFF2-40B4-BE49-F238E27FC236}">
                    <a16:creationId xmlns:a16="http://schemas.microsoft.com/office/drawing/2014/main" id="{2ED89038-91FF-2775-31F4-68176EF56128}"/>
                  </a:ext>
                </a:extLst>
              </p:cNvPr>
              <p:cNvSpPr txBox="1">
                <a:spLocks noRot="1" noChangeAspect="1" noMove="1" noResize="1" noEditPoints="1" noAdjustHandles="1" noChangeArrowheads="1" noChangeShapeType="1" noTextEdit="1"/>
              </p:cNvSpPr>
              <p:nvPr/>
            </p:nvSpPr>
            <p:spPr>
              <a:xfrm>
                <a:off x="620202" y="492202"/>
                <a:ext cx="11316778" cy="2843599"/>
              </a:xfrm>
              <a:prstGeom prst="rect">
                <a:avLst/>
              </a:prstGeom>
              <a:blipFill>
                <a:blip r:embed="rId2"/>
                <a:stretch>
                  <a:fillRect l="-485" t="-1717"/>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C661F724-A33B-F37B-8CCE-7B5EFFB83986}"/>
                  </a:ext>
                </a:extLst>
              </p:cNvPr>
              <p:cNvSpPr txBox="1"/>
              <p:nvPr/>
            </p:nvSpPr>
            <p:spPr>
              <a:xfrm>
                <a:off x="620202" y="3429000"/>
                <a:ext cx="11195436" cy="1221745"/>
              </a:xfrm>
              <a:prstGeom prst="rect">
                <a:avLst/>
              </a:prstGeom>
              <a:noFill/>
            </p:spPr>
            <p:txBody>
              <a:bodyPr wrap="square" rtlCol="0">
                <a:spAutoFit/>
              </a:bodyPr>
              <a:lstStyle/>
              <a:p>
                <a:r>
                  <a:rPr lang="cs-CZ" dirty="0"/>
                  <a:t>Hodnota </a:t>
                </a:r>
                <a:r>
                  <a:rPr lang="cs-CZ" dirty="0" err="1"/>
                  <a:t>m.g.h</a:t>
                </a:r>
                <a:r>
                  <a:rPr lang="cs-CZ" dirty="0"/>
                  <a:t> závisí na poloze hmotného bodu vzhledem ke zvolené rovině (hladině), hodnota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𝑝</m:t>
                        </m:r>
                      </m:sub>
                    </m:sSub>
                  </m:oMath>
                </a14:m>
                <a:r>
                  <a:rPr lang="cs-CZ" dirty="0"/>
                  <a:t> tedy není dána jednoznačně. Chceme-li jednoznačně určit polohovou (potenciální) energii, musíme zvolit vodorovnou základní rovinu, které přiřadíme </a:t>
                </a:r>
                <a:r>
                  <a:rPr lang="cs-CZ" b="1" dirty="0"/>
                  <a:t>nulovou polohovou (potenciální) energii.</a:t>
                </a:r>
                <a:r>
                  <a:rPr lang="cs-CZ" dirty="0"/>
                  <a:t> Tato rovina se nazývá</a:t>
                </a:r>
              </a:p>
              <a:p>
                <a:pPr algn="ctr"/>
                <a:r>
                  <a:rPr lang="cs-CZ" b="1" dirty="0"/>
                  <a:t>Nulová hladina polohové (potenciální) energie.</a:t>
                </a:r>
              </a:p>
            </p:txBody>
          </p:sp>
        </mc:Choice>
        <mc:Fallback xmlns="">
          <p:sp>
            <p:nvSpPr>
              <p:cNvPr id="7" name="TextovéPole 6">
                <a:extLst>
                  <a:ext uri="{FF2B5EF4-FFF2-40B4-BE49-F238E27FC236}">
                    <a16:creationId xmlns:a16="http://schemas.microsoft.com/office/drawing/2014/main" id="{C661F724-A33B-F37B-8CCE-7B5EFFB83986}"/>
                  </a:ext>
                </a:extLst>
              </p:cNvPr>
              <p:cNvSpPr txBox="1">
                <a:spLocks noRot="1" noChangeAspect="1" noMove="1" noResize="1" noEditPoints="1" noAdjustHandles="1" noChangeArrowheads="1" noChangeShapeType="1" noTextEdit="1"/>
              </p:cNvSpPr>
              <p:nvPr/>
            </p:nvSpPr>
            <p:spPr>
              <a:xfrm>
                <a:off x="620202" y="3429000"/>
                <a:ext cx="11195436" cy="1221745"/>
              </a:xfrm>
              <a:prstGeom prst="rect">
                <a:avLst/>
              </a:prstGeom>
              <a:blipFill>
                <a:blip r:embed="rId3"/>
                <a:stretch>
                  <a:fillRect l="-490" t="-2500" r="-545" b="-7000"/>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8" name="TextovéPole 7">
                <a:extLst>
                  <a:ext uri="{FF2B5EF4-FFF2-40B4-BE49-F238E27FC236}">
                    <a16:creationId xmlns:a16="http://schemas.microsoft.com/office/drawing/2014/main" id="{26DA04BD-63C4-8196-137D-13C562B07919}"/>
                  </a:ext>
                </a:extLst>
              </p:cNvPr>
              <p:cNvSpPr txBox="1"/>
              <p:nvPr/>
            </p:nvSpPr>
            <p:spPr>
              <a:xfrm>
                <a:off x="620202" y="4743944"/>
                <a:ext cx="11068215" cy="1943481"/>
              </a:xfrm>
              <a:prstGeom prst="rect">
                <a:avLst/>
              </a:prstGeom>
              <a:noFill/>
              <a:ln w="28575">
                <a:solidFill>
                  <a:schemeClr val="accent1">
                    <a:lumMod val="60000"/>
                    <a:lumOff val="40000"/>
                  </a:schemeClr>
                </a:solidFill>
              </a:ln>
            </p:spPr>
            <p:txBody>
              <a:bodyPr wrap="square" rtlCol="0">
                <a:spAutoFit/>
              </a:bodyPr>
              <a:lstStyle/>
              <a:p>
                <a:r>
                  <a:rPr lang="cs-CZ" dirty="0">
                    <a:solidFill>
                      <a:schemeClr val="accent5">
                        <a:lumMod val="75000"/>
                      </a:schemeClr>
                    </a:solidFill>
                  </a:rPr>
                  <a:t>Polohová energie hmotného bodu o hmotnosti m ve výšce h nad zvolenou nulovou hladinou polohové energie je dána vztahem</a:t>
                </a:r>
              </a:p>
              <a:p>
                <a:endParaRPr lang="cs-CZ" sz="800" dirty="0"/>
              </a:p>
              <a:p>
                <a:pPr/>
                <a14:m>
                  <m:oMathPara xmlns:m="http://schemas.openxmlformats.org/officeDocument/2006/math">
                    <m:oMathParaPr>
                      <m:jc m:val="centerGroup"/>
                    </m:oMathParaPr>
                    <m:oMath xmlns:m="http://schemas.openxmlformats.org/officeDocument/2006/math">
                      <m:sSub>
                        <m:sSubPr>
                          <m:ctrlPr>
                            <a:rPr lang="cs-CZ" b="1" i="1" smtClean="0">
                              <a:solidFill>
                                <a:srgbClr val="FF0000"/>
                              </a:solidFill>
                              <a:latin typeface="Cambria Math" panose="02040503050406030204" pitchFamily="18" charset="0"/>
                            </a:rPr>
                          </m:ctrlPr>
                        </m:sSubPr>
                        <m:e>
                          <m:r>
                            <a:rPr lang="cs-CZ" b="1" i="1" smtClean="0">
                              <a:solidFill>
                                <a:srgbClr val="FF0000"/>
                              </a:solidFill>
                              <a:latin typeface="Cambria Math" panose="02040503050406030204" pitchFamily="18" charset="0"/>
                            </a:rPr>
                            <m:t>𝑬</m:t>
                          </m:r>
                        </m:e>
                        <m:sub>
                          <m:r>
                            <a:rPr lang="cs-CZ" b="1" i="1" smtClean="0">
                              <a:solidFill>
                                <a:srgbClr val="FF0000"/>
                              </a:solidFill>
                              <a:latin typeface="Cambria Math" panose="02040503050406030204" pitchFamily="18" charset="0"/>
                            </a:rPr>
                            <m:t>𝒑</m:t>
                          </m:r>
                        </m:sub>
                      </m:sSub>
                      <m:r>
                        <a:rPr lang="cs-CZ" b="1" i="1" smtClean="0">
                          <a:solidFill>
                            <a:srgbClr val="FF0000"/>
                          </a:solidFill>
                          <a:latin typeface="Cambria Math" panose="02040503050406030204" pitchFamily="18" charset="0"/>
                        </a:rPr>
                        <m:t>=</m:t>
                      </m:r>
                      <m:r>
                        <a:rPr lang="cs-CZ" b="1" i="1" smtClean="0">
                          <a:solidFill>
                            <a:srgbClr val="FF0000"/>
                          </a:solidFill>
                          <a:latin typeface="Cambria Math" panose="02040503050406030204" pitchFamily="18" charset="0"/>
                        </a:rPr>
                        <m:t>𝒎</m:t>
                      </m:r>
                      <m:r>
                        <a:rPr lang="cs-CZ" b="1" i="1" smtClean="0">
                          <a:solidFill>
                            <a:srgbClr val="FF0000"/>
                          </a:solidFill>
                          <a:latin typeface="Cambria Math" panose="02040503050406030204" pitchFamily="18" charset="0"/>
                        </a:rPr>
                        <m:t> . </m:t>
                      </m:r>
                      <m:r>
                        <a:rPr lang="cs-CZ" b="1" i="1" smtClean="0">
                          <a:solidFill>
                            <a:srgbClr val="FF0000"/>
                          </a:solidFill>
                          <a:latin typeface="Cambria Math" panose="02040503050406030204" pitchFamily="18" charset="0"/>
                        </a:rPr>
                        <m:t>𝒈</m:t>
                      </m:r>
                      <m:r>
                        <a:rPr lang="cs-CZ" b="1" i="1" smtClean="0">
                          <a:solidFill>
                            <a:srgbClr val="FF0000"/>
                          </a:solidFill>
                          <a:latin typeface="Cambria Math" panose="02040503050406030204" pitchFamily="18" charset="0"/>
                        </a:rPr>
                        <m:t> . </m:t>
                      </m:r>
                      <m:r>
                        <a:rPr lang="cs-CZ" b="1" i="1" smtClean="0">
                          <a:solidFill>
                            <a:srgbClr val="FF0000"/>
                          </a:solidFill>
                          <a:latin typeface="Cambria Math" panose="02040503050406030204" pitchFamily="18" charset="0"/>
                        </a:rPr>
                        <m:t>𝒉</m:t>
                      </m:r>
                    </m:oMath>
                  </m:oMathPara>
                </a14:m>
                <a:endParaRPr lang="cs-CZ" b="1" dirty="0"/>
              </a:p>
              <a:p>
                <a:endParaRPr lang="cs-CZ" b="1" dirty="0"/>
              </a:p>
              <a:p>
                <a:r>
                  <a:rPr lang="cs-CZ" dirty="0"/>
                  <a:t>Jednotka polohové energie  </a:t>
                </a:r>
                <a14:m>
                  <m:oMath xmlns:m="http://schemas.openxmlformats.org/officeDocument/2006/math">
                    <m:d>
                      <m:dPr>
                        <m:begChr m:val="["/>
                        <m:endChr m:val="]"/>
                        <m:ctrlPr>
                          <a:rPr lang="cs-CZ" i="1" smtClean="0">
                            <a:latin typeface="Cambria Math" panose="02040503050406030204" pitchFamily="18" charset="0"/>
                          </a:rPr>
                        </m:ctrlPr>
                      </m:dPr>
                      <m:e>
                        <m:sSub>
                          <m:sSubPr>
                            <m:ctrlPr>
                              <a:rPr lang="cs-CZ"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𝑝</m:t>
                            </m:r>
                          </m:sub>
                        </m:sSub>
                      </m:e>
                    </m:d>
                    <m:r>
                      <a:rPr lang="cs-CZ" b="0" i="1" smtClean="0">
                        <a:latin typeface="Cambria Math" panose="02040503050406030204" pitchFamily="18" charset="0"/>
                      </a:rPr>
                      <m:t>=</m:t>
                    </m:r>
                    <m:r>
                      <m:rPr>
                        <m:sty m:val="p"/>
                      </m:rPr>
                      <a:rPr lang="cs-CZ" b="0" i="0" smtClean="0">
                        <a:latin typeface="Cambria Math" panose="02040503050406030204" pitchFamily="18" charset="0"/>
                      </a:rPr>
                      <m:t>kg</m:t>
                    </m:r>
                    <m:r>
                      <a:rPr lang="cs-CZ" b="0" i="0" smtClean="0">
                        <a:latin typeface="Cambria Math" panose="02040503050406030204" pitchFamily="18" charset="0"/>
                      </a:rPr>
                      <m:t> . </m:t>
                    </m:r>
                    <m:r>
                      <m:rPr>
                        <m:sty m:val="p"/>
                      </m:rPr>
                      <a:rPr lang="cs-CZ" b="0" i="0" smtClean="0">
                        <a:latin typeface="Cambria Math" panose="02040503050406030204" pitchFamily="18" charset="0"/>
                      </a:rPr>
                      <m:t>m</m:t>
                    </m:r>
                    <m:r>
                      <a:rPr lang="cs-CZ" b="0" i="0" smtClean="0">
                        <a:latin typeface="Cambria Math" panose="02040503050406030204" pitchFamily="18" charset="0"/>
                      </a:rPr>
                      <m:t> . </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s</m:t>
                        </m:r>
                      </m:e>
                      <m:sup>
                        <m:r>
                          <a:rPr lang="cs-CZ" b="0" i="1" smtClean="0">
                            <a:latin typeface="Cambria Math" panose="02040503050406030204" pitchFamily="18" charset="0"/>
                          </a:rPr>
                          <m:t>−2</m:t>
                        </m:r>
                      </m:sup>
                    </m:sSup>
                    <m:r>
                      <a:rPr lang="cs-CZ" b="0" i="1" smtClean="0">
                        <a:latin typeface="Cambria Math" panose="02040503050406030204" pitchFamily="18" charset="0"/>
                      </a:rPr>
                      <m:t> .</m:t>
                    </m:r>
                    <m:r>
                      <m:rPr>
                        <m:sty m:val="p"/>
                      </m:rPr>
                      <a:rPr lang="cs-CZ" b="0" i="0" smtClean="0">
                        <a:latin typeface="Cambria Math" panose="02040503050406030204" pitchFamily="18" charset="0"/>
                      </a:rPr>
                      <m:t>m</m:t>
                    </m:r>
                    <m:r>
                      <a:rPr lang="cs-CZ" b="0" i="0" smtClean="0">
                        <a:latin typeface="Cambria Math" panose="02040503050406030204" pitchFamily="18" charset="0"/>
                      </a:rPr>
                      <m:t>=</m:t>
                    </m:r>
                    <m:r>
                      <m:rPr>
                        <m:sty m:val="p"/>
                      </m:rPr>
                      <a:rPr lang="cs-CZ" b="0" i="0" smtClean="0">
                        <a:latin typeface="Cambria Math" panose="02040503050406030204" pitchFamily="18" charset="0"/>
                      </a:rPr>
                      <m:t>N</m:t>
                    </m:r>
                    <m:r>
                      <a:rPr lang="cs-CZ" b="0" i="0" smtClean="0">
                        <a:latin typeface="Cambria Math" panose="02040503050406030204" pitchFamily="18" charset="0"/>
                      </a:rPr>
                      <m:t> . </m:t>
                    </m:r>
                    <m:r>
                      <m:rPr>
                        <m:sty m:val="p"/>
                      </m:rPr>
                      <a:rPr lang="cs-CZ" b="0" i="0" smtClean="0">
                        <a:latin typeface="Cambria Math" panose="02040503050406030204" pitchFamily="18" charset="0"/>
                      </a:rPr>
                      <m:t>m</m:t>
                    </m:r>
                    <m:r>
                      <a:rPr lang="cs-CZ" b="0" i="0" smtClean="0">
                        <a:latin typeface="Cambria Math" panose="02040503050406030204" pitchFamily="18" charset="0"/>
                      </a:rPr>
                      <m:t>=</m:t>
                    </m:r>
                    <m:r>
                      <m:rPr>
                        <m:sty m:val="p"/>
                      </m:rPr>
                      <a:rPr lang="cs-CZ" b="0" i="0" smtClean="0">
                        <a:latin typeface="Cambria Math" panose="02040503050406030204" pitchFamily="18" charset="0"/>
                      </a:rPr>
                      <m:t>J</m:t>
                    </m:r>
                  </m:oMath>
                </a14:m>
                <a:r>
                  <a:rPr lang="cs-CZ" dirty="0"/>
                  <a:t>,  jednotka polohové energie je stejná jako jednotka mechanické práce, tedy JOULE.</a:t>
                </a:r>
              </a:p>
            </p:txBody>
          </p:sp>
        </mc:Choice>
        <mc:Fallback xmlns="">
          <p:sp>
            <p:nvSpPr>
              <p:cNvPr id="8" name="TextovéPole 7">
                <a:extLst>
                  <a:ext uri="{FF2B5EF4-FFF2-40B4-BE49-F238E27FC236}">
                    <a16:creationId xmlns:a16="http://schemas.microsoft.com/office/drawing/2014/main" id="{26DA04BD-63C4-8196-137D-13C562B07919}"/>
                  </a:ext>
                </a:extLst>
              </p:cNvPr>
              <p:cNvSpPr txBox="1">
                <a:spLocks noRot="1" noChangeAspect="1" noMove="1" noResize="1" noEditPoints="1" noAdjustHandles="1" noChangeArrowheads="1" noChangeShapeType="1" noTextEdit="1"/>
              </p:cNvSpPr>
              <p:nvPr/>
            </p:nvSpPr>
            <p:spPr>
              <a:xfrm>
                <a:off x="620202" y="4743944"/>
                <a:ext cx="11068215" cy="1943481"/>
              </a:xfrm>
              <a:prstGeom prst="rect">
                <a:avLst/>
              </a:prstGeom>
              <a:blipFill>
                <a:blip r:embed="rId4"/>
                <a:stretch>
                  <a:fillRect l="-385" t="-926" b="-3086"/>
                </a:stretch>
              </a:blipFill>
              <a:ln w="28575">
                <a:solidFill>
                  <a:schemeClr val="accent1">
                    <a:lumMod val="60000"/>
                    <a:lumOff val="40000"/>
                  </a:schemeClr>
                </a:solidFill>
              </a:ln>
            </p:spPr>
            <p:txBody>
              <a:bodyPr/>
              <a:lstStyle/>
              <a:p>
                <a:r>
                  <a:rPr lang="cs-CZ">
                    <a:noFill/>
                  </a:rPr>
                  <a:t> </a:t>
                </a:r>
              </a:p>
            </p:txBody>
          </p:sp>
        </mc:Fallback>
      </mc:AlternateContent>
    </p:spTree>
    <p:extLst>
      <p:ext uri="{BB962C8B-B14F-4D97-AF65-F5344CB8AC3E}">
        <p14:creationId xmlns:p14="http://schemas.microsoft.com/office/powerpoint/2010/main" val="28004280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79B3A75B-6851-F989-4EA0-A59B71311F44}"/>
              </a:ext>
            </a:extLst>
          </p:cNvPr>
          <p:cNvSpPr txBox="1"/>
          <p:nvPr/>
        </p:nvSpPr>
        <p:spPr>
          <a:xfrm>
            <a:off x="498860" y="157923"/>
            <a:ext cx="3755088" cy="369332"/>
          </a:xfrm>
          <a:prstGeom prst="rect">
            <a:avLst/>
          </a:prstGeom>
          <a:noFill/>
        </p:spPr>
        <p:txBody>
          <a:bodyPr wrap="square" rtlCol="0">
            <a:spAutoFit/>
          </a:bodyPr>
          <a:lstStyle/>
          <a:p>
            <a:r>
              <a:rPr lang="cs-CZ" b="1" dirty="0"/>
              <a:t>Příklad na výpočet polohové energie</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EE8D179B-3DB5-A80F-4A23-9469F216E33B}"/>
                  </a:ext>
                </a:extLst>
              </p:cNvPr>
              <p:cNvSpPr txBox="1"/>
              <p:nvPr/>
            </p:nvSpPr>
            <p:spPr>
              <a:xfrm>
                <a:off x="596348" y="683812"/>
                <a:ext cx="11004605" cy="2181366"/>
              </a:xfrm>
              <a:prstGeom prst="rect">
                <a:avLst/>
              </a:prstGeom>
              <a:noFill/>
            </p:spPr>
            <p:txBody>
              <a:bodyPr wrap="square" rtlCol="0">
                <a:spAutoFit/>
              </a:bodyPr>
              <a:lstStyle/>
              <a:p>
                <a:r>
                  <a:rPr lang="cs-CZ" dirty="0"/>
                  <a:t>Závaží o hmotnosti 2 kg je ve výšce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h</m:t>
                        </m:r>
                      </m:e>
                      <m:sub>
                        <m:r>
                          <a:rPr lang="cs-CZ" b="0" i="1" smtClean="0">
                            <a:latin typeface="Cambria Math" panose="02040503050406030204" pitchFamily="18" charset="0"/>
                          </a:rPr>
                          <m:t>1</m:t>
                        </m:r>
                      </m:sub>
                    </m:sSub>
                    <m:r>
                      <a:rPr lang="cs-CZ" b="0" i="1" smtClean="0">
                        <a:latin typeface="Cambria Math" panose="02040503050406030204" pitchFamily="18" charset="0"/>
                      </a:rPr>
                      <m:t>= </m:t>
                    </m:r>
                  </m:oMath>
                </a14:m>
                <a:r>
                  <a:rPr lang="cs-CZ" dirty="0"/>
                  <a:t>0,5 m nad povrchem stolu. Stolní deska je ve výšce </a:t>
                </a:r>
                <a14:m>
                  <m:oMath xmlns:m="http://schemas.openxmlformats.org/officeDocument/2006/math">
                    <m:sSub>
                      <m:sSubPr>
                        <m:ctrlPr>
                          <a:rPr lang="cs-CZ" i="1">
                            <a:latin typeface="Cambria Math" panose="02040503050406030204" pitchFamily="18" charset="0"/>
                          </a:rPr>
                        </m:ctrlPr>
                      </m:sSubPr>
                      <m:e>
                        <m:r>
                          <a:rPr lang="cs-CZ" i="1">
                            <a:latin typeface="Cambria Math" panose="02040503050406030204" pitchFamily="18" charset="0"/>
                          </a:rPr>
                          <m:t>h</m:t>
                        </m:r>
                      </m:e>
                      <m:sub>
                        <m:r>
                          <a:rPr lang="cs-CZ" b="0" i="1" smtClean="0">
                            <a:latin typeface="Cambria Math" panose="02040503050406030204" pitchFamily="18" charset="0"/>
                          </a:rPr>
                          <m:t>2</m:t>
                        </m:r>
                      </m:sub>
                    </m:sSub>
                    <m:r>
                      <a:rPr lang="cs-CZ" i="1">
                        <a:latin typeface="Cambria Math" panose="02040503050406030204" pitchFamily="18" charset="0"/>
                      </a:rPr>
                      <m:t>= </m:t>
                    </m:r>
                  </m:oMath>
                </a14:m>
                <a:r>
                  <a:rPr lang="cs-CZ" dirty="0"/>
                  <a:t>0,8 m nad podlahou místnosti.</a:t>
                </a:r>
              </a:p>
              <a:p>
                <a:r>
                  <a:rPr lang="cs-CZ" dirty="0"/>
                  <a:t>Vypočtěte polohovou energii závaží</a:t>
                </a:r>
              </a:p>
              <a:p>
                <a:pPr marL="342900" indent="-342900">
                  <a:buAutoNum type="alphaLcParenR"/>
                </a:pPr>
                <a:r>
                  <a:rPr lang="cs-CZ" dirty="0"/>
                  <a:t>Vzhledem k desce stolu</a:t>
                </a:r>
              </a:p>
              <a:p>
                <a:pPr marL="342900" indent="-342900">
                  <a:buAutoNum type="alphaLcParenR"/>
                </a:pPr>
                <a:r>
                  <a:rPr lang="cs-CZ" dirty="0"/>
                  <a:t>Vzhledem k podlaze místnosti</a:t>
                </a:r>
              </a:p>
              <a:p>
                <a:endParaRPr lang="cs-CZ" sz="800" dirty="0"/>
              </a:p>
              <a:p>
                <a:r>
                  <a:rPr lang="cs-CZ" dirty="0"/>
                  <a:t>Řešení:</a:t>
                </a:r>
              </a:p>
              <a:p>
                <a:pPr/>
                <a14:m>
                  <m:oMathPara xmlns:m="http://schemas.openxmlformats.org/officeDocument/2006/math">
                    <m:oMathParaPr>
                      <m:jc m:val="left"/>
                    </m:oMathParaPr>
                    <m:oMath xmlns:m="http://schemas.openxmlformats.org/officeDocument/2006/math">
                      <m:r>
                        <a:rPr lang="cs-CZ" b="0" i="1" smtClean="0">
                          <a:latin typeface="Cambria Math" panose="02040503050406030204" pitchFamily="18" charset="0"/>
                        </a:rPr>
                        <m:t>𝑚</m:t>
                      </m:r>
                      <m:r>
                        <a:rPr lang="cs-CZ" b="0" i="1" smtClean="0">
                          <a:latin typeface="Cambria Math" panose="02040503050406030204" pitchFamily="18" charset="0"/>
                        </a:rPr>
                        <m:t>=2 </m:t>
                      </m:r>
                      <m:r>
                        <a:rPr lang="cs-CZ" b="0" i="0" smtClean="0">
                          <a:latin typeface="Cambria Math" panose="02040503050406030204" pitchFamily="18" charset="0"/>
                        </a:rPr>
                        <m:t> </m:t>
                      </m:r>
                      <m:r>
                        <m:rPr>
                          <m:sty m:val="p"/>
                        </m:rPr>
                        <a:rPr lang="cs-CZ" b="0" i="0" smtClean="0">
                          <a:latin typeface="Cambria Math" panose="02040503050406030204" pitchFamily="18" charset="0"/>
                        </a:rPr>
                        <m:t>kg</m:t>
                      </m:r>
                      <m:r>
                        <a:rPr lang="cs-CZ" b="0" i="0"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h</m:t>
                          </m:r>
                        </m:e>
                        <m:sub>
                          <m:r>
                            <a:rPr lang="cs-CZ" b="0" i="1" smtClean="0">
                              <a:latin typeface="Cambria Math" panose="02040503050406030204" pitchFamily="18" charset="0"/>
                            </a:rPr>
                            <m:t>1</m:t>
                          </m:r>
                        </m:sub>
                      </m:sSub>
                      <m:r>
                        <a:rPr lang="cs-CZ" b="0" i="1" smtClean="0">
                          <a:latin typeface="Cambria Math" panose="02040503050406030204" pitchFamily="18" charset="0"/>
                        </a:rPr>
                        <m:t>=0,5 </m:t>
                      </m:r>
                      <m:r>
                        <m:rPr>
                          <m:sty m:val="p"/>
                        </m:rPr>
                        <a:rPr lang="cs-CZ" b="0" i="0" smtClean="0">
                          <a:latin typeface="Cambria Math" panose="02040503050406030204" pitchFamily="18" charset="0"/>
                        </a:rPr>
                        <m:t>m</m:t>
                      </m:r>
                      <m:r>
                        <a:rPr lang="cs-CZ" b="0" i="0"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h</m:t>
                          </m:r>
                        </m:e>
                        <m:sub>
                          <m:r>
                            <a:rPr lang="cs-CZ" b="0" i="1" smtClean="0">
                              <a:latin typeface="Cambria Math" panose="02040503050406030204" pitchFamily="18" charset="0"/>
                            </a:rPr>
                            <m:t>2</m:t>
                          </m:r>
                        </m:sub>
                      </m:sSub>
                      <m:r>
                        <a:rPr lang="cs-CZ" b="0" i="1" smtClean="0">
                          <a:latin typeface="Cambria Math" panose="02040503050406030204" pitchFamily="18" charset="0"/>
                        </a:rPr>
                        <m:t>=0,8 </m:t>
                      </m:r>
                      <m:r>
                        <m:rPr>
                          <m:sty m:val="p"/>
                        </m:rPr>
                        <a:rPr lang="cs-CZ" b="0" i="0" smtClean="0">
                          <a:latin typeface="Cambria Math" panose="02040503050406030204" pitchFamily="18" charset="0"/>
                        </a:rPr>
                        <m:t>m</m:t>
                      </m:r>
                      <m:r>
                        <a:rPr lang="cs-CZ" b="0" i="0" smtClean="0">
                          <a:latin typeface="Cambria Math" panose="02040503050406030204" pitchFamily="18" charset="0"/>
                        </a:rPr>
                        <m:t>, </m:t>
                      </m:r>
                      <m:r>
                        <a:rPr lang="cs-CZ" b="0" i="1" smtClean="0">
                          <a:latin typeface="Cambria Math" panose="02040503050406030204" pitchFamily="18" charset="0"/>
                        </a:rPr>
                        <m:t>𝑔</m:t>
                      </m:r>
                      <m:r>
                        <a:rPr lang="cs-CZ" b="0" i="0" smtClean="0">
                          <a:latin typeface="Cambria Math" panose="02040503050406030204" pitchFamily="18" charset="0"/>
                        </a:rPr>
                        <m:t>=10 </m:t>
                      </m:r>
                      <m:r>
                        <m:rPr>
                          <m:sty m:val="p"/>
                        </m:rPr>
                        <a:rPr lang="cs-CZ" b="0" i="0" smtClean="0">
                          <a:latin typeface="Cambria Math" panose="02040503050406030204" pitchFamily="18" charset="0"/>
                        </a:rPr>
                        <m:t>m</m:t>
                      </m:r>
                      <m:r>
                        <a:rPr lang="cs-CZ" b="0" i="0" smtClean="0">
                          <a:latin typeface="Cambria Math" panose="02040503050406030204" pitchFamily="18" charset="0"/>
                        </a:rPr>
                        <m:t> . </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s</m:t>
                          </m:r>
                        </m:e>
                        <m:sup>
                          <m:r>
                            <a:rPr lang="cs-CZ" b="0" i="1" smtClean="0">
                              <a:latin typeface="Cambria Math" panose="02040503050406030204" pitchFamily="18" charset="0"/>
                            </a:rPr>
                            <m:t>−2</m:t>
                          </m:r>
                        </m:sup>
                      </m:sSup>
                      <m:r>
                        <a:rPr lang="cs-CZ" b="0" i="1"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𝑝</m:t>
                          </m:r>
                          <m:r>
                            <a:rPr lang="cs-CZ" b="0" i="1" smtClean="0">
                              <a:latin typeface="Cambria Math" panose="02040503050406030204" pitchFamily="18" charset="0"/>
                            </a:rPr>
                            <m:t>1</m:t>
                          </m:r>
                        </m:sub>
                      </m:sSub>
                      <m:r>
                        <a:rPr lang="cs-CZ" b="0" i="1"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𝑝</m:t>
                          </m:r>
                          <m:r>
                            <a:rPr lang="cs-CZ" b="0" i="1" smtClean="0">
                              <a:latin typeface="Cambria Math" panose="02040503050406030204" pitchFamily="18" charset="0"/>
                            </a:rPr>
                            <m:t>2</m:t>
                          </m:r>
                        </m:sub>
                      </m:sSub>
                      <m:r>
                        <a:rPr lang="cs-CZ" b="0" i="1" smtClean="0">
                          <a:latin typeface="Cambria Math" panose="02040503050406030204" pitchFamily="18" charset="0"/>
                        </a:rPr>
                        <m:t>=?</m:t>
                      </m:r>
                    </m:oMath>
                  </m:oMathPara>
                </a14:m>
                <a:endParaRPr lang="cs-CZ" dirty="0"/>
              </a:p>
            </p:txBody>
          </p:sp>
        </mc:Choice>
        <mc:Fallback xmlns="">
          <p:sp>
            <p:nvSpPr>
              <p:cNvPr id="3" name="TextovéPole 2">
                <a:extLst>
                  <a:ext uri="{FF2B5EF4-FFF2-40B4-BE49-F238E27FC236}">
                    <a16:creationId xmlns:a16="http://schemas.microsoft.com/office/drawing/2014/main" id="{EE8D179B-3DB5-A80F-4A23-9469F216E33B}"/>
                  </a:ext>
                </a:extLst>
              </p:cNvPr>
              <p:cNvSpPr txBox="1">
                <a:spLocks noRot="1" noChangeAspect="1" noMove="1" noResize="1" noEditPoints="1" noAdjustHandles="1" noChangeArrowheads="1" noChangeShapeType="1" noTextEdit="1"/>
              </p:cNvSpPr>
              <p:nvPr/>
            </p:nvSpPr>
            <p:spPr>
              <a:xfrm>
                <a:off x="596348" y="683812"/>
                <a:ext cx="11004605" cy="2181366"/>
              </a:xfrm>
              <a:prstGeom prst="rect">
                <a:avLst/>
              </a:prstGeom>
              <a:blipFill>
                <a:blip r:embed="rId2"/>
                <a:stretch>
                  <a:fillRect l="-499" t="-1397" b="-838"/>
                </a:stretch>
              </a:blipFill>
            </p:spPr>
            <p:txBody>
              <a:bodyPr/>
              <a:lstStyle/>
              <a:p>
                <a:r>
                  <a:rPr lang="cs-CZ">
                    <a:noFill/>
                  </a:rPr>
                  <a:t> </a:t>
                </a:r>
              </a:p>
            </p:txBody>
          </p:sp>
        </mc:Fallback>
      </mc:AlternateContent>
      <p:cxnSp>
        <p:nvCxnSpPr>
          <p:cNvPr id="5" name="Přímá spojnice 4">
            <a:extLst>
              <a:ext uri="{FF2B5EF4-FFF2-40B4-BE49-F238E27FC236}">
                <a16:creationId xmlns:a16="http://schemas.microsoft.com/office/drawing/2014/main" id="{9214E6E3-BFDC-8AD3-E2F5-EECD4A615565}"/>
              </a:ext>
            </a:extLst>
          </p:cNvPr>
          <p:cNvCxnSpPr/>
          <p:nvPr/>
        </p:nvCxnSpPr>
        <p:spPr>
          <a:xfrm>
            <a:off x="591047" y="2884027"/>
            <a:ext cx="11004605"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8A032341-6D3C-5611-81AD-722487ACD53E}"/>
                  </a:ext>
                </a:extLst>
              </p:cNvPr>
              <p:cNvSpPr txBox="1"/>
              <p:nvPr/>
            </p:nvSpPr>
            <p:spPr>
              <a:xfrm>
                <a:off x="544664" y="3021735"/>
                <a:ext cx="11097370" cy="3028265"/>
              </a:xfrm>
              <a:prstGeom prst="rect">
                <a:avLst/>
              </a:prstGeom>
              <a:noFill/>
            </p:spPr>
            <p:txBody>
              <a:bodyPr wrap="square" rtlCol="0">
                <a:spAutoFit/>
              </a:bodyPr>
              <a:lstStyle/>
              <a:p>
                <a:pPr marL="342900" indent="-342900">
                  <a:buAutoNum type="alphaLcParenR"/>
                </a:pPr>
                <a:r>
                  <a:rPr lang="cs-CZ" dirty="0"/>
                  <a:t>Výpočet polohové (potenciální) energie k desce stolu:</a:t>
                </a:r>
              </a:p>
              <a:p>
                <a:pPr marL="342900" indent="-342900">
                  <a:buAutoNum type="alphaLcParenR"/>
                </a:pPr>
                <a:endParaRPr lang="cs-CZ" dirty="0"/>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𝑝</m:t>
                          </m:r>
                          <m:r>
                            <a:rPr lang="cs-CZ" b="0" i="1" smtClean="0">
                              <a:latin typeface="Cambria Math" panose="02040503050406030204" pitchFamily="18" charset="0"/>
                            </a:rPr>
                            <m:t>1</m:t>
                          </m:r>
                        </m:sub>
                      </m:sSub>
                      <m:r>
                        <a:rPr lang="cs-CZ" b="0" i="1" smtClean="0">
                          <a:latin typeface="Cambria Math" panose="02040503050406030204" pitchFamily="18" charset="0"/>
                        </a:rPr>
                        <m:t>=</m:t>
                      </m:r>
                      <m:r>
                        <a:rPr lang="cs-CZ" b="0" i="1" smtClean="0">
                          <a:latin typeface="Cambria Math" panose="02040503050406030204" pitchFamily="18" charset="0"/>
                        </a:rPr>
                        <m:t>𝑚</m:t>
                      </m:r>
                      <m:r>
                        <a:rPr lang="cs-CZ" b="0" i="1" smtClean="0">
                          <a:latin typeface="Cambria Math" panose="02040503050406030204" pitchFamily="18" charset="0"/>
                        </a:rPr>
                        <m:t> .</m:t>
                      </m:r>
                      <m:r>
                        <a:rPr lang="cs-CZ" b="0" i="1" smtClean="0">
                          <a:latin typeface="Cambria Math" panose="02040503050406030204" pitchFamily="18" charset="0"/>
                        </a:rPr>
                        <m:t>𝑔</m:t>
                      </m:r>
                      <m:r>
                        <a:rPr lang="cs-CZ" b="0" i="1" smtClean="0">
                          <a:latin typeface="Cambria Math" panose="02040503050406030204" pitchFamily="18" charset="0"/>
                        </a:rPr>
                        <m:t> . </m:t>
                      </m:r>
                      <m:sSub>
                        <m:sSubPr>
                          <m:ctrlPr>
                            <a:rPr lang="cs-CZ" b="0" i="1" smtClean="0">
                              <a:latin typeface="Cambria Math" panose="02040503050406030204" pitchFamily="18" charset="0"/>
                            </a:rPr>
                          </m:ctrlPr>
                        </m:sSubPr>
                        <m:e>
                          <m:r>
                            <a:rPr lang="cs-CZ" b="0" i="1" smtClean="0">
                              <a:latin typeface="Cambria Math" panose="02040503050406030204" pitchFamily="18" charset="0"/>
                            </a:rPr>
                            <m:t>h</m:t>
                          </m:r>
                        </m:e>
                        <m:sub>
                          <m:r>
                            <a:rPr lang="cs-CZ" b="0" i="1" smtClean="0">
                              <a:latin typeface="Cambria Math" panose="02040503050406030204" pitchFamily="18" charset="0"/>
                            </a:rPr>
                            <m:t>1</m:t>
                          </m:r>
                        </m:sub>
                      </m:sSub>
                      <m:r>
                        <a:rPr lang="cs-CZ" b="0" i="1" smtClean="0">
                          <a:latin typeface="Cambria Math" panose="02040503050406030204" pitchFamily="18" charset="0"/>
                        </a:rPr>
                        <m:t>=2 . 10 . 0,5 </m:t>
                      </m:r>
                      <m:r>
                        <m:rPr>
                          <m:sty m:val="p"/>
                        </m:rPr>
                        <a:rPr lang="cs-CZ" b="0" i="0" smtClean="0">
                          <a:latin typeface="Cambria Math" panose="02040503050406030204" pitchFamily="18" charset="0"/>
                        </a:rPr>
                        <m:t>J</m:t>
                      </m:r>
                      <m:r>
                        <a:rPr lang="cs-CZ" b="0" i="0" smtClean="0">
                          <a:latin typeface="Cambria Math" panose="02040503050406030204" pitchFamily="18" charset="0"/>
                        </a:rPr>
                        <m:t>=10 </m:t>
                      </m:r>
                      <m:r>
                        <m:rPr>
                          <m:sty m:val="p"/>
                        </m:rPr>
                        <a:rPr lang="cs-CZ" b="0" i="0" smtClean="0">
                          <a:latin typeface="Cambria Math" panose="02040503050406030204" pitchFamily="18" charset="0"/>
                        </a:rPr>
                        <m:t>J</m:t>
                      </m:r>
                    </m:oMath>
                  </m:oMathPara>
                </a14:m>
                <a:endParaRPr lang="cs-CZ" dirty="0"/>
              </a:p>
              <a:p>
                <a:endParaRPr lang="cs-CZ" sz="800" dirty="0"/>
              </a:p>
              <a:p>
                <a:r>
                  <a:rPr lang="cs-CZ" b="1" dirty="0"/>
                  <a:t>Závaží má vzhledem k desce stolu polohovou energii 10 </a:t>
                </a:r>
                <a14:m>
                  <m:oMath xmlns:m="http://schemas.openxmlformats.org/officeDocument/2006/math">
                    <m:r>
                      <a:rPr lang="cs-CZ" b="1" i="0" dirty="0" smtClean="0">
                        <a:latin typeface="Cambria Math" panose="02040503050406030204" pitchFamily="18" charset="0"/>
                      </a:rPr>
                      <m:t>𝐉</m:t>
                    </m:r>
                  </m:oMath>
                </a14:m>
                <a:r>
                  <a:rPr lang="cs-CZ" b="1" dirty="0"/>
                  <a:t>.</a:t>
                </a:r>
              </a:p>
              <a:p>
                <a:endParaRPr lang="cs-CZ" b="1" dirty="0"/>
              </a:p>
              <a:p>
                <a:pPr marL="342900" indent="-342900">
                  <a:buAutoNum type="alphaLcParenR" startAt="2"/>
                </a:pPr>
                <a:r>
                  <a:rPr lang="cs-CZ" dirty="0"/>
                  <a:t>Výpočet polohové energie vzhledem k podlaze místnosti:</a:t>
                </a:r>
              </a:p>
              <a:p>
                <a:pPr marL="342900" indent="-342900">
                  <a:buAutoNum type="alphaLcParenR" startAt="2"/>
                </a:pPr>
                <a:endParaRPr lang="cs-CZ" dirty="0"/>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𝑝</m:t>
                          </m:r>
                          <m:r>
                            <a:rPr lang="cs-CZ" b="0" i="1" smtClean="0">
                              <a:latin typeface="Cambria Math" panose="02040503050406030204" pitchFamily="18" charset="0"/>
                            </a:rPr>
                            <m:t>2</m:t>
                          </m:r>
                        </m:sub>
                      </m:sSub>
                      <m:r>
                        <a:rPr lang="cs-CZ" b="0" i="1" smtClean="0">
                          <a:latin typeface="Cambria Math" panose="02040503050406030204" pitchFamily="18" charset="0"/>
                        </a:rPr>
                        <m:t>=</m:t>
                      </m:r>
                      <m:r>
                        <a:rPr lang="cs-CZ" b="0" i="1" smtClean="0">
                          <a:latin typeface="Cambria Math" panose="02040503050406030204" pitchFamily="18" charset="0"/>
                        </a:rPr>
                        <m:t>𝑚</m:t>
                      </m:r>
                      <m:r>
                        <a:rPr lang="cs-CZ" b="0" i="1" smtClean="0">
                          <a:latin typeface="Cambria Math" panose="02040503050406030204" pitchFamily="18" charset="0"/>
                        </a:rPr>
                        <m:t> . </m:t>
                      </m:r>
                      <m:r>
                        <a:rPr lang="cs-CZ" b="0" i="1" smtClean="0">
                          <a:latin typeface="Cambria Math" panose="02040503050406030204" pitchFamily="18" charset="0"/>
                        </a:rPr>
                        <m:t>𝑔</m:t>
                      </m:r>
                      <m:r>
                        <a:rPr lang="cs-CZ" b="0" i="1" smtClean="0">
                          <a:latin typeface="Cambria Math" panose="02040503050406030204" pitchFamily="18" charset="0"/>
                        </a:rPr>
                        <m:t> . </m:t>
                      </m:r>
                      <m:d>
                        <m:dPr>
                          <m:ctrlPr>
                            <a:rPr lang="cs-CZ" b="0" i="1" smtClean="0">
                              <a:latin typeface="Cambria Math" panose="02040503050406030204" pitchFamily="18" charset="0"/>
                            </a:rPr>
                          </m:ctrlPr>
                        </m:dPr>
                        <m:e>
                          <m:sSub>
                            <m:sSubPr>
                              <m:ctrlPr>
                                <a:rPr lang="cs-CZ" b="0" i="1" smtClean="0">
                                  <a:latin typeface="Cambria Math" panose="02040503050406030204" pitchFamily="18" charset="0"/>
                                </a:rPr>
                              </m:ctrlPr>
                            </m:sSubPr>
                            <m:e>
                              <m:r>
                                <a:rPr lang="cs-CZ" b="0" i="1" smtClean="0">
                                  <a:latin typeface="Cambria Math" panose="02040503050406030204" pitchFamily="18" charset="0"/>
                                </a:rPr>
                                <m:t>h</m:t>
                              </m:r>
                            </m:e>
                            <m:sub>
                              <m:r>
                                <a:rPr lang="cs-CZ" b="0" i="1" smtClean="0">
                                  <a:latin typeface="Cambria Math" panose="02040503050406030204" pitchFamily="18" charset="0"/>
                                </a:rPr>
                                <m:t>1</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h</m:t>
                              </m:r>
                            </m:e>
                            <m:sub>
                              <m:r>
                                <a:rPr lang="cs-CZ" b="0" i="1" smtClean="0">
                                  <a:latin typeface="Cambria Math" panose="02040503050406030204" pitchFamily="18" charset="0"/>
                                </a:rPr>
                                <m:t>2</m:t>
                              </m:r>
                            </m:sub>
                          </m:sSub>
                        </m:e>
                      </m:d>
                      <m:r>
                        <a:rPr lang="cs-CZ" b="0" i="1" smtClean="0">
                          <a:latin typeface="Cambria Math" panose="02040503050406030204" pitchFamily="18" charset="0"/>
                        </a:rPr>
                        <m:t>=2 . 10 . </m:t>
                      </m:r>
                      <m:d>
                        <m:dPr>
                          <m:ctrlPr>
                            <a:rPr lang="cs-CZ" b="0" i="1" smtClean="0">
                              <a:latin typeface="Cambria Math" panose="02040503050406030204" pitchFamily="18" charset="0"/>
                            </a:rPr>
                          </m:ctrlPr>
                        </m:dPr>
                        <m:e>
                          <m:r>
                            <a:rPr lang="cs-CZ" b="0" i="1" smtClean="0">
                              <a:latin typeface="Cambria Math" panose="02040503050406030204" pitchFamily="18" charset="0"/>
                            </a:rPr>
                            <m:t>0,5+0,8</m:t>
                          </m:r>
                        </m:e>
                      </m:d>
                      <m:r>
                        <a:rPr lang="cs-CZ" b="0" i="1" smtClean="0">
                          <a:latin typeface="Cambria Math" panose="02040503050406030204" pitchFamily="18" charset="0"/>
                        </a:rPr>
                        <m:t>=26 </m:t>
                      </m:r>
                      <m:r>
                        <m:rPr>
                          <m:sty m:val="p"/>
                        </m:rPr>
                        <a:rPr lang="cs-CZ" b="0" i="0" smtClean="0">
                          <a:latin typeface="Cambria Math" panose="02040503050406030204" pitchFamily="18" charset="0"/>
                        </a:rPr>
                        <m:t>J</m:t>
                      </m:r>
                    </m:oMath>
                  </m:oMathPara>
                </a14:m>
                <a:endParaRPr lang="cs-CZ" dirty="0"/>
              </a:p>
              <a:p>
                <a:endParaRPr lang="cs-CZ" dirty="0"/>
              </a:p>
              <a:p>
                <a:r>
                  <a:rPr lang="cs-CZ" b="1" dirty="0"/>
                  <a:t>Závaží má vzhledem k podlaze místnosti polohovou energii 26 </a:t>
                </a:r>
                <a14:m>
                  <m:oMath xmlns:m="http://schemas.openxmlformats.org/officeDocument/2006/math">
                    <m:r>
                      <a:rPr lang="cs-CZ" b="1" i="0" dirty="0" smtClean="0">
                        <a:latin typeface="Cambria Math" panose="02040503050406030204" pitchFamily="18" charset="0"/>
                      </a:rPr>
                      <m:t>𝐉</m:t>
                    </m:r>
                  </m:oMath>
                </a14:m>
                <a:endParaRPr lang="cs-CZ" b="1" dirty="0"/>
              </a:p>
            </p:txBody>
          </p:sp>
        </mc:Choice>
        <mc:Fallback xmlns="">
          <p:sp>
            <p:nvSpPr>
              <p:cNvPr id="6" name="TextovéPole 5">
                <a:extLst>
                  <a:ext uri="{FF2B5EF4-FFF2-40B4-BE49-F238E27FC236}">
                    <a16:creationId xmlns:a16="http://schemas.microsoft.com/office/drawing/2014/main" id="{8A032341-6D3C-5611-81AD-722487ACD53E}"/>
                  </a:ext>
                </a:extLst>
              </p:cNvPr>
              <p:cNvSpPr txBox="1">
                <a:spLocks noRot="1" noChangeAspect="1" noMove="1" noResize="1" noEditPoints="1" noAdjustHandles="1" noChangeArrowheads="1" noChangeShapeType="1" noTextEdit="1"/>
              </p:cNvSpPr>
              <p:nvPr/>
            </p:nvSpPr>
            <p:spPr>
              <a:xfrm>
                <a:off x="544664" y="3021735"/>
                <a:ext cx="11097370" cy="3028265"/>
              </a:xfrm>
              <a:prstGeom prst="rect">
                <a:avLst/>
              </a:prstGeom>
              <a:blipFill>
                <a:blip r:embed="rId3"/>
                <a:stretch>
                  <a:fillRect l="-439" t="-1210" b="-2419"/>
                </a:stretch>
              </a:blipFill>
            </p:spPr>
            <p:txBody>
              <a:bodyPr/>
              <a:lstStyle/>
              <a:p>
                <a:r>
                  <a:rPr lang="cs-CZ">
                    <a:noFill/>
                  </a:rPr>
                  <a:t> </a:t>
                </a:r>
              </a:p>
            </p:txBody>
          </p:sp>
        </mc:Fallback>
      </mc:AlternateContent>
    </p:spTree>
    <p:extLst>
      <p:ext uri="{BB962C8B-B14F-4D97-AF65-F5344CB8AC3E}">
        <p14:creationId xmlns:p14="http://schemas.microsoft.com/office/powerpoint/2010/main" val="20234366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27BF714E-BCAA-A2C9-6495-340937D21FF6}"/>
              </a:ext>
            </a:extLst>
          </p:cNvPr>
          <p:cNvSpPr txBox="1"/>
          <p:nvPr/>
        </p:nvSpPr>
        <p:spPr>
          <a:xfrm>
            <a:off x="101139" y="212852"/>
            <a:ext cx="3731234" cy="369332"/>
          </a:xfrm>
          <a:prstGeom prst="rect">
            <a:avLst/>
          </a:prstGeom>
          <a:noFill/>
        </p:spPr>
        <p:txBody>
          <a:bodyPr wrap="square" rtlCol="0">
            <a:spAutoFit/>
          </a:bodyPr>
          <a:lstStyle/>
          <a:p>
            <a:r>
              <a:rPr lang="cs-CZ" b="1" dirty="0"/>
              <a:t>Pohybová neboli kinetická energie</a:t>
            </a:r>
          </a:p>
        </p:txBody>
      </p:sp>
      <p:sp>
        <p:nvSpPr>
          <p:cNvPr id="3" name="TextovéPole 2">
            <a:extLst>
              <a:ext uri="{FF2B5EF4-FFF2-40B4-BE49-F238E27FC236}">
                <a16:creationId xmlns:a16="http://schemas.microsoft.com/office/drawing/2014/main" id="{CDC10D4F-D7BD-C63D-79D0-F9CF3E9F351F}"/>
              </a:ext>
            </a:extLst>
          </p:cNvPr>
          <p:cNvSpPr txBox="1"/>
          <p:nvPr/>
        </p:nvSpPr>
        <p:spPr>
          <a:xfrm>
            <a:off x="136206" y="565013"/>
            <a:ext cx="3228975" cy="369332"/>
          </a:xfrm>
          <a:prstGeom prst="rect">
            <a:avLst/>
          </a:prstGeom>
          <a:noFill/>
        </p:spPr>
        <p:txBody>
          <a:bodyPr wrap="square" rtlCol="0">
            <a:spAutoFit/>
          </a:bodyPr>
          <a:lstStyle/>
          <a:p>
            <a:r>
              <a:rPr lang="cs-CZ" dirty="0"/>
              <a:t>Motivace – kinetická energie</a:t>
            </a:r>
          </a:p>
        </p:txBody>
      </p:sp>
      <p:pic>
        <p:nvPicPr>
          <p:cNvPr id="4104" name="Picture 8" descr="RC Letadlo Air Trainer V2">
            <a:extLst>
              <a:ext uri="{FF2B5EF4-FFF2-40B4-BE49-F238E27FC236}">
                <a16:creationId xmlns:a16="http://schemas.microsoft.com/office/drawing/2014/main" id="{03D846C7-F236-877A-1266-9EDAE2982D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544002" y="5162550"/>
            <a:ext cx="2140729" cy="90487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descr="RC Letadlo Air Trainer V2">
            <a:extLst>
              <a:ext uri="{FF2B5EF4-FFF2-40B4-BE49-F238E27FC236}">
                <a16:creationId xmlns:a16="http://schemas.microsoft.com/office/drawing/2014/main" id="{CE2847F7-BC79-F115-D304-C9DDC9125E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9315112" flipH="1">
            <a:off x="3468177" y="4514850"/>
            <a:ext cx="2140729" cy="90487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8" descr="RC Letadlo Air Trainer V2">
            <a:extLst>
              <a:ext uri="{FF2B5EF4-FFF2-40B4-BE49-F238E27FC236}">
                <a16:creationId xmlns:a16="http://schemas.microsoft.com/office/drawing/2014/main" id="{E05E919C-662F-7CE4-2C6E-806C62F9B00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5660118" y="2667000"/>
            <a:ext cx="2140729" cy="904875"/>
          </a:xfrm>
          <a:prstGeom prst="rect">
            <a:avLst/>
          </a:prstGeom>
          <a:noFill/>
          <a:extLst>
            <a:ext uri="{909E8E84-426E-40DD-AFC4-6F175D3DCCD1}">
              <a14:hiddenFill xmlns:a14="http://schemas.microsoft.com/office/drawing/2010/main">
                <a:solidFill>
                  <a:srgbClr val="FFFFFF"/>
                </a:solidFill>
              </a14:hiddenFill>
            </a:ext>
          </a:extLst>
        </p:spPr>
      </p:pic>
      <p:cxnSp>
        <p:nvCxnSpPr>
          <p:cNvPr id="10" name="Přímá spojnice 9">
            <a:extLst>
              <a:ext uri="{FF2B5EF4-FFF2-40B4-BE49-F238E27FC236}">
                <a16:creationId xmlns:a16="http://schemas.microsoft.com/office/drawing/2014/main" id="{24A1C02A-4865-C03B-6FEF-CBF271A28D4F}"/>
              </a:ext>
            </a:extLst>
          </p:cNvPr>
          <p:cNvCxnSpPr/>
          <p:nvPr/>
        </p:nvCxnSpPr>
        <p:spPr>
          <a:xfrm flipV="1">
            <a:off x="336000" y="6067425"/>
            <a:ext cx="11520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Přímá spojnice 10">
            <a:extLst>
              <a:ext uri="{FF2B5EF4-FFF2-40B4-BE49-F238E27FC236}">
                <a16:creationId xmlns:a16="http://schemas.microsoft.com/office/drawing/2014/main" id="{29429E05-98CE-82B0-8D99-10FD86044696}"/>
              </a:ext>
            </a:extLst>
          </p:cNvPr>
          <p:cNvCxnSpPr/>
          <p:nvPr/>
        </p:nvCxnSpPr>
        <p:spPr>
          <a:xfrm flipV="1">
            <a:off x="421725" y="3571875"/>
            <a:ext cx="1152000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2" name="TextovéPole 11">
                <a:extLst>
                  <a:ext uri="{FF2B5EF4-FFF2-40B4-BE49-F238E27FC236}">
                    <a16:creationId xmlns:a16="http://schemas.microsoft.com/office/drawing/2014/main" id="{EDDCA4BD-673C-E1C5-BA54-02AEB666E58F}"/>
                  </a:ext>
                </a:extLst>
              </p:cNvPr>
              <p:cNvSpPr txBox="1"/>
              <p:nvPr/>
            </p:nvSpPr>
            <p:spPr>
              <a:xfrm>
                <a:off x="101139" y="1037561"/>
                <a:ext cx="8874803" cy="369332"/>
              </a:xfrm>
              <a:prstGeom prst="rect">
                <a:avLst/>
              </a:prstGeom>
              <a:noFill/>
            </p:spPr>
            <p:txBody>
              <a:bodyPr wrap="square" rtlCol="0">
                <a:spAutoFit/>
              </a:bodyPr>
              <a:lstStyle/>
              <a:p>
                <a:r>
                  <a:rPr lang="cs-CZ" dirty="0"/>
                  <a:t>Letadlo startuje z letiště a nabírá výšku </a:t>
                </a:r>
                <a14:m>
                  <m:oMath xmlns:m="http://schemas.openxmlformats.org/officeDocument/2006/math">
                    <m:r>
                      <a:rPr lang="cs-CZ" i="1" dirty="0" smtClean="0">
                        <a:latin typeface="Cambria Math" panose="02040503050406030204" pitchFamily="18" charset="0"/>
                      </a:rPr>
                      <m:t>h</m:t>
                    </m:r>
                  </m:oMath>
                </a14:m>
                <a:r>
                  <a:rPr lang="cs-CZ" dirty="0"/>
                  <a:t>. Ve výšce </a:t>
                </a:r>
                <a14:m>
                  <m:oMath xmlns:m="http://schemas.openxmlformats.org/officeDocument/2006/math">
                    <m:r>
                      <a:rPr lang="cs-CZ" i="1" dirty="0" smtClean="0">
                        <a:latin typeface="Cambria Math" panose="02040503050406030204" pitchFamily="18" charset="0"/>
                      </a:rPr>
                      <m:t>h</m:t>
                    </m:r>
                  </m:oMath>
                </a14:m>
                <a:r>
                  <a:rPr lang="cs-CZ" dirty="0"/>
                  <a:t> pokračuje přímým, rovnoměrným letem.  </a:t>
                </a:r>
              </a:p>
            </p:txBody>
          </p:sp>
        </mc:Choice>
        <mc:Fallback xmlns="">
          <p:sp>
            <p:nvSpPr>
              <p:cNvPr id="12" name="TextovéPole 11">
                <a:extLst>
                  <a:ext uri="{FF2B5EF4-FFF2-40B4-BE49-F238E27FC236}">
                    <a16:creationId xmlns:a16="http://schemas.microsoft.com/office/drawing/2014/main" id="{EDDCA4BD-673C-E1C5-BA54-02AEB666E58F}"/>
                  </a:ext>
                </a:extLst>
              </p:cNvPr>
              <p:cNvSpPr txBox="1">
                <a:spLocks noRot="1" noChangeAspect="1" noMove="1" noResize="1" noEditPoints="1" noAdjustHandles="1" noChangeArrowheads="1" noChangeShapeType="1" noTextEdit="1"/>
              </p:cNvSpPr>
              <p:nvPr/>
            </p:nvSpPr>
            <p:spPr>
              <a:xfrm>
                <a:off x="101139" y="1037561"/>
                <a:ext cx="8874803" cy="369332"/>
              </a:xfrm>
              <a:prstGeom prst="rect">
                <a:avLst/>
              </a:prstGeom>
              <a:blipFill>
                <a:blip r:embed="rId3"/>
                <a:stretch>
                  <a:fillRect l="-619" t="-8197" r="-1443" b="-24590"/>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3" name="TextovéPole 12">
                <a:extLst>
                  <a:ext uri="{FF2B5EF4-FFF2-40B4-BE49-F238E27FC236}">
                    <a16:creationId xmlns:a16="http://schemas.microsoft.com/office/drawing/2014/main" id="{5336F5C7-7F0A-DC75-A3F0-E2DBB6AF0BB0}"/>
                  </a:ext>
                </a:extLst>
              </p:cNvPr>
              <p:cNvSpPr txBox="1"/>
              <p:nvPr/>
            </p:nvSpPr>
            <p:spPr>
              <a:xfrm>
                <a:off x="962025" y="4267200"/>
                <a:ext cx="1114425" cy="66774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𝑝</m:t>
                          </m:r>
                          <m:r>
                            <a:rPr lang="cs-CZ" b="0" i="1" smtClean="0">
                              <a:latin typeface="Cambria Math" panose="02040503050406030204" pitchFamily="18" charset="0"/>
                            </a:rPr>
                            <m:t>0</m:t>
                          </m:r>
                        </m:sub>
                      </m:sSub>
                      <m:r>
                        <a:rPr lang="cs-CZ" b="0" i="1" smtClean="0">
                          <a:latin typeface="Cambria Math" panose="02040503050406030204" pitchFamily="18" charset="0"/>
                        </a:rPr>
                        <m:t>=0</m:t>
                      </m:r>
                    </m:oMath>
                  </m:oMathPara>
                </a14:m>
                <a:endParaRPr lang="cs-CZ" b="0" dirty="0"/>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𝑘</m:t>
                          </m:r>
                          <m:r>
                            <a:rPr lang="cs-CZ" b="0" i="1" smtClean="0">
                              <a:latin typeface="Cambria Math" panose="02040503050406030204" pitchFamily="18" charset="0"/>
                            </a:rPr>
                            <m:t>0</m:t>
                          </m:r>
                        </m:sub>
                      </m:sSub>
                      <m:r>
                        <a:rPr lang="cs-CZ" b="0" i="1" smtClean="0">
                          <a:latin typeface="Cambria Math" panose="02040503050406030204" pitchFamily="18" charset="0"/>
                        </a:rPr>
                        <m:t>=0</m:t>
                      </m:r>
                    </m:oMath>
                  </m:oMathPara>
                </a14:m>
                <a:endParaRPr lang="cs-CZ" dirty="0"/>
              </a:p>
            </p:txBody>
          </p:sp>
        </mc:Choice>
        <mc:Fallback xmlns="">
          <p:sp>
            <p:nvSpPr>
              <p:cNvPr id="13" name="TextovéPole 12">
                <a:extLst>
                  <a:ext uri="{FF2B5EF4-FFF2-40B4-BE49-F238E27FC236}">
                    <a16:creationId xmlns:a16="http://schemas.microsoft.com/office/drawing/2014/main" id="{5336F5C7-7F0A-DC75-A3F0-E2DBB6AF0BB0}"/>
                  </a:ext>
                </a:extLst>
              </p:cNvPr>
              <p:cNvSpPr txBox="1">
                <a:spLocks noRot="1" noChangeAspect="1" noMove="1" noResize="1" noEditPoints="1" noAdjustHandles="1" noChangeArrowheads="1" noChangeShapeType="1" noTextEdit="1"/>
              </p:cNvSpPr>
              <p:nvPr/>
            </p:nvSpPr>
            <p:spPr>
              <a:xfrm>
                <a:off x="962025" y="4267200"/>
                <a:ext cx="1114425" cy="667747"/>
              </a:xfrm>
              <a:prstGeom prst="rect">
                <a:avLst/>
              </a:prstGeom>
              <a:blipFill>
                <a:blip r:embed="rId4"/>
                <a:stretch>
                  <a:fillRect/>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4" name="TextovéPole 13">
                <a:extLst>
                  <a:ext uri="{FF2B5EF4-FFF2-40B4-BE49-F238E27FC236}">
                    <a16:creationId xmlns:a16="http://schemas.microsoft.com/office/drawing/2014/main" id="{DDC3DB37-24D0-6454-B66D-CEEEFD3A06B9}"/>
                  </a:ext>
                </a:extLst>
              </p:cNvPr>
              <p:cNvSpPr txBox="1"/>
              <p:nvPr/>
            </p:nvSpPr>
            <p:spPr>
              <a:xfrm>
                <a:off x="3215764" y="3972381"/>
                <a:ext cx="1114425" cy="66774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𝑝</m:t>
                          </m:r>
                          <m:r>
                            <a:rPr lang="cs-CZ" b="0" i="1" smtClean="0">
                              <a:latin typeface="Cambria Math" panose="02040503050406030204" pitchFamily="18" charset="0"/>
                            </a:rPr>
                            <m:t>1</m:t>
                          </m:r>
                        </m:sub>
                      </m:sSub>
                      <m:r>
                        <a:rPr lang="cs-CZ" b="0" i="1" smtClean="0">
                          <a:latin typeface="Cambria Math" panose="02040503050406030204" pitchFamily="18" charset="0"/>
                          <a:ea typeface="Cambria Math" panose="02040503050406030204" pitchFamily="18" charset="0"/>
                        </a:rPr>
                        <m:t>&gt;</m:t>
                      </m:r>
                      <m:r>
                        <a:rPr lang="cs-CZ" b="0" i="1" smtClean="0">
                          <a:latin typeface="Cambria Math" panose="02040503050406030204" pitchFamily="18" charset="0"/>
                        </a:rPr>
                        <m:t>0</m:t>
                      </m:r>
                    </m:oMath>
                  </m:oMathPara>
                </a14:m>
                <a:endParaRPr lang="cs-CZ" b="0" dirty="0"/>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𝑘</m:t>
                          </m:r>
                          <m:r>
                            <a:rPr lang="cs-CZ" b="0" i="1" smtClean="0">
                              <a:latin typeface="Cambria Math" panose="02040503050406030204" pitchFamily="18" charset="0"/>
                            </a:rPr>
                            <m:t>1</m:t>
                          </m:r>
                        </m:sub>
                      </m:sSub>
                      <m:r>
                        <a:rPr lang="cs-CZ" b="0" i="1" smtClean="0">
                          <a:latin typeface="Cambria Math" panose="02040503050406030204" pitchFamily="18" charset="0"/>
                          <a:ea typeface="Cambria Math" panose="02040503050406030204" pitchFamily="18" charset="0"/>
                        </a:rPr>
                        <m:t>&gt;</m:t>
                      </m:r>
                      <m:r>
                        <a:rPr lang="cs-CZ" b="0" i="1" smtClean="0">
                          <a:latin typeface="Cambria Math" panose="02040503050406030204" pitchFamily="18" charset="0"/>
                        </a:rPr>
                        <m:t>0</m:t>
                      </m:r>
                    </m:oMath>
                  </m:oMathPara>
                </a14:m>
                <a:endParaRPr lang="cs-CZ" dirty="0"/>
              </a:p>
            </p:txBody>
          </p:sp>
        </mc:Choice>
        <mc:Fallback xmlns="">
          <p:sp>
            <p:nvSpPr>
              <p:cNvPr id="14" name="TextovéPole 13">
                <a:extLst>
                  <a:ext uri="{FF2B5EF4-FFF2-40B4-BE49-F238E27FC236}">
                    <a16:creationId xmlns:a16="http://schemas.microsoft.com/office/drawing/2014/main" id="{DDC3DB37-24D0-6454-B66D-CEEEFD3A06B9}"/>
                  </a:ext>
                </a:extLst>
              </p:cNvPr>
              <p:cNvSpPr txBox="1">
                <a:spLocks noRot="1" noChangeAspect="1" noMove="1" noResize="1" noEditPoints="1" noAdjustHandles="1" noChangeArrowheads="1" noChangeShapeType="1" noTextEdit="1"/>
              </p:cNvSpPr>
              <p:nvPr/>
            </p:nvSpPr>
            <p:spPr>
              <a:xfrm>
                <a:off x="3215764" y="3972381"/>
                <a:ext cx="1114425" cy="667747"/>
              </a:xfrm>
              <a:prstGeom prst="rect">
                <a:avLst/>
              </a:prstGeom>
              <a:blipFill>
                <a:blip r:embed="rId5"/>
                <a:stretch>
                  <a:fillRect/>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5" name="TextovéPole 14">
                <a:extLst>
                  <a:ext uri="{FF2B5EF4-FFF2-40B4-BE49-F238E27FC236}">
                    <a16:creationId xmlns:a16="http://schemas.microsoft.com/office/drawing/2014/main" id="{6F5037F5-0D28-8E85-E59E-90CAAA344CB0}"/>
                  </a:ext>
                </a:extLst>
              </p:cNvPr>
              <p:cNvSpPr txBox="1"/>
              <p:nvPr/>
            </p:nvSpPr>
            <p:spPr>
              <a:xfrm>
                <a:off x="5394928" y="1754555"/>
                <a:ext cx="2933700" cy="90935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𝑝</m:t>
                          </m:r>
                          <m:r>
                            <a:rPr lang="cs-CZ" b="0" i="1" smtClean="0">
                              <a:latin typeface="Cambria Math" panose="02040503050406030204" pitchFamily="18" charset="0"/>
                            </a:rPr>
                            <m:t>2</m:t>
                          </m:r>
                        </m:sub>
                      </m:sSub>
                      <m:r>
                        <a:rPr lang="cs-CZ" b="0" i="1" smtClean="0">
                          <a:latin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𝑚𝑔h</m:t>
                      </m:r>
                      <m:r>
                        <a:rPr lang="cs-CZ"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𝑘𝑜𝑛𝑠𝑡𝑎𝑛𝑡𝑛</m:t>
                      </m:r>
                      <m:r>
                        <a:rPr lang="cs-CZ" b="0" i="1" smtClean="0">
                          <a:latin typeface="Cambria Math" panose="02040503050406030204" pitchFamily="18" charset="0"/>
                          <a:ea typeface="Cambria Math" panose="02040503050406030204" pitchFamily="18" charset="0"/>
                        </a:rPr>
                        <m:t>í</m:t>
                      </m:r>
                    </m:oMath>
                  </m:oMathPara>
                </a14:m>
                <a:endParaRPr lang="cs-CZ" b="0" dirty="0"/>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𝑘</m:t>
                          </m:r>
                          <m:r>
                            <a:rPr lang="cs-CZ" b="0" i="1" smtClean="0">
                              <a:latin typeface="Cambria Math" panose="02040503050406030204" pitchFamily="18" charset="0"/>
                            </a:rPr>
                            <m:t>2</m:t>
                          </m:r>
                        </m:sub>
                      </m:sSub>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m:t>
                          </m:r>
                        </m:num>
                        <m:den>
                          <m:r>
                            <a:rPr lang="cs-CZ" b="0" i="1" smtClean="0">
                              <a:latin typeface="Cambria Math" panose="02040503050406030204" pitchFamily="18" charset="0"/>
                            </a:rPr>
                            <m:t>2</m:t>
                          </m:r>
                        </m:den>
                      </m:f>
                      <m:r>
                        <a:rPr lang="cs-CZ" b="0" i="1" smtClean="0">
                          <a:latin typeface="Cambria Math" panose="02040503050406030204" pitchFamily="18" charset="0"/>
                        </a:rPr>
                        <m:t>𝑚</m:t>
                      </m:r>
                      <m:r>
                        <a:rPr lang="cs-CZ" b="0" i="1" smtClean="0">
                          <a:latin typeface="Cambria Math" panose="02040503050406030204" pitchFamily="18" charset="0"/>
                        </a:rPr>
                        <m:t>.</m:t>
                      </m:r>
                      <m:sSup>
                        <m:sSupPr>
                          <m:ctrlPr>
                            <a:rPr lang="cs-CZ" b="0" i="1" smtClean="0">
                              <a:latin typeface="Cambria Math" panose="02040503050406030204" pitchFamily="18" charset="0"/>
                            </a:rPr>
                          </m:ctrlPr>
                        </m:sSupPr>
                        <m:e>
                          <m:r>
                            <a:rPr lang="cs-CZ" b="0" i="1" smtClean="0">
                              <a:latin typeface="Cambria Math" panose="02040503050406030204" pitchFamily="18" charset="0"/>
                            </a:rPr>
                            <m:t>𝑣</m:t>
                          </m:r>
                        </m:e>
                        <m:sup>
                          <m:r>
                            <a:rPr lang="cs-CZ" b="0" i="1" smtClean="0">
                              <a:latin typeface="Cambria Math" panose="02040503050406030204" pitchFamily="18" charset="0"/>
                            </a:rPr>
                            <m:t>2</m:t>
                          </m:r>
                        </m:sup>
                      </m:sSup>
                      <m:r>
                        <a:rPr lang="cs-CZ" b="0" i="1" smtClean="0">
                          <a:latin typeface="Cambria Math" panose="02040503050406030204" pitchFamily="18" charset="0"/>
                        </a:rPr>
                        <m:t>=</m:t>
                      </m:r>
                      <m:r>
                        <a:rPr lang="cs-CZ" b="0" i="1" smtClean="0">
                          <a:latin typeface="Cambria Math" panose="02040503050406030204" pitchFamily="18" charset="0"/>
                        </a:rPr>
                        <m:t>𝑘𝑜𝑛𝑠𝑡𝑎𝑛𝑡𝑛</m:t>
                      </m:r>
                      <m:r>
                        <a:rPr lang="cs-CZ" b="0" i="1" smtClean="0">
                          <a:latin typeface="Cambria Math" panose="02040503050406030204" pitchFamily="18" charset="0"/>
                        </a:rPr>
                        <m:t>í</m:t>
                      </m:r>
                    </m:oMath>
                  </m:oMathPara>
                </a14:m>
                <a:endParaRPr lang="cs-CZ" dirty="0"/>
              </a:p>
            </p:txBody>
          </p:sp>
        </mc:Choice>
        <mc:Fallback xmlns="">
          <p:sp>
            <p:nvSpPr>
              <p:cNvPr id="15" name="TextovéPole 14">
                <a:extLst>
                  <a:ext uri="{FF2B5EF4-FFF2-40B4-BE49-F238E27FC236}">
                    <a16:creationId xmlns:a16="http://schemas.microsoft.com/office/drawing/2014/main" id="{6F5037F5-0D28-8E85-E59E-90CAAA344CB0}"/>
                  </a:ext>
                </a:extLst>
              </p:cNvPr>
              <p:cNvSpPr txBox="1">
                <a:spLocks noRot="1" noChangeAspect="1" noMove="1" noResize="1" noEditPoints="1" noAdjustHandles="1" noChangeArrowheads="1" noChangeShapeType="1" noTextEdit="1"/>
              </p:cNvSpPr>
              <p:nvPr/>
            </p:nvSpPr>
            <p:spPr>
              <a:xfrm>
                <a:off x="5394928" y="1754555"/>
                <a:ext cx="2933700" cy="909352"/>
              </a:xfrm>
              <a:prstGeom prst="rect">
                <a:avLst/>
              </a:prstGeom>
              <a:blipFill>
                <a:blip r:embed="rId6"/>
                <a:stretch>
                  <a:fillRect/>
                </a:stretch>
              </a:blipFill>
            </p:spPr>
            <p:txBody>
              <a:bodyPr/>
              <a:lstStyle/>
              <a:p>
                <a:r>
                  <a:rPr lang="cs-CZ">
                    <a:noFill/>
                  </a:rPr>
                  <a:t> </a:t>
                </a:r>
              </a:p>
            </p:txBody>
          </p:sp>
        </mc:Fallback>
      </mc:AlternateContent>
      <p:cxnSp>
        <p:nvCxnSpPr>
          <p:cNvPr id="17" name="Přímá spojnice se šipkou 16">
            <a:extLst>
              <a:ext uri="{FF2B5EF4-FFF2-40B4-BE49-F238E27FC236}">
                <a16:creationId xmlns:a16="http://schemas.microsoft.com/office/drawing/2014/main" id="{3025BA8D-66DF-8A10-F3A5-8699E3107E3F}"/>
              </a:ext>
            </a:extLst>
          </p:cNvPr>
          <p:cNvCxnSpPr/>
          <p:nvPr/>
        </p:nvCxnSpPr>
        <p:spPr>
          <a:xfrm>
            <a:off x="10439400" y="3571875"/>
            <a:ext cx="0" cy="2495550"/>
          </a:xfrm>
          <a:prstGeom prst="straightConnector1">
            <a:avLst/>
          </a:prstGeom>
          <a:ln w="381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8" name="TextovéPole 17">
                <a:extLst>
                  <a:ext uri="{FF2B5EF4-FFF2-40B4-BE49-F238E27FC236}">
                    <a16:creationId xmlns:a16="http://schemas.microsoft.com/office/drawing/2014/main" id="{972CDA84-78DB-DC48-CB9F-B0EFF1C541A5}"/>
                  </a:ext>
                </a:extLst>
              </p:cNvPr>
              <p:cNvSpPr txBox="1"/>
              <p:nvPr/>
            </p:nvSpPr>
            <p:spPr>
              <a:xfrm>
                <a:off x="10639428" y="4601073"/>
                <a:ext cx="904872" cy="369332"/>
              </a:xfrm>
              <a:prstGeom prst="rect">
                <a:avLst/>
              </a:prstGeom>
              <a:noFill/>
            </p:spPr>
            <p:txBody>
              <a:bodyPr wrap="square" rtlCol="0">
                <a:spAutoFit/>
              </a:bodyPr>
              <a:lstStyle/>
              <a:p>
                <a:r>
                  <a:rPr lang="cs-CZ" dirty="0"/>
                  <a:t>Výška </a:t>
                </a:r>
                <a14:m>
                  <m:oMath xmlns:m="http://schemas.openxmlformats.org/officeDocument/2006/math">
                    <m:r>
                      <a:rPr lang="cs-CZ" i="1" dirty="0" smtClean="0">
                        <a:latin typeface="Cambria Math" panose="02040503050406030204" pitchFamily="18" charset="0"/>
                      </a:rPr>
                      <m:t>h</m:t>
                    </m:r>
                  </m:oMath>
                </a14:m>
                <a:endParaRPr lang="cs-CZ" dirty="0"/>
              </a:p>
            </p:txBody>
          </p:sp>
        </mc:Choice>
        <mc:Fallback xmlns="">
          <p:sp>
            <p:nvSpPr>
              <p:cNvPr id="18" name="TextovéPole 17">
                <a:extLst>
                  <a:ext uri="{FF2B5EF4-FFF2-40B4-BE49-F238E27FC236}">
                    <a16:creationId xmlns:a16="http://schemas.microsoft.com/office/drawing/2014/main" id="{972CDA84-78DB-DC48-CB9F-B0EFF1C541A5}"/>
                  </a:ext>
                </a:extLst>
              </p:cNvPr>
              <p:cNvSpPr txBox="1">
                <a:spLocks noRot="1" noChangeAspect="1" noMove="1" noResize="1" noEditPoints="1" noAdjustHandles="1" noChangeArrowheads="1" noChangeShapeType="1" noTextEdit="1"/>
              </p:cNvSpPr>
              <p:nvPr/>
            </p:nvSpPr>
            <p:spPr>
              <a:xfrm>
                <a:off x="10639428" y="4601073"/>
                <a:ext cx="904872" cy="369332"/>
              </a:xfrm>
              <a:prstGeom prst="rect">
                <a:avLst/>
              </a:prstGeom>
              <a:blipFill>
                <a:blip r:embed="rId7"/>
                <a:stretch>
                  <a:fillRect l="-5369" t="-10000" b="-26667"/>
                </a:stretch>
              </a:blipFill>
            </p:spPr>
            <p:txBody>
              <a:bodyPr/>
              <a:lstStyle/>
              <a:p>
                <a:r>
                  <a:rPr lang="cs-CZ">
                    <a:noFill/>
                  </a:rPr>
                  <a:t> </a:t>
                </a:r>
              </a:p>
            </p:txBody>
          </p:sp>
        </mc:Fallback>
      </mc:AlternateContent>
      <p:sp>
        <p:nvSpPr>
          <p:cNvPr id="19" name="TextovéPole 18">
            <a:extLst>
              <a:ext uri="{FF2B5EF4-FFF2-40B4-BE49-F238E27FC236}">
                <a16:creationId xmlns:a16="http://schemas.microsoft.com/office/drawing/2014/main" id="{BA7885E3-637D-CFE7-DEE0-C98FCDD56DC9}"/>
              </a:ext>
            </a:extLst>
          </p:cNvPr>
          <p:cNvSpPr txBox="1"/>
          <p:nvPr/>
        </p:nvSpPr>
        <p:spPr>
          <a:xfrm>
            <a:off x="752892" y="1775636"/>
            <a:ext cx="1722948" cy="1754326"/>
          </a:xfrm>
          <a:prstGeom prst="rect">
            <a:avLst/>
          </a:prstGeom>
          <a:noFill/>
        </p:spPr>
        <p:txBody>
          <a:bodyPr wrap="square" rtlCol="0">
            <a:spAutoFit/>
          </a:bodyPr>
          <a:lstStyle/>
          <a:p>
            <a:r>
              <a:rPr lang="cs-CZ" dirty="0"/>
              <a:t>Před startem má letadlo nulovou polohovou i pohybovou energii</a:t>
            </a:r>
          </a:p>
        </p:txBody>
      </p:sp>
      <p:sp>
        <p:nvSpPr>
          <p:cNvPr id="20" name="TextovéPole 19">
            <a:extLst>
              <a:ext uri="{FF2B5EF4-FFF2-40B4-BE49-F238E27FC236}">
                <a16:creationId xmlns:a16="http://schemas.microsoft.com/office/drawing/2014/main" id="{8A5978EC-70D4-18C5-60EC-EDE4BA282775}"/>
              </a:ext>
            </a:extLst>
          </p:cNvPr>
          <p:cNvSpPr txBox="1"/>
          <p:nvPr/>
        </p:nvSpPr>
        <p:spPr>
          <a:xfrm>
            <a:off x="3468715" y="1775636"/>
            <a:ext cx="1722948" cy="1754326"/>
          </a:xfrm>
          <a:prstGeom prst="rect">
            <a:avLst/>
          </a:prstGeom>
          <a:noFill/>
        </p:spPr>
        <p:txBody>
          <a:bodyPr wrap="square" rtlCol="0">
            <a:spAutoFit/>
          </a:bodyPr>
          <a:lstStyle/>
          <a:p>
            <a:r>
              <a:rPr lang="cs-CZ" dirty="0"/>
              <a:t>Pří vzletu letadlu vzrůstá polohová energie a má  i pohybovou energii</a:t>
            </a:r>
          </a:p>
        </p:txBody>
      </p:sp>
      <mc:AlternateContent xmlns:mc="http://schemas.openxmlformats.org/markup-compatibility/2006" xmlns:a14="http://schemas.microsoft.com/office/drawing/2010/main">
        <mc:Choice Requires="a14">
          <p:sp>
            <p:nvSpPr>
              <p:cNvPr id="21" name="TextovéPole 20">
                <a:extLst>
                  <a:ext uri="{FF2B5EF4-FFF2-40B4-BE49-F238E27FC236}">
                    <a16:creationId xmlns:a16="http://schemas.microsoft.com/office/drawing/2014/main" id="{C7C02061-C771-DC59-922D-12786B839D91}"/>
                  </a:ext>
                </a:extLst>
              </p:cNvPr>
              <p:cNvSpPr txBox="1"/>
              <p:nvPr/>
            </p:nvSpPr>
            <p:spPr>
              <a:xfrm>
                <a:off x="9008025" y="923222"/>
                <a:ext cx="2933700" cy="2606739"/>
              </a:xfrm>
              <a:prstGeom prst="rect">
                <a:avLst/>
              </a:prstGeom>
              <a:noFill/>
            </p:spPr>
            <p:txBody>
              <a:bodyPr wrap="square" rtlCol="0">
                <a:spAutoFit/>
              </a:bodyPr>
              <a:lstStyle/>
              <a:p>
                <a:r>
                  <a:rPr lang="cs-CZ" dirty="0"/>
                  <a:t>Při letu ve výšce </a:t>
                </a:r>
                <a14:m>
                  <m:oMath xmlns:m="http://schemas.openxmlformats.org/officeDocument/2006/math">
                    <m:r>
                      <a:rPr lang="cs-CZ" i="1" dirty="0" smtClean="0">
                        <a:latin typeface="Cambria Math" panose="02040503050406030204" pitchFamily="18" charset="0"/>
                      </a:rPr>
                      <m:t>h</m:t>
                    </m:r>
                  </m:oMath>
                </a14:m>
                <a:r>
                  <a:rPr lang="cs-CZ" dirty="0"/>
                  <a:t> má stálou polohovou energii a při letu rovnoměrném i stálou pohybovou energii. Celková energie </a:t>
                </a:r>
                <a14:m>
                  <m:oMath xmlns:m="http://schemas.openxmlformats.org/officeDocument/2006/math">
                    <m:r>
                      <a:rPr lang="cs-CZ" i="1" dirty="0" smtClean="0">
                        <a:latin typeface="Cambria Math" panose="02040503050406030204" pitchFamily="18" charset="0"/>
                      </a:rPr>
                      <m:t>𝐸</m:t>
                    </m:r>
                  </m:oMath>
                </a14:m>
                <a:r>
                  <a:rPr lang="cs-CZ" dirty="0"/>
                  <a:t> letadla je tedy dána součtem energie polohové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𝑝</m:t>
                        </m:r>
                      </m:sub>
                    </m:sSub>
                  </m:oMath>
                </a14:m>
                <a:r>
                  <a:rPr lang="cs-CZ" dirty="0"/>
                  <a:t> a energie pohybové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𝑘</m:t>
                        </m:r>
                      </m:sub>
                    </m:sSub>
                  </m:oMath>
                </a14:m>
                <a:endParaRPr lang="cs-CZ"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𝐸</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𝑝</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𝑘</m:t>
                          </m:r>
                        </m:sub>
                      </m:sSub>
                    </m:oMath>
                  </m:oMathPara>
                </a14:m>
                <a:endParaRPr lang="cs-CZ" dirty="0"/>
              </a:p>
            </p:txBody>
          </p:sp>
        </mc:Choice>
        <mc:Fallback xmlns="">
          <p:sp>
            <p:nvSpPr>
              <p:cNvPr id="21" name="TextovéPole 20">
                <a:extLst>
                  <a:ext uri="{FF2B5EF4-FFF2-40B4-BE49-F238E27FC236}">
                    <a16:creationId xmlns:a16="http://schemas.microsoft.com/office/drawing/2014/main" id="{C7C02061-C771-DC59-922D-12786B839D91}"/>
                  </a:ext>
                </a:extLst>
              </p:cNvPr>
              <p:cNvSpPr txBox="1">
                <a:spLocks noRot="1" noChangeAspect="1" noMove="1" noResize="1" noEditPoints="1" noAdjustHandles="1" noChangeArrowheads="1" noChangeShapeType="1" noTextEdit="1"/>
              </p:cNvSpPr>
              <p:nvPr/>
            </p:nvSpPr>
            <p:spPr>
              <a:xfrm>
                <a:off x="9008025" y="923222"/>
                <a:ext cx="2933700" cy="2606739"/>
              </a:xfrm>
              <a:prstGeom prst="rect">
                <a:avLst/>
              </a:prstGeom>
              <a:blipFill>
                <a:blip r:embed="rId8"/>
                <a:stretch>
                  <a:fillRect l="-1871" t="-1168" b="-467"/>
                </a:stretch>
              </a:blipFill>
            </p:spPr>
            <p:txBody>
              <a:bodyPr/>
              <a:lstStyle/>
              <a:p>
                <a:r>
                  <a:rPr lang="cs-CZ">
                    <a:noFill/>
                  </a:rPr>
                  <a:t> </a:t>
                </a:r>
              </a:p>
            </p:txBody>
          </p:sp>
        </mc:Fallback>
      </mc:AlternateContent>
    </p:spTree>
    <p:extLst>
      <p:ext uri="{BB962C8B-B14F-4D97-AF65-F5344CB8AC3E}">
        <p14:creationId xmlns:p14="http://schemas.microsoft.com/office/powerpoint/2010/main" val="14215067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0BF6DBD6-F835-3A5B-2516-EDFC0A892397}"/>
              </a:ext>
            </a:extLst>
          </p:cNvPr>
          <p:cNvSpPr txBox="1"/>
          <p:nvPr/>
        </p:nvSpPr>
        <p:spPr>
          <a:xfrm>
            <a:off x="381662" y="421419"/>
            <a:ext cx="7562187" cy="369332"/>
          </a:xfrm>
          <a:prstGeom prst="rect">
            <a:avLst/>
          </a:prstGeom>
          <a:noFill/>
        </p:spPr>
        <p:txBody>
          <a:bodyPr wrap="square" rtlCol="0">
            <a:spAutoFit/>
          </a:bodyPr>
          <a:lstStyle/>
          <a:p>
            <a:r>
              <a:rPr lang="cs-CZ" b="1" dirty="0"/>
              <a:t>Kinetická (pohybová) energie hmotného bodu – odvození vztahu pro výpočet</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9AB158D4-DD0B-C9BF-9CD5-729E7EEF4D73}"/>
                  </a:ext>
                </a:extLst>
              </p:cNvPr>
              <p:cNvSpPr txBox="1"/>
              <p:nvPr/>
            </p:nvSpPr>
            <p:spPr>
              <a:xfrm>
                <a:off x="469127" y="993913"/>
                <a:ext cx="11251096" cy="5609805"/>
              </a:xfrm>
              <a:prstGeom prst="rect">
                <a:avLst/>
              </a:prstGeom>
              <a:noFill/>
            </p:spPr>
            <p:txBody>
              <a:bodyPr wrap="square" rtlCol="0">
                <a:spAutoFit/>
              </a:bodyPr>
              <a:lstStyle/>
              <a:p>
                <a:r>
                  <a:rPr lang="cs-CZ" dirty="0"/>
                  <a:t>Působí-li na hmotný bod, který je v klidu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𝑣</m:t>
                        </m:r>
                      </m:e>
                      <m:sub>
                        <m:r>
                          <a:rPr lang="cs-CZ" b="0" i="1" smtClean="0">
                            <a:latin typeface="Cambria Math" panose="02040503050406030204" pitchFamily="18" charset="0"/>
                          </a:rPr>
                          <m:t>0</m:t>
                        </m:r>
                      </m:sub>
                    </m:sSub>
                    <m:r>
                      <a:rPr lang="cs-CZ" b="0" i="1" smtClean="0">
                        <a:latin typeface="Cambria Math" panose="02040503050406030204" pitchFamily="18" charset="0"/>
                      </a:rPr>
                      <m:t>=0)</m:t>
                    </m:r>
                  </m:oMath>
                </a14:m>
                <a:r>
                  <a:rPr lang="cs-CZ" dirty="0"/>
                  <a:t> síla </a:t>
                </a:r>
                <a14:m>
                  <m:oMath xmlns:m="http://schemas.openxmlformats.org/officeDocument/2006/math">
                    <m:r>
                      <a:rPr lang="cs-CZ" i="1" dirty="0" smtClean="0">
                        <a:latin typeface="Cambria Math" panose="02040503050406030204" pitchFamily="18" charset="0"/>
                      </a:rPr>
                      <m:t>𝐹</m:t>
                    </m:r>
                  </m:oMath>
                </a14:m>
                <a:r>
                  <a:rPr lang="cs-CZ" dirty="0"/>
                  <a:t>, pak podle druhého pohybového zákona se začne hmotný bod pohybovat s konstantním zrychlením </a:t>
                </a:r>
                <a14:m>
                  <m:oMath xmlns:m="http://schemas.openxmlformats.org/officeDocument/2006/math">
                    <m:r>
                      <a:rPr lang="cs-CZ" b="1" i="1" smtClean="0">
                        <a:latin typeface="Cambria Math" panose="02040503050406030204" pitchFamily="18" charset="0"/>
                      </a:rPr>
                      <m:t>𝒂</m:t>
                    </m:r>
                    <m:r>
                      <a:rPr lang="cs-CZ" b="1" i="1" smtClean="0">
                        <a:latin typeface="Cambria Math" panose="02040503050406030204" pitchFamily="18" charset="0"/>
                      </a:rPr>
                      <m:t>=</m:t>
                    </m:r>
                    <m:f>
                      <m:fPr>
                        <m:ctrlPr>
                          <a:rPr lang="cs-CZ" b="1" i="1" smtClean="0">
                            <a:latin typeface="Cambria Math" panose="02040503050406030204" pitchFamily="18" charset="0"/>
                          </a:rPr>
                        </m:ctrlPr>
                      </m:fPr>
                      <m:num>
                        <m:r>
                          <a:rPr lang="cs-CZ" b="1" i="1" smtClean="0">
                            <a:latin typeface="Cambria Math" panose="02040503050406030204" pitchFamily="18" charset="0"/>
                          </a:rPr>
                          <m:t>𝑭</m:t>
                        </m:r>
                      </m:num>
                      <m:den>
                        <m:r>
                          <a:rPr lang="cs-CZ" b="1" i="1" smtClean="0">
                            <a:latin typeface="Cambria Math" panose="02040503050406030204" pitchFamily="18" charset="0"/>
                          </a:rPr>
                          <m:t>𝒎</m:t>
                        </m:r>
                      </m:den>
                    </m:f>
                  </m:oMath>
                </a14:m>
                <a:r>
                  <a:rPr lang="cs-CZ" dirty="0"/>
                  <a:t> (zrychlení je přímo úměrné působící síle a nepřímo úměrné hmotnosti).</a:t>
                </a:r>
              </a:p>
              <a:p>
                <a:r>
                  <a:rPr lang="cs-CZ" dirty="0"/>
                  <a:t>Je-li trajektorie hmotného bodu přímka (pohyb nerovnoměrný, přímočarý), která má stejný směr jako působící síla </a:t>
                </a:r>
                <a14:m>
                  <m:oMath xmlns:m="http://schemas.openxmlformats.org/officeDocument/2006/math">
                    <m:r>
                      <a:rPr lang="cs-CZ" b="0" i="1" smtClean="0">
                        <a:latin typeface="Cambria Math" panose="02040503050406030204" pitchFamily="18" charset="0"/>
                      </a:rPr>
                      <m:t>𝐹</m:t>
                    </m:r>
                  </m:oMath>
                </a14:m>
                <a:r>
                  <a:rPr lang="cs-CZ" dirty="0"/>
                  <a:t>, pak za dobu </a:t>
                </a:r>
                <a14:m>
                  <m:oMath xmlns:m="http://schemas.openxmlformats.org/officeDocument/2006/math">
                    <m:r>
                      <a:rPr lang="cs-CZ" i="1" dirty="0" smtClean="0">
                        <a:latin typeface="Cambria Math" panose="02040503050406030204" pitchFamily="18" charset="0"/>
                      </a:rPr>
                      <m:t>𝑡</m:t>
                    </m:r>
                  </m:oMath>
                </a14:m>
                <a:r>
                  <a:rPr lang="cs-CZ" dirty="0"/>
                  <a:t> získá hmotný bod okamžitou rychlost </a:t>
                </a:r>
                <a14:m>
                  <m:oMath xmlns:m="http://schemas.openxmlformats.org/officeDocument/2006/math">
                    <m:r>
                      <a:rPr lang="cs-CZ" b="1" i="1" smtClean="0">
                        <a:latin typeface="Cambria Math" panose="02040503050406030204" pitchFamily="18" charset="0"/>
                      </a:rPr>
                      <m:t>𝒗</m:t>
                    </m:r>
                    <m:r>
                      <a:rPr lang="cs-CZ" b="1" i="1" smtClean="0">
                        <a:latin typeface="Cambria Math" panose="02040503050406030204" pitchFamily="18" charset="0"/>
                      </a:rPr>
                      <m:t>=</m:t>
                    </m:r>
                    <m:r>
                      <a:rPr lang="cs-CZ" b="1" i="1" smtClean="0">
                        <a:latin typeface="Cambria Math" panose="02040503050406030204" pitchFamily="18" charset="0"/>
                      </a:rPr>
                      <m:t>𝒂𝒕</m:t>
                    </m:r>
                  </m:oMath>
                </a14:m>
                <a:r>
                  <a:rPr lang="cs-CZ" b="1" dirty="0"/>
                  <a:t> </a:t>
                </a:r>
                <a:r>
                  <a:rPr lang="cs-CZ" dirty="0"/>
                  <a:t>a urazí dráhu </a:t>
                </a:r>
                <a14:m>
                  <m:oMath xmlns:m="http://schemas.openxmlformats.org/officeDocument/2006/math">
                    <m:r>
                      <a:rPr lang="cs-CZ" b="1" i="1" smtClean="0">
                        <a:latin typeface="Cambria Math" panose="02040503050406030204" pitchFamily="18" charset="0"/>
                      </a:rPr>
                      <m:t>𝒔</m:t>
                    </m:r>
                    <m:r>
                      <a:rPr lang="cs-CZ" b="1" i="1" smtClean="0">
                        <a:latin typeface="Cambria Math" panose="02040503050406030204" pitchFamily="18" charset="0"/>
                      </a:rPr>
                      <m:t>=</m:t>
                    </m:r>
                    <m:f>
                      <m:fPr>
                        <m:ctrlPr>
                          <a:rPr lang="cs-CZ" b="1" i="1" smtClean="0">
                            <a:latin typeface="Cambria Math" panose="02040503050406030204" pitchFamily="18" charset="0"/>
                          </a:rPr>
                        </m:ctrlPr>
                      </m:fPr>
                      <m:num>
                        <m:r>
                          <a:rPr lang="cs-CZ" b="1" i="1" smtClean="0">
                            <a:latin typeface="Cambria Math" panose="02040503050406030204" pitchFamily="18" charset="0"/>
                          </a:rPr>
                          <m:t>𝟏</m:t>
                        </m:r>
                      </m:num>
                      <m:den>
                        <m:r>
                          <a:rPr lang="cs-CZ" b="1" i="1" smtClean="0">
                            <a:latin typeface="Cambria Math" panose="02040503050406030204" pitchFamily="18" charset="0"/>
                          </a:rPr>
                          <m:t>𝟐</m:t>
                        </m:r>
                      </m:den>
                    </m:f>
                    <m:r>
                      <a:rPr lang="cs-CZ" b="1" i="1" smtClean="0">
                        <a:latin typeface="Cambria Math" panose="02040503050406030204" pitchFamily="18" charset="0"/>
                      </a:rPr>
                      <m:t>𝒂</m:t>
                    </m:r>
                    <m:sSup>
                      <m:sSupPr>
                        <m:ctrlPr>
                          <a:rPr lang="cs-CZ" b="1" i="1" smtClean="0">
                            <a:latin typeface="Cambria Math" panose="02040503050406030204" pitchFamily="18" charset="0"/>
                          </a:rPr>
                        </m:ctrlPr>
                      </m:sSupPr>
                      <m:e>
                        <m:r>
                          <a:rPr lang="cs-CZ" b="1" i="1" smtClean="0">
                            <a:latin typeface="Cambria Math" panose="02040503050406030204" pitchFamily="18" charset="0"/>
                          </a:rPr>
                          <m:t>𝒕</m:t>
                        </m:r>
                      </m:e>
                      <m:sup>
                        <m:r>
                          <a:rPr lang="cs-CZ" b="1" i="1" smtClean="0">
                            <a:latin typeface="Cambria Math" panose="02040503050406030204" pitchFamily="18" charset="0"/>
                          </a:rPr>
                          <m:t>𝟐</m:t>
                        </m:r>
                      </m:sup>
                    </m:sSup>
                  </m:oMath>
                </a14:m>
                <a:r>
                  <a:rPr lang="cs-CZ" b="1" dirty="0"/>
                  <a:t> .</a:t>
                </a:r>
              </a:p>
              <a:p>
                <a:endParaRPr lang="cs-CZ" b="1" dirty="0"/>
              </a:p>
              <a:p>
                <a:r>
                  <a:rPr lang="cs-CZ" dirty="0"/>
                  <a:t>Působící síla ve směru pohybu vykoná práci </a:t>
                </a:r>
                <a14:m>
                  <m:oMath xmlns:m="http://schemas.openxmlformats.org/officeDocument/2006/math">
                    <m:r>
                      <a:rPr lang="cs-CZ" b="1" i="1" smtClean="0">
                        <a:latin typeface="Cambria Math" panose="02040503050406030204" pitchFamily="18" charset="0"/>
                      </a:rPr>
                      <m:t>𝑾</m:t>
                    </m:r>
                    <m:r>
                      <a:rPr lang="cs-CZ" b="1" i="1" smtClean="0">
                        <a:latin typeface="Cambria Math" panose="02040503050406030204" pitchFamily="18" charset="0"/>
                      </a:rPr>
                      <m:t>=</m:t>
                    </m:r>
                    <m:r>
                      <a:rPr lang="cs-CZ" b="1" i="1" smtClean="0">
                        <a:latin typeface="Cambria Math" panose="02040503050406030204" pitchFamily="18" charset="0"/>
                      </a:rPr>
                      <m:t>𝑭</m:t>
                    </m:r>
                    <m:r>
                      <a:rPr lang="cs-CZ" b="1" i="1" smtClean="0">
                        <a:latin typeface="Cambria Math" panose="02040503050406030204" pitchFamily="18" charset="0"/>
                      </a:rPr>
                      <m:t>.</m:t>
                    </m:r>
                    <m:r>
                      <a:rPr lang="cs-CZ" b="1" i="1" smtClean="0">
                        <a:latin typeface="Cambria Math" panose="02040503050406030204" pitchFamily="18" charset="0"/>
                      </a:rPr>
                      <m:t>𝒔</m:t>
                    </m:r>
                  </m:oMath>
                </a14:m>
                <a:r>
                  <a:rPr lang="cs-CZ" dirty="0"/>
                  <a:t>. </a:t>
                </a:r>
              </a:p>
              <a:p>
                <a:r>
                  <a:rPr lang="cs-CZ" dirty="0"/>
                  <a:t>Dosadíme-li do vztahu pro výpočet práce za sílu </a:t>
                </a:r>
                <a14:m>
                  <m:oMath xmlns:m="http://schemas.openxmlformats.org/officeDocument/2006/math">
                    <m:r>
                      <a:rPr lang="cs-CZ" b="0" i="1" smtClean="0">
                        <a:latin typeface="Cambria Math" panose="02040503050406030204" pitchFamily="18" charset="0"/>
                      </a:rPr>
                      <m:t>𝐹</m:t>
                    </m:r>
                    <m:r>
                      <a:rPr lang="cs-CZ" b="0" i="1" smtClean="0">
                        <a:latin typeface="Cambria Math" panose="02040503050406030204" pitchFamily="18" charset="0"/>
                      </a:rPr>
                      <m:t>=</m:t>
                    </m:r>
                    <m:r>
                      <a:rPr lang="cs-CZ" b="0" i="1" smtClean="0">
                        <a:latin typeface="Cambria Math" panose="02040503050406030204" pitchFamily="18" charset="0"/>
                      </a:rPr>
                      <m:t>𝑚</m:t>
                    </m:r>
                    <m:r>
                      <a:rPr lang="cs-CZ" b="0" i="1" smtClean="0">
                        <a:latin typeface="Cambria Math" panose="02040503050406030204" pitchFamily="18" charset="0"/>
                      </a:rPr>
                      <m:t>.</m:t>
                    </m:r>
                    <m:r>
                      <a:rPr lang="cs-CZ" b="0" i="1" smtClean="0">
                        <a:latin typeface="Cambria Math" panose="02040503050406030204" pitchFamily="18" charset="0"/>
                      </a:rPr>
                      <m:t>𝑎</m:t>
                    </m:r>
                  </m:oMath>
                </a14:m>
                <a:r>
                  <a:rPr lang="cs-CZ" dirty="0"/>
                  <a:t>  a za dráhu </a:t>
                </a:r>
                <a14:m>
                  <m:oMath xmlns:m="http://schemas.openxmlformats.org/officeDocument/2006/math">
                    <m:r>
                      <a:rPr lang="cs-CZ" b="0" i="1" smtClean="0">
                        <a:latin typeface="Cambria Math" panose="02040503050406030204" pitchFamily="18" charset="0"/>
                      </a:rPr>
                      <m:t>𝑠</m:t>
                    </m:r>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m:t>
                        </m:r>
                      </m:num>
                      <m:den>
                        <m:r>
                          <a:rPr lang="cs-CZ" b="0" i="1" smtClean="0">
                            <a:latin typeface="Cambria Math" panose="02040503050406030204" pitchFamily="18" charset="0"/>
                          </a:rPr>
                          <m:t>2</m:t>
                        </m:r>
                      </m:den>
                    </m:f>
                    <m:r>
                      <a:rPr lang="cs-CZ" b="0" i="1" smtClean="0">
                        <a:latin typeface="Cambria Math" panose="02040503050406030204" pitchFamily="18" charset="0"/>
                      </a:rPr>
                      <m:t>𝑎</m:t>
                    </m:r>
                    <m:sSup>
                      <m:sSupPr>
                        <m:ctrlPr>
                          <a:rPr lang="cs-CZ" b="0" i="1" smtClean="0">
                            <a:latin typeface="Cambria Math" panose="02040503050406030204" pitchFamily="18" charset="0"/>
                          </a:rPr>
                        </m:ctrlPr>
                      </m:sSupPr>
                      <m:e>
                        <m:r>
                          <a:rPr lang="cs-CZ" b="0" i="1" smtClean="0">
                            <a:latin typeface="Cambria Math" panose="02040503050406030204" pitchFamily="18" charset="0"/>
                          </a:rPr>
                          <m:t>𝑡</m:t>
                        </m:r>
                      </m:e>
                      <m:sup>
                        <m:r>
                          <a:rPr lang="cs-CZ" b="0" i="1" smtClean="0">
                            <a:latin typeface="Cambria Math" panose="02040503050406030204" pitchFamily="18" charset="0"/>
                          </a:rPr>
                          <m:t>2</m:t>
                        </m:r>
                      </m:sup>
                    </m:sSup>
                  </m:oMath>
                </a14:m>
                <a:r>
                  <a:rPr lang="cs-CZ" dirty="0"/>
                  <a:t>,  tedy</a:t>
                </a:r>
              </a:p>
              <a:p>
                <a:endParaRPr lang="cs-CZ"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𝑊</m:t>
                      </m:r>
                      <m:r>
                        <a:rPr lang="cs-CZ" b="0" i="1" smtClean="0">
                          <a:latin typeface="Cambria Math" panose="02040503050406030204" pitchFamily="18" charset="0"/>
                        </a:rPr>
                        <m:t>=</m:t>
                      </m:r>
                      <m:r>
                        <a:rPr lang="cs-CZ" b="0" i="1" smtClean="0">
                          <a:latin typeface="Cambria Math" panose="02040503050406030204" pitchFamily="18" charset="0"/>
                        </a:rPr>
                        <m:t>𝐹</m:t>
                      </m:r>
                      <m:r>
                        <a:rPr lang="cs-CZ" b="0" i="1" smtClean="0">
                          <a:latin typeface="Cambria Math" panose="02040503050406030204" pitchFamily="18" charset="0"/>
                        </a:rPr>
                        <m:t>.</m:t>
                      </m:r>
                      <m:r>
                        <a:rPr lang="cs-CZ" b="0" i="1" smtClean="0">
                          <a:latin typeface="Cambria Math" panose="02040503050406030204" pitchFamily="18" charset="0"/>
                        </a:rPr>
                        <m:t>𝑠</m:t>
                      </m:r>
                      <m:r>
                        <a:rPr lang="cs-CZ" b="0" i="1" smtClean="0">
                          <a:latin typeface="Cambria Math" panose="02040503050406030204" pitchFamily="18" charset="0"/>
                        </a:rPr>
                        <m:t>=</m:t>
                      </m:r>
                      <m:r>
                        <a:rPr lang="cs-CZ" b="0" i="1" smtClean="0">
                          <a:latin typeface="Cambria Math" panose="02040503050406030204" pitchFamily="18" charset="0"/>
                        </a:rPr>
                        <m:t>𝑚</m:t>
                      </m:r>
                      <m:r>
                        <a:rPr lang="cs-CZ" b="0" i="1" smtClean="0">
                          <a:latin typeface="Cambria Math" panose="02040503050406030204" pitchFamily="18" charset="0"/>
                        </a:rPr>
                        <m:t>.</m:t>
                      </m:r>
                      <m:r>
                        <a:rPr lang="cs-CZ" b="0" i="1" smtClean="0">
                          <a:latin typeface="Cambria Math" panose="02040503050406030204" pitchFamily="18" charset="0"/>
                        </a:rPr>
                        <m:t>𝑎</m:t>
                      </m:r>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m:t>
                          </m:r>
                        </m:num>
                        <m:den>
                          <m:r>
                            <a:rPr lang="cs-CZ" b="0" i="1" smtClean="0">
                              <a:latin typeface="Cambria Math" panose="02040503050406030204" pitchFamily="18" charset="0"/>
                            </a:rPr>
                            <m:t>2</m:t>
                          </m:r>
                        </m:den>
                      </m:f>
                      <m:r>
                        <a:rPr lang="cs-CZ" b="0" i="1" smtClean="0">
                          <a:latin typeface="Cambria Math" panose="02040503050406030204" pitchFamily="18" charset="0"/>
                        </a:rPr>
                        <m:t>𝑎</m:t>
                      </m:r>
                      <m:sSup>
                        <m:sSupPr>
                          <m:ctrlPr>
                            <a:rPr lang="cs-CZ" b="0" i="1" smtClean="0">
                              <a:latin typeface="Cambria Math" panose="02040503050406030204" pitchFamily="18" charset="0"/>
                            </a:rPr>
                          </m:ctrlPr>
                        </m:sSupPr>
                        <m:e>
                          <m:r>
                            <a:rPr lang="cs-CZ" b="0" i="1" smtClean="0">
                              <a:latin typeface="Cambria Math" panose="02040503050406030204" pitchFamily="18" charset="0"/>
                            </a:rPr>
                            <m:t>𝑡</m:t>
                          </m:r>
                        </m:e>
                        <m:sup>
                          <m:r>
                            <a:rPr lang="cs-CZ" b="0" i="1" smtClean="0">
                              <a:latin typeface="Cambria Math" panose="02040503050406030204" pitchFamily="18" charset="0"/>
                            </a:rPr>
                            <m:t>2</m:t>
                          </m:r>
                        </m:sup>
                      </m:sSup>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m:t>
                          </m:r>
                        </m:num>
                        <m:den>
                          <m:r>
                            <a:rPr lang="cs-CZ" b="0" i="1" smtClean="0">
                              <a:latin typeface="Cambria Math" panose="02040503050406030204" pitchFamily="18" charset="0"/>
                            </a:rPr>
                            <m:t>2</m:t>
                          </m:r>
                        </m:den>
                      </m:f>
                      <m:r>
                        <a:rPr lang="cs-CZ" b="0" i="1" smtClean="0">
                          <a:latin typeface="Cambria Math" panose="02040503050406030204" pitchFamily="18" charset="0"/>
                        </a:rPr>
                        <m:t>𝑚</m:t>
                      </m:r>
                      <m:r>
                        <a:rPr lang="cs-CZ" b="0" i="1" smtClean="0">
                          <a:latin typeface="Cambria Math" panose="02040503050406030204" pitchFamily="18" charset="0"/>
                        </a:rPr>
                        <m:t>(</m:t>
                      </m:r>
                      <m:sSup>
                        <m:sSupPr>
                          <m:ctrlPr>
                            <a:rPr lang="cs-CZ" b="0" i="1" smtClean="0">
                              <a:latin typeface="Cambria Math" panose="02040503050406030204" pitchFamily="18" charset="0"/>
                            </a:rPr>
                          </m:ctrlPr>
                        </m:sSupPr>
                        <m:e>
                          <m:r>
                            <a:rPr lang="cs-CZ" b="0" i="1" smtClean="0">
                              <a:latin typeface="Cambria Math" panose="02040503050406030204" pitchFamily="18" charset="0"/>
                            </a:rPr>
                            <m:t>𝑎𝑡</m:t>
                          </m:r>
                          <m:r>
                            <a:rPr lang="cs-CZ" b="0" i="1" smtClean="0">
                              <a:latin typeface="Cambria Math" panose="02040503050406030204" pitchFamily="18" charset="0"/>
                            </a:rPr>
                            <m:t>)</m:t>
                          </m:r>
                        </m:e>
                        <m:sup>
                          <m:r>
                            <a:rPr lang="cs-CZ" b="0" i="1" smtClean="0">
                              <a:latin typeface="Cambria Math" panose="02040503050406030204" pitchFamily="18" charset="0"/>
                            </a:rPr>
                            <m:t>2</m:t>
                          </m:r>
                        </m:sup>
                      </m:sSup>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m:t>
                          </m:r>
                        </m:num>
                        <m:den>
                          <m:r>
                            <a:rPr lang="cs-CZ" b="0" i="1" smtClean="0">
                              <a:latin typeface="Cambria Math" panose="02040503050406030204" pitchFamily="18" charset="0"/>
                            </a:rPr>
                            <m:t>2</m:t>
                          </m:r>
                        </m:den>
                      </m:f>
                      <m:r>
                        <a:rPr lang="cs-CZ" b="0" i="1" smtClean="0">
                          <a:latin typeface="Cambria Math" panose="02040503050406030204" pitchFamily="18" charset="0"/>
                        </a:rPr>
                        <m:t>𝑚</m:t>
                      </m:r>
                      <m:sSup>
                        <m:sSupPr>
                          <m:ctrlPr>
                            <a:rPr lang="cs-CZ" b="0" i="1" smtClean="0">
                              <a:latin typeface="Cambria Math" panose="02040503050406030204" pitchFamily="18" charset="0"/>
                            </a:rPr>
                          </m:ctrlPr>
                        </m:sSupPr>
                        <m:e>
                          <m:r>
                            <a:rPr lang="cs-CZ" b="0" i="1" smtClean="0">
                              <a:latin typeface="Cambria Math" panose="02040503050406030204" pitchFamily="18" charset="0"/>
                            </a:rPr>
                            <m:t>𝑣</m:t>
                          </m:r>
                        </m:e>
                        <m:sup>
                          <m:r>
                            <a:rPr lang="cs-CZ" b="0" i="1" smtClean="0">
                              <a:latin typeface="Cambria Math" panose="02040503050406030204" pitchFamily="18" charset="0"/>
                            </a:rPr>
                            <m:t>2</m:t>
                          </m:r>
                        </m:sup>
                      </m:sSup>
                    </m:oMath>
                  </m:oMathPara>
                </a14:m>
                <a:endParaRPr lang="cs-CZ" dirty="0"/>
              </a:p>
              <a:p>
                <a:endParaRPr lang="cs-CZ" dirty="0"/>
              </a:p>
              <a:p>
                <a:r>
                  <a:rPr lang="cs-CZ" dirty="0"/>
                  <a:t>Získaná veličina </a:t>
                </a:r>
              </a:p>
              <a:p>
                <a:pPr/>
                <a14:m>
                  <m:oMathPara xmlns:m="http://schemas.openxmlformats.org/officeDocument/2006/math">
                    <m:oMathParaPr>
                      <m:jc m:val="centerGroup"/>
                    </m:oMathParaPr>
                    <m:oMath xmlns:m="http://schemas.openxmlformats.org/officeDocument/2006/math">
                      <m:f>
                        <m:fPr>
                          <m:ctrlPr>
                            <a:rPr lang="cs-CZ" b="1" i="1" smtClean="0">
                              <a:solidFill>
                                <a:srgbClr val="FF0000"/>
                              </a:solidFill>
                              <a:latin typeface="Cambria Math" panose="02040503050406030204" pitchFamily="18" charset="0"/>
                            </a:rPr>
                          </m:ctrlPr>
                        </m:fPr>
                        <m:num>
                          <m:r>
                            <a:rPr lang="cs-CZ" b="1" i="1" smtClean="0">
                              <a:solidFill>
                                <a:srgbClr val="FF0000"/>
                              </a:solidFill>
                              <a:latin typeface="Cambria Math" panose="02040503050406030204" pitchFamily="18" charset="0"/>
                            </a:rPr>
                            <m:t>𝟏</m:t>
                          </m:r>
                        </m:num>
                        <m:den>
                          <m:r>
                            <a:rPr lang="cs-CZ" b="1" i="1" smtClean="0">
                              <a:solidFill>
                                <a:srgbClr val="FF0000"/>
                              </a:solidFill>
                              <a:latin typeface="Cambria Math" panose="02040503050406030204" pitchFamily="18" charset="0"/>
                            </a:rPr>
                            <m:t>𝟐</m:t>
                          </m:r>
                        </m:den>
                      </m:f>
                      <m:r>
                        <a:rPr lang="cs-CZ" b="1" i="1" smtClean="0">
                          <a:solidFill>
                            <a:srgbClr val="FF0000"/>
                          </a:solidFill>
                          <a:latin typeface="Cambria Math" panose="02040503050406030204" pitchFamily="18" charset="0"/>
                        </a:rPr>
                        <m:t>𝒎</m:t>
                      </m:r>
                      <m:sSup>
                        <m:sSupPr>
                          <m:ctrlPr>
                            <a:rPr lang="cs-CZ" b="1" i="1" smtClean="0">
                              <a:solidFill>
                                <a:srgbClr val="FF0000"/>
                              </a:solidFill>
                              <a:latin typeface="Cambria Math" panose="02040503050406030204" pitchFamily="18" charset="0"/>
                            </a:rPr>
                          </m:ctrlPr>
                        </m:sSupPr>
                        <m:e>
                          <m:r>
                            <a:rPr lang="cs-CZ" b="1" i="1" smtClean="0">
                              <a:solidFill>
                                <a:srgbClr val="FF0000"/>
                              </a:solidFill>
                              <a:latin typeface="Cambria Math" panose="02040503050406030204" pitchFamily="18" charset="0"/>
                            </a:rPr>
                            <m:t>𝒗</m:t>
                          </m:r>
                        </m:e>
                        <m:sup>
                          <m:r>
                            <a:rPr lang="cs-CZ" b="1" i="1" smtClean="0">
                              <a:solidFill>
                                <a:srgbClr val="FF0000"/>
                              </a:solidFill>
                              <a:latin typeface="Cambria Math" panose="02040503050406030204" pitchFamily="18" charset="0"/>
                            </a:rPr>
                            <m:t>𝟐</m:t>
                          </m:r>
                        </m:sup>
                      </m:sSup>
                    </m:oMath>
                  </m:oMathPara>
                </a14:m>
                <a:endParaRPr lang="cs-CZ" b="1" dirty="0"/>
              </a:p>
              <a:p>
                <a:endParaRPr lang="cs-CZ" dirty="0"/>
              </a:p>
              <a:p>
                <a:r>
                  <a:rPr lang="cs-CZ" dirty="0"/>
                  <a:t>se nazývá </a:t>
                </a:r>
                <a:r>
                  <a:rPr lang="cs-CZ" b="1" dirty="0"/>
                  <a:t>kinetická (pohybová) energie </a:t>
                </a:r>
                <a:r>
                  <a:rPr lang="cs-CZ" dirty="0"/>
                  <a:t>hmotného bodu a značíme jí  </a:t>
                </a:r>
                <a14:m>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𝑬</m:t>
                        </m:r>
                      </m:e>
                      <m:sub>
                        <m:r>
                          <a:rPr lang="cs-CZ" b="1" i="1" smtClean="0">
                            <a:latin typeface="Cambria Math" panose="02040503050406030204" pitchFamily="18" charset="0"/>
                          </a:rPr>
                          <m:t>𝒌</m:t>
                        </m:r>
                      </m:sub>
                    </m:sSub>
                  </m:oMath>
                </a14:m>
                <a:r>
                  <a:rPr lang="cs-CZ" dirty="0"/>
                  <a:t>. Tedy </a:t>
                </a:r>
              </a:p>
              <a:p>
                <a:endParaRPr lang="cs-CZ" i="1" dirty="0">
                  <a:latin typeface="Cambria Math" panose="02040503050406030204" pitchFamily="18" charset="0"/>
                </a:endParaRPr>
              </a:p>
              <a:p>
                <a:pPr algn="ctr"/>
                <a14:m>
                  <m:oMath xmlns:m="http://schemas.openxmlformats.org/officeDocument/2006/math">
                    <m:sSub>
                      <m:sSubPr>
                        <m:ctrlPr>
                          <a:rPr lang="cs-CZ" sz="2400" i="1" smtClean="0">
                            <a:solidFill>
                              <a:srgbClr val="FF0000"/>
                            </a:solidFill>
                            <a:latin typeface="Cambria Math" panose="02040503050406030204" pitchFamily="18" charset="0"/>
                          </a:rPr>
                        </m:ctrlPr>
                      </m:sSubPr>
                      <m:e>
                        <m:r>
                          <a:rPr lang="cs-CZ" sz="2400" b="0" i="1" smtClean="0">
                            <a:solidFill>
                              <a:srgbClr val="FF0000"/>
                            </a:solidFill>
                            <a:latin typeface="Cambria Math" panose="02040503050406030204" pitchFamily="18" charset="0"/>
                          </a:rPr>
                          <m:t>𝐸</m:t>
                        </m:r>
                      </m:e>
                      <m:sub>
                        <m:r>
                          <a:rPr lang="cs-CZ" sz="2400" b="0" i="1" smtClean="0">
                            <a:solidFill>
                              <a:srgbClr val="FF0000"/>
                            </a:solidFill>
                            <a:latin typeface="Cambria Math" panose="02040503050406030204" pitchFamily="18" charset="0"/>
                          </a:rPr>
                          <m:t>𝑘</m:t>
                        </m:r>
                      </m:sub>
                    </m:sSub>
                    <m:r>
                      <a:rPr lang="cs-CZ" sz="2400" b="0" i="1" smtClean="0">
                        <a:solidFill>
                          <a:srgbClr val="FF0000"/>
                        </a:solidFill>
                        <a:latin typeface="Cambria Math" panose="02040503050406030204" pitchFamily="18" charset="0"/>
                      </a:rPr>
                      <m:t>=</m:t>
                    </m:r>
                  </m:oMath>
                </a14:m>
                <a:r>
                  <a:rPr lang="cs-CZ" sz="2400" dirty="0">
                    <a:solidFill>
                      <a:srgbClr val="FF0000"/>
                    </a:solidFill>
                  </a:rPr>
                  <a:t> </a:t>
                </a:r>
                <a14:m>
                  <m:oMath xmlns:m="http://schemas.openxmlformats.org/officeDocument/2006/math">
                    <m:f>
                      <m:fPr>
                        <m:ctrlPr>
                          <a:rPr lang="cs-CZ" sz="2400" b="0" i="1" smtClean="0">
                            <a:solidFill>
                              <a:srgbClr val="FF0000"/>
                            </a:solidFill>
                            <a:latin typeface="Cambria Math" panose="02040503050406030204" pitchFamily="18" charset="0"/>
                          </a:rPr>
                        </m:ctrlPr>
                      </m:fPr>
                      <m:num>
                        <m:r>
                          <a:rPr lang="cs-CZ" sz="2400" b="0" i="1" smtClean="0">
                            <a:solidFill>
                              <a:srgbClr val="FF0000"/>
                            </a:solidFill>
                            <a:latin typeface="Cambria Math" panose="02040503050406030204" pitchFamily="18" charset="0"/>
                          </a:rPr>
                          <m:t>1</m:t>
                        </m:r>
                      </m:num>
                      <m:den>
                        <m:r>
                          <a:rPr lang="cs-CZ" sz="2400" b="0" i="1" smtClean="0">
                            <a:solidFill>
                              <a:srgbClr val="FF0000"/>
                            </a:solidFill>
                            <a:latin typeface="Cambria Math" panose="02040503050406030204" pitchFamily="18" charset="0"/>
                          </a:rPr>
                          <m:t>2</m:t>
                        </m:r>
                      </m:den>
                    </m:f>
                    <m:r>
                      <a:rPr lang="cs-CZ" sz="2400" b="0" i="1" smtClean="0">
                        <a:solidFill>
                          <a:srgbClr val="FF0000"/>
                        </a:solidFill>
                        <a:latin typeface="Cambria Math" panose="02040503050406030204" pitchFamily="18" charset="0"/>
                      </a:rPr>
                      <m:t>𝑚</m:t>
                    </m:r>
                    <m:sSup>
                      <m:sSupPr>
                        <m:ctrlPr>
                          <a:rPr lang="cs-CZ" sz="2400" b="0" i="1" smtClean="0">
                            <a:solidFill>
                              <a:srgbClr val="FF0000"/>
                            </a:solidFill>
                            <a:latin typeface="Cambria Math" panose="02040503050406030204" pitchFamily="18" charset="0"/>
                          </a:rPr>
                        </m:ctrlPr>
                      </m:sSupPr>
                      <m:e>
                        <m:r>
                          <a:rPr lang="cs-CZ" sz="2400" b="0" i="1" smtClean="0">
                            <a:solidFill>
                              <a:srgbClr val="FF0000"/>
                            </a:solidFill>
                            <a:latin typeface="Cambria Math" panose="02040503050406030204" pitchFamily="18" charset="0"/>
                          </a:rPr>
                          <m:t>𝑣</m:t>
                        </m:r>
                      </m:e>
                      <m:sup>
                        <m:r>
                          <a:rPr lang="cs-CZ" sz="2400" b="0" i="1" smtClean="0">
                            <a:solidFill>
                              <a:srgbClr val="FF0000"/>
                            </a:solidFill>
                            <a:latin typeface="Cambria Math" panose="02040503050406030204" pitchFamily="18" charset="0"/>
                          </a:rPr>
                          <m:t>2</m:t>
                        </m:r>
                      </m:sup>
                    </m:sSup>
                  </m:oMath>
                </a14:m>
                <a:endParaRPr lang="cs-CZ" sz="2400" dirty="0"/>
              </a:p>
            </p:txBody>
          </p:sp>
        </mc:Choice>
        <mc:Fallback xmlns="">
          <p:sp>
            <p:nvSpPr>
              <p:cNvPr id="3" name="TextovéPole 2">
                <a:extLst>
                  <a:ext uri="{FF2B5EF4-FFF2-40B4-BE49-F238E27FC236}">
                    <a16:creationId xmlns:a16="http://schemas.microsoft.com/office/drawing/2014/main" id="{9AB158D4-DD0B-C9BF-9CD5-729E7EEF4D73}"/>
                  </a:ext>
                </a:extLst>
              </p:cNvPr>
              <p:cNvSpPr txBox="1">
                <a:spLocks noRot="1" noChangeAspect="1" noMove="1" noResize="1" noEditPoints="1" noAdjustHandles="1" noChangeArrowheads="1" noChangeShapeType="1" noTextEdit="1"/>
              </p:cNvSpPr>
              <p:nvPr/>
            </p:nvSpPr>
            <p:spPr>
              <a:xfrm>
                <a:off x="469127" y="993913"/>
                <a:ext cx="11251096" cy="5609805"/>
              </a:xfrm>
              <a:prstGeom prst="rect">
                <a:avLst/>
              </a:prstGeom>
              <a:blipFill>
                <a:blip r:embed="rId2"/>
                <a:stretch>
                  <a:fillRect l="-488" t="-543"/>
                </a:stretch>
              </a:blipFill>
            </p:spPr>
            <p:txBody>
              <a:bodyPr/>
              <a:lstStyle/>
              <a:p>
                <a:r>
                  <a:rPr lang="cs-CZ">
                    <a:noFill/>
                  </a:rPr>
                  <a:t> </a:t>
                </a:r>
              </a:p>
            </p:txBody>
          </p:sp>
        </mc:Fallback>
      </mc:AlternateContent>
    </p:spTree>
    <p:extLst>
      <p:ext uri="{BB962C8B-B14F-4D97-AF65-F5344CB8AC3E}">
        <p14:creationId xmlns:p14="http://schemas.microsoft.com/office/powerpoint/2010/main" val="38759845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ovéPole 1">
                <a:extLst>
                  <a:ext uri="{FF2B5EF4-FFF2-40B4-BE49-F238E27FC236}">
                    <a16:creationId xmlns:a16="http://schemas.microsoft.com/office/drawing/2014/main" id="{85C8ABAE-1D3C-79F4-D367-671BA81593C8}"/>
                  </a:ext>
                </a:extLst>
              </p:cNvPr>
              <p:cNvSpPr txBox="1"/>
              <p:nvPr/>
            </p:nvSpPr>
            <p:spPr>
              <a:xfrm>
                <a:off x="373711" y="381663"/>
                <a:ext cx="11330609" cy="1037463"/>
              </a:xfrm>
              <a:prstGeom prst="rect">
                <a:avLst/>
              </a:prstGeom>
              <a:noFill/>
              <a:ln w="38100">
                <a:solidFill>
                  <a:srgbClr val="FF0000"/>
                </a:solidFill>
              </a:ln>
            </p:spPr>
            <p:txBody>
              <a:bodyPr wrap="square" rtlCol="0">
                <a:spAutoFit/>
              </a:bodyPr>
              <a:lstStyle/>
              <a:p>
                <a:r>
                  <a:rPr lang="cs-CZ" dirty="0"/>
                  <a:t>Kinetická  energie hmotného bodu o hmotnosti </a:t>
                </a:r>
                <a14:m>
                  <m:oMath xmlns:m="http://schemas.openxmlformats.org/officeDocument/2006/math">
                    <m:r>
                      <a:rPr lang="cs-CZ" i="1" dirty="0" smtClean="0">
                        <a:latin typeface="Cambria Math" panose="02040503050406030204" pitchFamily="18" charset="0"/>
                      </a:rPr>
                      <m:t>𝑚</m:t>
                    </m:r>
                  </m:oMath>
                </a14:m>
                <a:r>
                  <a:rPr lang="cs-CZ" dirty="0"/>
                  <a:t>, který se pohybuje rychlostí o velikosti </a:t>
                </a:r>
                <a14:m>
                  <m:oMath xmlns:m="http://schemas.openxmlformats.org/officeDocument/2006/math">
                    <m:r>
                      <a:rPr lang="cs-CZ" i="1" dirty="0" smtClean="0">
                        <a:latin typeface="Cambria Math" panose="02040503050406030204" pitchFamily="18" charset="0"/>
                      </a:rPr>
                      <m:t>𝑣</m:t>
                    </m:r>
                  </m:oMath>
                </a14:m>
                <a:r>
                  <a:rPr lang="cs-CZ" dirty="0"/>
                  <a:t>, je dána vztahem</a:t>
                </a:r>
              </a:p>
              <a:p>
                <a:endParaRPr lang="cs-CZ" dirty="0"/>
              </a:p>
              <a:p>
                <a:pPr algn="ctr"/>
                <a14:m>
                  <m:oMath xmlns:m="http://schemas.openxmlformats.org/officeDocument/2006/math">
                    <m:sSub>
                      <m:sSubPr>
                        <m:ctrlPr>
                          <a:rPr lang="cs-CZ" sz="1800" b="1" i="1" smtClean="0">
                            <a:solidFill>
                              <a:srgbClr val="FF0000"/>
                            </a:solidFill>
                            <a:latin typeface="Cambria Math" panose="02040503050406030204" pitchFamily="18" charset="0"/>
                          </a:rPr>
                        </m:ctrlPr>
                      </m:sSubPr>
                      <m:e>
                        <m:r>
                          <a:rPr lang="cs-CZ" sz="1800" b="1" i="1" smtClean="0">
                            <a:solidFill>
                              <a:srgbClr val="FF0000"/>
                            </a:solidFill>
                            <a:latin typeface="Cambria Math" panose="02040503050406030204" pitchFamily="18" charset="0"/>
                          </a:rPr>
                          <m:t>𝑬</m:t>
                        </m:r>
                      </m:e>
                      <m:sub>
                        <m:r>
                          <a:rPr lang="cs-CZ" sz="1800" b="1" i="1" smtClean="0">
                            <a:solidFill>
                              <a:srgbClr val="FF0000"/>
                            </a:solidFill>
                            <a:latin typeface="Cambria Math" panose="02040503050406030204" pitchFamily="18" charset="0"/>
                          </a:rPr>
                          <m:t>𝒌</m:t>
                        </m:r>
                      </m:sub>
                    </m:sSub>
                    <m:r>
                      <a:rPr lang="cs-CZ" sz="1800" b="1" i="1" smtClean="0">
                        <a:solidFill>
                          <a:srgbClr val="FF0000"/>
                        </a:solidFill>
                        <a:latin typeface="Cambria Math" panose="02040503050406030204" pitchFamily="18" charset="0"/>
                      </a:rPr>
                      <m:t>=</m:t>
                    </m:r>
                  </m:oMath>
                </a14:m>
                <a:r>
                  <a:rPr lang="cs-CZ" sz="1800" b="1" dirty="0">
                    <a:solidFill>
                      <a:srgbClr val="FF0000"/>
                    </a:solidFill>
                  </a:rPr>
                  <a:t> </a:t>
                </a:r>
                <a14:m>
                  <m:oMath xmlns:m="http://schemas.openxmlformats.org/officeDocument/2006/math">
                    <m:f>
                      <m:fPr>
                        <m:ctrlPr>
                          <a:rPr lang="cs-CZ" sz="1800" b="1" i="1" smtClean="0">
                            <a:solidFill>
                              <a:srgbClr val="FF0000"/>
                            </a:solidFill>
                            <a:latin typeface="Cambria Math" panose="02040503050406030204" pitchFamily="18" charset="0"/>
                          </a:rPr>
                        </m:ctrlPr>
                      </m:fPr>
                      <m:num>
                        <m:r>
                          <a:rPr lang="cs-CZ" sz="1800" b="1" i="1" smtClean="0">
                            <a:solidFill>
                              <a:srgbClr val="FF0000"/>
                            </a:solidFill>
                            <a:latin typeface="Cambria Math" panose="02040503050406030204" pitchFamily="18" charset="0"/>
                          </a:rPr>
                          <m:t>𝟏</m:t>
                        </m:r>
                      </m:num>
                      <m:den>
                        <m:r>
                          <a:rPr lang="cs-CZ" sz="1800" b="1" i="1" smtClean="0">
                            <a:solidFill>
                              <a:srgbClr val="FF0000"/>
                            </a:solidFill>
                            <a:latin typeface="Cambria Math" panose="02040503050406030204" pitchFamily="18" charset="0"/>
                          </a:rPr>
                          <m:t>𝟐</m:t>
                        </m:r>
                      </m:den>
                    </m:f>
                    <m:r>
                      <a:rPr lang="cs-CZ" sz="1800" b="1" i="1" smtClean="0">
                        <a:solidFill>
                          <a:srgbClr val="FF0000"/>
                        </a:solidFill>
                        <a:latin typeface="Cambria Math" panose="02040503050406030204" pitchFamily="18" charset="0"/>
                      </a:rPr>
                      <m:t>𝒎</m:t>
                    </m:r>
                    <m:sSup>
                      <m:sSupPr>
                        <m:ctrlPr>
                          <a:rPr lang="cs-CZ" sz="1800" b="1" i="1" smtClean="0">
                            <a:solidFill>
                              <a:srgbClr val="FF0000"/>
                            </a:solidFill>
                            <a:latin typeface="Cambria Math" panose="02040503050406030204" pitchFamily="18" charset="0"/>
                          </a:rPr>
                        </m:ctrlPr>
                      </m:sSupPr>
                      <m:e>
                        <m:r>
                          <a:rPr lang="cs-CZ" sz="1800" b="1" i="1" smtClean="0">
                            <a:solidFill>
                              <a:srgbClr val="FF0000"/>
                            </a:solidFill>
                            <a:latin typeface="Cambria Math" panose="02040503050406030204" pitchFamily="18" charset="0"/>
                          </a:rPr>
                          <m:t>𝒗</m:t>
                        </m:r>
                      </m:e>
                      <m:sup>
                        <m:r>
                          <a:rPr lang="cs-CZ" sz="1800" b="1" i="1" smtClean="0">
                            <a:solidFill>
                              <a:srgbClr val="FF0000"/>
                            </a:solidFill>
                            <a:latin typeface="Cambria Math" panose="02040503050406030204" pitchFamily="18" charset="0"/>
                          </a:rPr>
                          <m:t>𝟐</m:t>
                        </m:r>
                      </m:sup>
                    </m:sSup>
                  </m:oMath>
                </a14:m>
                <a:endParaRPr lang="cs-CZ" b="1" dirty="0"/>
              </a:p>
            </p:txBody>
          </p:sp>
        </mc:Choice>
        <mc:Fallback xmlns="">
          <p:sp>
            <p:nvSpPr>
              <p:cNvPr id="2" name="TextovéPole 1">
                <a:extLst>
                  <a:ext uri="{FF2B5EF4-FFF2-40B4-BE49-F238E27FC236}">
                    <a16:creationId xmlns:a16="http://schemas.microsoft.com/office/drawing/2014/main" id="{85C8ABAE-1D3C-79F4-D367-671BA81593C8}"/>
                  </a:ext>
                </a:extLst>
              </p:cNvPr>
              <p:cNvSpPr txBox="1">
                <a:spLocks noRot="1" noChangeAspect="1" noMove="1" noResize="1" noEditPoints="1" noAdjustHandles="1" noChangeArrowheads="1" noChangeShapeType="1" noTextEdit="1"/>
              </p:cNvSpPr>
              <p:nvPr/>
            </p:nvSpPr>
            <p:spPr>
              <a:xfrm>
                <a:off x="373711" y="381663"/>
                <a:ext cx="11330609" cy="1037463"/>
              </a:xfrm>
              <a:prstGeom prst="rect">
                <a:avLst/>
              </a:prstGeom>
              <a:blipFill>
                <a:blip r:embed="rId2"/>
                <a:stretch>
                  <a:fillRect l="-268" t="-1705"/>
                </a:stretch>
              </a:blipFill>
              <a:ln w="38100">
                <a:solidFill>
                  <a:srgbClr val="FF0000"/>
                </a:solidFill>
              </a:ln>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4253E7C6-BD03-2B97-F7D1-89E356F16A1A}"/>
                  </a:ext>
                </a:extLst>
              </p:cNvPr>
              <p:cNvSpPr txBox="1"/>
              <p:nvPr/>
            </p:nvSpPr>
            <p:spPr>
              <a:xfrm>
                <a:off x="373711" y="1908313"/>
                <a:ext cx="11330609" cy="1037463"/>
              </a:xfrm>
              <a:prstGeom prst="rect">
                <a:avLst/>
              </a:prstGeom>
              <a:noFill/>
            </p:spPr>
            <p:txBody>
              <a:bodyPr wrap="square" rtlCol="0">
                <a:spAutoFit/>
              </a:bodyPr>
              <a:lstStyle/>
              <a:p>
                <a:r>
                  <a:rPr lang="cs-CZ" b="1" dirty="0"/>
                  <a:t>Odvození jednotky kinetické energie:</a:t>
                </a:r>
              </a:p>
              <a:p>
                <a:endParaRPr lang="cs-CZ" dirty="0"/>
              </a:p>
              <a:p>
                <a:r>
                  <a:rPr lang="cs-CZ" dirty="0"/>
                  <a:t>Ze vztahu </a:t>
                </a:r>
                <a14:m>
                  <m:oMath xmlns:m="http://schemas.openxmlformats.org/officeDocument/2006/math">
                    <m:sSub>
                      <m:sSubPr>
                        <m:ctrlPr>
                          <a:rPr lang="cs-CZ" i="1">
                            <a:latin typeface="Cambria Math" panose="02040503050406030204" pitchFamily="18" charset="0"/>
                          </a:rPr>
                        </m:ctrlPr>
                      </m:sSubPr>
                      <m:e>
                        <m:r>
                          <a:rPr lang="cs-CZ">
                            <a:latin typeface="Cambria Math" panose="02040503050406030204" pitchFamily="18" charset="0"/>
                          </a:rPr>
                          <m:t>𝐸</m:t>
                        </m:r>
                      </m:e>
                      <m:sub>
                        <m:r>
                          <a:rPr lang="cs-CZ">
                            <a:latin typeface="Cambria Math" panose="02040503050406030204" pitchFamily="18" charset="0"/>
                          </a:rPr>
                          <m:t>𝑘</m:t>
                        </m:r>
                      </m:sub>
                    </m:sSub>
                    <m:r>
                      <a:rPr lang="cs-CZ">
                        <a:latin typeface="Cambria Math" panose="02040503050406030204" pitchFamily="18" charset="0"/>
                      </a:rPr>
                      <m:t>=</m:t>
                    </m:r>
                  </m:oMath>
                </a14:m>
                <a:r>
                  <a:rPr lang="cs-CZ" dirty="0"/>
                  <a:t> </a:t>
                </a:r>
                <a14:m>
                  <m:oMath xmlns:m="http://schemas.openxmlformats.org/officeDocument/2006/math">
                    <m:f>
                      <m:fPr>
                        <m:ctrlPr>
                          <a:rPr lang="cs-CZ" i="1">
                            <a:latin typeface="Cambria Math" panose="02040503050406030204" pitchFamily="18" charset="0"/>
                          </a:rPr>
                        </m:ctrlPr>
                      </m:fPr>
                      <m:num>
                        <m:r>
                          <a:rPr lang="cs-CZ">
                            <a:latin typeface="Cambria Math" panose="02040503050406030204" pitchFamily="18" charset="0"/>
                          </a:rPr>
                          <m:t>1</m:t>
                        </m:r>
                      </m:num>
                      <m:den>
                        <m:r>
                          <a:rPr lang="cs-CZ">
                            <a:latin typeface="Cambria Math" panose="02040503050406030204" pitchFamily="18" charset="0"/>
                          </a:rPr>
                          <m:t>2</m:t>
                        </m:r>
                      </m:den>
                    </m:f>
                    <m:r>
                      <a:rPr lang="cs-CZ">
                        <a:latin typeface="Cambria Math" panose="02040503050406030204" pitchFamily="18" charset="0"/>
                      </a:rPr>
                      <m:t>𝑚</m:t>
                    </m:r>
                    <m:sSup>
                      <m:sSupPr>
                        <m:ctrlPr>
                          <a:rPr lang="cs-CZ" i="1">
                            <a:latin typeface="Cambria Math" panose="02040503050406030204" pitchFamily="18" charset="0"/>
                          </a:rPr>
                        </m:ctrlPr>
                      </m:sSupPr>
                      <m:e>
                        <m:r>
                          <a:rPr lang="cs-CZ">
                            <a:latin typeface="Cambria Math" panose="02040503050406030204" pitchFamily="18" charset="0"/>
                          </a:rPr>
                          <m:t>𝑣</m:t>
                        </m:r>
                      </m:e>
                      <m:sup>
                        <m:r>
                          <a:rPr lang="cs-CZ">
                            <a:latin typeface="Cambria Math" panose="02040503050406030204" pitchFamily="18" charset="0"/>
                          </a:rPr>
                          <m:t>2</m:t>
                        </m:r>
                      </m:sup>
                    </m:sSup>
                  </m:oMath>
                </a14:m>
                <a:r>
                  <a:rPr lang="cs-CZ" dirty="0"/>
                  <a:t> dostaneme </a:t>
                </a:r>
                <a14:m>
                  <m:oMath xmlns:m="http://schemas.openxmlformats.org/officeDocument/2006/math">
                    <m:d>
                      <m:dPr>
                        <m:begChr m:val="["/>
                        <m:endChr m:val="]"/>
                        <m:ctrlPr>
                          <a:rPr lang="cs-CZ" i="1" smtClean="0">
                            <a:latin typeface="Cambria Math" panose="02040503050406030204" pitchFamily="18" charset="0"/>
                          </a:rPr>
                        </m:ctrlPr>
                      </m:dPr>
                      <m:e>
                        <m:sSub>
                          <m:sSubPr>
                            <m:ctrlPr>
                              <a:rPr lang="cs-CZ"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𝑘</m:t>
                            </m:r>
                          </m:sub>
                        </m:sSub>
                      </m:e>
                    </m:d>
                    <m:r>
                      <a:rPr lang="cs-CZ" b="0" i="1" smtClean="0">
                        <a:latin typeface="Cambria Math" panose="02040503050406030204" pitchFamily="18" charset="0"/>
                      </a:rPr>
                      <m:t>=</m:t>
                    </m:r>
                    <m:r>
                      <m:rPr>
                        <m:sty m:val="p"/>
                      </m:rPr>
                      <a:rPr lang="cs-CZ" b="0" i="0" smtClean="0">
                        <a:latin typeface="Cambria Math" panose="02040503050406030204" pitchFamily="18" charset="0"/>
                      </a:rPr>
                      <m:t>kg</m:t>
                    </m:r>
                    <m:r>
                      <a:rPr lang="cs-CZ" b="0" i="0" smtClean="0">
                        <a:latin typeface="Cambria Math" panose="02040503050406030204" pitchFamily="18" charset="0"/>
                      </a:rPr>
                      <m:t>.</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m</m:t>
                        </m:r>
                      </m:e>
                      <m:sup>
                        <m:r>
                          <a:rPr lang="cs-CZ" b="0" i="1" smtClean="0">
                            <a:latin typeface="Cambria Math" panose="02040503050406030204" pitchFamily="18" charset="0"/>
                          </a:rPr>
                          <m:t>2</m:t>
                        </m:r>
                      </m:sup>
                    </m:sSup>
                    <m:r>
                      <a:rPr lang="cs-CZ" b="0" i="1" smtClean="0">
                        <a:latin typeface="Cambria Math" panose="02040503050406030204" pitchFamily="18" charset="0"/>
                      </a:rPr>
                      <m:t>.</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s</m:t>
                        </m:r>
                      </m:e>
                      <m:sup>
                        <m:r>
                          <a:rPr lang="cs-CZ" b="0" i="1" smtClean="0">
                            <a:latin typeface="Cambria Math" panose="02040503050406030204" pitchFamily="18" charset="0"/>
                          </a:rPr>
                          <m:t>−2</m:t>
                        </m:r>
                      </m:sup>
                    </m:sSup>
                    <m:r>
                      <a:rPr lang="cs-CZ" b="0" i="1" smtClean="0">
                        <a:latin typeface="Cambria Math" panose="02040503050406030204" pitchFamily="18" charset="0"/>
                      </a:rPr>
                      <m:t>=</m:t>
                    </m:r>
                    <m:r>
                      <m:rPr>
                        <m:sty m:val="p"/>
                      </m:rPr>
                      <a:rPr lang="cs-CZ" b="0" i="0" smtClean="0">
                        <a:latin typeface="Cambria Math" panose="02040503050406030204" pitchFamily="18" charset="0"/>
                      </a:rPr>
                      <m:t>kg</m:t>
                    </m:r>
                    <m:r>
                      <a:rPr lang="cs-CZ" b="0" i="0" smtClean="0">
                        <a:latin typeface="Cambria Math" panose="02040503050406030204" pitchFamily="18" charset="0"/>
                      </a:rPr>
                      <m:t>.</m:t>
                    </m:r>
                    <m:r>
                      <m:rPr>
                        <m:sty m:val="p"/>
                      </m:rPr>
                      <a:rPr lang="cs-CZ" b="0" i="0" smtClean="0">
                        <a:latin typeface="Cambria Math" panose="02040503050406030204" pitchFamily="18" charset="0"/>
                      </a:rPr>
                      <m:t>m</m:t>
                    </m:r>
                    <m:r>
                      <a:rPr lang="cs-CZ" b="0" i="0" smtClean="0">
                        <a:latin typeface="Cambria Math" panose="02040503050406030204" pitchFamily="18" charset="0"/>
                      </a:rPr>
                      <m:t>.</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s</m:t>
                        </m:r>
                      </m:e>
                      <m:sup>
                        <m:r>
                          <a:rPr lang="cs-CZ" b="0" i="0" smtClean="0">
                            <a:latin typeface="Cambria Math" panose="02040503050406030204" pitchFamily="18" charset="0"/>
                          </a:rPr>
                          <m:t>−2</m:t>
                        </m:r>
                      </m:sup>
                    </m:sSup>
                    <m:r>
                      <a:rPr lang="cs-CZ" b="0" i="0" smtClean="0">
                        <a:latin typeface="Cambria Math" panose="02040503050406030204" pitchFamily="18" charset="0"/>
                      </a:rPr>
                      <m:t>.</m:t>
                    </m:r>
                    <m:r>
                      <m:rPr>
                        <m:sty m:val="p"/>
                      </m:rPr>
                      <a:rPr lang="cs-CZ" b="0" i="0" smtClean="0">
                        <a:latin typeface="Cambria Math" panose="02040503050406030204" pitchFamily="18" charset="0"/>
                      </a:rPr>
                      <m:t>m</m:t>
                    </m:r>
                    <m:r>
                      <a:rPr lang="cs-CZ" b="0" i="0" smtClean="0">
                        <a:latin typeface="Cambria Math" panose="02040503050406030204" pitchFamily="18" charset="0"/>
                      </a:rPr>
                      <m:t>=</m:t>
                    </m:r>
                    <m:r>
                      <m:rPr>
                        <m:sty m:val="p"/>
                      </m:rPr>
                      <a:rPr lang="cs-CZ" b="0" i="0" smtClean="0">
                        <a:latin typeface="Cambria Math" panose="02040503050406030204" pitchFamily="18" charset="0"/>
                      </a:rPr>
                      <m:t>N</m:t>
                    </m:r>
                    <m:r>
                      <a:rPr lang="cs-CZ" b="0" i="0" smtClean="0">
                        <a:latin typeface="Cambria Math" panose="02040503050406030204" pitchFamily="18" charset="0"/>
                      </a:rPr>
                      <m:t>.</m:t>
                    </m:r>
                    <m:r>
                      <m:rPr>
                        <m:sty m:val="p"/>
                      </m:rPr>
                      <a:rPr lang="cs-CZ" b="0" i="0" smtClean="0">
                        <a:latin typeface="Cambria Math" panose="02040503050406030204" pitchFamily="18" charset="0"/>
                      </a:rPr>
                      <m:t>m</m:t>
                    </m:r>
                    <m:r>
                      <a:rPr lang="cs-CZ" b="0" i="0" smtClean="0">
                        <a:latin typeface="Cambria Math" panose="02040503050406030204" pitchFamily="18" charset="0"/>
                      </a:rPr>
                      <m:t>=</m:t>
                    </m:r>
                    <m:r>
                      <m:rPr>
                        <m:sty m:val="p"/>
                      </m:rPr>
                      <a:rPr lang="cs-CZ" b="0" i="0" smtClean="0">
                        <a:latin typeface="Cambria Math" panose="02040503050406030204" pitchFamily="18" charset="0"/>
                      </a:rPr>
                      <m:t>J</m:t>
                    </m:r>
                  </m:oMath>
                </a14:m>
                <a:r>
                  <a:rPr lang="cs-CZ" dirty="0"/>
                  <a:t>   (Joule)</a:t>
                </a:r>
              </a:p>
            </p:txBody>
          </p:sp>
        </mc:Choice>
        <mc:Fallback xmlns="">
          <p:sp>
            <p:nvSpPr>
              <p:cNvPr id="3" name="TextovéPole 2">
                <a:extLst>
                  <a:ext uri="{FF2B5EF4-FFF2-40B4-BE49-F238E27FC236}">
                    <a16:creationId xmlns:a16="http://schemas.microsoft.com/office/drawing/2014/main" id="{4253E7C6-BD03-2B97-F7D1-89E356F16A1A}"/>
                  </a:ext>
                </a:extLst>
              </p:cNvPr>
              <p:cNvSpPr txBox="1">
                <a:spLocks noRot="1" noChangeAspect="1" noMove="1" noResize="1" noEditPoints="1" noAdjustHandles="1" noChangeArrowheads="1" noChangeShapeType="1" noTextEdit="1"/>
              </p:cNvSpPr>
              <p:nvPr/>
            </p:nvSpPr>
            <p:spPr>
              <a:xfrm>
                <a:off x="373711" y="1908313"/>
                <a:ext cx="11330609" cy="1037463"/>
              </a:xfrm>
              <a:prstGeom prst="rect">
                <a:avLst/>
              </a:prstGeom>
              <a:blipFill>
                <a:blip r:embed="rId3"/>
                <a:stretch>
                  <a:fillRect l="-430" t="-2941" b="-4118"/>
                </a:stretch>
              </a:blipFill>
            </p:spPr>
            <p:txBody>
              <a:bodyPr/>
              <a:lstStyle/>
              <a:p>
                <a:r>
                  <a:rPr lang="cs-CZ">
                    <a:noFill/>
                  </a:rPr>
                  <a:t> </a:t>
                </a:r>
              </a:p>
            </p:txBody>
          </p:sp>
        </mc:Fallback>
      </mc:AlternateContent>
      <p:sp>
        <p:nvSpPr>
          <p:cNvPr id="4" name="Levá složená závorka 3">
            <a:extLst>
              <a:ext uri="{FF2B5EF4-FFF2-40B4-BE49-F238E27FC236}">
                <a16:creationId xmlns:a16="http://schemas.microsoft.com/office/drawing/2014/main" id="{93A6FCB1-ADB5-232C-A8FA-28CCAC605E9A}"/>
              </a:ext>
            </a:extLst>
          </p:cNvPr>
          <p:cNvSpPr/>
          <p:nvPr/>
        </p:nvSpPr>
        <p:spPr>
          <a:xfrm rot="5400000">
            <a:off x="6012133" y="1964922"/>
            <a:ext cx="187612" cy="939579"/>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cs-CZ">
              <a:ln w="0"/>
              <a:effectLst>
                <a:outerShdw blurRad="38100" dist="19050" dir="2700000" algn="tl" rotWithShape="0">
                  <a:schemeClr val="dk1">
                    <a:alpha val="40000"/>
                  </a:schemeClr>
                </a:outerShdw>
              </a:effectLst>
            </a:endParaRPr>
          </a:p>
        </p:txBody>
      </p:sp>
      <mc:AlternateContent xmlns:mc="http://schemas.openxmlformats.org/markup-compatibility/2006" xmlns:a14="http://schemas.microsoft.com/office/drawing/2010/main">
        <mc:Choice Requires="a14">
          <p:sp>
            <p:nvSpPr>
              <p:cNvPr id="5" name="TextovéPole 4">
                <a:extLst>
                  <a:ext uri="{FF2B5EF4-FFF2-40B4-BE49-F238E27FC236}">
                    <a16:creationId xmlns:a16="http://schemas.microsoft.com/office/drawing/2014/main" id="{E01A05B3-AB6B-8D20-2FC1-149393B0FE59}"/>
                  </a:ext>
                </a:extLst>
              </p:cNvPr>
              <p:cNvSpPr txBox="1"/>
              <p:nvPr/>
            </p:nvSpPr>
            <p:spPr>
              <a:xfrm>
                <a:off x="5494351" y="1971573"/>
                <a:ext cx="1494846" cy="369332"/>
              </a:xfrm>
              <a:prstGeom prst="rect">
                <a:avLst/>
              </a:prstGeom>
              <a:noFill/>
            </p:spPr>
            <p:txBody>
              <a:bodyPr wrap="square" rtlCol="0">
                <a:spAutoFit/>
              </a:bodyPr>
              <a:lstStyle/>
              <a:p>
                <a14:m>
                  <m:oMath xmlns:m="http://schemas.openxmlformats.org/officeDocument/2006/math">
                    <m:r>
                      <m:rPr>
                        <m:sty m:val="p"/>
                      </m:rPr>
                      <a:rPr lang="cs-CZ" i="0" dirty="0" smtClean="0">
                        <a:latin typeface="Cambria Math" panose="02040503050406030204" pitchFamily="18" charset="0"/>
                      </a:rPr>
                      <m:t>N</m:t>
                    </m:r>
                  </m:oMath>
                </a14:m>
                <a:r>
                  <a:rPr lang="cs-CZ" dirty="0"/>
                  <a:t> (Newton)</a:t>
                </a:r>
              </a:p>
            </p:txBody>
          </p:sp>
        </mc:Choice>
        <mc:Fallback xmlns="">
          <p:sp>
            <p:nvSpPr>
              <p:cNvPr id="5" name="TextovéPole 4">
                <a:extLst>
                  <a:ext uri="{FF2B5EF4-FFF2-40B4-BE49-F238E27FC236}">
                    <a16:creationId xmlns:a16="http://schemas.microsoft.com/office/drawing/2014/main" id="{E01A05B3-AB6B-8D20-2FC1-149393B0FE59}"/>
                  </a:ext>
                </a:extLst>
              </p:cNvPr>
              <p:cNvSpPr txBox="1">
                <a:spLocks noRot="1" noChangeAspect="1" noMove="1" noResize="1" noEditPoints="1" noAdjustHandles="1" noChangeArrowheads="1" noChangeShapeType="1" noTextEdit="1"/>
              </p:cNvSpPr>
              <p:nvPr/>
            </p:nvSpPr>
            <p:spPr>
              <a:xfrm>
                <a:off x="5494351" y="1971573"/>
                <a:ext cx="1494846" cy="369332"/>
              </a:xfrm>
              <a:prstGeom prst="rect">
                <a:avLst/>
              </a:prstGeom>
              <a:blipFill>
                <a:blip r:embed="rId4"/>
                <a:stretch>
                  <a:fillRect t="-8197" b="-24590"/>
                </a:stretch>
              </a:blipFill>
            </p:spPr>
            <p:txBody>
              <a:bodyPr/>
              <a:lstStyle/>
              <a:p>
                <a:r>
                  <a:rPr lang="cs-CZ">
                    <a:noFill/>
                  </a:rPr>
                  <a:t> </a:t>
                </a:r>
              </a:p>
            </p:txBody>
          </p:sp>
        </mc:Fallback>
      </mc:AlternateContent>
      <p:sp>
        <p:nvSpPr>
          <p:cNvPr id="6" name="TextovéPole 5">
            <a:extLst>
              <a:ext uri="{FF2B5EF4-FFF2-40B4-BE49-F238E27FC236}">
                <a16:creationId xmlns:a16="http://schemas.microsoft.com/office/drawing/2014/main" id="{DB437DD9-73E7-BACA-E72B-3BDA37EBEE40}"/>
              </a:ext>
            </a:extLst>
          </p:cNvPr>
          <p:cNvSpPr txBox="1"/>
          <p:nvPr/>
        </p:nvSpPr>
        <p:spPr>
          <a:xfrm>
            <a:off x="4405022" y="3059668"/>
            <a:ext cx="3673503" cy="369332"/>
          </a:xfrm>
          <a:prstGeom prst="rect">
            <a:avLst/>
          </a:prstGeom>
          <a:noFill/>
          <a:ln w="38100">
            <a:solidFill>
              <a:srgbClr val="FF0000"/>
            </a:solidFill>
          </a:ln>
        </p:spPr>
        <p:txBody>
          <a:bodyPr wrap="square" rtlCol="0">
            <a:spAutoFit/>
          </a:bodyPr>
          <a:lstStyle>
            <a:defPPr>
              <a:defRPr lang="cs-CZ"/>
            </a:defPPr>
            <a:lvl1pPr>
              <a:defRPr/>
            </a:lvl1pPr>
          </a:lstStyle>
          <a:p>
            <a:r>
              <a:rPr lang="cs-CZ" dirty="0"/>
              <a:t>Jednotkou kinetické energie je JOULE</a:t>
            </a:r>
          </a:p>
        </p:txBody>
      </p:sp>
      <p:sp>
        <p:nvSpPr>
          <p:cNvPr id="7" name="TextovéPole 6">
            <a:extLst>
              <a:ext uri="{FF2B5EF4-FFF2-40B4-BE49-F238E27FC236}">
                <a16:creationId xmlns:a16="http://schemas.microsoft.com/office/drawing/2014/main" id="{1E532880-D382-C309-0D51-3C96FDEE4308}"/>
              </a:ext>
            </a:extLst>
          </p:cNvPr>
          <p:cNvSpPr txBox="1"/>
          <p:nvPr/>
        </p:nvSpPr>
        <p:spPr>
          <a:xfrm>
            <a:off x="373711" y="4007457"/>
            <a:ext cx="11593002" cy="1477328"/>
          </a:xfrm>
          <a:prstGeom prst="rect">
            <a:avLst/>
          </a:prstGeom>
          <a:noFill/>
        </p:spPr>
        <p:txBody>
          <a:bodyPr wrap="square" rtlCol="0">
            <a:spAutoFit/>
          </a:bodyPr>
          <a:lstStyle/>
          <a:p>
            <a:r>
              <a:rPr lang="cs-CZ" dirty="0"/>
              <a:t>Kinetická energie hmotného bodu závisí jen na hmotnosti HB a na druhé mocnině rychlosti HB. </a:t>
            </a:r>
            <a:r>
              <a:rPr lang="cs-CZ" b="1" dirty="0"/>
              <a:t>Nezávisí</a:t>
            </a:r>
            <a:r>
              <a:rPr lang="cs-CZ" dirty="0"/>
              <a:t> na směru rychlosti HB. Mění-li se směr rychlosti, ale velikost rychlosti je konstantní, je kinetická energie HB konstantní.</a:t>
            </a:r>
          </a:p>
          <a:p>
            <a:endParaRPr lang="cs-CZ" dirty="0"/>
          </a:p>
          <a:p>
            <a:r>
              <a:rPr lang="cs-CZ" dirty="0"/>
              <a:t>Tak tomu je u rovnoměrného pohybu po kružnici. Dostředivá síla je kolmá ke směru rychlosti a tedy i k trajektorii, nekoná proto práci a kinetická energie HB je stálá.</a:t>
            </a:r>
          </a:p>
        </p:txBody>
      </p:sp>
    </p:spTree>
    <p:extLst>
      <p:ext uri="{BB962C8B-B14F-4D97-AF65-F5344CB8AC3E}">
        <p14:creationId xmlns:p14="http://schemas.microsoft.com/office/powerpoint/2010/main" val="13162588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03795945-E019-33A0-3AFC-C1F00587F001}"/>
              </a:ext>
            </a:extLst>
          </p:cNvPr>
          <p:cNvSpPr txBox="1"/>
          <p:nvPr/>
        </p:nvSpPr>
        <p:spPr>
          <a:xfrm>
            <a:off x="498860" y="157923"/>
            <a:ext cx="3755088" cy="369332"/>
          </a:xfrm>
          <a:prstGeom prst="rect">
            <a:avLst/>
          </a:prstGeom>
          <a:noFill/>
        </p:spPr>
        <p:txBody>
          <a:bodyPr wrap="square" rtlCol="0">
            <a:spAutoFit/>
          </a:bodyPr>
          <a:lstStyle/>
          <a:p>
            <a:r>
              <a:rPr lang="cs-CZ" b="1" dirty="0"/>
              <a:t>Příklad na výpočet pohybové energie</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5EB875E9-9846-AAA1-5360-D6F9B782BB20}"/>
                  </a:ext>
                </a:extLst>
              </p:cNvPr>
              <p:cNvSpPr txBox="1"/>
              <p:nvPr/>
            </p:nvSpPr>
            <p:spPr>
              <a:xfrm>
                <a:off x="498860" y="752475"/>
                <a:ext cx="11083540" cy="1349793"/>
              </a:xfrm>
              <a:prstGeom prst="rect">
                <a:avLst/>
              </a:prstGeom>
              <a:noFill/>
            </p:spPr>
            <p:txBody>
              <a:bodyPr wrap="square" rtlCol="0">
                <a:spAutoFit/>
              </a:bodyPr>
              <a:lstStyle/>
              <a:p>
                <a:r>
                  <a:rPr lang="cs-CZ" dirty="0"/>
                  <a:t>Letadlo letící ve výšce 2000 m letí rychlostí 252 km.h</a:t>
                </a:r>
                <a:r>
                  <a:rPr lang="cs-CZ" baseline="30000" dirty="0"/>
                  <a:t>-1</a:t>
                </a:r>
                <a:r>
                  <a:rPr lang="cs-CZ" dirty="0"/>
                  <a:t>. Hmotnost letadla je 850 kg. Vypočítej jakou má letadlo polohovou energii a jakou pohybovou energii.</a:t>
                </a:r>
              </a:p>
              <a:p>
                <a:endParaRPr lang="cs-CZ" sz="800" dirty="0"/>
              </a:p>
              <a:p>
                <a:r>
                  <a:rPr lang="cs-CZ" dirty="0"/>
                  <a:t>Řešení:</a:t>
                </a:r>
              </a:p>
              <a:p>
                <a:pPr/>
                <a14:m>
                  <m:oMathPara xmlns:m="http://schemas.openxmlformats.org/officeDocument/2006/math">
                    <m:oMathParaPr>
                      <m:jc m:val="left"/>
                    </m:oMathParaPr>
                    <m:oMath xmlns:m="http://schemas.openxmlformats.org/officeDocument/2006/math">
                      <m:r>
                        <a:rPr lang="cs-CZ" b="0" i="1" smtClean="0">
                          <a:latin typeface="Cambria Math" panose="02040503050406030204" pitchFamily="18" charset="0"/>
                        </a:rPr>
                        <m:t>h</m:t>
                      </m:r>
                      <m:r>
                        <a:rPr lang="cs-CZ" b="0" i="1" smtClean="0">
                          <a:latin typeface="Cambria Math" panose="02040503050406030204" pitchFamily="18" charset="0"/>
                        </a:rPr>
                        <m:t>=2000 </m:t>
                      </m:r>
                      <m:r>
                        <m:rPr>
                          <m:sty m:val="p"/>
                        </m:rPr>
                        <a:rPr lang="cs-CZ" b="0" i="0" smtClean="0">
                          <a:latin typeface="Cambria Math" panose="02040503050406030204" pitchFamily="18" charset="0"/>
                        </a:rPr>
                        <m:t>m</m:t>
                      </m:r>
                      <m:r>
                        <a:rPr lang="cs-CZ" b="0" i="0" smtClean="0">
                          <a:latin typeface="Cambria Math" panose="02040503050406030204" pitchFamily="18" charset="0"/>
                        </a:rPr>
                        <m:t>,</m:t>
                      </m:r>
                      <m:r>
                        <a:rPr lang="cs-CZ" b="0" i="1" smtClean="0">
                          <a:latin typeface="Cambria Math" panose="02040503050406030204" pitchFamily="18" charset="0"/>
                        </a:rPr>
                        <m:t> </m:t>
                      </m:r>
                      <m:r>
                        <a:rPr lang="cs-CZ" b="0" i="1" smtClean="0">
                          <a:latin typeface="Cambria Math" panose="02040503050406030204" pitchFamily="18" charset="0"/>
                        </a:rPr>
                        <m:t>𝑣</m:t>
                      </m:r>
                      <m:r>
                        <a:rPr lang="cs-CZ" b="0" i="1" smtClean="0">
                          <a:latin typeface="Cambria Math" panose="02040503050406030204" pitchFamily="18" charset="0"/>
                        </a:rPr>
                        <m:t>=252 </m:t>
                      </m:r>
                      <m:r>
                        <m:rPr>
                          <m:sty m:val="p"/>
                        </m:rPr>
                        <a:rPr lang="cs-CZ" b="0" i="0" smtClean="0">
                          <a:latin typeface="Cambria Math" panose="02040503050406030204" pitchFamily="18" charset="0"/>
                        </a:rPr>
                        <m:t>km</m:t>
                      </m:r>
                      <m:r>
                        <a:rPr lang="cs-CZ" b="0" i="0" smtClean="0">
                          <a:latin typeface="Cambria Math" panose="02040503050406030204" pitchFamily="18" charset="0"/>
                        </a:rPr>
                        <m:t>.</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h</m:t>
                          </m:r>
                        </m:e>
                        <m:sup>
                          <m:r>
                            <a:rPr lang="cs-CZ" b="0" i="1" smtClean="0">
                              <a:latin typeface="Cambria Math" panose="02040503050406030204" pitchFamily="18" charset="0"/>
                            </a:rPr>
                            <m:t>−1</m:t>
                          </m:r>
                        </m:sup>
                      </m:sSup>
                      <m:r>
                        <a:rPr lang="cs-CZ" b="0" i="1" smtClean="0">
                          <a:latin typeface="Cambria Math" panose="02040503050406030204" pitchFamily="18" charset="0"/>
                        </a:rPr>
                        <m:t>=70 </m:t>
                      </m:r>
                      <m:r>
                        <m:rPr>
                          <m:sty m:val="p"/>
                        </m:rPr>
                        <a:rPr lang="cs-CZ" b="0" i="0" smtClean="0">
                          <a:latin typeface="Cambria Math" panose="02040503050406030204" pitchFamily="18" charset="0"/>
                        </a:rPr>
                        <m:t>m</m:t>
                      </m:r>
                      <m:r>
                        <a:rPr lang="cs-CZ" b="0" i="0" smtClean="0">
                          <a:latin typeface="Cambria Math" panose="02040503050406030204" pitchFamily="18" charset="0"/>
                        </a:rPr>
                        <m:t>.</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s</m:t>
                          </m:r>
                        </m:e>
                        <m:sup>
                          <m:r>
                            <a:rPr lang="cs-CZ" b="0" i="1" smtClean="0">
                              <a:latin typeface="Cambria Math" panose="02040503050406030204" pitchFamily="18" charset="0"/>
                            </a:rPr>
                            <m:t>−1</m:t>
                          </m:r>
                        </m:sup>
                      </m:sSup>
                      <m:r>
                        <a:rPr lang="cs-CZ" b="0" i="1" smtClean="0">
                          <a:latin typeface="Cambria Math" panose="02040503050406030204" pitchFamily="18" charset="0"/>
                        </a:rPr>
                        <m:t>, </m:t>
                      </m:r>
                      <m:r>
                        <a:rPr lang="cs-CZ" b="0" i="1" smtClean="0">
                          <a:latin typeface="Cambria Math" panose="02040503050406030204" pitchFamily="18" charset="0"/>
                        </a:rPr>
                        <m:t>𝑚</m:t>
                      </m:r>
                      <m:r>
                        <a:rPr lang="cs-CZ" b="0" i="1" smtClean="0">
                          <a:latin typeface="Cambria Math" panose="02040503050406030204" pitchFamily="18" charset="0"/>
                        </a:rPr>
                        <m:t>=250 </m:t>
                      </m:r>
                      <m:r>
                        <m:rPr>
                          <m:sty m:val="p"/>
                        </m:rPr>
                        <a:rPr lang="cs-CZ" b="0" i="0" smtClean="0">
                          <a:latin typeface="Cambria Math" panose="02040503050406030204" pitchFamily="18" charset="0"/>
                        </a:rPr>
                        <m:t>kg</m:t>
                      </m:r>
                      <m:r>
                        <a:rPr lang="cs-CZ" b="0" i="0"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𝑝</m:t>
                          </m:r>
                        </m:sub>
                      </m:sSub>
                      <m:r>
                        <a:rPr lang="cs-CZ" b="0" i="1"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𝑘</m:t>
                          </m:r>
                        </m:sub>
                      </m:sSub>
                      <m:r>
                        <a:rPr lang="cs-CZ" b="0" i="1" smtClean="0">
                          <a:latin typeface="Cambria Math" panose="02040503050406030204" pitchFamily="18" charset="0"/>
                        </a:rPr>
                        <m:t>=?</m:t>
                      </m:r>
                    </m:oMath>
                  </m:oMathPara>
                </a14:m>
                <a:endParaRPr lang="cs-CZ" dirty="0"/>
              </a:p>
            </p:txBody>
          </p:sp>
        </mc:Choice>
        <mc:Fallback xmlns="">
          <p:sp>
            <p:nvSpPr>
              <p:cNvPr id="3" name="TextovéPole 2">
                <a:extLst>
                  <a:ext uri="{FF2B5EF4-FFF2-40B4-BE49-F238E27FC236}">
                    <a16:creationId xmlns:a16="http://schemas.microsoft.com/office/drawing/2014/main" id="{5EB875E9-9846-AAA1-5360-D6F9B782BB20}"/>
                  </a:ext>
                </a:extLst>
              </p:cNvPr>
              <p:cNvSpPr txBox="1">
                <a:spLocks noRot="1" noChangeAspect="1" noMove="1" noResize="1" noEditPoints="1" noAdjustHandles="1" noChangeArrowheads="1" noChangeShapeType="1" noTextEdit="1"/>
              </p:cNvSpPr>
              <p:nvPr/>
            </p:nvSpPr>
            <p:spPr>
              <a:xfrm>
                <a:off x="498860" y="752475"/>
                <a:ext cx="11083540" cy="1349793"/>
              </a:xfrm>
              <a:prstGeom prst="rect">
                <a:avLst/>
              </a:prstGeom>
              <a:blipFill>
                <a:blip r:embed="rId2"/>
                <a:stretch>
                  <a:fillRect l="-495" t="-2252" b="-1351"/>
                </a:stretch>
              </a:blipFill>
            </p:spPr>
            <p:txBody>
              <a:bodyPr/>
              <a:lstStyle/>
              <a:p>
                <a:r>
                  <a:rPr lang="cs-CZ">
                    <a:noFill/>
                  </a:rPr>
                  <a:t> </a:t>
                </a:r>
              </a:p>
            </p:txBody>
          </p:sp>
        </mc:Fallback>
      </mc:AlternateContent>
      <p:cxnSp>
        <p:nvCxnSpPr>
          <p:cNvPr id="5" name="Přímá spojnice 4">
            <a:extLst>
              <a:ext uri="{FF2B5EF4-FFF2-40B4-BE49-F238E27FC236}">
                <a16:creationId xmlns:a16="http://schemas.microsoft.com/office/drawing/2014/main" id="{EE8C8644-68D4-D89B-6E36-98AA4F118DF8}"/>
              </a:ext>
            </a:extLst>
          </p:cNvPr>
          <p:cNvCxnSpPr/>
          <p:nvPr/>
        </p:nvCxnSpPr>
        <p:spPr>
          <a:xfrm>
            <a:off x="498860" y="2056131"/>
            <a:ext cx="1108354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24A0971A-8BC0-826F-4882-5DF1D8021B23}"/>
                  </a:ext>
                </a:extLst>
              </p:cNvPr>
              <p:cNvSpPr txBox="1"/>
              <p:nvPr/>
            </p:nvSpPr>
            <p:spPr>
              <a:xfrm>
                <a:off x="498860" y="2409825"/>
                <a:ext cx="11083540" cy="1221745"/>
              </a:xfrm>
              <a:prstGeom prst="rect">
                <a:avLst/>
              </a:prstGeom>
              <a:noFill/>
            </p:spPr>
            <p:txBody>
              <a:bodyPr wrap="square" rtlCol="0">
                <a:spAutoFit/>
              </a:bodyPr>
              <a:lstStyle/>
              <a:p>
                <a:pPr marL="342900" indent="-342900">
                  <a:buAutoNum type="alphaLcParenR"/>
                </a:pPr>
                <a:r>
                  <a:rPr lang="cs-CZ" b="1" dirty="0"/>
                  <a:t>Výpočet polohové energie:</a:t>
                </a:r>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𝑝</m:t>
                          </m:r>
                        </m:sub>
                      </m:sSub>
                      <m:r>
                        <a:rPr lang="cs-CZ" b="0" i="1" smtClean="0">
                          <a:latin typeface="Cambria Math" panose="02040503050406030204" pitchFamily="18" charset="0"/>
                        </a:rPr>
                        <m:t>=</m:t>
                      </m:r>
                      <m:r>
                        <a:rPr lang="cs-CZ" b="0" i="1" smtClean="0">
                          <a:latin typeface="Cambria Math" panose="02040503050406030204" pitchFamily="18" charset="0"/>
                        </a:rPr>
                        <m:t>𝑚</m:t>
                      </m:r>
                      <m:r>
                        <a:rPr lang="cs-CZ" b="0" i="1" smtClean="0">
                          <a:latin typeface="Cambria Math" panose="02040503050406030204" pitchFamily="18" charset="0"/>
                        </a:rPr>
                        <m:t> . </m:t>
                      </m:r>
                      <m:r>
                        <a:rPr lang="cs-CZ" b="0" i="1" smtClean="0">
                          <a:latin typeface="Cambria Math" panose="02040503050406030204" pitchFamily="18" charset="0"/>
                        </a:rPr>
                        <m:t>𝑔</m:t>
                      </m:r>
                      <m:r>
                        <a:rPr lang="cs-CZ" b="0" i="1" smtClean="0">
                          <a:latin typeface="Cambria Math" panose="02040503050406030204" pitchFamily="18" charset="0"/>
                        </a:rPr>
                        <m:t> . </m:t>
                      </m:r>
                      <m:r>
                        <a:rPr lang="cs-CZ" b="0" i="1" smtClean="0">
                          <a:latin typeface="Cambria Math" panose="02040503050406030204" pitchFamily="18" charset="0"/>
                        </a:rPr>
                        <m:t>h</m:t>
                      </m:r>
                      <m:r>
                        <a:rPr lang="cs-CZ" b="0" i="1" smtClean="0">
                          <a:latin typeface="Cambria Math" panose="02040503050406030204" pitchFamily="18" charset="0"/>
                        </a:rPr>
                        <m:t>=250 . 10 . 2000 </m:t>
                      </m:r>
                      <m:r>
                        <m:rPr>
                          <m:sty m:val="p"/>
                        </m:rPr>
                        <a:rPr lang="cs-CZ" b="0" i="0" smtClean="0">
                          <a:latin typeface="Cambria Math" panose="02040503050406030204" pitchFamily="18" charset="0"/>
                        </a:rPr>
                        <m:t>J</m:t>
                      </m:r>
                      <m:r>
                        <a:rPr lang="cs-CZ" b="0" i="0" smtClean="0">
                          <a:latin typeface="Cambria Math" panose="02040503050406030204" pitchFamily="18" charset="0"/>
                        </a:rPr>
                        <m:t>=5000000 </m:t>
                      </m:r>
                      <m:r>
                        <m:rPr>
                          <m:sty m:val="p"/>
                        </m:rPr>
                        <a:rPr lang="cs-CZ" b="0" i="0" smtClean="0">
                          <a:latin typeface="Cambria Math" panose="02040503050406030204" pitchFamily="18" charset="0"/>
                        </a:rPr>
                        <m:t>J</m:t>
                      </m:r>
                      <m:r>
                        <a:rPr lang="cs-CZ" b="0" i="0" smtClean="0">
                          <a:latin typeface="Cambria Math" panose="02040503050406030204" pitchFamily="18" charset="0"/>
                        </a:rPr>
                        <m:t>=5 </m:t>
                      </m:r>
                      <m:r>
                        <m:rPr>
                          <m:sty m:val="p"/>
                        </m:rPr>
                        <a:rPr lang="cs-CZ" b="0" i="0" smtClean="0">
                          <a:latin typeface="Cambria Math" panose="02040503050406030204" pitchFamily="18" charset="0"/>
                        </a:rPr>
                        <m:t>MJ</m:t>
                      </m:r>
                    </m:oMath>
                  </m:oMathPara>
                </a14:m>
                <a:endParaRPr lang="cs-CZ" dirty="0"/>
              </a:p>
              <a:p>
                <a:endParaRPr lang="cs-CZ" dirty="0"/>
              </a:p>
              <a:p>
                <a:r>
                  <a:rPr lang="cs-CZ" b="1" dirty="0"/>
                  <a:t>Hodnota polohové energie letadla je 5 MJ</a:t>
                </a:r>
              </a:p>
            </p:txBody>
          </p:sp>
        </mc:Choice>
        <mc:Fallback xmlns="">
          <p:sp>
            <p:nvSpPr>
              <p:cNvPr id="6" name="TextovéPole 5">
                <a:extLst>
                  <a:ext uri="{FF2B5EF4-FFF2-40B4-BE49-F238E27FC236}">
                    <a16:creationId xmlns:a16="http://schemas.microsoft.com/office/drawing/2014/main" id="{24A0971A-8BC0-826F-4882-5DF1D8021B23}"/>
                  </a:ext>
                </a:extLst>
              </p:cNvPr>
              <p:cNvSpPr txBox="1">
                <a:spLocks noRot="1" noChangeAspect="1" noMove="1" noResize="1" noEditPoints="1" noAdjustHandles="1" noChangeArrowheads="1" noChangeShapeType="1" noTextEdit="1"/>
              </p:cNvSpPr>
              <p:nvPr/>
            </p:nvSpPr>
            <p:spPr>
              <a:xfrm>
                <a:off x="498860" y="2409825"/>
                <a:ext cx="11083540" cy="1221745"/>
              </a:xfrm>
              <a:prstGeom prst="rect">
                <a:avLst/>
              </a:prstGeom>
              <a:blipFill>
                <a:blip r:embed="rId3"/>
                <a:stretch>
                  <a:fillRect l="-495" t="-2488" b="-6965"/>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9C957895-23DD-4A14-1C6A-544722651663}"/>
                  </a:ext>
                </a:extLst>
              </p:cNvPr>
              <p:cNvSpPr txBox="1"/>
              <p:nvPr/>
            </p:nvSpPr>
            <p:spPr>
              <a:xfrm>
                <a:off x="498861" y="4057650"/>
                <a:ext cx="11083540" cy="2110065"/>
              </a:xfrm>
              <a:prstGeom prst="rect">
                <a:avLst/>
              </a:prstGeom>
              <a:noFill/>
            </p:spPr>
            <p:txBody>
              <a:bodyPr wrap="square" rtlCol="0">
                <a:spAutoFit/>
              </a:bodyPr>
              <a:lstStyle/>
              <a:p>
                <a:r>
                  <a:rPr lang="cs-CZ" b="1" dirty="0"/>
                  <a:t>b) Výpočet pohybové energie letadla</a:t>
                </a:r>
                <a:r>
                  <a:rPr lang="cs-CZ" dirty="0"/>
                  <a:t>:</a:t>
                </a:r>
              </a:p>
              <a:p>
                <a:r>
                  <a:rPr lang="cs-CZ" dirty="0"/>
                  <a:t>      Pohybovou energii letadla vypočteme podle vztahu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𝑘</m:t>
                        </m:r>
                      </m:sub>
                    </m:sSub>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m:t>
                        </m:r>
                      </m:num>
                      <m:den>
                        <m:r>
                          <a:rPr lang="cs-CZ" b="0" i="1" smtClean="0">
                            <a:latin typeface="Cambria Math" panose="02040503050406030204" pitchFamily="18" charset="0"/>
                          </a:rPr>
                          <m:t>2</m:t>
                        </m:r>
                      </m:den>
                    </m:f>
                    <m:r>
                      <a:rPr lang="cs-CZ" b="0" i="1" smtClean="0">
                        <a:latin typeface="Cambria Math" panose="02040503050406030204" pitchFamily="18" charset="0"/>
                      </a:rPr>
                      <m:t>𝑚</m:t>
                    </m:r>
                    <m:r>
                      <a:rPr lang="cs-CZ" b="0" i="1" smtClean="0">
                        <a:latin typeface="Cambria Math" panose="02040503050406030204" pitchFamily="18" charset="0"/>
                      </a:rPr>
                      <m:t> . </m:t>
                    </m:r>
                    <m:sSup>
                      <m:sSupPr>
                        <m:ctrlPr>
                          <a:rPr lang="cs-CZ" b="0" i="1" smtClean="0">
                            <a:latin typeface="Cambria Math" panose="02040503050406030204" pitchFamily="18" charset="0"/>
                          </a:rPr>
                        </m:ctrlPr>
                      </m:sSupPr>
                      <m:e>
                        <m:r>
                          <a:rPr lang="cs-CZ" b="0" i="1" smtClean="0">
                            <a:latin typeface="Cambria Math" panose="02040503050406030204" pitchFamily="18" charset="0"/>
                          </a:rPr>
                          <m:t>𝑣</m:t>
                        </m:r>
                      </m:e>
                      <m:sup>
                        <m:r>
                          <a:rPr lang="cs-CZ" b="0" i="1" smtClean="0">
                            <a:latin typeface="Cambria Math" panose="02040503050406030204" pitchFamily="18" charset="0"/>
                          </a:rPr>
                          <m:t>2</m:t>
                        </m:r>
                      </m:sup>
                    </m:sSup>
                  </m:oMath>
                </a14:m>
                <a:endParaRPr lang="cs-CZ" dirty="0"/>
              </a:p>
              <a:p>
                <a:endParaRPr lang="cs-CZ" dirty="0"/>
              </a:p>
              <a:p>
                <a:pPr/>
                <a14:m>
                  <m:oMathPara xmlns:m="http://schemas.openxmlformats.org/officeDocument/2006/math">
                    <m:oMathParaPr>
                      <m:jc m:val="centerGroup"/>
                    </m:oMathParaPr>
                    <m:oMath xmlns:m="http://schemas.openxmlformats.org/officeDocument/2006/math">
                      <m:sSub>
                        <m:sSubPr>
                          <m:ctrlPr>
                            <a:rPr lang="cs-CZ" i="1">
                              <a:latin typeface="Cambria Math" panose="02040503050406030204" pitchFamily="18" charset="0"/>
                            </a:rPr>
                          </m:ctrlPr>
                        </m:sSubPr>
                        <m:e>
                          <m:r>
                            <a:rPr lang="cs-CZ" i="1">
                              <a:latin typeface="Cambria Math" panose="02040503050406030204" pitchFamily="18" charset="0"/>
                            </a:rPr>
                            <m:t>𝐸</m:t>
                          </m:r>
                        </m:e>
                        <m:sub>
                          <m:r>
                            <a:rPr lang="cs-CZ" i="1">
                              <a:latin typeface="Cambria Math" panose="02040503050406030204" pitchFamily="18" charset="0"/>
                            </a:rPr>
                            <m:t>𝑘</m:t>
                          </m:r>
                        </m:sub>
                      </m:sSub>
                      <m:r>
                        <a:rPr lang="cs-CZ" i="1">
                          <a:latin typeface="Cambria Math" panose="02040503050406030204" pitchFamily="18" charset="0"/>
                        </a:rPr>
                        <m:t>=</m:t>
                      </m:r>
                      <m:f>
                        <m:fPr>
                          <m:ctrlPr>
                            <a:rPr lang="cs-CZ" i="1">
                              <a:latin typeface="Cambria Math" panose="02040503050406030204" pitchFamily="18" charset="0"/>
                            </a:rPr>
                          </m:ctrlPr>
                        </m:fPr>
                        <m:num>
                          <m:r>
                            <a:rPr lang="cs-CZ" i="1">
                              <a:latin typeface="Cambria Math" panose="02040503050406030204" pitchFamily="18" charset="0"/>
                            </a:rPr>
                            <m:t>1</m:t>
                          </m:r>
                        </m:num>
                        <m:den>
                          <m:r>
                            <a:rPr lang="cs-CZ" i="1">
                              <a:latin typeface="Cambria Math" panose="02040503050406030204" pitchFamily="18" charset="0"/>
                            </a:rPr>
                            <m:t>2</m:t>
                          </m:r>
                        </m:den>
                      </m:f>
                      <m:r>
                        <a:rPr lang="cs-CZ" i="1">
                          <a:latin typeface="Cambria Math" panose="02040503050406030204" pitchFamily="18" charset="0"/>
                        </a:rPr>
                        <m:t>𝑚</m:t>
                      </m:r>
                      <m:r>
                        <a:rPr lang="cs-CZ" i="1">
                          <a:latin typeface="Cambria Math" panose="02040503050406030204" pitchFamily="18" charset="0"/>
                        </a:rPr>
                        <m:t> . </m:t>
                      </m:r>
                      <m:sSup>
                        <m:sSupPr>
                          <m:ctrlPr>
                            <a:rPr lang="cs-CZ" i="1">
                              <a:latin typeface="Cambria Math" panose="02040503050406030204" pitchFamily="18" charset="0"/>
                            </a:rPr>
                          </m:ctrlPr>
                        </m:sSupPr>
                        <m:e>
                          <m:r>
                            <a:rPr lang="cs-CZ" i="1">
                              <a:latin typeface="Cambria Math" panose="02040503050406030204" pitchFamily="18" charset="0"/>
                            </a:rPr>
                            <m:t>𝑣</m:t>
                          </m:r>
                        </m:e>
                        <m:sup>
                          <m:r>
                            <a:rPr lang="cs-CZ" i="1">
                              <a:latin typeface="Cambria Math" panose="02040503050406030204" pitchFamily="18" charset="0"/>
                            </a:rPr>
                            <m:t>2</m:t>
                          </m:r>
                        </m:sup>
                      </m:sSup>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m:t>
                          </m:r>
                        </m:num>
                        <m:den>
                          <m:r>
                            <a:rPr lang="cs-CZ" b="0" i="1" smtClean="0">
                              <a:latin typeface="Cambria Math" panose="02040503050406030204" pitchFamily="18" charset="0"/>
                            </a:rPr>
                            <m:t>2</m:t>
                          </m:r>
                        </m:den>
                      </m:f>
                      <m:r>
                        <a:rPr lang="cs-CZ" b="0" i="1" smtClean="0">
                          <a:latin typeface="Cambria Math" panose="02040503050406030204" pitchFamily="18" charset="0"/>
                        </a:rPr>
                        <m:t> . 250 . </m:t>
                      </m:r>
                      <m:sSup>
                        <m:sSupPr>
                          <m:ctrlPr>
                            <a:rPr lang="cs-CZ" b="0" i="1" smtClean="0">
                              <a:latin typeface="Cambria Math" panose="02040503050406030204" pitchFamily="18" charset="0"/>
                            </a:rPr>
                          </m:ctrlPr>
                        </m:sSupPr>
                        <m:e>
                          <m:r>
                            <a:rPr lang="cs-CZ" b="0" i="1" smtClean="0">
                              <a:latin typeface="Cambria Math" panose="02040503050406030204" pitchFamily="18" charset="0"/>
                            </a:rPr>
                            <m:t>70</m:t>
                          </m:r>
                        </m:e>
                        <m:sup>
                          <m:r>
                            <a:rPr lang="cs-CZ" b="0" i="1" smtClean="0">
                              <a:latin typeface="Cambria Math" panose="02040503050406030204" pitchFamily="18" charset="0"/>
                            </a:rPr>
                            <m:t>2</m:t>
                          </m:r>
                        </m:sup>
                      </m:sSup>
                      <m:r>
                        <a:rPr lang="cs-CZ" b="0" i="1" smtClean="0">
                          <a:latin typeface="Cambria Math" panose="02040503050406030204" pitchFamily="18" charset="0"/>
                        </a:rPr>
                        <m:t>=612500 </m:t>
                      </m:r>
                      <m:r>
                        <m:rPr>
                          <m:sty m:val="p"/>
                        </m:rPr>
                        <a:rPr lang="cs-CZ" b="0" i="0" smtClean="0">
                          <a:latin typeface="Cambria Math" panose="02040503050406030204" pitchFamily="18" charset="0"/>
                        </a:rPr>
                        <m:t>J</m:t>
                      </m:r>
                      <m:r>
                        <a:rPr lang="cs-CZ" b="0" i="0" smtClean="0">
                          <a:latin typeface="Cambria Math" panose="02040503050406030204" pitchFamily="18" charset="0"/>
                        </a:rPr>
                        <m:t>=0,6125 </m:t>
                      </m:r>
                      <m:r>
                        <m:rPr>
                          <m:sty m:val="p"/>
                        </m:rPr>
                        <a:rPr lang="cs-CZ" b="0" i="0" smtClean="0">
                          <a:latin typeface="Cambria Math" panose="02040503050406030204" pitchFamily="18" charset="0"/>
                        </a:rPr>
                        <m:t>MJ</m:t>
                      </m:r>
                    </m:oMath>
                  </m:oMathPara>
                </a14:m>
                <a:endParaRPr lang="cs-CZ" dirty="0"/>
              </a:p>
              <a:p>
                <a:endParaRPr lang="cs-CZ" dirty="0"/>
              </a:p>
              <a:p>
                <a:r>
                  <a:rPr lang="cs-CZ" b="1" dirty="0"/>
                  <a:t>Pohybová energie letadla má hodnotu 0,6125 MJ</a:t>
                </a:r>
              </a:p>
            </p:txBody>
          </p:sp>
        </mc:Choice>
        <mc:Fallback xmlns="">
          <p:sp>
            <p:nvSpPr>
              <p:cNvPr id="7" name="TextovéPole 6">
                <a:extLst>
                  <a:ext uri="{FF2B5EF4-FFF2-40B4-BE49-F238E27FC236}">
                    <a16:creationId xmlns:a16="http://schemas.microsoft.com/office/drawing/2014/main" id="{9C957895-23DD-4A14-1C6A-544722651663}"/>
                  </a:ext>
                </a:extLst>
              </p:cNvPr>
              <p:cNvSpPr txBox="1">
                <a:spLocks noRot="1" noChangeAspect="1" noMove="1" noResize="1" noEditPoints="1" noAdjustHandles="1" noChangeArrowheads="1" noChangeShapeType="1" noTextEdit="1"/>
              </p:cNvSpPr>
              <p:nvPr/>
            </p:nvSpPr>
            <p:spPr>
              <a:xfrm>
                <a:off x="498861" y="4057650"/>
                <a:ext cx="11083540" cy="2110065"/>
              </a:xfrm>
              <a:prstGeom prst="rect">
                <a:avLst/>
              </a:prstGeom>
              <a:blipFill>
                <a:blip r:embed="rId4"/>
                <a:stretch>
                  <a:fillRect l="-495" t="-1734" b="-3757"/>
                </a:stretch>
              </a:blipFill>
            </p:spPr>
            <p:txBody>
              <a:bodyPr/>
              <a:lstStyle/>
              <a:p>
                <a:r>
                  <a:rPr lang="cs-CZ">
                    <a:noFill/>
                  </a:rPr>
                  <a:t> </a:t>
                </a:r>
              </a:p>
            </p:txBody>
          </p:sp>
        </mc:Fallback>
      </mc:AlternateContent>
    </p:spTree>
    <p:extLst>
      <p:ext uri="{BB962C8B-B14F-4D97-AF65-F5344CB8AC3E}">
        <p14:creationId xmlns:p14="http://schemas.microsoft.com/office/powerpoint/2010/main" val="31036297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861F617C-D434-76E2-889D-219CDCC3DDFF}"/>
              </a:ext>
            </a:extLst>
          </p:cNvPr>
          <p:cNvSpPr txBox="1"/>
          <p:nvPr/>
        </p:nvSpPr>
        <p:spPr>
          <a:xfrm>
            <a:off x="375139" y="328246"/>
            <a:ext cx="2141416" cy="369332"/>
          </a:xfrm>
          <a:prstGeom prst="rect">
            <a:avLst/>
          </a:prstGeom>
          <a:noFill/>
        </p:spPr>
        <p:txBody>
          <a:bodyPr wrap="square" rtlCol="0">
            <a:spAutoFit/>
          </a:bodyPr>
          <a:lstStyle/>
          <a:p>
            <a:r>
              <a:rPr lang="cs-CZ" b="1" dirty="0"/>
              <a:t>Mechanická energie</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3CCE86A0-54B6-7494-D741-F0FF4BA7D9F6}"/>
                  </a:ext>
                </a:extLst>
              </p:cNvPr>
              <p:cNvSpPr txBox="1"/>
              <p:nvPr/>
            </p:nvSpPr>
            <p:spPr>
              <a:xfrm>
                <a:off x="2536092" y="851878"/>
                <a:ext cx="7119816" cy="369332"/>
              </a:xfrm>
              <a:prstGeom prst="rect">
                <a:avLst/>
              </a:prstGeom>
              <a:noFill/>
              <a:ln w="19050">
                <a:solidFill>
                  <a:srgbClr val="FF0000"/>
                </a:solidFill>
              </a:ln>
            </p:spPr>
            <p:txBody>
              <a:bodyPr wrap="square" rtlCol="0">
                <a:spAutoFit/>
              </a:bodyPr>
              <a:lstStyle/>
              <a:p>
                <a:r>
                  <a:rPr lang="cs-CZ" dirty="0">
                    <a:ln>
                      <a:noFill/>
                    </a:ln>
                  </a:rPr>
                  <a:t>Součet kinetické a potenciální energie tvoří mechanickou energii </a:t>
                </a:r>
                <a14:m>
                  <m:oMath xmlns:m="http://schemas.openxmlformats.org/officeDocument/2006/math">
                    <m:r>
                      <a:rPr lang="cs-CZ" i="1" dirty="0" smtClean="0">
                        <a:ln>
                          <a:noFill/>
                        </a:ln>
                        <a:latin typeface="Cambria Math" panose="02040503050406030204" pitchFamily="18" charset="0"/>
                      </a:rPr>
                      <m:t>𝐸</m:t>
                    </m:r>
                  </m:oMath>
                </a14:m>
                <a:r>
                  <a:rPr lang="cs-CZ" dirty="0">
                    <a:ln>
                      <a:noFill/>
                    </a:ln>
                  </a:rPr>
                  <a:t> tělesa</a:t>
                </a:r>
              </a:p>
            </p:txBody>
          </p:sp>
        </mc:Choice>
        <mc:Fallback xmlns="">
          <p:sp>
            <p:nvSpPr>
              <p:cNvPr id="3" name="TextovéPole 2">
                <a:extLst>
                  <a:ext uri="{FF2B5EF4-FFF2-40B4-BE49-F238E27FC236}">
                    <a16:creationId xmlns:a16="http://schemas.microsoft.com/office/drawing/2014/main" id="{3CCE86A0-54B6-7494-D741-F0FF4BA7D9F6}"/>
                  </a:ext>
                </a:extLst>
              </p:cNvPr>
              <p:cNvSpPr txBox="1">
                <a:spLocks noRot="1" noChangeAspect="1" noMove="1" noResize="1" noEditPoints="1" noAdjustHandles="1" noChangeArrowheads="1" noChangeShapeType="1" noTextEdit="1"/>
              </p:cNvSpPr>
              <p:nvPr/>
            </p:nvSpPr>
            <p:spPr>
              <a:xfrm>
                <a:off x="2536092" y="851878"/>
                <a:ext cx="7119816" cy="369332"/>
              </a:xfrm>
              <a:prstGeom prst="rect">
                <a:avLst/>
              </a:prstGeom>
              <a:blipFill>
                <a:blip r:embed="rId2"/>
                <a:stretch>
                  <a:fillRect l="-598" t="-7937" b="-22222"/>
                </a:stretch>
              </a:blipFill>
              <a:ln w="19050">
                <a:solidFill>
                  <a:srgbClr val="FF0000"/>
                </a:solidFill>
              </a:ln>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3869A1CD-C933-53E7-D5A6-E236C4B98165}"/>
                  </a:ext>
                </a:extLst>
              </p:cNvPr>
              <p:cNvSpPr txBox="1"/>
              <p:nvPr/>
            </p:nvSpPr>
            <p:spPr>
              <a:xfrm>
                <a:off x="375139" y="1326933"/>
                <a:ext cx="11441723" cy="2140458"/>
              </a:xfrm>
              <a:prstGeom prst="rect">
                <a:avLst/>
              </a:prstGeom>
              <a:noFill/>
            </p:spPr>
            <p:txBody>
              <a:bodyPr wrap="square" rtlCol="0">
                <a:spAutoFit/>
              </a:bodyPr>
              <a:lstStyle/>
              <a:p>
                <a:r>
                  <a:rPr lang="cs-CZ" dirty="0"/>
                  <a:t>Pro předmět (například letadlo) o hmotnosti m letící rychlostí v ve výšce h nad povrchem Země, má vzhledem k zemskému povrchu </a:t>
                </a:r>
                <a:r>
                  <a:rPr lang="cs-CZ" b="1" dirty="0"/>
                  <a:t>mechanickou energii</a:t>
                </a:r>
                <a:endParaRPr lang="cs-CZ" dirty="0"/>
              </a:p>
              <a:p>
                <a:endParaRPr lang="cs-CZ" sz="800"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𝐸</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𝑘</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𝑝</m:t>
                          </m:r>
                        </m:sub>
                      </m:sSub>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m:t>
                          </m:r>
                        </m:num>
                        <m:den>
                          <m:r>
                            <a:rPr lang="cs-CZ" b="0" i="1" smtClean="0">
                              <a:latin typeface="Cambria Math" panose="02040503050406030204" pitchFamily="18" charset="0"/>
                            </a:rPr>
                            <m:t>2</m:t>
                          </m:r>
                        </m:den>
                      </m:f>
                      <m:r>
                        <a:rPr lang="cs-CZ" b="0" i="1" smtClean="0">
                          <a:latin typeface="Cambria Math" panose="02040503050406030204" pitchFamily="18" charset="0"/>
                        </a:rPr>
                        <m:t>𝑚</m:t>
                      </m:r>
                      <m:sSup>
                        <m:sSupPr>
                          <m:ctrlPr>
                            <a:rPr lang="cs-CZ" b="0" i="1" smtClean="0">
                              <a:latin typeface="Cambria Math" panose="02040503050406030204" pitchFamily="18" charset="0"/>
                            </a:rPr>
                          </m:ctrlPr>
                        </m:sSupPr>
                        <m:e>
                          <m:r>
                            <a:rPr lang="cs-CZ" b="0" i="1" smtClean="0">
                              <a:latin typeface="Cambria Math" panose="02040503050406030204" pitchFamily="18" charset="0"/>
                            </a:rPr>
                            <m:t>𝑣</m:t>
                          </m:r>
                        </m:e>
                        <m:sup>
                          <m:r>
                            <a:rPr lang="cs-CZ" b="0" i="1" smtClean="0">
                              <a:latin typeface="Cambria Math" panose="02040503050406030204" pitchFamily="18" charset="0"/>
                            </a:rPr>
                            <m:t>2</m:t>
                          </m:r>
                        </m:sup>
                      </m:sSup>
                      <m:r>
                        <a:rPr lang="cs-CZ" b="0" i="1" smtClean="0">
                          <a:latin typeface="Cambria Math" panose="02040503050406030204" pitchFamily="18" charset="0"/>
                        </a:rPr>
                        <m:t>+</m:t>
                      </m:r>
                      <m:r>
                        <a:rPr lang="cs-CZ" b="0" i="1" smtClean="0">
                          <a:latin typeface="Cambria Math" panose="02040503050406030204" pitchFamily="18" charset="0"/>
                        </a:rPr>
                        <m:t>𝑚h𝑔</m:t>
                      </m:r>
                    </m:oMath>
                  </m:oMathPara>
                </a14:m>
                <a:endParaRPr lang="cs-CZ" dirty="0"/>
              </a:p>
              <a:p>
                <a:endParaRPr lang="cs-CZ" dirty="0"/>
              </a:p>
              <a:p>
                <a:r>
                  <a:rPr lang="cs-CZ" dirty="0"/>
                  <a:t>Mechanická energie letadla z příkladu na předchozím snímku má tedy hodnotu:</a:t>
                </a:r>
              </a:p>
              <a:p>
                <a:pPr algn="ctr"/>
                <a:r>
                  <a:rPr lang="cs-CZ" dirty="0"/>
                  <a:t> </a:t>
                </a:r>
                <a14:m>
                  <m:oMath xmlns:m="http://schemas.openxmlformats.org/officeDocument/2006/math">
                    <m:r>
                      <a:rPr lang="cs-CZ" b="0" i="1" smtClean="0">
                        <a:latin typeface="Cambria Math" panose="02040503050406030204" pitchFamily="18" charset="0"/>
                      </a:rPr>
                      <m:t>𝐸</m:t>
                    </m:r>
                    <m:r>
                      <a:rPr lang="cs-CZ" b="0" i="1" smtClean="0">
                        <a:latin typeface="Cambria Math" panose="02040503050406030204" pitchFamily="18" charset="0"/>
                      </a:rPr>
                      <m:t>=</m:t>
                    </m:r>
                    <m:sSub>
                      <m:sSubPr>
                        <m:ctrlPr>
                          <a:rPr lang="cs-CZ" i="1">
                            <a:latin typeface="Cambria Math" panose="02040503050406030204" pitchFamily="18" charset="0"/>
                          </a:rPr>
                        </m:ctrlPr>
                      </m:sSubPr>
                      <m:e>
                        <m:r>
                          <a:rPr lang="cs-CZ" i="1">
                            <a:latin typeface="Cambria Math" panose="02040503050406030204" pitchFamily="18" charset="0"/>
                          </a:rPr>
                          <m:t>𝐸</m:t>
                        </m:r>
                      </m:e>
                      <m:sub>
                        <m:r>
                          <a:rPr lang="cs-CZ" i="1">
                            <a:latin typeface="Cambria Math" panose="02040503050406030204" pitchFamily="18" charset="0"/>
                          </a:rPr>
                          <m:t>𝑘</m:t>
                        </m:r>
                      </m:sub>
                    </m:sSub>
                    <m:r>
                      <a:rPr lang="cs-CZ" i="1">
                        <a:latin typeface="Cambria Math" panose="02040503050406030204" pitchFamily="18" charset="0"/>
                      </a:rPr>
                      <m:t>+</m:t>
                    </m:r>
                    <m:sSub>
                      <m:sSubPr>
                        <m:ctrlPr>
                          <a:rPr lang="cs-CZ" i="1">
                            <a:latin typeface="Cambria Math" panose="02040503050406030204" pitchFamily="18" charset="0"/>
                          </a:rPr>
                        </m:ctrlPr>
                      </m:sSubPr>
                      <m:e>
                        <m:r>
                          <a:rPr lang="cs-CZ" i="1">
                            <a:latin typeface="Cambria Math" panose="02040503050406030204" pitchFamily="18" charset="0"/>
                          </a:rPr>
                          <m:t>𝐸</m:t>
                        </m:r>
                      </m:e>
                      <m:sub>
                        <m:r>
                          <a:rPr lang="cs-CZ" i="1">
                            <a:latin typeface="Cambria Math" panose="02040503050406030204" pitchFamily="18" charset="0"/>
                          </a:rPr>
                          <m:t>𝑝</m:t>
                        </m:r>
                      </m:sub>
                    </m:sSub>
                    <m:r>
                      <a:rPr lang="cs-CZ" b="0" i="1" smtClean="0">
                        <a:latin typeface="Cambria Math" panose="02040503050406030204" pitchFamily="18" charset="0"/>
                      </a:rPr>
                      <m:t>=5+0,6125 </m:t>
                    </m:r>
                    <m:r>
                      <m:rPr>
                        <m:sty m:val="p"/>
                      </m:rPr>
                      <a:rPr lang="cs-CZ" b="0" i="0" smtClean="0">
                        <a:latin typeface="Cambria Math" panose="02040503050406030204" pitchFamily="18" charset="0"/>
                      </a:rPr>
                      <m:t>MJ</m:t>
                    </m:r>
                    <m:r>
                      <a:rPr lang="cs-CZ" b="0" i="0" smtClean="0">
                        <a:latin typeface="Cambria Math" panose="02040503050406030204" pitchFamily="18" charset="0"/>
                      </a:rPr>
                      <m:t>=5,6125 </m:t>
                    </m:r>
                    <m:r>
                      <m:rPr>
                        <m:sty m:val="p"/>
                      </m:rPr>
                      <a:rPr lang="cs-CZ" b="0" i="0" smtClean="0">
                        <a:latin typeface="Cambria Math" panose="02040503050406030204" pitchFamily="18" charset="0"/>
                      </a:rPr>
                      <m:t>MJ</m:t>
                    </m:r>
                  </m:oMath>
                </a14:m>
                <a:endParaRPr lang="cs-CZ" dirty="0"/>
              </a:p>
            </p:txBody>
          </p:sp>
        </mc:Choice>
        <mc:Fallback xmlns="">
          <p:sp>
            <p:nvSpPr>
              <p:cNvPr id="4" name="TextovéPole 3">
                <a:extLst>
                  <a:ext uri="{FF2B5EF4-FFF2-40B4-BE49-F238E27FC236}">
                    <a16:creationId xmlns:a16="http://schemas.microsoft.com/office/drawing/2014/main" id="{3869A1CD-C933-53E7-D5A6-E236C4B98165}"/>
                  </a:ext>
                </a:extLst>
              </p:cNvPr>
              <p:cNvSpPr txBox="1">
                <a:spLocks noRot="1" noChangeAspect="1" noMove="1" noResize="1" noEditPoints="1" noAdjustHandles="1" noChangeArrowheads="1" noChangeShapeType="1" noTextEdit="1"/>
              </p:cNvSpPr>
              <p:nvPr/>
            </p:nvSpPr>
            <p:spPr>
              <a:xfrm>
                <a:off x="375139" y="1326933"/>
                <a:ext cx="11441723" cy="2140458"/>
              </a:xfrm>
              <a:prstGeom prst="rect">
                <a:avLst/>
              </a:prstGeom>
              <a:blipFill>
                <a:blip r:embed="rId3"/>
                <a:stretch>
                  <a:fillRect l="-480" t="-1709"/>
                </a:stretch>
              </a:blipFill>
            </p:spPr>
            <p:txBody>
              <a:bodyPr/>
              <a:lstStyle/>
              <a:p>
                <a:r>
                  <a:rPr lang="cs-CZ">
                    <a:noFill/>
                  </a:rPr>
                  <a:t> </a:t>
                </a:r>
              </a:p>
            </p:txBody>
          </p:sp>
        </mc:Fallback>
      </mc:AlternateContent>
      <p:sp>
        <p:nvSpPr>
          <p:cNvPr id="5" name="TextovéPole 4">
            <a:extLst>
              <a:ext uri="{FF2B5EF4-FFF2-40B4-BE49-F238E27FC236}">
                <a16:creationId xmlns:a16="http://schemas.microsoft.com/office/drawing/2014/main" id="{64F5B62A-12A7-2DC2-CCC0-692C0D825247}"/>
              </a:ext>
            </a:extLst>
          </p:cNvPr>
          <p:cNvSpPr txBox="1"/>
          <p:nvPr/>
        </p:nvSpPr>
        <p:spPr>
          <a:xfrm>
            <a:off x="523630" y="3369979"/>
            <a:ext cx="2219569" cy="369332"/>
          </a:xfrm>
          <a:prstGeom prst="rect">
            <a:avLst/>
          </a:prstGeom>
          <a:noFill/>
        </p:spPr>
        <p:txBody>
          <a:bodyPr wrap="square" rtlCol="0">
            <a:spAutoFit/>
          </a:bodyPr>
          <a:lstStyle/>
          <a:p>
            <a:r>
              <a:rPr lang="cs-CZ" b="1" dirty="0"/>
              <a:t>Izolovaná soustava</a:t>
            </a:r>
          </a:p>
        </p:txBody>
      </p:sp>
      <mc:AlternateContent xmlns:mc="http://schemas.openxmlformats.org/markup-compatibility/2006" xmlns:a14="http://schemas.microsoft.com/office/drawing/2010/main">
        <mc:Choice Requires="a14">
          <p:sp>
            <p:nvSpPr>
              <p:cNvPr id="8" name="TextovéPole 7">
                <a:extLst>
                  <a:ext uri="{FF2B5EF4-FFF2-40B4-BE49-F238E27FC236}">
                    <a16:creationId xmlns:a16="http://schemas.microsoft.com/office/drawing/2014/main" id="{10D165D2-A427-B016-C951-D6935822FF7B}"/>
                  </a:ext>
                </a:extLst>
              </p:cNvPr>
              <p:cNvSpPr txBox="1"/>
              <p:nvPr/>
            </p:nvSpPr>
            <p:spPr>
              <a:xfrm>
                <a:off x="523630" y="3674643"/>
                <a:ext cx="11144738" cy="2862322"/>
              </a:xfrm>
              <a:prstGeom prst="rect">
                <a:avLst/>
              </a:prstGeom>
              <a:noFill/>
            </p:spPr>
            <p:txBody>
              <a:bodyPr wrap="square">
                <a:spAutoFit/>
              </a:bodyPr>
              <a:lstStyle/>
              <a:p>
                <a:pPr algn="l"/>
                <a:r>
                  <a:rPr lang="cs-CZ" dirty="0"/>
                  <a:t>Jako izolovaná soustava (např. těles hmotných bodů) se označuje taková soustava entit, které sice mohou silově či jinak působit na sebe navzájem, ale na které nepůsobí žádné vnější síly či jiné okolní vlivy, tj. nedochází ani k výměně energie (např. tepla) či informace s okolím soustavy. Izolovaná soustava tedy neinteraguje s okolím.</a:t>
                </a:r>
              </a:p>
              <a:p>
                <a:pPr algn="l"/>
                <a:r>
                  <a:rPr lang="cs-CZ" dirty="0"/>
                  <a:t>Izolované systémy ve skutečnosti neexistují. Reálné systémy totiž vždy se svým okolím interagují, tzn. reálné systémy jsou vždy otevřené. Za určitých podmínek lze však reálný systém (alespoň na omezenou dobu) považovat za izolovaný, což zjednodušuje jeho popis a umožňuje tvorbu matematických modelů sloužících k předpovídání chování takového systému.</a:t>
                </a:r>
              </a:p>
              <a:p>
                <a:r>
                  <a:rPr lang="cs-CZ" dirty="0"/>
                  <a:t>Izolovanou soustavou je například </a:t>
                </a:r>
                <a:r>
                  <a:rPr lang="cs-CZ" b="1" dirty="0"/>
                  <a:t>pohybující se těleso a Země</a:t>
                </a:r>
                <a:r>
                  <a:rPr lang="cs-CZ" dirty="0"/>
                  <a:t>, kde na pohybující se těleso nepůsobí odporové síly, deformační síly ani jiné vnější síly.</a:t>
                </a:r>
              </a:p>
              <a:p>
                <a:r>
                  <a:rPr lang="cs-CZ" dirty="0"/>
                  <a:t>Na dané těleso působí pouze </a:t>
                </a:r>
                <a:r>
                  <a:rPr lang="cs-CZ" b="1" dirty="0"/>
                  <a:t>tíhová síla</a:t>
                </a:r>
                <a:r>
                  <a:rPr lang="cs-CZ" dirty="0"/>
                  <a:t> </a:t>
                </a:r>
                <a14:m>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𝑭</m:t>
                        </m:r>
                      </m:e>
                      <m:sub>
                        <m:r>
                          <a:rPr lang="cs-CZ" b="1" i="1" smtClean="0">
                            <a:latin typeface="Cambria Math" panose="02040503050406030204" pitchFamily="18" charset="0"/>
                          </a:rPr>
                          <m:t>𝑮</m:t>
                        </m:r>
                      </m:sub>
                    </m:sSub>
                    <m:r>
                      <a:rPr lang="cs-CZ" b="1" i="0" smtClean="0">
                        <a:latin typeface="Cambria Math" panose="02040503050406030204" pitchFamily="18" charset="0"/>
                      </a:rPr>
                      <m:t>.</m:t>
                    </m:r>
                  </m:oMath>
                </a14:m>
                <a:endParaRPr lang="cs-CZ" b="1" dirty="0"/>
              </a:p>
            </p:txBody>
          </p:sp>
        </mc:Choice>
        <mc:Fallback xmlns="">
          <p:sp>
            <p:nvSpPr>
              <p:cNvPr id="8" name="TextovéPole 7">
                <a:extLst>
                  <a:ext uri="{FF2B5EF4-FFF2-40B4-BE49-F238E27FC236}">
                    <a16:creationId xmlns:a16="http://schemas.microsoft.com/office/drawing/2014/main" id="{10D165D2-A427-B016-C951-D6935822FF7B}"/>
                  </a:ext>
                </a:extLst>
              </p:cNvPr>
              <p:cNvSpPr txBox="1">
                <a:spLocks noRot="1" noChangeAspect="1" noMove="1" noResize="1" noEditPoints="1" noAdjustHandles="1" noChangeArrowheads="1" noChangeShapeType="1" noTextEdit="1"/>
              </p:cNvSpPr>
              <p:nvPr/>
            </p:nvSpPr>
            <p:spPr>
              <a:xfrm>
                <a:off x="523630" y="3674643"/>
                <a:ext cx="11144738" cy="2862322"/>
              </a:xfrm>
              <a:prstGeom prst="rect">
                <a:avLst/>
              </a:prstGeom>
              <a:blipFill>
                <a:blip r:embed="rId4"/>
                <a:stretch>
                  <a:fillRect l="-492" t="-1279" r="-164" b="-2559"/>
                </a:stretch>
              </a:blipFill>
            </p:spPr>
            <p:txBody>
              <a:bodyPr/>
              <a:lstStyle/>
              <a:p>
                <a:r>
                  <a:rPr lang="cs-CZ">
                    <a:noFill/>
                  </a:rPr>
                  <a:t> </a:t>
                </a:r>
              </a:p>
            </p:txBody>
          </p:sp>
        </mc:Fallback>
      </mc:AlternateContent>
    </p:spTree>
    <p:extLst>
      <p:ext uri="{BB962C8B-B14F-4D97-AF65-F5344CB8AC3E}">
        <p14:creationId xmlns:p14="http://schemas.microsoft.com/office/powerpoint/2010/main" val="148530764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ovéPole 1">
                <a:extLst>
                  <a:ext uri="{FF2B5EF4-FFF2-40B4-BE49-F238E27FC236}">
                    <a16:creationId xmlns:a16="http://schemas.microsoft.com/office/drawing/2014/main" id="{E7351E6B-04DF-4D83-7915-EAFC2232D0FA}"/>
                  </a:ext>
                </a:extLst>
              </p:cNvPr>
              <p:cNvSpPr txBox="1"/>
              <p:nvPr/>
            </p:nvSpPr>
            <p:spPr>
              <a:xfrm>
                <a:off x="320432" y="171938"/>
                <a:ext cx="11480800" cy="1621854"/>
              </a:xfrm>
              <a:prstGeom prst="rect">
                <a:avLst/>
              </a:prstGeom>
              <a:noFill/>
            </p:spPr>
            <p:txBody>
              <a:bodyPr wrap="square" rtlCol="0">
                <a:spAutoFit/>
              </a:bodyPr>
              <a:lstStyle/>
              <a:p>
                <a:pPr algn="just"/>
                <a:r>
                  <a:rPr lang="cs-CZ" dirty="0"/>
                  <a:t>Za předpokladu, že pohybující se těleso tvoří se Zemí izolovanou soustavu a na pohybující se těleso působí tedy pouze tíhová síla </a:t>
                </a:r>
                <a14:m>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𝑭</m:t>
                        </m:r>
                      </m:e>
                      <m:sub>
                        <m:r>
                          <a:rPr lang="cs-CZ" b="1" i="1" smtClean="0">
                            <a:latin typeface="Cambria Math" panose="02040503050406030204" pitchFamily="18" charset="0"/>
                          </a:rPr>
                          <m:t>𝑮</m:t>
                        </m:r>
                      </m:sub>
                    </m:sSub>
                    <m:r>
                      <a:rPr lang="cs-CZ" b="0" i="0" smtClean="0">
                        <a:latin typeface="Cambria Math" panose="02040503050406030204" pitchFamily="18" charset="0"/>
                      </a:rPr>
                      <m:t>, </m:t>
                    </m:r>
                  </m:oMath>
                </a14:m>
                <a:r>
                  <a:rPr lang="cs-CZ" dirty="0"/>
                  <a:t>pak prací tíhové síly je určen </a:t>
                </a:r>
                <a:r>
                  <a:rPr lang="cs-CZ" b="1" dirty="0"/>
                  <a:t>přírůstek</a:t>
                </a:r>
                <a:r>
                  <a:rPr lang="cs-CZ" dirty="0"/>
                  <a:t> kinetické energie tělesa a současně </a:t>
                </a:r>
                <a:r>
                  <a:rPr lang="cs-CZ" b="1" dirty="0"/>
                  <a:t>úbytek </a:t>
                </a:r>
                <a:r>
                  <a:rPr lang="cs-CZ" dirty="0"/>
                  <a:t>jeho (tíhové) potenciální energie.</a:t>
                </a:r>
              </a:p>
              <a:p>
                <a:pPr algn="just"/>
                <a:r>
                  <a:rPr lang="cs-CZ" dirty="0"/>
                  <a:t>To znamená, že součet kinetické a potenciální energie je konstantní, neboli </a:t>
                </a:r>
                <a:r>
                  <a:rPr lang="cs-CZ" b="1" dirty="0"/>
                  <a:t>mechanická energie tělesa je konstantní</a:t>
                </a:r>
              </a:p>
              <a:p>
                <a:pPr algn="just"/>
                <a:endParaRPr lang="cs-CZ" sz="800" dirty="0"/>
              </a:p>
              <a:p>
                <a:pPr algn="ctr"/>
                <a14:m>
                  <m:oMath xmlns:m="http://schemas.openxmlformats.org/officeDocument/2006/math">
                    <m:r>
                      <a:rPr lang="cs-CZ" b="1" i="1" smtClean="0">
                        <a:latin typeface="Cambria Math" panose="02040503050406030204" pitchFamily="18" charset="0"/>
                      </a:rPr>
                      <m:t>𝑬</m:t>
                    </m:r>
                    <m:r>
                      <a:rPr lang="cs-CZ" b="1" i="1" smtClean="0">
                        <a:latin typeface="Cambria Math" panose="02040503050406030204" pitchFamily="18" charset="0"/>
                      </a:rPr>
                      <m:t>=</m:t>
                    </m:r>
                    <m:sSub>
                      <m:sSubPr>
                        <m:ctrlPr>
                          <a:rPr lang="cs-CZ" b="1" i="1" smtClean="0">
                            <a:latin typeface="Cambria Math" panose="02040503050406030204" pitchFamily="18" charset="0"/>
                          </a:rPr>
                        </m:ctrlPr>
                      </m:sSubPr>
                      <m:e>
                        <m:r>
                          <a:rPr lang="cs-CZ" b="1" i="1" smtClean="0">
                            <a:latin typeface="Cambria Math" panose="02040503050406030204" pitchFamily="18" charset="0"/>
                          </a:rPr>
                          <m:t>𝑬</m:t>
                        </m:r>
                      </m:e>
                      <m:sub>
                        <m:r>
                          <a:rPr lang="cs-CZ" b="1" i="1" smtClean="0">
                            <a:latin typeface="Cambria Math" panose="02040503050406030204" pitchFamily="18" charset="0"/>
                          </a:rPr>
                          <m:t>𝒑</m:t>
                        </m:r>
                      </m:sub>
                    </m:sSub>
                    <m:r>
                      <a:rPr lang="cs-CZ" b="1" i="1" smtClean="0">
                        <a:latin typeface="Cambria Math" panose="02040503050406030204" pitchFamily="18" charset="0"/>
                      </a:rPr>
                      <m:t>+</m:t>
                    </m:r>
                    <m:sSub>
                      <m:sSubPr>
                        <m:ctrlPr>
                          <a:rPr lang="cs-CZ" b="1" i="1" smtClean="0">
                            <a:latin typeface="Cambria Math" panose="02040503050406030204" pitchFamily="18" charset="0"/>
                          </a:rPr>
                        </m:ctrlPr>
                      </m:sSubPr>
                      <m:e>
                        <m:r>
                          <a:rPr lang="cs-CZ" b="1" i="1" smtClean="0">
                            <a:latin typeface="Cambria Math" panose="02040503050406030204" pitchFamily="18" charset="0"/>
                          </a:rPr>
                          <m:t>𝑬</m:t>
                        </m:r>
                      </m:e>
                      <m:sub>
                        <m:r>
                          <a:rPr lang="cs-CZ" b="1" i="1" smtClean="0">
                            <a:latin typeface="Cambria Math" panose="02040503050406030204" pitchFamily="18" charset="0"/>
                          </a:rPr>
                          <m:t>𝒌</m:t>
                        </m:r>
                      </m:sub>
                    </m:sSub>
                    <m:r>
                      <a:rPr lang="cs-CZ" b="1" i="1" smtClean="0">
                        <a:latin typeface="Cambria Math" panose="02040503050406030204" pitchFamily="18" charset="0"/>
                      </a:rPr>
                      <m:t>=</m:t>
                    </m:r>
                    <m:r>
                      <a:rPr lang="cs-CZ" b="1" i="0" smtClean="0">
                        <a:latin typeface="Cambria Math" panose="02040503050406030204" pitchFamily="18" charset="0"/>
                      </a:rPr>
                      <m:t>𝐤𝐨𝐧𝐬𝐭𝐚𝐧𝐭𝐧</m:t>
                    </m:r>
                    <m:r>
                      <a:rPr lang="cs-CZ" b="1" i="0" smtClean="0">
                        <a:latin typeface="Cambria Math" panose="02040503050406030204" pitchFamily="18" charset="0"/>
                      </a:rPr>
                      <m:t>í</m:t>
                    </m:r>
                  </m:oMath>
                </a14:m>
                <a:r>
                  <a:rPr lang="cs-CZ" dirty="0"/>
                  <a:t>       (1)</a:t>
                </a:r>
              </a:p>
            </p:txBody>
          </p:sp>
        </mc:Choice>
        <mc:Fallback xmlns="">
          <p:sp>
            <p:nvSpPr>
              <p:cNvPr id="2" name="TextovéPole 1">
                <a:extLst>
                  <a:ext uri="{FF2B5EF4-FFF2-40B4-BE49-F238E27FC236}">
                    <a16:creationId xmlns:a16="http://schemas.microsoft.com/office/drawing/2014/main" id="{E7351E6B-04DF-4D83-7915-EAFC2232D0FA}"/>
                  </a:ext>
                </a:extLst>
              </p:cNvPr>
              <p:cNvSpPr txBox="1">
                <a:spLocks noRot="1" noChangeAspect="1" noMove="1" noResize="1" noEditPoints="1" noAdjustHandles="1" noChangeArrowheads="1" noChangeShapeType="1" noTextEdit="1"/>
              </p:cNvSpPr>
              <p:nvPr/>
            </p:nvSpPr>
            <p:spPr>
              <a:xfrm>
                <a:off x="320432" y="171938"/>
                <a:ext cx="11480800" cy="1621854"/>
              </a:xfrm>
              <a:prstGeom prst="rect">
                <a:avLst/>
              </a:prstGeom>
              <a:blipFill>
                <a:blip r:embed="rId2"/>
                <a:stretch>
                  <a:fillRect l="-478" t="-1880" r="-425" b="-4135"/>
                </a:stretch>
              </a:blipFill>
            </p:spPr>
            <p:txBody>
              <a:bodyPr/>
              <a:lstStyle/>
              <a:p>
                <a:r>
                  <a:rPr lang="cs-CZ">
                    <a:noFill/>
                  </a:rPr>
                  <a:t> </a:t>
                </a:r>
              </a:p>
            </p:txBody>
          </p:sp>
        </mc:Fallback>
      </mc:AlternateContent>
      <p:pic>
        <p:nvPicPr>
          <p:cNvPr id="4" name="Obrázek 3">
            <a:extLst>
              <a:ext uri="{FF2B5EF4-FFF2-40B4-BE49-F238E27FC236}">
                <a16:creationId xmlns:a16="http://schemas.microsoft.com/office/drawing/2014/main" id="{65B01EDC-EF7E-5A26-18DD-222DE2418FD7}"/>
              </a:ext>
            </a:extLst>
          </p:cNvPr>
          <p:cNvPicPr>
            <a:picLocks noChangeAspect="1"/>
          </p:cNvPicPr>
          <p:nvPr/>
        </p:nvPicPr>
        <p:blipFill rotWithShape="1">
          <a:blip r:embed="rId3">
            <a:extLst>
              <a:ext uri="{28A0092B-C50C-407E-A947-70E740481C1C}">
                <a14:useLocalDpi xmlns:a14="http://schemas.microsoft.com/office/drawing/2010/main" val="0"/>
              </a:ext>
            </a:extLst>
          </a:blip>
          <a:srcRect l="19492" r="11840" b="16061"/>
          <a:stretch/>
        </p:blipFill>
        <p:spPr>
          <a:xfrm>
            <a:off x="62523" y="1731857"/>
            <a:ext cx="1813169" cy="3269989"/>
          </a:xfrm>
          <a:prstGeom prst="rect">
            <a:avLst/>
          </a:prstGeom>
        </p:spPr>
      </p:pic>
      <mc:AlternateContent xmlns:mc="http://schemas.openxmlformats.org/markup-compatibility/2006" xmlns:a14="http://schemas.microsoft.com/office/drawing/2010/main">
        <mc:Choice Requires="a14">
          <p:sp>
            <p:nvSpPr>
              <p:cNvPr id="5" name="TextovéPole 4">
                <a:extLst>
                  <a:ext uri="{FF2B5EF4-FFF2-40B4-BE49-F238E27FC236}">
                    <a16:creationId xmlns:a16="http://schemas.microsoft.com/office/drawing/2014/main" id="{9B6A88CC-93CD-C5CE-7791-35514540AA92}"/>
                  </a:ext>
                </a:extLst>
              </p:cNvPr>
              <p:cNvSpPr txBox="1"/>
              <p:nvPr/>
            </p:nvSpPr>
            <p:spPr>
              <a:xfrm>
                <a:off x="1609969" y="1793792"/>
                <a:ext cx="10363200" cy="4927183"/>
              </a:xfrm>
              <a:prstGeom prst="rect">
                <a:avLst/>
              </a:prstGeom>
              <a:noFill/>
            </p:spPr>
            <p:txBody>
              <a:bodyPr wrap="square" rtlCol="0">
                <a:spAutoFit/>
              </a:bodyPr>
              <a:lstStyle/>
              <a:p>
                <a:r>
                  <a:rPr lang="cs-CZ" b="1" dirty="0"/>
                  <a:t>Ověření vztahu </a:t>
                </a:r>
                <a14:m>
                  <m:oMath xmlns:m="http://schemas.openxmlformats.org/officeDocument/2006/math">
                    <m:r>
                      <a:rPr lang="cs-CZ" b="1" i="1" smtClean="0">
                        <a:latin typeface="Cambria Math" panose="02040503050406030204" pitchFamily="18" charset="0"/>
                      </a:rPr>
                      <m:t>𝑬</m:t>
                    </m:r>
                    <m:r>
                      <a:rPr lang="cs-CZ" b="1" i="1" smtClean="0">
                        <a:latin typeface="Cambria Math" panose="02040503050406030204" pitchFamily="18" charset="0"/>
                      </a:rPr>
                      <m:t>=</m:t>
                    </m:r>
                    <m:sSub>
                      <m:sSubPr>
                        <m:ctrlPr>
                          <a:rPr lang="cs-CZ" b="1" i="1" smtClean="0">
                            <a:latin typeface="Cambria Math" panose="02040503050406030204" pitchFamily="18" charset="0"/>
                          </a:rPr>
                        </m:ctrlPr>
                      </m:sSubPr>
                      <m:e>
                        <m:r>
                          <a:rPr lang="cs-CZ" b="1" i="1" smtClean="0">
                            <a:latin typeface="Cambria Math" panose="02040503050406030204" pitchFamily="18" charset="0"/>
                          </a:rPr>
                          <m:t>𝑬</m:t>
                        </m:r>
                      </m:e>
                      <m:sub>
                        <m:r>
                          <a:rPr lang="cs-CZ" b="1" i="1" smtClean="0">
                            <a:latin typeface="Cambria Math" panose="02040503050406030204" pitchFamily="18" charset="0"/>
                          </a:rPr>
                          <m:t>𝒑</m:t>
                        </m:r>
                      </m:sub>
                    </m:sSub>
                    <m:r>
                      <a:rPr lang="cs-CZ" b="1" i="1" smtClean="0">
                        <a:latin typeface="Cambria Math" panose="02040503050406030204" pitchFamily="18" charset="0"/>
                      </a:rPr>
                      <m:t>+</m:t>
                    </m:r>
                    <m:sSub>
                      <m:sSubPr>
                        <m:ctrlPr>
                          <a:rPr lang="cs-CZ" b="1" i="1" smtClean="0">
                            <a:latin typeface="Cambria Math" panose="02040503050406030204" pitchFamily="18" charset="0"/>
                          </a:rPr>
                        </m:ctrlPr>
                      </m:sSubPr>
                      <m:e>
                        <m:r>
                          <a:rPr lang="cs-CZ" b="1" i="1" smtClean="0">
                            <a:latin typeface="Cambria Math" panose="02040503050406030204" pitchFamily="18" charset="0"/>
                          </a:rPr>
                          <m:t>𝑬</m:t>
                        </m:r>
                      </m:e>
                      <m:sub>
                        <m:r>
                          <a:rPr lang="cs-CZ" b="1" i="1" smtClean="0">
                            <a:latin typeface="Cambria Math" panose="02040503050406030204" pitchFamily="18" charset="0"/>
                          </a:rPr>
                          <m:t>𝒌</m:t>
                        </m:r>
                      </m:sub>
                    </m:sSub>
                    <m:r>
                      <a:rPr lang="cs-CZ" b="1" i="1" smtClean="0">
                        <a:latin typeface="Cambria Math" panose="02040503050406030204" pitchFamily="18" charset="0"/>
                      </a:rPr>
                      <m:t>=</m:t>
                    </m:r>
                    <m:r>
                      <a:rPr lang="cs-CZ" b="1" i="0" smtClean="0">
                        <a:latin typeface="Cambria Math" panose="02040503050406030204" pitchFamily="18" charset="0"/>
                      </a:rPr>
                      <m:t>𝐤𝐨𝐧𝐬𝐭𝐚𝐧𝐭𝐧</m:t>
                    </m:r>
                    <m:r>
                      <a:rPr lang="cs-CZ" b="1" i="0" smtClean="0">
                        <a:latin typeface="Cambria Math" panose="02040503050406030204" pitchFamily="18" charset="0"/>
                      </a:rPr>
                      <m:t>í</m:t>
                    </m:r>
                  </m:oMath>
                </a14:m>
                <a:r>
                  <a:rPr lang="cs-CZ" b="1" dirty="0"/>
                  <a:t> na volném pádu.</a:t>
                </a:r>
              </a:p>
              <a:p>
                <a:r>
                  <a:rPr lang="cs-CZ" sz="800" dirty="0"/>
                  <a:t> </a:t>
                </a:r>
              </a:p>
              <a:p>
                <a:r>
                  <a:rPr lang="cs-CZ" dirty="0"/>
                  <a:t>Těleso o hmotnosti </a:t>
                </a:r>
                <a14:m>
                  <m:oMath xmlns:m="http://schemas.openxmlformats.org/officeDocument/2006/math">
                    <m:r>
                      <a:rPr lang="cs-CZ" i="1" dirty="0" smtClean="0">
                        <a:latin typeface="Cambria Math" panose="02040503050406030204" pitchFamily="18" charset="0"/>
                      </a:rPr>
                      <m:t>𝑚</m:t>
                    </m:r>
                  </m:oMath>
                </a14:m>
                <a:r>
                  <a:rPr lang="cs-CZ" dirty="0"/>
                  <a:t> padá volným pádem z výšky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h</m:t>
                        </m:r>
                      </m:e>
                      <m:sub>
                        <m:r>
                          <a:rPr lang="cs-CZ" b="0" i="1" smtClean="0">
                            <a:latin typeface="Cambria Math" panose="02040503050406030204" pitchFamily="18" charset="0"/>
                          </a:rPr>
                          <m:t>0</m:t>
                        </m:r>
                      </m:sub>
                    </m:sSub>
                  </m:oMath>
                </a14:m>
                <a:r>
                  <a:rPr lang="cs-CZ" dirty="0"/>
                  <a:t>,  v čase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0</m:t>
                        </m:r>
                      </m:sub>
                    </m:sSub>
                  </m:oMath>
                </a14:m>
                <a:r>
                  <a:rPr lang="cs-CZ" dirty="0"/>
                  <a:t> je výška nad základní vodorovnou rovinou právě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h</m:t>
                        </m:r>
                      </m:e>
                      <m:sub>
                        <m:r>
                          <a:rPr lang="cs-CZ" b="0" i="1" smtClean="0">
                            <a:latin typeface="Cambria Math" panose="02040503050406030204" pitchFamily="18" charset="0"/>
                          </a:rPr>
                          <m:t>0</m:t>
                        </m:r>
                      </m:sub>
                    </m:sSub>
                  </m:oMath>
                </a14:m>
                <a:r>
                  <a:rPr lang="cs-CZ" dirty="0"/>
                  <a:t> a rychlost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𝑣</m:t>
                        </m:r>
                      </m:e>
                      <m:sub>
                        <m:r>
                          <a:rPr lang="cs-CZ" b="0" i="1" smtClean="0">
                            <a:latin typeface="Cambria Math" panose="02040503050406030204" pitchFamily="18" charset="0"/>
                          </a:rPr>
                          <m:t>0</m:t>
                        </m:r>
                      </m:sub>
                    </m:sSub>
                    <m:r>
                      <a:rPr lang="cs-CZ" b="0" i="1" smtClean="0">
                        <a:latin typeface="Cambria Math" panose="02040503050406030204" pitchFamily="18" charset="0"/>
                      </a:rPr>
                      <m:t>=0</m:t>
                    </m:r>
                  </m:oMath>
                </a14:m>
                <a:r>
                  <a:rPr lang="cs-CZ" dirty="0"/>
                  <a:t>. Kinetická energie je tedy nulová a mechanická energie se dána pouze tíhovou energií  </a:t>
                </a:r>
                <a14:m>
                  <m:oMath xmlns:m="http://schemas.openxmlformats.org/officeDocument/2006/math">
                    <m:r>
                      <a:rPr lang="cs-CZ" b="0" i="1" smtClean="0">
                        <a:latin typeface="Cambria Math" panose="02040503050406030204" pitchFamily="18" charset="0"/>
                      </a:rPr>
                      <m:t>𝐸</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𝑝𝑜</m:t>
                        </m:r>
                      </m:sub>
                    </m:sSub>
                    <m:r>
                      <a:rPr lang="cs-CZ" b="0" i="1" smtClean="0">
                        <a:latin typeface="Cambria Math" panose="02040503050406030204" pitchFamily="18" charset="0"/>
                      </a:rPr>
                      <m:t>=</m:t>
                    </m:r>
                    <m:r>
                      <a:rPr lang="cs-CZ" b="0" i="1" smtClean="0">
                        <a:latin typeface="Cambria Math" panose="02040503050406030204" pitchFamily="18" charset="0"/>
                      </a:rPr>
                      <m:t>𝑚𝑔</m:t>
                    </m:r>
                    <m:sSub>
                      <m:sSubPr>
                        <m:ctrlPr>
                          <a:rPr lang="cs-CZ" b="0" i="1" smtClean="0">
                            <a:latin typeface="Cambria Math" panose="02040503050406030204" pitchFamily="18" charset="0"/>
                          </a:rPr>
                        </m:ctrlPr>
                      </m:sSubPr>
                      <m:e>
                        <m:r>
                          <a:rPr lang="cs-CZ" b="0" i="1" smtClean="0">
                            <a:latin typeface="Cambria Math" panose="02040503050406030204" pitchFamily="18" charset="0"/>
                          </a:rPr>
                          <m:t>h</m:t>
                        </m:r>
                      </m:e>
                      <m:sub>
                        <m:r>
                          <a:rPr lang="cs-CZ" b="0" i="1" smtClean="0">
                            <a:latin typeface="Cambria Math" panose="02040503050406030204" pitchFamily="18" charset="0"/>
                          </a:rPr>
                          <m:t>0</m:t>
                        </m:r>
                      </m:sub>
                    </m:sSub>
                    <m:r>
                      <a:rPr lang="cs-CZ" b="0" i="1" smtClean="0">
                        <a:latin typeface="Cambria Math" panose="02040503050406030204" pitchFamily="18" charset="0"/>
                      </a:rPr>
                      <m:t>.</m:t>
                    </m:r>
                  </m:oMath>
                </a14:m>
                <a:endParaRPr lang="cs-CZ" dirty="0"/>
              </a:p>
              <a:p>
                <a:r>
                  <a:rPr lang="cs-CZ" dirty="0"/>
                  <a:t>V čase t od začátku pohybu urazí těleso dráhu </a:t>
                </a:r>
                <a14:m>
                  <m:oMath xmlns:m="http://schemas.openxmlformats.org/officeDocument/2006/math">
                    <m:r>
                      <a:rPr lang="cs-CZ" b="0" i="1" smtClean="0">
                        <a:latin typeface="Cambria Math" panose="02040503050406030204" pitchFamily="18" charset="0"/>
                      </a:rPr>
                      <m:t>𝑠</m:t>
                    </m:r>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m:t>
                        </m:r>
                      </m:num>
                      <m:den>
                        <m:r>
                          <a:rPr lang="cs-CZ" b="0" i="1" smtClean="0">
                            <a:latin typeface="Cambria Math" panose="02040503050406030204" pitchFamily="18" charset="0"/>
                          </a:rPr>
                          <m:t>2</m:t>
                        </m:r>
                      </m:den>
                    </m:f>
                    <m:r>
                      <a:rPr lang="cs-CZ" b="0" i="1" smtClean="0">
                        <a:latin typeface="Cambria Math" panose="02040503050406030204" pitchFamily="18" charset="0"/>
                      </a:rPr>
                      <m:t>𝑔</m:t>
                    </m:r>
                    <m:sSup>
                      <m:sSupPr>
                        <m:ctrlPr>
                          <a:rPr lang="cs-CZ" b="0" i="1" smtClean="0">
                            <a:latin typeface="Cambria Math" panose="02040503050406030204" pitchFamily="18" charset="0"/>
                          </a:rPr>
                        </m:ctrlPr>
                      </m:sSupPr>
                      <m:e>
                        <m:r>
                          <a:rPr lang="cs-CZ" b="0" i="1" smtClean="0">
                            <a:latin typeface="Cambria Math" panose="02040503050406030204" pitchFamily="18" charset="0"/>
                          </a:rPr>
                          <m:t>𝑡</m:t>
                        </m:r>
                      </m:e>
                      <m:sup>
                        <m:r>
                          <a:rPr lang="cs-CZ" b="0" i="1" smtClean="0">
                            <a:latin typeface="Cambria Math" panose="02040503050406030204" pitchFamily="18" charset="0"/>
                          </a:rPr>
                          <m:t>2</m:t>
                        </m:r>
                      </m:sup>
                    </m:sSup>
                  </m:oMath>
                </a14:m>
                <a:r>
                  <a:rPr lang="cs-CZ" dirty="0"/>
                  <a:t> a je ve výšce </a:t>
                </a:r>
                <a14:m>
                  <m:oMath xmlns:m="http://schemas.openxmlformats.org/officeDocument/2006/math">
                    <m:r>
                      <a:rPr lang="cs-CZ" b="0" i="1" smtClean="0">
                        <a:latin typeface="Cambria Math" panose="02040503050406030204" pitchFamily="18" charset="0"/>
                      </a:rPr>
                      <m:t>h</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h</m:t>
                        </m:r>
                      </m:e>
                      <m:sub>
                        <m:r>
                          <a:rPr lang="cs-CZ" b="0" i="1" smtClean="0">
                            <a:latin typeface="Cambria Math" panose="02040503050406030204" pitchFamily="18" charset="0"/>
                          </a:rPr>
                          <m:t>0</m:t>
                        </m:r>
                      </m:sub>
                    </m:sSub>
                    <m:r>
                      <a:rPr lang="cs-CZ" b="0" i="1" smtClean="0">
                        <a:latin typeface="Cambria Math" panose="02040503050406030204" pitchFamily="18" charset="0"/>
                      </a:rPr>
                      <m:t>−</m:t>
                    </m:r>
                    <m:r>
                      <a:rPr lang="cs-CZ" b="0" i="1" smtClean="0">
                        <a:latin typeface="Cambria Math" panose="02040503050406030204" pitchFamily="18" charset="0"/>
                      </a:rPr>
                      <m:t>𝑠</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h</m:t>
                        </m:r>
                      </m:e>
                      <m:sub>
                        <m:r>
                          <a:rPr lang="cs-CZ" b="0" i="1" smtClean="0">
                            <a:latin typeface="Cambria Math" panose="02040503050406030204" pitchFamily="18" charset="0"/>
                          </a:rPr>
                          <m:t>0</m:t>
                        </m:r>
                      </m:sub>
                    </m:sSub>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m:t>
                        </m:r>
                      </m:num>
                      <m:den>
                        <m:r>
                          <a:rPr lang="cs-CZ" b="0" i="1" smtClean="0">
                            <a:latin typeface="Cambria Math" panose="02040503050406030204" pitchFamily="18" charset="0"/>
                          </a:rPr>
                          <m:t>2</m:t>
                        </m:r>
                      </m:den>
                    </m:f>
                    <m:r>
                      <a:rPr lang="cs-CZ" b="0" i="1" smtClean="0">
                        <a:latin typeface="Cambria Math" panose="02040503050406030204" pitchFamily="18" charset="0"/>
                      </a:rPr>
                      <m:t>𝑔</m:t>
                    </m:r>
                    <m:sSup>
                      <m:sSupPr>
                        <m:ctrlPr>
                          <a:rPr lang="cs-CZ" b="0" i="1" smtClean="0">
                            <a:latin typeface="Cambria Math" panose="02040503050406030204" pitchFamily="18" charset="0"/>
                          </a:rPr>
                        </m:ctrlPr>
                      </m:sSupPr>
                      <m:e>
                        <m:r>
                          <a:rPr lang="cs-CZ" b="0" i="1" smtClean="0">
                            <a:latin typeface="Cambria Math" panose="02040503050406030204" pitchFamily="18" charset="0"/>
                          </a:rPr>
                          <m:t>𝑡</m:t>
                        </m:r>
                      </m:e>
                      <m:sup>
                        <m:r>
                          <a:rPr lang="cs-CZ" b="0" i="1" smtClean="0">
                            <a:latin typeface="Cambria Math" panose="02040503050406030204" pitchFamily="18" charset="0"/>
                          </a:rPr>
                          <m:t>2</m:t>
                        </m:r>
                      </m:sup>
                    </m:sSup>
                  </m:oMath>
                </a14:m>
                <a:r>
                  <a:rPr lang="cs-CZ" dirty="0"/>
                  <a:t>.</a:t>
                </a:r>
              </a:p>
              <a:p>
                <a:r>
                  <a:rPr lang="cs-CZ" b="1" dirty="0"/>
                  <a:t>Tíhová energie tělesa je</a:t>
                </a:r>
              </a:p>
              <a:p>
                <a:pPr algn="ctr"/>
                <a:r>
                  <a:rPr lang="cs-CZ" dirty="0"/>
                  <a:t>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𝑝</m:t>
                        </m:r>
                      </m:sub>
                    </m:sSub>
                    <m:r>
                      <a:rPr lang="cs-CZ" b="0" i="1" smtClean="0">
                        <a:latin typeface="Cambria Math" panose="02040503050406030204" pitchFamily="18" charset="0"/>
                      </a:rPr>
                      <m:t>=</m:t>
                    </m:r>
                    <m:r>
                      <a:rPr lang="cs-CZ" b="0" i="1" smtClean="0">
                        <a:latin typeface="Cambria Math" panose="02040503050406030204" pitchFamily="18" charset="0"/>
                      </a:rPr>
                      <m:t>𝑚𝑔h</m:t>
                    </m:r>
                    <m:r>
                      <a:rPr lang="cs-CZ" b="0" i="1" smtClean="0">
                        <a:latin typeface="Cambria Math" panose="02040503050406030204" pitchFamily="18" charset="0"/>
                      </a:rPr>
                      <m:t>=</m:t>
                    </m:r>
                    <m:r>
                      <a:rPr lang="cs-CZ" b="0" i="1" smtClean="0">
                        <a:latin typeface="Cambria Math" panose="02040503050406030204" pitchFamily="18" charset="0"/>
                      </a:rPr>
                      <m:t>𝑚𝑔</m:t>
                    </m:r>
                    <m:d>
                      <m:dPr>
                        <m:ctrlPr>
                          <a:rPr lang="cs-CZ" b="0" i="1" smtClean="0">
                            <a:latin typeface="Cambria Math" panose="02040503050406030204" pitchFamily="18" charset="0"/>
                          </a:rPr>
                        </m:ctrlPr>
                      </m:dPr>
                      <m:e>
                        <m:sSub>
                          <m:sSubPr>
                            <m:ctrlPr>
                              <a:rPr lang="cs-CZ" b="0" i="1" smtClean="0">
                                <a:latin typeface="Cambria Math" panose="02040503050406030204" pitchFamily="18" charset="0"/>
                              </a:rPr>
                            </m:ctrlPr>
                          </m:sSubPr>
                          <m:e>
                            <m:r>
                              <a:rPr lang="cs-CZ" b="0" i="1" smtClean="0">
                                <a:latin typeface="Cambria Math" panose="02040503050406030204" pitchFamily="18" charset="0"/>
                              </a:rPr>
                              <m:t>h</m:t>
                            </m:r>
                          </m:e>
                          <m:sub>
                            <m:r>
                              <a:rPr lang="cs-CZ" b="0" i="1" smtClean="0">
                                <a:latin typeface="Cambria Math" panose="02040503050406030204" pitchFamily="18" charset="0"/>
                              </a:rPr>
                              <m:t>0</m:t>
                            </m:r>
                          </m:sub>
                        </m:sSub>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m:t>
                            </m:r>
                          </m:num>
                          <m:den>
                            <m:r>
                              <a:rPr lang="cs-CZ" b="0" i="1" smtClean="0">
                                <a:latin typeface="Cambria Math" panose="02040503050406030204" pitchFamily="18" charset="0"/>
                              </a:rPr>
                              <m:t>2</m:t>
                            </m:r>
                          </m:den>
                        </m:f>
                        <m:r>
                          <a:rPr lang="cs-CZ" b="0" i="1" smtClean="0">
                            <a:latin typeface="Cambria Math" panose="02040503050406030204" pitchFamily="18" charset="0"/>
                          </a:rPr>
                          <m:t>𝑔</m:t>
                        </m:r>
                        <m:sSup>
                          <m:sSupPr>
                            <m:ctrlPr>
                              <a:rPr lang="cs-CZ" b="0" i="1" smtClean="0">
                                <a:latin typeface="Cambria Math" panose="02040503050406030204" pitchFamily="18" charset="0"/>
                              </a:rPr>
                            </m:ctrlPr>
                          </m:sSupPr>
                          <m:e>
                            <m:r>
                              <a:rPr lang="cs-CZ" b="0" i="1" smtClean="0">
                                <a:latin typeface="Cambria Math" panose="02040503050406030204" pitchFamily="18" charset="0"/>
                              </a:rPr>
                              <m:t>𝑡</m:t>
                            </m:r>
                          </m:e>
                          <m:sup>
                            <m:r>
                              <a:rPr lang="cs-CZ" b="0" i="1" smtClean="0">
                                <a:latin typeface="Cambria Math" panose="02040503050406030204" pitchFamily="18" charset="0"/>
                              </a:rPr>
                              <m:t>2</m:t>
                            </m:r>
                          </m:sup>
                        </m:sSup>
                      </m:e>
                    </m:d>
                    <m:r>
                      <a:rPr lang="cs-CZ" b="0" i="1" smtClean="0">
                        <a:latin typeface="Cambria Math" panose="02040503050406030204" pitchFamily="18" charset="0"/>
                      </a:rPr>
                      <m:t>=</m:t>
                    </m:r>
                    <m:r>
                      <a:rPr lang="cs-CZ" b="0" i="1" smtClean="0">
                        <a:latin typeface="Cambria Math" panose="02040503050406030204" pitchFamily="18" charset="0"/>
                      </a:rPr>
                      <m:t>𝑚𝑔</m:t>
                    </m:r>
                    <m:sSub>
                      <m:sSubPr>
                        <m:ctrlPr>
                          <a:rPr lang="cs-CZ" b="0" i="1" smtClean="0">
                            <a:latin typeface="Cambria Math" panose="02040503050406030204" pitchFamily="18" charset="0"/>
                          </a:rPr>
                        </m:ctrlPr>
                      </m:sSubPr>
                      <m:e>
                        <m:r>
                          <a:rPr lang="cs-CZ" b="0" i="1" smtClean="0">
                            <a:latin typeface="Cambria Math" panose="02040503050406030204" pitchFamily="18" charset="0"/>
                          </a:rPr>
                          <m:t>h</m:t>
                        </m:r>
                      </m:e>
                      <m:sub>
                        <m:r>
                          <a:rPr lang="cs-CZ" b="0" i="1" smtClean="0">
                            <a:latin typeface="Cambria Math" panose="02040503050406030204" pitchFamily="18" charset="0"/>
                          </a:rPr>
                          <m:t>0</m:t>
                        </m:r>
                      </m:sub>
                    </m:sSub>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m:t>
                        </m:r>
                      </m:num>
                      <m:den>
                        <m:r>
                          <a:rPr lang="cs-CZ" b="0" i="1" smtClean="0">
                            <a:latin typeface="Cambria Math" panose="02040503050406030204" pitchFamily="18" charset="0"/>
                          </a:rPr>
                          <m:t>2</m:t>
                        </m:r>
                      </m:den>
                    </m:f>
                    <m:r>
                      <a:rPr lang="cs-CZ" b="0" i="1" smtClean="0">
                        <a:latin typeface="Cambria Math" panose="02040503050406030204" pitchFamily="18" charset="0"/>
                      </a:rPr>
                      <m:t>𝑚</m:t>
                    </m:r>
                    <m:sSup>
                      <m:sSupPr>
                        <m:ctrlPr>
                          <a:rPr lang="cs-CZ" b="0" i="1" smtClean="0">
                            <a:latin typeface="Cambria Math" panose="02040503050406030204" pitchFamily="18" charset="0"/>
                          </a:rPr>
                        </m:ctrlPr>
                      </m:sSupPr>
                      <m:e>
                        <m:r>
                          <a:rPr lang="cs-CZ" b="0" i="1" smtClean="0">
                            <a:latin typeface="Cambria Math" panose="02040503050406030204" pitchFamily="18" charset="0"/>
                          </a:rPr>
                          <m:t>𝑔</m:t>
                        </m:r>
                      </m:e>
                      <m:sup>
                        <m:r>
                          <a:rPr lang="cs-CZ" b="0" i="1" smtClean="0">
                            <a:latin typeface="Cambria Math" panose="02040503050406030204" pitchFamily="18" charset="0"/>
                          </a:rPr>
                          <m:t>2</m:t>
                        </m:r>
                      </m:sup>
                    </m:sSup>
                    <m:sSup>
                      <m:sSupPr>
                        <m:ctrlPr>
                          <a:rPr lang="cs-CZ" b="0" i="1" smtClean="0">
                            <a:latin typeface="Cambria Math" panose="02040503050406030204" pitchFamily="18" charset="0"/>
                          </a:rPr>
                        </m:ctrlPr>
                      </m:sSupPr>
                      <m:e>
                        <m:r>
                          <a:rPr lang="cs-CZ" b="0" i="1" smtClean="0">
                            <a:latin typeface="Cambria Math" panose="02040503050406030204" pitchFamily="18" charset="0"/>
                          </a:rPr>
                          <m:t>𝑡</m:t>
                        </m:r>
                      </m:e>
                      <m:sup>
                        <m:r>
                          <a:rPr lang="cs-CZ" b="0" i="1" smtClean="0">
                            <a:latin typeface="Cambria Math" panose="02040503050406030204" pitchFamily="18" charset="0"/>
                          </a:rPr>
                          <m:t>2</m:t>
                        </m:r>
                      </m:sup>
                    </m:sSup>
                    <m:r>
                      <a:rPr lang="cs-CZ" b="0" i="1" smtClean="0">
                        <a:latin typeface="Cambria Math" panose="02040503050406030204" pitchFamily="18" charset="0"/>
                      </a:rPr>
                      <m:t>=</m:t>
                    </m:r>
                    <m:r>
                      <a:rPr lang="cs-CZ" b="0" i="1" smtClean="0">
                        <a:latin typeface="Cambria Math" panose="02040503050406030204" pitchFamily="18" charset="0"/>
                      </a:rPr>
                      <m:t>𝑚𝑔</m:t>
                    </m:r>
                    <m:sSub>
                      <m:sSubPr>
                        <m:ctrlPr>
                          <a:rPr lang="cs-CZ" b="0" i="1" smtClean="0">
                            <a:latin typeface="Cambria Math" panose="02040503050406030204" pitchFamily="18" charset="0"/>
                          </a:rPr>
                        </m:ctrlPr>
                      </m:sSubPr>
                      <m:e>
                        <m:r>
                          <a:rPr lang="cs-CZ" b="0" i="1" smtClean="0">
                            <a:latin typeface="Cambria Math" panose="02040503050406030204" pitchFamily="18" charset="0"/>
                          </a:rPr>
                          <m:t>h</m:t>
                        </m:r>
                      </m:e>
                      <m:sub>
                        <m:r>
                          <a:rPr lang="cs-CZ" b="0" i="1" smtClean="0">
                            <a:latin typeface="Cambria Math" panose="02040503050406030204" pitchFamily="18" charset="0"/>
                          </a:rPr>
                          <m:t>0</m:t>
                        </m:r>
                      </m:sub>
                    </m:sSub>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m:t>
                        </m:r>
                      </m:num>
                      <m:den>
                        <m:r>
                          <a:rPr lang="cs-CZ" b="0" i="1" smtClean="0">
                            <a:latin typeface="Cambria Math" panose="02040503050406030204" pitchFamily="18" charset="0"/>
                          </a:rPr>
                          <m:t>2</m:t>
                        </m:r>
                      </m:den>
                    </m:f>
                    <m:r>
                      <a:rPr lang="cs-CZ" b="0" i="1" smtClean="0">
                        <a:latin typeface="Cambria Math" panose="02040503050406030204" pitchFamily="18" charset="0"/>
                      </a:rPr>
                      <m:t>𝑚</m:t>
                    </m:r>
                    <m:sSup>
                      <m:sSupPr>
                        <m:ctrlPr>
                          <a:rPr lang="cs-CZ" b="0" i="1" smtClean="0">
                            <a:latin typeface="Cambria Math" panose="02040503050406030204" pitchFamily="18" charset="0"/>
                          </a:rPr>
                        </m:ctrlPr>
                      </m:sSupPr>
                      <m:e>
                        <m:r>
                          <a:rPr lang="cs-CZ" b="0" i="1" smtClean="0">
                            <a:latin typeface="Cambria Math" panose="02040503050406030204" pitchFamily="18" charset="0"/>
                          </a:rPr>
                          <m:t>𝑣</m:t>
                        </m:r>
                      </m:e>
                      <m:sup>
                        <m:r>
                          <a:rPr lang="cs-CZ" b="0" i="1" smtClean="0">
                            <a:latin typeface="Cambria Math" panose="02040503050406030204" pitchFamily="18" charset="0"/>
                          </a:rPr>
                          <m:t>2</m:t>
                        </m:r>
                      </m:sup>
                    </m:sSup>
                  </m:oMath>
                </a14:m>
                <a:endParaRPr lang="cs-CZ" dirty="0"/>
              </a:p>
              <a:p>
                <a:pPr algn="ctr"/>
                <a:endParaRPr lang="cs-CZ" sz="800" dirty="0"/>
              </a:p>
              <a:p>
                <a:pPr algn="ctr"/>
                <a14:m>
                  <m:oMathPara xmlns:m="http://schemas.openxmlformats.org/officeDocument/2006/math">
                    <m:oMathParaPr>
                      <m:jc m:val="centerGroup"/>
                    </m:oMathParaPr>
                    <m:oMath xmlns:m="http://schemas.openxmlformats.org/officeDocument/2006/math">
                      <m:sSub>
                        <m:sSubPr>
                          <m:ctrlPr>
                            <a:rPr lang="cs-CZ" b="1" i="1" smtClean="0">
                              <a:solidFill>
                                <a:srgbClr val="FF0000"/>
                              </a:solidFill>
                              <a:latin typeface="Cambria Math" panose="02040503050406030204" pitchFamily="18" charset="0"/>
                            </a:rPr>
                          </m:ctrlPr>
                        </m:sSubPr>
                        <m:e>
                          <m:r>
                            <a:rPr lang="cs-CZ" b="1" i="1" smtClean="0">
                              <a:solidFill>
                                <a:srgbClr val="FF0000"/>
                              </a:solidFill>
                              <a:latin typeface="Cambria Math" panose="02040503050406030204" pitchFamily="18" charset="0"/>
                            </a:rPr>
                            <m:t>𝑬</m:t>
                          </m:r>
                        </m:e>
                        <m:sub>
                          <m:r>
                            <a:rPr lang="cs-CZ" b="1" i="1" smtClean="0">
                              <a:solidFill>
                                <a:srgbClr val="FF0000"/>
                              </a:solidFill>
                              <a:latin typeface="Cambria Math" panose="02040503050406030204" pitchFamily="18" charset="0"/>
                            </a:rPr>
                            <m:t>𝒑</m:t>
                          </m:r>
                        </m:sub>
                      </m:sSub>
                      <m:r>
                        <a:rPr lang="cs-CZ" b="1" i="1" smtClean="0">
                          <a:solidFill>
                            <a:srgbClr val="FF0000"/>
                          </a:solidFill>
                          <a:latin typeface="Cambria Math" panose="02040503050406030204" pitchFamily="18" charset="0"/>
                        </a:rPr>
                        <m:t>=</m:t>
                      </m:r>
                      <m:r>
                        <a:rPr lang="cs-CZ" b="1" i="1">
                          <a:solidFill>
                            <a:srgbClr val="FF0000"/>
                          </a:solidFill>
                          <a:latin typeface="Cambria Math" panose="02040503050406030204" pitchFamily="18" charset="0"/>
                        </a:rPr>
                        <m:t>𝒎𝒈</m:t>
                      </m:r>
                      <m:sSub>
                        <m:sSubPr>
                          <m:ctrlPr>
                            <a:rPr lang="cs-CZ" b="1" i="1">
                              <a:solidFill>
                                <a:srgbClr val="FF0000"/>
                              </a:solidFill>
                              <a:latin typeface="Cambria Math" panose="02040503050406030204" pitchFamily="18" charset="0"/>
                            </a:rPr>
                          </m:ctrlPr>
                        </m:sSubPr>
                        <m:e>
                          <m:r>
                            <a:rPr lang="cs-CZ" b="1" i="1">
                              <a:solidFill>
                                <a:srgbClr val="FF0000"/>
                              </a:solidFill>
                              <a:latin typeface="Cambria Math" panose="02040503050406030204" pitchFamily="18" charset="0"/>
                            </a:rPr>
                            <m:t>𝒉</m:t>
                          </m:r>
                        </m:e>
                        <m:sub>
                          <m:r>
                            <a:rPr lang="cs-CZ" b="1" i="1">
                              <a:solidFill>
                                <a:srgbClr val="FF0000"/>
                              </a:solidFill>
                              <a:latin typeface="Cambria Math" panose="02040503050406030204" pitchFamily="18" charset="0"/>
                            </a:rPr>
                            <m:t>𝟎</m:t>
                          </m:r>
                        </m:sub>
                      </m:sSub>
                      <m:r>
                        <a:rPr lang="cs-CZ" b="1" i="1">
                          <a:solidFill>
                            <a:srgbClr val="FF0000"/>
                          </a:solidFill>
                          <a:latin typeface="Cambria Math" panose="02040503050406030204" pitchFamily="18" charset="0"/>
                        </a:rPr>
                        <m:t>−</m:t>
                      </m:r>
                      <m:f>
                        <m:fPr>
                          <m:ctrlPr>
                            <a:rPr lang="cs-CZ" b="1" i="1">
                              <a:solidFill>
                                <a:srgbClr val="FF0000"/>
                              </a:solidFill>
                              <a:latin typeface="Cambria Math" panose="02040503050406030204" pitchFamily="18" charset="0"/>
                            </a:rPr>
                          </m:ctrlPr>
                        </m:fPr>
                        <m:num>
                          <m:r>
                            <a:rPr lang="cs-CZ" b="1" i="1">
                              <a:solidFill>
                                <a:srgbClr val="FF0000"/>
                              </a:solidFill>
                              <a:latin typeface="Cambria Math" panose="02040503050406030204" pitchFamily="18" charset="0"/>
                            </a:rPr>
                            <m:t>𝟏</m:t>
                          </m:r>
                        </m:num>
                        <m:den>
                          <m:r>
                            <a:rPr lang="cs-CZ" b="1" i="1">
                              <a:solidFill>
                                <a:srgbClr val="FF0000"/>
                              </a:solidFill>
                              <a:latin typeface="Cambria Math" panose="02040503050406030204" pitchFamily="18" charset="0"/>
                            </a:rPr>
                            <m:t>𝟐</m:t>
                          </m:r>
                        </m:den>
                      </m:f>
                      <m:r>
                        <a:rPr lang="cs-CZ" b="1" i="1">
                          <a:solidFill>
                            <a:srgbClr val="FF0000"/>
                          </a:solidFill>
                          <a:latin typeface="Cambria Math" panose="02040503050406030204" pitchFamily="18" charset="0"/>
                        </a:rPr>
                        <m:t>𝒎</m:t>
                      </m:r>
                      <m:sSup>
                        <m:sSupPr>
                          <m:ctrlPr>
                            <a:rPr lang="cs-CZ" b="1" i="1">
                              <a:solidFill>
                                <a:srgbClr val="FF0000"/>
                              </a:solidFill>
                              <a:latin typeface="Cambria Math" panose="02040503050406030204" pitchFamily="18" charset="0"/>
                            </a:rPr>
                          </m:ctrlPr>
                        </m:sSupPr>
                        <m:e>
                          <m:r>
                            <a:rPr lang="cs-CZ" b="1" i="1">
                              <a:solidFill>
                                <a:srgbClr val="FF0000"/>
                              </a:solidFill>
                              <a:latin typeface="Cambria Math" panose="02040503050406030204" pitchFamily="18" charset="0"/>
                            </a:rPr>
                            <m:t>𝒗</m:t>
                          </m:r>
                        </m:e>
                        <m:sup>
                          <m:r>
                            <a:rPr lang="cs-CZ" b="1" i="1">
                              <a:solidFill>
                                <a:srgbClr val="FF0000"/>
                              </a:solidFill>
                              <a:latin typeface="Cambria Math" panose="02040503050406030204" pitchFamily="18" charset="0"/>
                            </a:rPr>
                            <m:t>𝟐</m:t>
                          </m:r>
                        </m:sup>
                      </m:sSup>
                    </m:oMath>
                  </m:oMathPara>
                </a14:m>
                <a:endParaRPr lang="cs-CZ" b="1" dirty="0">
                  <a:solidFill>
                    <a:srgbClr val="FF0000"/>
                  </a:solidFill>
                </a:endParaRPr>
              </a:p>
              <a:p>
                <a:pPr algn="ctr"/>
                <a:endParaRPr lang="cs-CZ" sz="800" b="1" dirty="0">
                  <a:solidFill>
                    <a:srgbClr val="FF0000"/>
                  </a:solidFill>
                </a:endParaRPr>
              </a:p>
              <a:p>
                <a:r>
                  <a:rPr lang="cs-CZ" dirty="0"/>
                  <a:t>Kinetická (pohybová) energie tělesa v čase </a:t>
                </a:r>
                <a14:m>
                  <m:oMath xmlns:m="http://schemas.openxmlformats.org/officeDocument/2006/math">
                    <m:r>
                      <a:rPr lang="cs-CZ" i="1" dirty="0" smtClean="0">
                        <a:latin typeface="Cambria Math" panose="02040503050406030204" pitchFamily="18" charset="0"/>
                      </a:rPr>
                      <m:t>𝑡</m:t>
                    </m:r>
                  </m:oMath>
                </a14:m>
                <a:r>
                  <a:rPr lang="cs-CZ" dirty="0"/>
                  <a:t> je</a:t>
                </a:r>
              </a:p>
              <a:p>
                <a:endParaRPr lang="cs-CZ" sz="800" dirty="0"/>
              </a:p>
              <a:p>
                <a:pPr/>
                <a14:m>
                  <m:oMathPara xmlns:m="http://schemas.openxmlformats.org/officeDocument/2006/math">
                    <m:oMathParaPr>
                      <m:jc m:val="centerGroup"/>
                    </m:oMathParaPr>
                    <m:oMath xmlns:m="http://schemas.openxmlformats.org/officeDocument/2006/math">
                      <m:sSub>
                        <m:sSubPr>
                          <m:ctrlPr>
                            <a:rPr lang="cs-CZ" b="1" i="1" smtClean="0">
                              <a:solidFill>
                                <a:srgbClr val="FF0000"/>
                              </a:solidFill>
                              <a:latin typeface="Cambria Math" panose="02040503050406030204" pitchFamily="18" charset="0"/>
                            </a:rPr>
                          </m:ctrlPr>
                        </m:sSubPr>
                        <m:e>
                          <m:r>
                            <a:rPr lang="cs-CZ" b="1" i="1" smtClean="0">
                              <a:solidFill>
                                <a:srgbClr val="FF0000"/>
                              </a:solidFill>
                              <a:latin typeface="Cambria Math" panose="02040503050406030204" pitchFamily="18" charset="0"/>
                            </a:rPr>
                            <m:t>𝑬</m:t>
                          </m:r>
                        </m:e>
                        <m:sub>
                          <m:r>
                            <a:rPr lang="cs-CZ" b="1" i="1" smtClean="0">
                              <a:solidFill>
                                <a:srgbClr val="FF0000"/>
                              </a:solidFill>
                              <a:latin typeface="Cambria Math" panose="02040503050406030204" pitchFamily="18" charset="0"/>
                            </a:rPr>
                            <m:t>𝒌</m:t>
                          </m:r>
                        </m:sub>
                      </m:sSub>
                      <m:r>
                        <a:rPr lang="cs-CZ" b="1" i="1" smtClean="0">
                          <a:solidFill>
                            <a:srgbClr val="FF0000"/>
                          </a:solidFill>
                          <a:latin typeface="Cambria Math" panose="02040503050406030204" pitchFamily="18" charset="0"/>
                        </a:rPr>
                        <m:t>=</m:t>
                      </m:r>
                      <m:f>
                        <m:fPr>
                          <m:ctrlPr>
                            <a:rPr lang="cs-CZ" b="1" i="1" smtClean="0">
                              <a:solidFill>
                                <a:srgbClr val="FF0000"/>
                              </a:solidFill>
                              <a:latin typeface="Cambria Math" panose="02040503050406030204" pitchFamily="18" charset="0"/>
                            </a:rPr>
                          </m:ctrlPr>
                        </m:fPr>
                        <m:num>
                          <m:r>
                            <a:rPr lang="cs-CZ" b="1" i="1" smtClean="0">
                              <a:solidFill>
                                <a:srgbClr val="FF0000"/>
                              </a:solidFill>
                              <a:latin typeface="Cambria Math" panose="02040503050406030204" pitchFamily="18" charset="0"/>
                            </a:rPr>
                            <m:t>𝟏</m:t>
                          </m:r>
                        </m:num>
                        <m:den>
                          <m:r>
                            <a:rPr lang="cs-CZ" b="1" i="1" smtClean="0">
                              <a:solidFill>
                                <a:srgbClr val="FF0000"/>
                              </a:solidFill>
                              <a:latin typeface="Cambria Math" panose="02040503050406030204" pitchFamily="18" charset="0"/>
                            </a:rPr>
                            <m:t>𝟐</m:t>
                          </m:r>
                        </m:den>
                      </m:f>
                      <m:r>
                        <a:rPr lang="cs-CZ" b="1" i="1" smtClean="0">
                          <a:solidFill>
                            <a:srgbClr val="FF0000"/>
                          </a:solidFill>
                          <a:latin typeface="Cambria Math" panose="02040503050406030204" pitchFamily="18" charset="0"/>
                        </a:rPr>
                        <m:t>𝒎</m:t>
                      </m:r>
                      <m:sSup>
                        <m:sSupPr>
                          <m:ctrlPr>
                            <a:rPr lang="cs-CZ" b="1" i="1" smtClean="0">
                              <a:solidFill>
                                <a:srgbClr val="FF0000"/>
                              </a:solidFill>
                              <a:latin typeface="Cambria Math" panose="02040503050406030204" pitchFamily="18" charset="0"/>
                            </a:rPr>
                          </m:ctrlPr>
                        </m:sSupPr>
                        <m:e>
                          <m:d>
                            <m:dPr>
                              <m:ctrlPr>
                                <a:rPr lang="cs-CZ" b="1" i="1">
                                  <a:solidFill>
                                    <a:srgbClr val="FF0000"/>
                                  </a:solidFill>
                                  <a:latin typeface="Cambria Math" panose="02040503050406030204" pitchFamily="18" charset="0"/>
                                </a:rPr>
                              </m:ctrlPr>
                            </m:dPr>
                            <m:e>
                              <m:r>
                                <a:rPr lang="cs-CZ" b="1" i="1">
                                  <a:solidFill>
                                    <a:srgbClr val="FF0000"/>
                                  </a:solidFill>
                                  <a:latin typeface="Cambria Math" panose="02040503050406030204" pitchFamily="18" charset="0"/>
                                </a:rPr>
                                <m:t>𝒈</m:t>
                              </m:r>
                              <m:r>
                                <a:rPr lang="cs-CZ" b="1" i="1">
                                  <a:solidFill>
                                    <a:srgbClr val="FF0000"/>
                                  </a:solidFill>
                                  <a:latin typeface="Cambria Math" panose="02040503050406030204" pitchFamily="18" charset="0"/>
                                </a:rPr>
                                <m:t>.</m:t>
                              </m:r>
                              <m:r>
                                <a:rPr lang="cs-CZ" b="1" i="1">
                                  <a:solidFill>
                                    <a:srgbClr val="FF0000"/>
                                  </a:solidFill>
                                  <a:latin typeface="Cambria Math" panose="02040503050406030204" pitchFamily="18" charset="0"/>
                                </a:rPr>
                                <m:t>𝒕</m:t>
                              </m:r>
                            </m:e>
                          </m:d>
                        </m:e>
                        <m:sup>
                          <m:r>
                            <a:rPr lang="cs-CZ" b="1" i="1" smtClean="0">
                              <a:solidFill>
                                <a:srgbClr val="FF0000"/>
                              </a:solidFill>
                              <a:latin typeface="Cambria Math" panose="02040503050406030204" pitchFamily="18" charset="0"/>
                            </a:rPr>
                            <m:t>𝟐</m:t>
                          </m:r>
                        </m:sup>
                      </m:sSup>
                      <m:r>
                        <a:rPr lang="cs-CZ" b="1" i="1" smtClean="0">
                          <a:solidFill>
                            <a:srgbClr val="FF0000"/>
                          </a:solidFill>
                          <a:latin typeface="Cambria Math" panose="02040503050406030204" pitchFamily="18" charset="0"/>
                        </a:rPr>
                        <m:t>=</m:t>
                      </m:r>
                      <m:f>
                        <m:fPr>
                          <m:ctrlPr>
                            <a:rPr lang="cs-CZ" b="1" i="1" smtClean="0">
                              <a:solidFill>
                                <a:srgbClr val="FF0000"/>
                              </a:solidFill>
                              <a:latin typeface="Cambria Math" panose="02040503050406030204" pitchFamily="18" charset="0"/>
                            </a:rPr>
                          </m:ctrlPr>
                        </m:fPr>
                        <m:num>
                          <m:r>
                            <a:rPr lang="cs-CZ" b="1" i="1" smtClean="0">
                              <a:solidFill>
                                <a:srgbClr val="FF0000"/>
                              </a:solidFill>
                              <a:latin typeface="Cambria Math" panose="02040503050406030204" pitchFamily="18" charset="0"/>
                            </a:rPr>
                            <m:t>𝟏</m:t>
                          </m:r>
                        </m:num>
                        <m:den>
                          <m:r>
                            <a:rPr lang="cs-CZ" b="1" i="1" smtClean="0">
                              <a:solidFill>
                                <a:srgbClr val="FF0000"/>
                              </a:solidFill>
                              <a:latin typeface="Cambria Math" panose="02040503050406030204" pitchFamily="18" charset="0"/>
                            </a:rPr>
                            <m:t>𝟐</m:t>
                          </m:r>
                        </m:den>
                      </m:f>
                      <m:r>
                        <a:rPr lang="cs-CZ" b="1" i="1" smtClean="0">
                          <a:solidFill>
                            <a:srgbClr val="FF0000"/>
                          </a:solidFill>
                          <a:latin typeface="Cambria Math" panose="02040503050406030204" pitchFamily="18" charset="0"/>
                        </a:rPr>
                        <m:t>𝒎</m:t>
                      </m:r>
                      <m:sSup>
                        <m:sSupPr>
                          <m:ctrlPr>
                            <a:rPr lang="cs-CZ" b="1" i="1" smtClean="0">
                              <a:solidFill>
                                <a:srgbClr val="FF0000"/>
                              </a:solidFill>
                              <a:latin typeface="Cambria Math" panose="02040503050406030204" pitchFamily="18" charset="0"/>
                            </a:rPr>
                          </m:ctrlPr>
                        </m:sSupPr>
                        <m:e>
                          <m:r>
                            <a:rPr lang="cs-CZ" b="1" i="1" smtClean="0">
                              <a:solidFill>
                                <a:srgbClr val="FF0000"/>
                              </a:solidFill>
                              <a:latin typeface="Cambria Math" panose="02040503050406030204" pitchFamily="18" charset="0"/>
                            </a:rPr>
                            <m:t>𝒗</m:t>
                          </m:r>
                        </m:e>
                        <m:sup>
                          <m:r>
                            <a:rPr lang="cs-CZ" b="1" i="1" smtClean="0">
                              <a:solidFill>
                                <a:srgbClr val="FF0000"/>
                              </a:solidFill>
                              <a:latin typeface="Cambria Math" panose="02040503050406030204" pitchFamily="18" charset="0"/>
                            </a:rPr>
                            <m:t>𝟐</m:t>
                          </m:r>
                        </m:sup>
                      </m:sSup>
                    </m:oMath>
                  </m:oMathPara>
                </a14:m>
                <a:endParaRPr lang="cs-CZ" b="1" dirty="0"/>
              </a:p>
              <a:p>
                <a:endParaRPr lang="cs-CZ" sz="800" b="1" dirty="0"/>
              </a:p>
              <a:p>
                <a:r>
                  <a:rPr lang="cs-CZ" dirty="0"/>
                  <a:t>Dosazením do vztahu  (1)  dostaneme  </a:t>
                </a:r>
                <a14:m>
                  <m:oMath xmlns:m="http://schemas.openxmlformats.org/officeDocument/2006/math">
                    <m:r>
                      <a:rPr lang="cs-CZ" b="0" i="1" smtClean="0">
                        <a:latin typeface="Cambria Math" panose="02040503050406030204" pitchFamily="18" charset="0"/>
                      </a:rPr>
                      <m:t>𝐸</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𝑝</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𝐸</m:t>
                        </m:r>
                      </m:e>
                      <m:sub>
                        <m:r>
                          <a:rPr lang="cs-CZ" b="0" i="1" smtClean="0">
                            <a:latin typeface="Cambria Math" panose="02040503050406030204" pitchFamily="18" charset="0"/>
                          </a:rPr>
                          <m:t>𝑘</m:t>
                        </m:r>
                      </m:sub>
                    </m:sSub>
                    <m:r>
                      <a:rPr lang="cs-CZ" b="0" i="1" smtClean="0">
                        <a:latin typeface="Cambria Math" panose="02040503050406030204" pitchFamily="18" charset="0"/>
                      </a:rPr>
                      <m:t>=</m:t>
                    </m:r>
                    <m:r>
                      <a:rPr lang="cs-CZ" b="0" i="1" smtClean="0">
                        <a:solidFill>
                          <a:schemeClr val="tx1"/>
                        </a:solidFill>
                        <a:latin typeface="Cambria Math" panose="02040503050406030204" pitchFamily="18" charset="0"/>
                      </a:rPr>
                      <m:t>𝑚𝑔</m:t>
                    </m:r>
                    <m:sSub>
                      <m:sSubPr>
                        <m:ctrlPr>
                          <a:rPr lang="cs-CZ" i="1">
                            <a:solidFill>
                              <a:schemeClr val="tx1"/>
                            </a:solidFill>
                            <a:latin typeface="Cambria Math" panose="02040503050406030204" pitchFamily="18" charset="0"/>
                          </a:rPr>
                        </m:ctrlPr>
                      </m:sSubPr>
                      <m:e>
                        <m:r>
                          <a:rPr lang="cs-CZ" b="0" i="1">
                            <a:solidFill>
                              <a:schemeClr val="tx1"/>
                            </a:solidFill>
                            <a:latin typeface="Cambria Math" panose="02040503050406030204" pitchFamily="18" charset="0"/>
                          </a:rPr>
                          <m:t>h</m:t>
                        </m:r>
                      </m:e>
                      <m:sub>
                        <m:r>
                          <a:rPr lang="cs-CZ" b="0" i="1">
                            <a:solidFill>
                              <a:schemeClr val="tx1"/>
                            </a:solidFill>
                            <a:latin typeface="Cambria Math" panose="02040503050406030204" pitchFamily="18" charset="0"/>
                          </a:rPr>
                          <m:t>0</m:t>
                        </m:r>
                      </m:sub>
                    </m:sSub>
                    <m:r>
                      <a:rPr lang="cs-CZ" b="0" i="1">
                        <a:solidFill>
                          <a:schemeClr val="tx1"/>
                        </a:solidFill>
                        <a:latin typeface="Cambria Math" panose="02040503050406030204" pitchFamily="18" charset="0"/>
                      </a:rPr>
                      <m:t>−</m:t>
                    </m:r>
                    <m:f>
                      <m:fPr>
                        <m:ctrlPr>
                          <a:rPr lang="cs-CZ" i="1">
                            <a:solidFill>
                              <a:schemeClr val="tx1"/>
                            </a:solidFill>
                            <a:latin typeface="Cambria Math" panose="02040503050406030204" pitchFamily="18" charset="0"/>
                          </a:rPr>
                        </m:ctrlPr>
                      </m:fPr>
                      <m:num>
                        <m:r>
                          <a:rPr lang="cs-CZ" b="0" i="1">
                            <a:solidFill>
                              <a:schemeClr val="tx1"/>
                            </a:solidFill>
                            <a:latin typeface="Cambria Math" panose="02040503050406030204" pitchFamily="18" charset="0"/>
                          </a:rPr>
                          <m:t>1</m:t>
                        </m:r>
                      </m:num>
                      <m:den>
                        <m:r>
                          <a:rPr lang="cs-CZ" b="0" i="1">
                            <a:solidFill>
                              <a:schemeClr val="tx1"/>
                            </a:solidFill>
                            <a:latin typeface="Cambria Math" panose="02040503050406030204" pitchFamily="18" charset="0"/>
                          </a:rPr>
                          <m:t>2</m:t>
                        </m:r>
                      </m:den>
                    </m:f>
                    <m:r>
                      <a:rPr lang="cs-CZ" b="0" i="1">
                        <a:solidFill>
                          <a:schemeClr val="tx1"/>
                        </a:solidFill>
                        <a:latin typeface="Cambria Math" panose="02040503050406030204" pitchFamily="18" charset="0"/>
                      </a:rPr>
                      <m:t>𝑚</m:t>
                    </m:r>
                    <m:sSup>
                      <m:sSupPr>
                        <m:ctrlPr>
                          <a:rPr lang="cs-CZ" i="1">
                            <a:solidFill>
                              <a:schemeClr val="tx1"/>
                            </a:solidFill>
                            <a:latin typeface="Cambria Math" panose="02040503050406030204" pitchFamily="18" charset="0"/>
                          </a:rPr>
                        </m:ctrlPr>
                      </m:sSupPr>
                      <m:e>
                        <m:r>
                          <a:rPr lang="cs-CZ" b="0" i="1">
                            <a:solidFill>
                              <a:schemeClr val="tx1"/>
                            </a:solidFill>
                            <a:latin typeface="Cambria Math" panose="02040503050406030204" pitchFamily="18" charset="0"/>
                          </a:rPr>
                          <m:t>𝑣</m:t>
                        </m:r>
                      </m:e>
                      <m:sup>
                        <m:r>
                          <a:rPr lang="cs-CZ" b="0" i="1">
                            <a:solidFill>
                              <a:schemeClr val="tx1"/>
                            </a:solidFill>
                            <a:latin typeface="Cambria Math" panose="02040503050406030204" pitchFamily="18" charset="0"/>
                          </a:rPr>
                          <m:t>2</m:t>
                        </m:r>
                      </m:sup>
                    </m:sSup>
                  </m:oMath>
                </a14:m>
                <a:r>
                  <a:rPr lang="cs-CZ" dirty="0">
                    <a:solidFill>
                      <a:schemeClr val="tx1"/>
                    </a:solidFill>
                  </a:rPr>
                  <a:t>+ </a:t>
                </a:r>
                <a14:m>
                  <m:oMath xmlns:m="http://schemas.openxmlformats.org/officeDocument/2006/math">
                    <m:f>
                      <m:fPr>
                        <m:ctrlPr>
                          <a:rPr lang="cs-CZ" i="1">
                            <a:solidFill>
                              <a:schemeClr val="tx1"/>
                            </a:solidFill>
                            <a:latin typeface="Cambria Math" panose="02040503050406030204" pitchFamily="18" charset="0"/>
                          </a:rPr>
                        </m:ctrlPr>
                      </m:fPr>
                      <m:num>
                        <m:r>
                          <a:rPr lang="cs-CZ" b="0" i="1">
                            <a:solidFill>
                              <a:schemeClr val="tx1"/>
                            </a:solidFill>
                            <a:latin typeface="Cambria Math" panose="02040503050406030204" pitchFamily="18" charset="0"/>
                          </a:rPr>
                          <m:t>1</m:t>
                        </m:r>
                      </m:num>
                      <m:den>
                        <m:r>
                          <a:rPr lang="cs-CZ" b="0" i="1">
                            <a:solidFill>
                              <a:schemeClr val="tx1"/>
                            </a:solidFill>
                            <a:latin typeface="Cambria Math" panose="02040503050406030204" pitchFamily="18" charset="0"/>
                          </a:rPr>
                          <m:t>2</m:t>
                        </m:r>
                      </m:den>
                    </m:f>
                    <m:r>
                      <a:rPr lang="cs-CZ" b="0" i="1">
                        <a:solidFill>
                          <a:schemeClr val="tx1"/>
                        </a:solidFill>
                        <a:latin typeface="Cambria Math" panose="02040503050406030204" pitchFamily="18" charset="0"/>
                      </a:rPr>
                      <m:t>𝑚</m:t>
                    </m:r>
                    <m:sSup>
                      <m:sSupPr>
                        <m:ctrlPr>
                          <a:rPr lang="cs-CZ" i="1">
                            <a:solidFill>
                              <a:schemeClr val="tx1"/>
                            </a:solidFill>
                            <a:latin typeface="Cambria Math" panose="02040503050406030204" pitchFamily="18" charset="0"/>
                          </a:rPr>
                        </m:ctrlPr>
                      </m:sSupPr>
                      <m:e>
                        <m:r>
                          <a:rPr lang="cs-CZ" b="0" i="1">
                            <a:solidFill>
                              <a:schemeClr val="tx1"/>
                            </a:solidFill>
                            <a:latin typeface="Cambria Math" panose="02040503050406030204" pitchFamily="18" charset="0"/>
                          </a:rPr>
                          <m:t>𝑣</m:t>
                        </m:r>
                      </m:e>
                      <m:sup>
                        <m:r>
                          <a:rPr lang="cs-CZ" b="0" i="1">
                            <a:solidFill>
                              <a:schemeClr val="tx1"/>
                            </a:solidFill>
                            <a:latin typeface="Cambria Math" panose="02040503050406030204" pitchFamily="18" charset="0"/>
                          </a:rPr>
                          <m:t>2</m:t>
                        </m:r>
                      </m:sup>
                    </m:sSup>
                    <m:r>
                      <a:rPr lang="cs-CZ" b="1" i="1" smtClean="0">
                        <a:solidFill>
                          <a:schemeClr val="tx1"/>
                        </a:solidFill>
                        <a:latin typeface="Cambria Math" panose="02040503050406030204" pitchFamily="18" charset="0"/>
                      </a:rPr>
                      <m:t>=</m:t>
                    </m:r>
                    <m:r>
                      <a:rPr lang="cs-CZ" b="1" i="1">
                        <a:solidFill>
                          <a:srgbClr val="FF0000"/>
                        </a:solidFill>
                        <a:latin typeface="Cambria Math" panose="02040503050406030204" pitchFamily="18" charset="0"/>
                      </a:rPr>
                      <m:t>𝒎𝒈</m:t>
                    </m:r>
                    <m:sSub>
                      <m:sSubPr>
                        <m:ctrlPr>
                          <a:rPr lang="cs-CZ" b="1" i="1">
                            <a:solidFill>
                              <a:srgbClr val="FF0000"/>
                            </a:solidFill>
                            <a:latin typeface="Cambria Math" panose="02040503050406030204" pitchFamily="18" charset="0"/>
                          </a:rPr>
                        </m:ctrlPr>
                      </m:sSubPr>
                      <m:e>
                        <m:r>
                          <a:rPr lang="cs-CZ" b="1" i="1">
                            <a:solidFill>
                              <a:srgbClr val="FF0000"/>
                            </a:solidFill>
                            <a:latin typeface="Cambria Math" panose="02040503050406030204" pitchFamily="18" charset="0"/>
                          </a:rPr>
                          <m:t>𝒉</m:t>
                        </m:r>
                      </m:e>
                      <m:sub>
                        <m:r>
                          <a:rPr lang="cs-CZ" b="1" i="1">
                            <a:solidFill>
                              <a:srgbClr val="FF0000"/>
                            </a:solidFill>
                            <a:latin typeface="Cambria Math" panose="02040503050406030204" pitchFamily="18" charset="0"/>
                          </a:rPr>
                          <m:t>𝟎</m:t>
                        </m:r>
                      </m:sub>
                    </m:sSub>
                  </m:oMath>
                </a14:m>
                <a:endParaRPr lang="cs-CZ" dirty="0"/>
              </a:p>
              <a:p>
                <a:r>
                  <a:rPr lang="cs-CZ" b="1" dirty="0"/>
                  <a:t>Mechanická energie tělesa. Na které při pohybu působí jen tíhová síla, je podél celé trajektorie konstantní.</a:t>
                </a:r>
              </a:p>
            </p:txBody>
          </p:sp>
        </mc:Choice>
        <mc:Fallback xmlns="">
          <p:sp>
            <p:nvSpPr>
              <p:cNvPr id="5" name="TextovéPole 4">
                <a:extLst>
                  <a:ext uri="{FF2B5EF4-FFF2-40B4-BE49-F238E27FC236}">
                    <a16:creationId xmlns:a16="http://schemas.microsoft.com/office/drawing/2014/main" id="{9B6A88CC-93CD-C5CE-7791-35514540AA92}"/>
                  </a:ext>
                </a:extLst>
              </p:cNvPr>
              <p:cNvSpPr txBox="1">
                <a:spLocks noRot="1" noChangeAspect="1" noMove="1" noResize="1" noEditPoints="1" noAdjustHandles="1" noChangeArrowheads="1" noChangeShapeType="1" noTextEdit="1"/>
              </p:cNvSpPr>
              <p:nvPr/>
            </p:nvSpPr>
            <p:spPr>
              <a:xfrm>
                <a:off x="1609969" y="1793792"/>
                <a:ext cx="10363200" cy="4927183"/>
              </a:xfrm>
              <a:prstGeom prst="rect">
                <a:avLst/>
              </a:prstGeom>
              <a:blipFill>
                <a:blip r:embed="rId4"/>
                <a:stretch>
                  <a:fillRect l="-471" t="-494" b="-989"/>
                </a:stretch>
              </a:blipFill>
            </p:spPr>
            <p:txBody>
              <a:bodyPr/>
              <a:lstStyle/>
              <a:p>
                <a:r>
                  <a:rPr lang="cs-CZ">
                    <a:noFill/>
                  </a:rPr>
                  <a:t> </a:t>
                </a:r>
              </a:p>
            </p:txBody>
          </p:sp>
        </mc:Fallback>
      </mc:AlternateContent>
    </p:spTree>
    <p:extLst>
      <p:ext uri="{BB962C8B-B14F-4D97-AF65-F5344CB8AC3E}">
        <p14:creationId xmlns:p14="http://schemas.microsoft.com/office/powerpoint/2010/main" val="40367207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0FEB796A-CAFF-F931-6F18-87D664A99839}"/>
              </a:ext>
            </a:extLst>
          </p:cNvPr>
          <p:cNvSpPr txBox="1"/>
          <p:nvPr/>
        </p:nvSpPr>
        <p:spPr>
          <a:xfrm>
            <a:off x="320431" y="351692"/>
            <a:ext cx="3462215" cy="369332"/>
          </a:xfrm>
          <a:prstGeom prst="rect">
            <a:avLst/>
          </a:prstGeom>
          <a:noFill/>
        </p:spPr>
        <p:txBody>
          <a:bodyPr wrap="square" rtlCol="0">
            <a:spAutoFit/>
          </a:bodyPr>
          <a:lstStyle/>
          <a:p>
            <a:r>
              <a:rPr lang="cs-CZ" b="1" dirty="0"/>
              <a:t>Přeměny mechanické energie</a:t>
            </a:r>
          </a:p>
        </p:txBody>
      </p:sp>
      <p:sp>
        <p:nvSpPr>
          <p:cNvPr id="3" name="TextovéPole 2">
            <a:extLst>
              <a:ext uri="{FF2B5EF4-FFF2-40B4-BE49-F238E27FC236}">
                <a16:creationId xmlns:a16="http://schemas.microsoft.com/office/drawing/2014/main" id="{887BCBA0-A4AA-7BCC-D1E5-9597DBF52AC1}"/>
              </a:ext>
            </a:extLst>
          </p:cNvPr>
          <p:cNvSpPr txBox="1"/>
          <p:nvPr/>
        </p:nvSpPr>
        <p:spPr>
          <a:xfrm>
            <a:off x="414215" y="992554"/>
            <a:ext cx="11254154" cy="1477328"/>
          </a:xfrm>
          <a:prstGeom prst="rect">
            <a:avLst/>
          </a:prstGeom>
          <a:noFill/>
        </p:spPr>
        <p:txBody>
          <a:bodyPr wrap="square" rtlCol="0">
            <a:spAutoFit/>
          </a:bodyPr>
          <a:lstStyle/>
          <a:p>
            <a:r>
              <a:rPr lang="cs-CZ" b="1" dirty="0"/>
              <a:t>Pád pružného míče na podlahu:</a:t>
            </a:r>
          </a:p>
          <a:p>
            <a:r>
              <a:rPr lang="cs-CZ" dirty="0"/>
              <a:t>Necháme-li na podlahu padat pružný míč, mění se nejprve jeho polohová energie na energii kinetickou. Při dopadu na podlahu se míč pružně deformuje a jeho kinetická energie se přemění v energii pružnosti. Během odrazu míče od podlahy se energie pružnosti mění opět na energii kinetickou (k tepelným ztrátám a odporu vzduchu nepřihlížíme – izolovaná soustava), míč se pohybuje vzhůru a jeho kinetická energie se mění na energii polohovou.</a:t>
            </a:r>
          </a:p>
        </p:txBody>
      </p:sp>
      <p:sp>
        <p:nvSpPr>
          <p:cNvPr id="4" name="TextovéPole 3">
            <a:extLst>
              <a:ext uri="{FF2B5EF4-FFF2-40B4-BE49-F238E27FC236}">
                <a16:creationId xmlns:a16="http://schemas.microsoft.com/office/drawing/2014/main" id="{31D7B920-3AA4-189C-38EC-E6D18E1C945F}"/>
              </a:ext>
            </a:extLst>
          </p:cNvPr>
          <p:cNvSpPr txBox="1"/>
          <p:nvPr/>
        </p:nvSpPr>
        <p:spPr>
          <a:xfrm>
            <a:off x="515815" y="2711938"/>
            <a:ext cx="3266831" cy="369332"/>
          </a:xfrm>
          <a:prstGeom prst="rect">
            <a:avLst/>
          </a:prstGeom>
          <a:noFill/>
        </p:spPr>
        <p:txBody>
          <a:bodyPr wrap="square" rtlCol="0">
            <a:spAutoFit/>
          </a:bodyPr>
          <a:lstStyle/>
          <a:p>
            <a:r>
              <a:rPr lang="cs-CZ" b="1" dirty="0"/>
              <a:t>Pohyb kyvadla:</a:t>
            </a:r>
          </a:p>
        </p:txBody>
      </p:sp>
      <p:pic>
        <p:nvPicPr>
          <p:cNvPr id="7" name="Picture 2" descr="Definice práce, výkon, účinnost | E-manuel.cz - online učebnice fyziky">
            <a:extLst>
              <a:ext uri="{FF2B5EF4-FFF2-40B4-BE49-F238E27FC236}">
                <a16:creationId xmlns:a16="http://schemas.microsoft.com/office/drawing/2014/main" id="{2764BDAD-5367-567C-7F0F-AD17FEB99C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4913" y="2787919"/>
            <a:ext cx="4514850" cy="3200400"/>
          </a:xfrm>
          <a:prstGeom prst="rect">
            <a:avLst/>
          </a:prstGeom>
          <a:noFill/>
          <a:extLst>
            <a:ext uri="{909E8E84-426E-40DD-AFC4-6F175D3DCCD1}">
              <a14:hiddenFill xmlns:a14="http://schemas.microsoft.com/office/drawing/2010/main">
                <a:solidFill>
                  <a:srgbClr val="FFFFFF"/>
                </a:solidFill>
              </a14:hiddenFill>
            </a:ext>
          </a:extLst>
        </p:spPr>
      </p:pic>
      <p:sp>
        <p:nvSpPr>
          <p:cNvPr id="8" name="TextovéPole 7">
            <a:extLst>
              <a:ext uri="{FF2B5EF4-FFF2-40B4-BE49-F238E27FC236}">
                <a16:creationId xmlns:a16="http://schemas.microsoft.com/office/drawing/2014/main" id="{3AE9942D-043F-2F10-5DA9-93FB2BA169B4}"/>
              </a:ext>
            </a:extLst>
          </p:cNvPr>
          <p:cNvSpPr txBox="1"/>
          <p:nvPr/>
        </p:nvSpPr>
        <p:spPr>
          <a:xfrm>
            <a:off x="7151078" y="2649415"/>
            <a:ext cx="4189046" cy="4247317"/>
          </a:xfrm>
          <a:prstGeom prst="rect">
            <a:avLst/>
          </a:prstGeom>
          <a:noFill/>
        </p:spPr>
        <p:txBody>
          <a:bodyPr wrap="square" rtlCol="0">
            <a:spAutoFit/>
          </a:bodyPr>
          <a:lstStyle/>
          <a:p>
            <a:r>
              <a:rPr lang="cs-CZ" dirty="0"/>
              <a:t>Popište změnu kinetické energie a polohové energie kyvadla.</a:t>
            </a:r>
          </a:p>
          <a:p>
            <a:endParaRPr lang="cs-CZ" dirty="0"/>
          </a:p>
          <a:p>
            <a:r>
              <a:rPr lang="cs-CZ" dirty="0"/>
              <a:t>V bodě</a:t>
            </a:r>
          </a:p>
          <a:p>
            <a:endParaRPr lang="cs-CZ" dirty="0"/>
          </a:p>
          <a:p>
            <a:r>
              <a:rPr lang="cs-CZ" b="1" dirty="0"/>
              <a:t>A</a:t>
            </a:r>
            <a:r>
              <a:rPr lang="cs-CZ" dirty="0"/>
              <a:t> je kinetická energie = ……………..</a:t>
            </a:r>
          </a:p>
          <a:p>
            <a:r>
              <a:rPr lang="cs-CZ" dirty="0"/>
              <a:t>    je potenciální energie = ...……….</a:t>
            </a:r>
          </a:p>
          <a:p>
            <a:endParaRPr lang="cs-CZ" dirty="0"/>
          </a:p>
          <a:p>
            <a:r>
              <a:rPr lang="cs-CZ" b="1" dirty="0"/>
              <a:t>B</a:t>
            </a:r>
            <a:r>
              <a:rPr lang="cs-CZ" dirty="0"/>
              <a:t> je kinetická energie = ……………..</a:t>
            </a:r>
          </a:p>
          <a:p>
            <a:r>
              <a:rPr lang="cs-CZ" dirty="0"/>
              <a:t>    je potenciální energie = ………….</a:t>
            </a:r>
          </a:p>
          <a:p>
            <a:endParaRPr lang="cs-CZ" dirty="0"/>
          </a:p>
          <a:p>
            <a:r>
              <a:rPr lang="cs-CZ" b="1" dirty="0"/>
              <a:t>C </a:t>
            </a:r>
            <a:r>
              <a:rPr lang="cs-CZ" dirty="0"/>
              <a:t>je kinetická energie = ……………..</a:t>
            </a:r>
          </a:p>
          <a:p>
            <a:r>
              <a:rPr lang="cs-CZ" dirty="0"/>
              <a:t>    je potenciální energie = ………….</a:t>
            </a:r>
          </a:p>
          <a:p>
            <a:endParaRPr lang="cs-CZ" dirty="0"/>
          </a:p>
          <a:p>
            <a:endParaRPr lang="cs-CZ" dirty="0"/>
          </a:p>
        </p:txBody>
      </p:sp>
    </p:spTree>
    <p:extLst>
      <p:ext uri="{BB962C8B-B14F-4D97-AF65-F5344CB8AC3E}">
        <p14:creationId xmlns:p14="http://schemas.microsoft.com/office/powerpoint/2010/main" val="124152922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48CA988C-55C3-37AE-05F2-E845E06D3DC1}"/>
              </a:ext>
            </a:extLst>
          </p:cNvPr>
          <p:cNvSpPr txBox="1"/>
          <p:nvPr/>
        </p:nvSpPr>
        <p:spPr>
          <a:xfrm>
            <a:off x="265724" y="390769"/>
            <a:ext cx="3884246" cy="369332"/>
          </a:xfrm>
          <a:prstGeom prst="rect">
            <a:avLst/>
          </a:prstGeom>
          <a:noFill/>
        </p:spPr>
        <p:txBody>
          <a:bodyPr wrap="square" rtlCol="0">
            <a:spAutoFit/>
          </a:bodyPr>
          <a:lstStyle/>
          <a:p>
            <a:r>
              <a:rPr lang="cs-CZ" b="1" dirty="0"/>
              <a:t>Zákon zachování mechanické energie</a:t>
            </a:r>
          </a:p>
        </p:txBody>
      </p:sp>
      <p:sp>
        <p:nvSpPr>
          <p:cNvPr id="3" name="TextovéPole 2">
            <a:extLst>
              <a:ext uri="{FF2B5EF4-FFF2-40B4-BE49-F238E27FC236}">
                <a16:creationId xmlns:a16="http://schemas.microsoft.com/office/drawing/2014/main" id="{86D15ECE-0F93-E3E4-C0AA-367DD39EAE8B}"/>
              </a:ext>
            </a:extLst>
          </p:cNvPr>
          <p:cNvSpPr txBox="1"/>
          <p:nvPr/>
        </p:nvSpPr>
        <p:spPr>
          <a:xfrm>
            <a:off x="375138" y="1469292"/>
            <a:ext cx="11433908" cy="923330"/>
          </a:xfrm>
          <a:prstGeom prst="rect">
            <a:avLst/>
          </a:prstGeom>
          <a:noFill/>
        </p:spPr>
        <p:txBody>
          <a:bodyPr wrap="square" rtlCol="0">
            <a:spAutoFit/>
          </a:bodyPr>
          <a:lstStyle/>
          <a:p>
            <a:pPr algn="ctr"/>
            <a:r>
              <a:rPr lang="cs-CZ" dirty="0"/>
              <a:t>Pro izolovanou soustavu těles, ve které na sebe tělesa nepůsobí odporovými silami, platí </a:t>
            </a:r>
          </a:p>
          <a:p>
            <a:endParaRPr lang="cs-CZ" dirty="0"/>
          </a:p>
          <a:p>
            <a:pPr algn="ctr"/>
            <a:r>
              <a:rPr lang="cs-CZ" b="1" dirty="0"/>
              <a:t>zákon zachování mechanické energie</a:t>
            </a:r>
            <a:endParaRPr lang="cs-CZ" dirty="0"/>
          </a:p>
        </p:txBody>
      </p:sp>
      <p:sp>
        <p:nvSpPr>
          <p:cNvPr id="4" name="TextovéPole 3">
            <a:extLst>
              <a:ext uri="{FF2B5EF4-FFF2-40B4-BE49-F238E27FC236}">
                <a16:creationId xmlns:a16="http://schemas.microsoft.com/office/drawing/2014/main" id="{B45179AB-A622-87AB-1D6B-F915BB5376A0}"/>
              </a:ext>
            </a:extLst>
          </p:cNvPr>
          <p:cNvSpPr txBox="1"/>
          <p:nvPr/>
        </p:nvSpPr>
        <p:spPr>
          <a:xfrm>
            <a:off x="429846" y="3429000"/>
            <a:ext cx="11324492" cy="646331"/>
          </a:xfrm>
          <a:prstGeom prst="rect">
            <a:avLst/>
          </a:prstGeom>
          <a:noFill/>
          <a:ln w="19050">
            <a:solidFill>
              <a:srgbClr val="FF0000"/>
            </a:solidFill>
          </a:ln>
        </p:spPr>
        <p:txBody>
          <a:bodyPr wrap="square" rtlCol="0">
            <a:spAutoFit/>
          </a:bodyPr>
          <a:lstStyle/>
          <a:p>
            <a:pPr algn="ctr"/>
            <a:r>
              <a:rPr lang="cs-CZ" dirty="0"/>
              <a:t>Při všech mechanických dějích se může měnit kinetická energie v energii potenciální a naopak. Celková mechanická energie izolované soustavy je však konstantní.</a:t>
            </a:r>
          </a:p>
        </p:txBody>
      </p:sp>
    </p:spTree>
    <p:extLst>
      <p:ext uri="{BB962C8B-B14F-4D97-AF65-F5344CB8AC3E}">
        <p14:creationId xmlns:p14="http://schemas.microsoft.com/office/powerpoint/2010/main" val="118615913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8495E9F6-0AB9-929D-2749-107D2EE3FE7C}"/>
              </a:ext>
            </a:extLst>
          </p:cNvPr>
          <p:cNvSpPr txBox="1"/>
          <p:nvPr/>
        </p:nvSpPr>
        <p:spPr>
          <a:xfrm>
            <a:off x="5631656" y="2962275"/>
            <a:ext cx="928688" cy="369332"/>
          </a:xfrm>
          <a:prstGeom prst="rect">
            <a:avLst/>
          </a:prstGeom>
          <a:noFill/>
        </p:spPr>
        <p:txBody>
          <a:bodyPr wrap="square" rtlCol="0">
            <a:spAutoFit/>
          </a:bodyPr>
          <a:lstStyle/>
          <a:p>
            <a:r>
              <a:rPr lang="cs-CZ" b="1" dirty="0"/>
              <a:t>KONEC</a:t>
            </a:r>
          </a:p>
        </p:txBody>
      </p:sp>
    </p:spTree>
    <p:extLst>
      <p:ext uri="{BB962C8B-B14F-4D97-AF65-F5344CB8AC3E}">
        <p14:creationId xmlns:p14="http://schemas.microsoft.com/office/powerpoint/2010/main" val="2526281125"/>
      </p:ext>
    </p:extLst>
  </p:cSld>
  <p:clrMapOvr>
    <a:masterClrMapping/>
  </p:clrMapOvr>
</p:sld>
</file>

<file path=ppt/theme/theme1.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1838</TotalTime>
  <Words>6227</Words>
  <Application>Microsoft Office PowerPoint</Application>
  <PresentationFormat>Širokoúhlá obrazovka</PresentationFormat>
  <Paragraphs>606</Paragraphs>
  <Slides>41</Slides>
  <Notes>0</Notes>
  <HiddenSlides>0</HiddenSlides>
  <MMClips>0</MMClips>
  <ScaleCrop>false</ScaleCrop>
  <HeadingPairs>
    <vt:vector size="6" baseType="variant">
      <vt:variant>
        <vt:lpstr>Použitá písma</vt:lpstr>
      </vt:variant>
      <vt:variant>
        <vt:i4>8</vt:i4>
      </vt:variant>
      <vt:variant>
        <vt:lpstr>Motiv</vt:lpstr>
      </vt:variant>
      <vt:variant>
        <vt:i4>1</vt:i4>
      </vt:variant>
      <vt:variant>
        <vt:lpstr>Nadpisy snímků</vt:lpstr>
      </vt:variant>
      <vt:variant>
        <vt:i4>41</vt:i4>
      </vt:variant>
    </vt:vector>
  </HeadingPairs>
  <TitlesOfParts>
    <vt:vector size="50" baseType="lpstr">
      <vt:lpstr>Arabic Typesetting</vt:lpstr>
      <vt:lpstr>Arial</vt:lpstr>
      <vt:lpstr>Arial CE</vt:lpstr>
      <vt:lpstr>Calibri</vt:lpstr>
      <vt:lpstr>Calibri Light</vt:lpstr>
      <vt:lpstr>Cambria Math</vt:lpstr>
      <vt:lpstr>Gordita</vt:lpstr>
      <vt:lpstr>Roboto</vt:lpstr>
      <vt:lpstr>Motiv Office</vt:lpstr>
      <vt:lpstr>Síla, práce, výkon a energie jednoduše a přehledně (Fyz47)</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Práce a energie</dc:title>
  <dc:creator>Karel Sixl</dc:creator>
  <cp:lastModifiedBy>Karel Sixl</cp:lastModifiedBy>
  <cp:revision>52</cp:revision>
  <dcterms:created xsi:type="dcterms:W3CDTF">2023-12-16T12:06:45Z</dcterms:created>
  <dcterms:modified xsi:type="dcterms:W3CDTF">2025-07-17T04:32:35Z</dcterms:modified>
</cp:coreProperties>
</file>