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3" r:id="rId3"/>
    <p:sldId id="264" r:id="rId4"/>
    <p:sldId id="261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5" r:id="rId15"/>
    <p:sldId id="274" r:id="rId16"/>
    <p:sldId id="276" r:id="rId1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82" d="100"/>
          <a:sy n="82" d="100"/>
        </p:scale>
        <p:origin x="40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719877-0B95-4299-B97E-E2264B1879D8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F97CAA-9093-48BD-AD6E-FC0131C128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13512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97CAA-9093-48BD-AD6E-FC0131C1288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3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BA46AC-36A5-808E-67FE-BDD0AD9B08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6EBD3BD-AE60-2082-133A-7BE3E0D1E7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99BBA0B-EA4F-6F6D-98E0-1071832EA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2C15CC3-D69E-FF78-487F-A583F08A5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57D63EA-06BA-C3E5-6FF8-BDECF39AC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146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190447-4D1D-BA13-E478-6B66C3DB4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E5E75D3-F898-7BB0-F104-2E03472BB5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7905EC4-6DB2-01F8-AE06-3701805E3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64C47B5-16B4-5841-7270-0EB1CC13A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73954E3-36EF-AF70-1A5F-DA5B957D0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285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F47FEBB-2004-FEBA-6D8B-E9B1E3A31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E7EB485-578B-8C6E-F7A0-F158F32745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6255D05-AA4C-F47F-426E-E692A76F1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72B3BCD-5019-CE2D-3CC2-55839F018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42D406C-0C68-0FB1-E860-31E88F5FF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2053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3E32B9-210F-A8C0-FC8C-C8C6B49D4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1683D57-76EF-4C17-1C60-B1AC6E646F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0A46430-E8BB-F467-3BE4-19CD527248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F214B23-35C6-AE79-CA77-201705748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BF4FBA0-8507-A450-F0CD-4ACC877FF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E122590-F8AB-9D25-11AC-1AFD27D46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259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6FF909-15CC-DD0F-F920-71A487356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38F1CE6-EC37-09DB-CB09-69B56D8A5B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B397C85-0388-869C-CA04-EE995C206C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60CD905F-867B-5EB7-6D7B-C9DBF2079E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88B111C1-7B10-4A9F-A5E0-31BC4D4B6A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B3D91CC-F7AE-2B08-BE7E-9917362D9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10CBA45-B499-36FD-1E78-1B833079C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F3AA414-7318-F282-ECD8-5B43598FA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937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53DA96-F4C7-A00A-7663-07450B8D0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5354589B-B425-3621-84BA-EF426B332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05F270B-9DA3-EC30-1B96-EA8D97540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D434A65-0FB3-CF70-0CDB-A57BE5EFF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9554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C92EA08-A8C9-2857-A856-3BF51F863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16956BD-BD0D-3300-4B09-F23343BA1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F8964B2-8AA1-03A4-F198-ADFAE2AE0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4531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CDE63E-697E-7AF3-129A-3D1114C22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23CF28-F017-A8D6-410C-723ACC42A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EA846B0-7525-62FB-E361-8EE8BD994D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2F1B30D-679E-5E28-8283-9E2600AC4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0E614FB-4601-8AFD-01A5-8DC24BE76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CFB8975-0840-C650-03C0-0BB214847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7679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C30F46-2481-892E-D3AA-A2AC347F8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5BA60A5-F6A9-7F13-1DFE-8B5336FFDA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DDF0AF1-265E-9F64-328B-50C5EFA08C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D0BAA8F-64AF-EC7E-5887-AD5C434CA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79A566C-6D54-AF64-DCFC-D5D8C9D67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E9A55A2-41B0-99EE-7074-F38E27AB0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154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F03DFB-A547-076D-3886-0791B8A71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709A6E2-FA93-D495-C983-4305E0C44E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46B2EA0-B06A-8FEB-043E-9C1EBEDAC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27B81F5-FB8E-E153-B3F9-EDFE53D6F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FAC94E3-A1A4-5523-47B6-F9DFEB500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8365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DEF0891-9813-716C-5925-D5E9D21EAD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975EA11-4AEC-3EE8-5B50-3D8DD6CAD0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A33D966-6618-6E45-4E04-2DC5BC07E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6B463B-58B3-03B6-1D35-65D85DC71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4595276-54C8-E32F-30F5-632AFB1D1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727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4399289-540D-D99C-321C-D9B9E08FA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1ECD645-DD16-EA31-08AF-B479271BE9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5A273CC-E1E0-37A4-2D8E-D37A0FFBAA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4B653-1442-457D-B150-CE61B1E96BC2}" type="datetimeFigureOut">
              <a:rPr lang="cs-CZ" smtClean="0"/>
              <a:t>09.10.2026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4BCDF36-54AD-7A19-2265-49BEF7F874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553266B-1BC0-D3FF-A32D-AA21C23E7B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1498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unicode.org/ucd/" TargetMode="Externa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unicode.org/faq/utf_bom.html?utm_source=chatgpt.com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code.org/versions/Unicode17.0.0/core-spec/chapter-5/?utm_source=chatgpt.com" TargetMode="External"/><Relationship Id="rId2" Type="http://schemas.openxmlformats.org/officeDocument/2006/relationships/hyperlink" Target="https://www.unicode.org/standard/principles.html?utm_source=chatgpt.co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learn.microsoft.com/en-us/windows/win32/directwrite/introducing-directwrite?utm_source=chatgpt.com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learn.microsoft.com/en-us/windows/win32/direct2d/direct2d-and-directwrite?utm_source=chatgpt.com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CB489C-1CBB-A7C2-5D2F-E34F6E12CB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8838" y="1936862"/>
            <a:ext cx="5934324" cy="1349446"/>
          </a:xfrm>
        </p:spPr>
        <p:txBody>
          <a:bodyPr>
            <a:normAutofit/>
          </a:bodyPr>
          <a:lstStyle/>
          <a:p>
            <a:r>
              <a:rPr lang="cs-CZ" sz="4400" dirty="0"/>
              <a:t>Kódování textu</a:t>
            </a:r>
            <a:br>
              <a:rPr lang="cs-CZ" sz="4400" dirty="0"/>
            </a:br>
            <a:r>
              <a:rPr lang="cs-CZ" sz="4400" dirty="0"/>
              <a:t>INV 403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ACF6D5F-CAB7-0099-44AE-0F407FA13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33675" y="3571693"/>
            <a:ext cx="2724647" cy="2123564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ASCII</a:t>
            </a:r>
          </a:p>
          <a:p>
            <a:r>
              <a:rPr lang="cs-CZ" dirty="0"/>
              <a:t>Kódová stránka</a:t>
            </a:r>
          </a:p>
          <a:p>
            <a:r>
              <a:rPr lang="cs-CZ" dirty="0"/>
              <a:t>Unicode</a:t>
            </a:r>
          </a:p>
          <a:p>
            <a:r>
              <a:rPr lang="cs-CZ" dirty="0"/>
              <a:t>UTF-X</a:t>
            </a:r>
          </a:p>
          <a:p>
            <a:r>
              <a:rPr lang="cs-CZ" dirty="0"/>
              <a:t>Odkaz: Zobrazení znaku na obrazovce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0" y="217811"/>
            <a:ext cx="4078818" cy="1349446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DF9E2D80-38B1-2B9C-21E9-DF21AF5019EB}"/>
              </a:ext>
            </a:extLst>
          </p:cNvPr>
          <p:cNvSpPr txBox="1"/>
          <p:nvPr/>
        </p:nvSpPr>
        <p:spPr>
          <a:xfrm>
            <a:off x="1242646" y="5779477"/>
            <a:ext cx="1418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9. 10. 2026</a:t>
            </a:r>
          </a:p>
        </p:txBody>
      </p:sp>
    </p:spTree>
    <p:extLst>
      <p:ext uri="{BB962C8B-B14F-4D97-AF65-F5344CB8AC3E}">
        <p14:creationId xmlns:p14="http://schemas.microsoft.com/office/powerpoint/2010/main" val="772577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C14CB43E-983D-2851-38B0-6E7C1C59A31D}"/>
              </a:ext>
            </a:extLst>
          </p:cNvPr>
          <p:cNvSpPr txBox="1"/>
          <p:nvPr/>
        </p:nvSpPr>
        <p:spPr>
          <a:xfrm>
            <a:off x="265688" y="252656"/>
            <a:ext cx="33534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ASCII – základní kódování znaků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24C81F9-CBEE-28C4-FB36-C745F0C1DDF4}"/>
              </a:ext>
            </a:extLst>
          </p:cNvPr>
          <p:cNvSpPr txBox="1"/>
          <p:nvPr/>
        </p:nvSpPr>
        <p:spPr>
          <a:xfrm>
            <a:off x="265688" y="730991"/>
            <a:ext cx="11390924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ASCII</a:t>
            </a:r>
            <a:r>
              <a:rPr lang="cs-CZ" dirty="0"/>
              <a:t> (</a:t>
            </a:r>
            <a:r>
              <a:rPr lang="cs-CZ" i="1" dirty="0" err="1"/>
              <a:t>American</a:t>
            </a:r>
            <a:r>
              <a:rPr lang="cs-CZ" i="1" dirty="0"/>
              <a:t> Standard </a:t>
            </a:r>
            <a:r>
              <a:rPr lang="cs-CZ" i="1" dirty="0" err="1"/>
              <a:t>Code</a:t>
            </a:r>
            <a:r>
              <a:rPr lang="cs-CZ" i="1" dirty="0"/>
              <a:t> </a:t>
            </a:r>
            <a:r>
              <a:rPr lang="cs-CZ" i="1" dirty="0" err="1"/>
              <a:t>for</a:t>
            </a:r>
            <a:r>
              <a:rPr lang="cs-CZ" i="1" dirty="0"/>
              <a:t> </a:t>
            </a:r>
            <a:r>
              <a:rPr lang="cs-CZ" i="1" dirty="0" err="1"/>
              <a:t>Information</a:t>
            </a:r>
            <a:r>
              <a:rPr lang="cs-CZ" i="1" dirty="0"/>
              <a:t> </a:t>
            </a:r>
            <a:r>
              <a:rPr lang="cs-CZ" i="1" dirty="0" err="1"/>
              <a:t>Interchange</a:t>
            </a:r>
            <a:r>
              <a:rPr lang="cs-CZ" dirty="0"/>
              <a:t>) je tabulka, která přiřazuje znakům </a:t>
            </a:r>
            <a:r>
              <a:rPr lang="cs-CZ" b="1" dirty="0"/>
              <a:t>číselné kódy</a:t>
            </a:r>
            <a:r>
              <a:rPr lang="cs-CZ" dirty="0"/>
              <a:t>.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vznikla v roce </a:t>
            </a:r>
            <a:r>
              <a:rPr lang="cs-CZ" b="1" dirty="0"/>
              <a:t>1963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původně používá </a:t>
            </a:r>
            <a:r>
              <a:rPr lang="cs-CZ" b="1" dirty="0"/>
              <a:t>7 bitů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obsahuje </a:t>
            </a:r>
            <a:r>
              <a:rPr lang="cs-CZ" b="1" dirty="0"/>
              <a:t>128 kódů</a:t>
            </a:r>
            <a:r>
              <a:rPr lang="cs-CZ" dirty="0"/>
              <a:t> – od 0 do 127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zahrnuje písmena anglické abecedy, číslice, interpunkční znaménka a řídicí znaky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neobsahuje české znaky, například </a:t>
            </a:r>
            <a:r>
              <a:rPr lang="cs-CZ" b="1" dirty="0"/>
              <a:t>č, ř, š, ž</a:t>
            </a:r>
            <a:endParaRPr lang="cs-CZ" dirty="0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3AB2141D-EFAE-EF1C-F3BB-5B4CAAF166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827062"/>
              </p:ext>
            </p:extLst>
          </p:nvPr>
        </p:nvGraphicFramePr>
        <p:xfrm>
          <a:off x="265688" y="2892482"/>
          <a:ext cx="6346164" cy="2956560"/>
        </p:xfrm>
        <a:graphic>
          <a:graphicData uri="http://schemas.openxmlformats.org/drawingml/2006/table">
            <a:tbl>
              <a:tblPr/>
              <a:tblGrid>
                <a:gridCol w="851106">
                  <a:extLst>
                    <a:ext uri="{9D8B030D-6E8A-4147-A177-3AD203B41FA5}">
                      <a16:colId xmlns:a16="http://schemas.microsoft.com/office/drawing/2014/main" val="868892105"/>
                    </a:ext>
                  </a:extLst>
                </a:gridCol>
                <a:gridCol w="1390637">
                  <a:extLst>
                    <a:ext uri="{9D8B030D-6E8A-4147-A177-3AD203B41FA5}">
                      <a16:colId xmlns:a16="http://schemas.microsoft.com/office/drawing/2014/main" val="3121112427"/>
                    </a:ext>
                  </a:extLst>
                </a:gridCol>
                <a:gridCol w="1290992">
                  <a:extLst>
                    <a:ext uri="{9D8B030D-6E8A-4147-A177-3AD203B41FA5}">
                      <a16:colId xmlns:a16="http://schemas.microsoft.com/office/drawing/2014/main" val="2071040680"/>
                    </a:ext>
                  </a:extLst>
                </a:gridCol>
                <a:gridCol w="1447137">
                  <a:extLst>
                    <a:ext uri="{9D8B030D-6E8A-4147-A177-3AD203B41FA5}">
                      <a16:colId xmlns:a16="http://schemas.microsoft.com/office/drawing/2014/main" val="488641463"/>
                    </a:ext>
                  </a:extLst>
                </a:gridCol>
                <a:gridCol w="1366292">
                  <a:extLst>
                    <a:ext uri="{9D8B030D-6E8A-4147-A177-3AD203B41FA5}">
                      <a16:colId xmlns:a16="http://schemas.microsoft.com/office/drawing/2014/main" val="37144851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Znak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Dekadický kód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Binární kód</a:t>
                      </a:r>
                    </a:p>
                    <a:p>
                      <a:pPr algn="ctr">
                        <a:buNone/>
                      </a:pPr>
                      <a:r>
                        <a:rPr lang="cs-CZ" sz="1400" b="1" dirty="0"/>
                        <a:t>7 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Binární kód</a:t>
                      </a:r>
                    </a:p>
                    <a:p>
                      <a:pPr algn="ctr">
                        <a:buNone/>
                      </a:pPr>
                      <a:r>
                        <a:rPr lang="cs-CZ" sz="1400" b="1" dirty="0"/>
                        <a:t>8 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Hexadecimální kód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13173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1000010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0100 0010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17111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97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1100001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0110 0001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28959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0110000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0011 0000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30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51422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011 0001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0011 0001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31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32200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51848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1001000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0100 1000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26809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1001111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0100 1111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1307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1001010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0100 1010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4685324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93BB5446-54FA-5A5C-7AB2-3FD4F138DC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857" y="2615483"/>
            <a:ext cx="598173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ASCII kódy v původním sedmibitovém zápisu a pozdějším osmibitovém zápisu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77D2B21A-DB41-4DB9-F30E-00751D5C49C6}"/>
              </a:ext>
            </a:extLst>
          </p:cNvPr>
          <p:cNvSpPr txBox="1"/>
          <p:nvPr/>
        </p:nvSpPr>
        <p:spPr>
          <a:xfrm>
            <a:off x="6920333" y="2555833"/>
            <a:ext cx="4952448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dirty="0"/>
              <a:t>K rozšíření ASCII na osm bitů </a:t>
            </a:r>
            <a:r>
              <a:rPr lang="cs-CZ" sz="1600" b="1" dirty="0"/>
              <a:t>nedošlo jednorázově a neprovedl je jediný autor</a:t>
            </a:r>
            <a:r>
              <a:rPr lang="cs-CZ" sz="1600" dirty="0"/>
              <a:t>. Přesnější je říci, že vedle původního ASCII postupně vznikala různá </a:t>
            </a:r>
            <a:r>
              <a:rPr lang="cs-CZ" sz="1600" b="1" dirty="0"/>
              <a:t>osmibitová kódování</a:t>
            </a:r>
            <a:r>
              <a:rPr lang="cs-CZ" sz="16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ASCII zůstalo sedmibitové</a:t>
            </a:r>
            <a:r>
              <a:rPr lang="cs-CZ" sz="1600" dirty="0"/>
              <a:t> – obsahuje 128 kódů (0–127).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 rozšířením osmibitových počítačů začali výrobci používat osmý bit pro dalších 128 znaků.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Každý výrobce mohl horní polovinu tabulky (128–255) využít jinak.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Výrazně se rozšířila například </a:t>
            </a:r>
            <a:r>
              <a:rPr lang="cs-CZ" sz="1600" b="1" dirty="0"/>
              <a:t>kódová stránka IBM 437</a:t>
            </a:r>
            <a:r>
              <a:rPr lang="cs-CZ" sz="1600" dirty="0"/>
              <a:t>, vytvořená společností </a:t>
            </a:r>
            <a:r>
              <a:rPr lang="cs-CZ" sz="1600" b="1" dirty="0"/>
              <a:t>IBM</a:t>
            </a:r>
            <a:r>
              <a:rPr lang="cs-CZ" sz="1600" dirty="0"/>
              <a:t> pro první IBM PC v roce </a:t>
            </a:r>
            <a:r>
              <a:rPr lang="cs-CZ" sz="1600" b="1" dirty="0"/>
              <a:t>1981</a:t>
            </a:r>
            <a:r>
              <a:rPr lang="cs-CZ" sz="16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Mezinárodní osmibitová kódování později sjednotila řada norem </a:t>
            </a:r>
            <a:r>
              <a:rPr lang="cs-CZ" sz="1600" b="1" dirty="0"/>
              <a:t>ISO 8859</a:t>
            </a:r>
            <a:r>
              <a:rPr lang="cs-CZ" sz="1600" dirty="0"/>
              <a:t>, vydávaná od roku </a:t>
            </a:r>
            <a:r>
              <a:rPr lang="cs-CZ" sz="1600" b="1" dirty="0"/>
              <a:t>1987</a:t>
            </a:r>
            <a:r>
              <a:rPr lang="cs-CZ" sz="1600" dirty="0"/>
              <a:t> organizací ISO.</a:t>
            </a:r>
          </a:p>
        </p:txBody>
      </p:sp>
    </p:spTree>
    <p:extLst>
      <p:ext uri="{BB962C8B-B14F-4D97-AF65-F5344CB8AC3E}">
        <p14:creationId xmlns:p14="http://schemas.microsoft.com/office/powerpoint/2010/main" val="2573066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332DA29-60FE-CB95-73B5-7E74217DF8BF}"/>
                  </a:ext>
                </a:extLst>
              </p:cNvPr>
              <p:cNvSpPr txBox="1"/>
              <p:nvPr/>
            </p:nvSpPr>
            <p:spPr>
              <a:xfrm>
                <a:off x="241413" y="215331"/>
                <a:ext cx="11709174" cy="13542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sz="1600" dirty="0"/>
                  <a:t>Původní ASCII používalo 7 bitů a obsahovalo pouze 128 kódů. Chyběla v něm například česká písmena:</a:t>
                </a:r>
              </a:p>
              <a:p>
                <a:pPr>
                  <a:buNone/>
                </a:pPr>
                <a:endParaRPr lang="cs-CZ" sz="600" dirty="0"/>
              </a:p>
              <a:p>
                <a:pPr algn="ctr">
                  <a:buNone/>
                </a:pPr>
                <a:r>
                  <a:rPr lang="cs-CZ" sz="1600" b="1" dirty="0"/>
                  <a:t>á, č, ď, ě, ř, š, ť, ž</a:t>
                </a:r>
              </a:p>
              <a:p>
                <a:pPr>
                  <a:buNone/>
                </a:pPr>
                <a:endParaRPr lang="cs-CZ" sz="600" dirty="0"/>
              </a:p>
              <a:p>
                <a:pPr>
                  <a:buNone/>
                </a:pPr>
                <a:r>
                  <a:rPr lang="cs-CZ" sz="1600" dirty="0"/>
                  <a:t>Při přechodu na osmibitové počítače bylo možné vytvořit</a:t>
                </a:r>
                <a14:m>
                  <m:oMath xmlns:m="http://schemas.openxmlformats.org/officeDocument/2006/math"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    </m:t>
                    </m:r>
                    <m:sSup>
                      <m:sSup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sup>
                    </m:sSup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=256 </m:t>
                    </m:r>
                  </m:oMath>
                </a14:m>
                <a:r>
                  <a:rPr lang="cs-CZ" sz="1600" dirty="0"/>
                  <a:t>kódů</a:t>
                </a:r>
              </a:p>
              <a:p>
                <a:pPr>
                  <a:buNone/>
                </a:pPr>
                <a:endParaRPr lang="cs-CZ" sz="600" dirty="0"/>
              </a:p>
              <a:p>
                <a:pPr>
                  <a:buNone/>
                </a:pPr>
                <a:r>
                  <a:rPr lang="cs-CZ" sz="1600" dirty="0"/>
                  <a:t>Prvních 128 (0 až 127) kódů zůstalo shodných s ASCII. Druhá poloviny tabulky, pozice </a:t>
                </a:r>
                <a:r>
                  <a:rPr lang="cs-CZ" sz="1600" b="1" dirty="0"/>
                  <a:t>128–255</a:t>
                </a:r>
                <a:r>
                  <a:rPr lang="cs-CZ" sz="1600" dirty="0"/>
                  <a:t>, byly doplněny další znaky.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332DA29-60FE-CB95-73B5-7E74217DF8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413" y="215331"/>
                <a:ext cx="11709174" cy="1354217"/>
              </a:xfrm>
              <a:prstGeom prst="rect">
                <a:avLst/>
              </a:prstGeom>
              <a:blipFill>
                <a:blip r:embed="rId2"/>
                <a:stretch>
                  <a:fillRect l="-313" t="-1351" b="-49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115ACDE5-0DB7-EAC0-3B5B-56F4E0159A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184839"/>
              </p:ext>
            </p:extLst>
          </p:nvPr>
        </p:nvGraphicFramePr>
        <p:xfrm>
          <a:off x="3803194" y="1569548"/>
          <a:ext cx="4585611" cy="670560"/>
        </p:xfrm>
        <a:graphic>
          <a:graphicData uri="http://schemas.openxmlformats.org/drawingml/2006/table">
            <a:tbl>
              <a:tblPr/>
              <a:tblGrid>
                <a:gridCol w="1597611">
                  <a:extLst>
                    <a:ext uri="{9D8B030D-6E8A-4147-A177-3AD203B41FA5}">
                      <a16:colId xmlns:a16="http://schemas.microsoft.com/office/drawing/2014/main" val="2726830271"/>
                    </a:ext>
                  </a:extLst>
                </a:gridCol>
                <a:gridCol w="2988000">
                  <a:extLst>
                    <a:ext uri="{9D8B030D-6E8A-4147-A177-3AD203B41FA5}">
                      <a16:colId xmlns:a16="http://schemas.microsoft.com/office/drawing/2014/main" val="31792625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0–127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zpravidla původní znaky ASCII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95280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128–255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národní znaky a další symboly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6631029"/>
                  </a:ext>
                </a:extLst>
              </a:tr>
            </a:tbl>
          </a:graphicData>
        </a:graphic>
      </p:graphicFrame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A842D5CB-B5DF-8F64-5359-09990AE519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215998"/>
              </p:ext>
            </p:extLst>
          </p:nvPr>
        </p:nvGraphicFramePr>
        <p:xfrm>
          <a:off x="2943085" y="3503104"/>
          <a:ext cx="6305828" cy="1341120"/>
        </p:xfrm>
        <a:graphic>
          <a:graphicData uri="http://schemas.openxmlformats.org/drawingml/2006/table">
            <a:tbl>
              <a:tblPr/>
              <a:tblGrid>
                <a:gridCol w="1769828">
                  <a:extLst>
                    <a:ext uri="{9D8B030D-6E8A-4147-A177-3AD203B41FA5}">
                      <a16:colId xmlns:a16="http://schemas.microsoft.com/office/drawing/2014/main" val="1277921973"/>
                    </a:ext>
                  </a:extLst>
                </a:gridCol>
                <a:gridCol w="4536000">
                  <a:extLst>
                    <a:ext uri="{9D8B030D-6E8A-4147-A177-3AD203B41FA5}">
                      <a16:colId xmlns:a16="http://schemas.microsoft.com/office/drawing/2014/main" val="3135177508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Kódová stránka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Použití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312417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CP 852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čeština v systému DOS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25287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Windows-1250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čeština ve Windows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230042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ISO 8859-2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středoevropské jazyky, zejména Unix a internet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8717492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83FF9443-4DF1-71E7-24B4-C0F4F5A5F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412" y="2569451"/>
            <a:ext cx="1166373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Kódová stránka je tabulka, která přiřazuje číselným hodnotám znaky určitého jazyka nebo skupiny jazyků.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Různé jazyky potřebovaly jiné znaky, a proto vzniklo mnoho kódových stránek.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3B93645-1C7E-D278-737B-432819D81433}"/>
              </a:ext>
            </a:extLst>
          </p:cNvPr>
          <p:cNvSpPr txBox="1"/>
          <p:nvPr/>
        </p:nvSpPr>
        <p:spPr>
          <a:xfrm>
            <a:off x="241412" y="2237592"/>
            <a:ext cx="202698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Kódová stránka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F321FBB-F33A-F39C-6C6B-ECF887C8B344}"/>
              </a:ext>
            </a:extLst>
          </p:cNvPr>
          <p:cNvSpPr txBox="1"/>
          <p:nvPr/>
        </p:nvSpPr>
        <p:spPr>
          <a:xfrm>
            <a:off x="3882555" y="3155361"/>
            <a:ext cx="44268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Kódové stránky používané pro češtinu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90AA184-9B2C-187D-6791-54FAB08605D3}"/>
                  </a:ext>
                </a:extLst>
              </p:cNvPr>
              <p:cNvSpPr txBox="1"/>
              <p:nvPr/>
            </p:nvSpPr>
            <p:spPr>
              <a:xfrm>
                <a:off x="241412" y="4844224"/>
                <a:ext cx="11539390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sz="1600" b="1" dirty="0"/>
                  <a:t>Hlavní problém</a:t>
                </a:r>
              </a:p>
              <a:p>
                <a:pPr>
                  <a:buNone/>
                </a:pPr>
                <a:r>
                  <a:rPr lang="cs-CZ" sz="1600" dirty="0"/>
                  <a:t>Stejná číselná hodnota mohla v různých kódových stránkách znamenat </a:t>
                </a:r>
                <a:r>
                  <a:rPr lang="cs-CZ" sz="1600" b="1" dirty="0"/>
                  <a:t>jiný znak</a:t>
                </a:r>
                <a:r>
                  <a:rPr lang="cs-CZ" sz="1600" dirty="0"/>
                  <a:t>. Soubor proto neobsahoval pouze text – program musel také vědět, podle které kódové stránky jej má přečíst. Pokud byla zvolena nesprávná stránka, text se zobrazil chybně:</a:t>
                </a:r>
              </a:p>
              <a:p>
                <a:pPr algn="ctr">
                  <a:buNone/>
                </a:pPr>
                <a:r>
                  <a:rPr lang="cs-CZ" sz="1600" dirty="0"/>
                  <a:t>Správné kódy + nesprávná kódová stránka  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sz="1600" dirty="0"/>
                  <a:t>  poškozený zobrazený text  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90AA184-9B2C-187D-6791-54FAB08605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412" y="4844224"/>
                <a:ext cx="11539390" cy="1077218"/>
              </a:xfrm>
              <a:prstGeom prst="rect">
                <a:avLst/>
              </a:prstGeom>
              <a:blipFill>
                <a:blip r:embed="rId3"/>
                <a:stretch>
                  <a:fillRect l="-317" t="-1705" b="-68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2">
            <a:extLst>
              <a:ext uri="{FF2B5EF4-FFF2-40B4-BE49-F238E27FC236}">
                <a16:creationId xmlns:a16="http://schemas.microsoft.com/office/drawing/2014/main" id="{27ACBB2A-5398-CF91-80DA-B10F023F8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9835" y="5965561"/>
            <a:ext cx="8822543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600" dirty="0"/>
              <a:t>Při otevření textu pomocí nesprávné kódové stránky se místo správných znaků mohlo zobrazit 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Příliš žluťoučký kůň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PříliĹ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ˇ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ĹľluĹĄouÄŤkĂ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˝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kĹŻĹ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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098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A90FF355-F0E3-FA86-3D2D-B7A0A8E3F153}"/>
              </a:ext>
            </a:extLst>
          </p:cNvPr>
          <p:cNvSpPr txBox="1"/>
          <p:nvPr/>
        </p:nvSpPr>
        <p:spPr>
          <a:xfrm>
            <a:off x="343890" y="107746"/>
            <a:ext cx="19937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Unicode a UTF - 8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76E2E3A8-19E3-E6E6-803E-B449AB4CD1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777" y="201388"/>
            <a:ext cx="3654217" cy="2595906"/>
          </a:xfrm>
          <a:prstGeom prst="rect">
            <a:avLst/>
          </a:prstGeom>
        </p:spPr>
      </p:pic>
      <p:sp>
        <p:nvSpPr>
          <p:cNvPr id="14" name="TextovéPole 13">
            <a:extLst>
              <a:ext uri="{FF2B5EF4-FFF2-40B4-BE49-F238E27FC236}">
                <a16:creationId xmlns:a16="http://schemas.microsoft.com/office/drawing/2014/main" id="{431D2B9B-8C86-0559-795C-665A2D791C0B}"/>
              </a:ext>
            </a:extLst>
          </p:cNvPr>
          <p:cNvSpPr txBox="1"/>
          <p:nvPr/>
        </p:nvSpPr>
        <p:spPr>
          <a:xfrm>
            <a:off x="9448885" y="195467"/>
            <a:ext cx="25178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Osmibitový počítač </a:t>
            </a:r>
            <a:r>
              <a:rPr lang="cs-CZ" sz="1200" dirty="0" err="1"/>
              <a:t>Zx</a:t>
            </a:r>
            <a:r>
              <a:rPr lang="cs-CZ" sz="1200" dirty="0"/>
              <a:t> – </a:t>
            </a:r>
            <a:r>
              <a:rPr lang="cs-CZ" sz="1200" dirty="0" err="1"/>
              <a:t>Spectrum</a:t>
            </a:r>
            <a:r>
              <a:rPr lang="cs-CZ" sz="1200" dirty="0"/>
              <a:t> K tomuto počítači byl připojen analogový televizor jako zobrazovací jednotka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1CD8295F-4BE1-6058-0A01-B1153486F230}"/>
              </a:ext>
            </a:extLst>
          </p:cNvPr>
          <p:cNvSpPr txBox="1"/>
          <p:nvPr/>
        </p:nvSpPr>
        <p:spPr>
          <a:xfrm>
            <a:off x="343890" y="477078"/>
            <a:ext cx="714623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Kódové stránky umožnily zapisovat národní znaky, ale nebyly navzájem kompatibilní. Unicode je nahradil jednotným systémem pro všechny jazyky.</a:t>
            </a: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BAC55C8E-D7E7-9E2A-55DE-551E9F4DD3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889" y="1382998"/>
            <a:ext cx="714623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600" dirty="0"/>
              <a:t>Unicode vytvořil </a:t>
            </a:r>
            <a:r>
              <a:rPr lang="cs-CZ" altLang="cs-CZ" sz="1600" b="1" dirty="0"/>
              <a:t>jednotnou společnou tabulku</a:t>
            </a:r>
            <a:r>
              <a:rPr lang="cs-CZ" altLang="cs-CZ" sz="1600" dirty="0"/>
              <a:t>, ve které má každý znak </a:t>
            </a:r>
            <a:r>
              <a:rPr lang="cs-CZ" altLang="cs-CZ" sz="1600" b="1" dirty="0"/>
              <a:t>vlastní jednoznačný kódový bod </a:t>
            </a:r>
            <a:r>
              <a:rPr lang="cs-CZ" altLang="cs-CZ" sz="1600" dirty="0"/>
              <a:t>bez ohledu na jazyk nebo operační systém.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03FA9B04-7A1A-FC3A-CD16-F3C22D280FCC}"/>
              </a:ext>
            </a:extLst>
          </p:cNvPr>
          <p:cNvSpPr txBox="1"/>
          <p:nvPr/>
        </p:nvSpPr>
        <p:spPr>
          <a:xfrm>
            <a:off x="343889" y="2066078"/>
            <a:ext cx="746513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Kódový bod je jedinečné číslo, které Unicode přiřazuje určitému znaku nebo symbolu.</a:t>
            </a:r>
            <a:endParaRPr lang="cs-CZ" sz="1600" dirty="0"/>
          </a:p>
          <a:p>
            <a:pPr>
              <a:buNone/>
            </a:pPr>
            <a:r>
              <a:rPr lang="cs-CZ" sz="1600" dirty="0"/>
              <a:t>Zapisuje se ve tvaru:                       U+XXXX</a:t>
            </a:r>
          </a:p>
          <a:p>
            <a:pPr algn="ctr">
              <a:buNone/>
            </a:pPr>
            <a:endParaRPr lang="cs-CZ" sz="600" dirty="0"/>
          </a:p>
          <a:p>
            <a:pPr>
              <a:buNone/>
            </a:pPr>
            <a:r>
              <a:rPr lang="cs-CZ" sz="1600" dirty="0"/>
              <a:t>kde </a:t>
            </a:r>
            <a:r>
              <a:rPr lang="cs-CZ" sz="1600" b="1" dirty="0"/>
              <a:t>U+</a:t>
            </a:r>
            <a:r>
              <a:rPr lang="cs-CZ" sz="1600" dirty="0"/>
              <a:t> označuje Unicode a následující číslice jsou zapsány hexadecimálně.</a:t>
            </a:r>
          </a:p>
        </p:txBody>
      </p:sp>
      <p:graphicFrame>
        <p:nvGraphicFramePr>
          <p:cNvPr id="17" name="Tabulka 16">
            <a:extLst>
              <a:ext uri="{FF2B5EF4-FFF2-40B4-BE49-F238E27FC236}">
                <a16:creationId xmlns:a16="http://schemas.microsoft.com/office/drawing/2014/main" id="{8DC06330-2396-E87C-BE25-2140125EC6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6212918"/>
              </p:ext>
            </p:extLst>
          </p:nvPr>
        </p:nvGraphicFramePr>
        <p:xfrm>
          <a:off x="805065" y="3087713"/>
          <a:ext cx="6808402" cy="2011680"/>
        </p:xfrm>
        <a:graphic>
          <a:graphicData uri="http://schemas.openxmlformats.org/drawingml/2006/table">
            <a:tbl>
              <a:tblPr/>
              <a:tblGrid>
                <a:gridCol w="1841390">
                  <a:extLst>
                    <a:ext uri="{9D8B030D-6E8A-4147-A177-3AD203B41FA5}">
                      <a16:colId xmlns:a16="http://schemas.microsoft.com/office/drawing/2014/main" val="515933951"/>
                    </a:ext>
                  </a:extLst>
                </a:gridCol>
                <a:gridCol w="2339012">
                  <a:extLst>
                    <a:ext uri="{9D8B030D-6E8A-4147-A177-3AD203B41FA5}">
                      <a16:colId xmlns:a16="http://schemas.microsoft.com/office/drawing/2014/main" val="1416285578"/>
                    </a:ext>
                  </a:extLst>
                </a:gridCol>
                <a:gridCol w="2628000">
                  <a:extLst>
                    <a:ext uri="{9D8B030D-6E8A-4147-A177-3AD203B41FA5}">
                      <a16:colId xmlns:a16="http://schemas.microsoft.com/office/drawing/2014/main" val="2822828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Znak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Název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Kódový bod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05369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velké písmeno 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U+0041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16035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číslice jedna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U+0031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70675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/>
                        <a:t>č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malé písmeno č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U+010D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90086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/>
                        <a:t>€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znak eura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U+20AC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14398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/>
                        <a:t>😊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usmívající se obličej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U+1F60A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65901"/>
                  </a:ext>
                </a:extLst>
              </a:tr>
            </a:tbl>
          </a:graphicData>
        </a:graphic>
      </p:graphicFrame>
      <p:pic>
        <p:nvPicPr>
          <p:cNvPr id="19" name="Obrázek 18">
            <a:extLst>
              <a:ext uri="{FF2B5EF4-FFF2-40B4-BE49-F238E27FC236}">
                <a16:creationId xmlns:a16="http://schemas.microsoft.com/office/drawing/2014/main" id="{4167F541-A371-AAE0-A5B3-BD87DB2EBC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" t="6956" r="4370" b="9650"/>
          <a:stretch>
            <a:fillRect/>
          </a:stretch>
        </p:blipFill>
        <p:spPr>
          <a:xfrm>
            <a:off x="8590142" y="2868491"/>
            <a:ext cx="3101852" cy="1881185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14024280-EE34-000E-0C46-5B7AA83CB5AC}"/>
              </a:ext>
            </a:extLst>
          </p:cNvPr>
          <p:cNvSpPr txBox="1"/>
          <p:nvPr/>
        </p:nvSpPr>
        <p:spPr>
          <a:xfrm>
            <a:off x="9324196" y="2290866"/>
            <a:ext cx="1081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Rok 1982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98CE2DDA-19A8-4E4B-C9D3-BE706EA99FE2}"/>
              </a:ext>
            </a:extLst>
          </p:cNvPr>
          <p:cNvSpPr txBox="1"/>
          <p:nvPr/>
        </p:nvSpPr>
        <p:spPr>
          <a:xfrm>
            <a:off x="9311031" y="4759476"/>
            <a:ext cx="1081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Rok 2026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F4C8773C-5AB5-9C27-102A-2C5C03C9678A}"/>
              </a:ext>
            </a:extLst>
          </p:cNvPr>
          <p:cNvSpPr txBox="1"/>
          <p:nvPr/>
        </p:nvSpPr>
        <p:spPr>
          <a:xfrm>
            <a:off x="343889" y="5416387"/>
            <a:ext cx="11752027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nl-NL" sz="1600" b="1" dirty="0">
                <a:latin typeface="Arial" panose="020B0604020202020204" pitchFamily="34" charset="0"/>
              </a:rPr>
              <a:t>Unicode ve verzi 17.0 obsahuje 159 801 znaků.</a:t>
            </a:r>
            <a:endParaRPr lang="cs-CZ" altLang="cs-CZ" sz="1600" b="1" dirty="0"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600" dirty="0">
                <a:latin typeface="Arial" panose="020B0604020202020204" pitchFamily="34" charset="0"/>
              </a:rPr>
              <a:t>O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ficiální podoba </a:t>
            </a:r>
            <a:r>
              <a:rPr lang="cs-CZ" altLang="cs-CZ" sz="1600" dirty="0">
                <a:latin typeface="Arial" panose="020B0604020202020204" pitchFamily="34" charset="0"/>
              </a:rPr>
              <a:t>tabulky Unicode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zveřejněna v databázi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Unicode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Character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Database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kterou spravuje organizace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Unicode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Consortium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j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 dostupná na webu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5"/>
              </a:rPr>
              <a:t>unicode.org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počítači se používají její části na několika místech: operační systém, programy obsahují informace o znacích a jejich zpracování, </a:t>
            </a: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fonty obsahují grafické podoby znaků – glyfy, textové soubory obsahují znaky zakódované například pomocí UTF-8.</a:t>
            </a:r>
          </a:p>
        </p:txBody>
      </p:sp>
    </p:spTree>
    <p:extLst>
      <p:ext uri="{BB962C8B-B14F-4D97-AF65-F5344CB8AC3E}">
        <p14:creationId xmlns:p14="http://schemas.microsoft.com/office/powerpoint/2010/main" val="442166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EC7EE33-BDB1-D9C8-E2C4-091D4C11DBE1}"/>
              </a:ext>
            </a:extLst>
          </p:cNvPr>
          <p:cNvSpPr txBox="1"/>
          <p:nvPr/>
        </p:nvSpPr>
        <p:spPr>
          <a:xfrm>
            <a:off x="304138" y="220851"/>
            <a:ext cx="32819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UTF‑8 – kódování znaků Unicode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794F72D-C7F5-0A39-391F-99D13563A4D9}"/>
              </a:ext>
            </a:extLst>
          </p:cNvPr>
          <p:cNvSpPr txBox="1"/>
          <p:nvPr/>
        </p:nvSpPr>
        <p:spPr>
          <a:xfrm>
            <a:off x="304138" y="590183"/>
            <a:ext cx="114717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UTF‑8 je způsob, jak se kódové body Unicode převádějí na bajty, které může počítač uložit nebo přenést.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C2978A90-9B02-3D83-C16F-61410F532E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6"/>
          <a:stretch>
            <a:fillRect/>
          </a:stretch>
        </p:blipFill>
        <p:spPr>
          <a:xfrm>
            <a:off x="1375574" y="1078349"/>
            <a:ext cx="9199071" cy="4889104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40A163AB-B7B5-A8BA-FAD2-054A4E0FC200}"/>
              </a:ext>
            </a:extLst>
          </p:cNvPr>
          <p:cNvSpPr txBox="1"/>
          <p:nvPr/>
        </p:nvSpPr>
        <p:spPr>
          <a:xfrm>
            <a:off x="431359" y="5967453"/>
            <a:ext cx="1134452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UTF‑8 tedy není nezbytný k samotnému zobrazení znaku ve Wordu; uplatní se, pokud se text ukládá nebo přenáší právě v tomto kódování.</a:t>
            </a:r>
          </a:p>
        </p:txBody>
      </p:sp>
      <p:pic>
        <p:nvPicPr>
          <p:cNvPr id="10" name="Obrázek 9">
            <a:hlinkClick r:id="rId3" action="ppaction://hlinksldjump"/>
            <a:extLst>
              <a:ext uri="{FF2B5EF4-FFF2-40B4-BE49-F238E27FC236}">
                <a16:creationId xmlns:a16="http://schemas.microsoft.com/office/drawing/2014/main" id="{0CECFDF1-4EBB-0A81-6510-AD534BDE06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7261" y="1658597"/>
            <a:ext cx="1008621" cy="1008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489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338D9DA-3991-DC9C-9B37-A1B4239C4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464" y="416819"/>
            <a:ext cx="11333071" cy="2739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UTF‑8 se používá pouze pro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textové znaky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nikoli pro obrázky.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skutečně ukládá a přenáší všechna data jako posloupnost bitů, prakticky uspořádaných do bajtů. Proto musí existovat pravidlo, jak převést konkrétní informaci na bajty: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textové znaky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UTF‑8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obrázky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JPEG, PNG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zvuk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MP3, WAV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video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H.264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0312709-3A20-A427-0F03-E56BA05CD8FC}"/>
              </a:ext>
            </a:extLst>
          </p:cNvPr>
          <p:cNvSpPr txBox="1"/>
          <p:nvPr/>
        </p:nvSpPr>
        <p:spPr>
          <a:xfrm>
            <a:off x="429464" y="3309731"/>
            <a:ext cx="6094674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ukládá a přenáší data jako posloupnost bitů uspořádaných do bajtů. UTF‑8 stanovuje, jak se do těchto bajtů zakódují textové znaky Unicode.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neumí uložit ani přenést samotný znak „č“. Proto jej musí převést na bajty. UTF‑8 určuje, že znak „č“ se zapíše dvěma bajty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C4 8D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nutné dodat, že UTF‑8 není jedinou možností. Znaky Unicode lze převádět na bajty také pomocí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UTF‑16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nebo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UTF‑32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5E8290C-6513-8A53-AEC7-D99DB8C28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820" y="2132310"/>
            <a:ext cx="5578050" cy="313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905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AE22188-A4D4-938B-55C9-F6783DA0D4FE}"/>
              </a:ext>
            </a:extLst>
          </p:cNvPr>
          <p:cNvSpPr txBox="1"/>
          <p:nvPr/>
        </p:nvSpPr>
        <p:spPr>
          <a:xfrm>
            <a:off x="238540" y="143124"/>
            <a:ext cx="2822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UTF – 8, UTF – 16 a UTF - 32</a:t>
            </a: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28F60EEF-9008-69E8-807B-E6A769D575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6021210"/>
              </p:ext>
            </p:extLst>
          </p:nvPr>
        </p:nvGraphicFramePr>
        <p:xfrm>
          <a:off x="254442" y="1218515"/>
          <a:ext cx="8191408" cy="1463040"/>
        </p:xfrm>
        <a:graphic>
          <a:graphicData uri="http://schemas.openxmlformats.org/drawingml/2006/table">
            <a:tbl>
              <a:tblPr/>
              <a:tblGrid>
                <a:gridCol w="1431235">
                  <a:extLst>
                    <a:ext uri="{9D8B030D-6E8A-4147-A177-3AD203B41FA5}">
                      <a16:colId xmlns:a16="http://schemas.microsoft.com/office/drawing/2014/main" val="3957746597"/>
                    </a:ext>
                  </a:extLst>
                </a:gridCol>
                <a:gridCol w="2584173">
                  <a:extLst>
                    <a:ext uri="{9D8B030D-6E8A-4147-A177-3AD203B41FA5}">
                      <a16:colId xmlns:a16="http://schemas.microsoft.com/office/drawing/2014/main" val="83393476"/>
                    </a:ext>
                  </a:extLst>
                </a:gridCol>
                <a:gridCol w="4176000">
                  <a:extLst>
                    <a:ext uri="{9D8B030D-6E8A-4147-A177-3AD203B41FA5}">
                      <a16:colId xmlns:a16="http://schemas.microsoft.com/office/drawing/2014/main" val="23969453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Kódování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Počet bajtů na znak*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Hlavní vlastnost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64949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UTF‑8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1–4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Úsporné pro latinku, kompatibilní s ASCII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57984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UTF‑16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2 nebo 4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Většina běžných znaků se zapíše 2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56289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UTF‑32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vždy 4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Každý kódový bod má stejně dlouhý zápis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1319202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73807D82-1301-C0FD-A185-70A2877055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540" y="549693"/>
            <a:ext cx="1164866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UTF‑8, UTF‑16 a UTF‑32 jsou různé způsoby, jak převést kódové body Unicode na bajty.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Všechny dokážou zakódovat stejné znaky Unicode, liší se však počtem bajtů a způsobem zápisu.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2210FC65-600D-8758-722A-3798396733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2349942"/>
              </p:ext>
            </p:extLst>
          </p:nvPr>
        </p:nvGraphicFramePr>
        <p:xfrm>
          <a:off x="254442" y="3672360"/>
          <a:ext cx="10515600" cy="1828800"/>
        </p:xfrm>
        <a:graphic>
          <a:graphicData uri="http://schemas.openxmlformats.org/drawingml/2006/table">
            <a:tbl>
              <a:tblPr/>
              <a:tblGrid>
                <a:gridCol w="2103120">
                  <a:extLst>
                    <a:ext uri="{9D8B030D-6E8A-4147-A177-3AD203B41FA5}">
                      <a16:colId xmlns:a16="http://schemas.microsoft.com/office/drawing/2014/main" val="123907774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57768937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29801960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141591945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8663978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Znak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Unicode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UTF‑8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UTF‑16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UTF‑32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44131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A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U+0041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41 – 1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0041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00000041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15283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č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U+010D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C4 8D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010D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0000010D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6668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€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U+20AC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E2 82 AC – 3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20AC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000020AC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2924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😊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U+1F60A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F0 9F 98 8A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D83D DE0A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0001F60A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878727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6CA31858-F0C3-6CD8-E9E5-EF9157C9E925}"/>
              </a:ext>
            </a:extLst>
          </p:cNvPr>
          <p:cNvSpPr txBox="1"/>
          <p:nvPr/>
        </p:nvSpPr>
        <p:spPr>
          <a:xfrm>
            <a:off x="254443" y="2765602"/>
            <a:ext cx="11683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* Přesněji jde o počet bajtů na jeden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kódový bod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nikoli vždy na celý uživatelsky vnímaný znak.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E871B70-7750-ED2F-0664-F671C4BA40FA}"/>
              </a:ext>
            </a:extLst>
          </p:cNvPr>
          <p:cNvSpPr txBox="1"/>
          <p:nvPr/>
        </p:nvSpPr>
        <p:spPr>
          <a:xfrm>
            <a:off x="238540" y="3218981"/>
            <a:ext cx="10078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Příklady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8B0357AF-8E3A-67A4-1F85-2452245A8573}"/>
              </a:ext>
            </a:extLst>
          </p:cNvPr>
          <p:cNvSpPr txBox="1"/>
          <p:nvPr/>
        </p:nvSpPr>
        <p:spPr>
          <a:xfrm>
            <a:off x="279621" y="5514547"/>
            <a:ext cx="1163275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Jednoduché srovnání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UTF‑8</a:t>
            </a:r>
            <a:r>
              <a:rPr lang="cs-CZ" dirty="0"/>
              <a:t> je dnes nejrozšířenější na webu, v textových souborech a při přenosu dat.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UTF‑16</a:t>
            </a:r>
            <a:r>
              <a:rPr lang="cs-CZ" dirty="0"/>
              <a:t> používají některé operační systémy a programová prostředí, například části systému Windows.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UTF‑32</a:t>
            </a:r>
            <a:r>
              <a:rPr lang="cs-CZ" dirty="0"/>
              <a:t> má jednoduchou strukturu, ale zabírá více paměti, proto se pro ukládání a přenos používá méně často.</a:t>
            </a:r>
          </a:p>
        </p:txBody>
      </p:sp>
    </p:spTree>
    <p:extLst>
      <p:ext uri="{BB962C8B-B14F-4D97-AF65-F5344CB8AC3E}">
        <p14:creationId xmlns:p14="http://schemas.microsoft.com/office/powerpoint/2010/main" val="1887858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D0D9E6-6FC0-84F6-46C2-E97681000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159"/>
          <a:stretch>
            <a:fillRect/>
          </a:stretch>
        </p:blipFill>
        <p:spPr>
          <a:xfrm>
            <a:off x="3239" y="0"/>
            <a:ext cx="12185522" cy="5406887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B47214A6-03BC-D964-079F-803042B29F78}"/>
              </a:ext>
            </a:extLst>
          </p:cNvPr>
          <p:cNvSpPr txBox="1"/>
          <p:nvPr/>
        </p:nvSpPr>
        <p:spPr>
          <a:xfrm>
            <a:off x="10034547" y="6170213"/>
            <a:ext cx="1717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© Ing. Karel Sixl</a:t>
            </a:r>
          </a:p>
        </p:txBody>
      </p:sp>
    </p:spTree>
    <p:extLst>
      <p:ext uri="{BB962C8B-B14F-4D97-AF65-F5344CB8AC3E}">
        <p14:creationId xmlns:p14="http://schemas.microsoft.com/office/powerpoint/2010/main" val="3228823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7526D1C-03D5-B9AD-2931-7D715B1937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884" y="2088610"/>
            <a:ext cx="6694347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1. Program získá bajty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 požádá operační systém o načtení souboru. Operační systém zajistí přístup k úložišti a předání dat do paměti programu.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našem příkladu je písmeno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 souboru zapsáno dvěma bajty: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C4 8D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— hodnoty bajtů zapsané hexadecimálně.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této chvíli jde o data, která je třeba správně interpretovat. Při přenosu ze sítě operační systém obdobně zajistí příjem dat a jejich předání programu.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Kdo to zajišťuje: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operační systém a jeho ovladače na žádost programu.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3FDAFE-B0EA-3D79-48DF-554ADAA33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108" y="1834143"/>
            <a:ext cx="3787532" cy="473272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99C2D1A9-03FE-5FBC-0E80-8947E856B084}"/>
              </a:ext>
            </a:extLst>
          </p:cNvPr>
          <p:cNvSpPr txBox="1"/>
          <p:nvPr/>
        </p:nvSpPr>
        <p:spPr>
          <a:xfrm>
            <a:off x="280884" y="197346"/>
            <a:ext cx="1153597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Zobrazení znaku zajišťuje spolupráce programu, operačního systému, písma a grafického hardwaru.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Unicode určuje,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 který znak jde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písmo určuje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jeho tvar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vykreslovací software tento tvar převede na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obrazové body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Ukázka postupu na písmenu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které načteme z textového souboru uloženého v UTF‑8. Stejný princip platí i pro text přijatý ze sítě.</a:t>
            </a:r>
          </a:p>
        </p:txBody>
      </p:sp>
    </p:spTree>
    <p:extLst>
      <p:ext uri="{BB962C8B-B14F-4D97-AF65-F5344CB8AC3E}">
        <p14:creationId xmlns:p14="http://schemas.microsoft.com/office/powerpoint/2010/main" val="32407688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C6E6361-33E2-F324-6242-3075E8B66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738" y="587225"/>
            <a:ext cx="5790262" cy="535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2. Program dekóduje bajty podle UTF‑8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 musí vědět, že text používá UTF‑8. Tuto informaci získá například z pravidel formátu, z údajů doprovázejících přenos nebo z nastavení uživatele.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Dekódovací funkce rozpozná: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bajty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C4 8D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  →   znak Unicode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U+010D 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→   č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UTF‑8 tedy umožní zjistit,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který znak bajty představují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Jeho vzhled zatím neřešíme. Převody mezi kódováním a znaky jsou definovány standardem Unicode.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dirty="0">
              <a:latin typeface="Arial" panose="020B0604020202020204" pitchFamily="34" charset="0"/>
              <a:hlinkClick r:id="rId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2"/>
              </a:rPr>
              <a:t>UTF-8, UTF-16, UTF-32 &amp; BOM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Kdo to zajišťuje: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program prostřednictvím vlastní knihovny nebo služby operačního systému.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7A001F5-58D0-62F4-F1FE-7EDCA0FF4A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268" y="445481"/>
            <a:ext cx="4512649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2049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0289353-C960-9047-BA2D-DFE324A60674}"/>
              </a:ext>
            </a:extLst>
          </p:cNvPr>
          <p:cNvSpPr txBox="1"/>
          <p:nvPr/>
        </p:nvSpPr>
        <p:spPr>
          <a:xfrm>
            <a:off x="351693" y="675310"/>
            <a:ext cx="562707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3. Program určí požadovanou úpravu textu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Program zná znak a určí, jak má být zobrazen. Například:</a:t>
            </a:r>
          </a:p>
          <a:p>
            <a:pPr>
              <a:buNone/>
            </a:pPr>
            <a:endParaRPr lang="cs-CZ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písmo </a:t>
            </a:r>
            <a:r>
              <a:rPr lang="cs-CZ" b="1" dirty="0"/>
              <a:t>Arial</a:t>
            </a:r>
            <a:r>
              <a:rPr lang="cs-CZ" dirty="0"/>
              <a:t>;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velikost </a:t>
            </a:r>
            <a:r>
              <a:rPr lang="cs-CZ" b="1" dirty="0"/>
              <a:t>24 bodů</a:t>
            </a:r>
            <a:r>
              <a:rPr lang="cs-CZ" dirty="0"/>
              <a:t>;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řez </a:t>
            </a:r>
            <a:r>
              <a:rPr lang="cs-CZ" b="1" dirty="0"/>
              <a:t>tučný</a:t>
            </a:r>
            <a:r>
              <a:rPr lang="cs-CZ" dirty="0"/>
              <a:t>;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barva </a:t>
            </a:r>
            <a:r>
              <a:rPr lang="cs-CZ" b="1" dirty="0"/>
              <a:t>černá</a:t>
            </a:r>
            <a:r>
              <a:rPr lang="cs-CZ" dirty="0"/>
              <a:t>;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umístění na určitém řádku.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Ve Wordu tyto požadavky vycházejí z formátování dokumentu, na webové stránce například z pravidel CSS.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Kdo to zajišťuje:</a:t>
            </a:r>
            <a:r>
              <a:rPr lang="cs-CZ" dirty="0"/>
              <a:t> program podle dokumentu a nastavení uživatele.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F08B8D4-A47E-7D70-5054-E7C1A83EF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571908"/>
            <a:ext cx="4572978" cy="571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726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36903BCB-3184-2715-1C36-2BF3F0146E88}"/>
              </a:ext>
            </a:extLst>
          </p:cNvPr>
          <p:cNvSpPr txBox="1"/>
          <p:nvPr/>
        </p:nvSpPr>
        <p:spPr>
          <a:xfrm>
            <a:off x="375138" y="474345"/>
            <a:ext cx="6096000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4. V písmu se vyhledá odpovídající tvar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Textový vykreslovací systém použije soubor zvoleného písma. Ten obsahuje tvary znaků a údaje potřebné pro jejich rozmístění.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Konkrétní grafický tvar se nazývá </a:t>
            </a:r>
            <a:r>
              <a:rPr lang="cs-CZ" b="1" dirty="0"/>
              <a:t>glyf</a:t>
            </a:r>
            <a:r>
              <a:rPr lang="cs-CZ" dirty="0"/>
              <a:t>. Písmeno </a:t>
            </a:r>
            <a:r>
              <a:rPr lang="cs-CZ" b="1" dirty="0"/>
              <a:t>č</a:t>
            </a:r>
            <a:r>
              <a:rPr lang="cs-CZ" dirty="0"/>
              <a:t> proto může v Arialu vypadat jinak než v Times New Roman, přestože jeho číslo Unicode je stejné.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Unicode samotný neobsahuje závazný obrázek každého znaku.</a:t>
            </a:r>
            <a:r>
              <a:rPr lang="cs-CZ" dirty="0"/>
              <a:t> Tvary poskytují písma. </a:t>
            </a:r>
            <a:r>
              <a:rPr lang="cs-CZ" dirty="0">
                <a:hlinkClick r:id="rId2"/>
              </a:rPr>
              <a:t>unicode.org</a:t>
            </a:r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Pokud požadované písmo znak neobsahuje, systém může použít náhradní písmo. Když vhodný tvar nenajde, může se zobrazit například čtvereček. </a:t>
            </a:r>
            <a:r>
              <a:rPr lang="cs-CZ" dirty="0">
                <a:hlinkClick r:id="rId3"/>
              </a:rPr>
              <a:t>Unicode 17.0.0</a:t>
            </a:r>
            <a:endParaRPr lang="cs-CZ" dirty="0"/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Kdo to zajišťuje:</a:t>
            </a:r>
            <a:r>
              <a:rPr lang="cs-CZ" dirty="0"/>
              <a:t> textový vykreslovací systém programu nebo operačního systému. 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Soubor písma dodává data; sám žádný výpočet neprovádí.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421405F-CC59-08BE-5C13-48E3C8B575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3065" y="744415"/>
            <a:ext cx="4296867" cy="5369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4924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7021EB5-E06C-208F-6DD0-8720F02B6E30}"/>
              </a:ext>
            </a:extLst>
          </p:cNvPr>
          <p:cNvSpPr txBox="1"/>
          <p:nvPr/>
        </p:nvSpPr>
        <p:spPr>
          <a:xfrm>
            <a:off x="433754" y="585880"/>
            <a:ext cx="609600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5. Vypočítá se velikost a umístění tvaru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Vykreslovací systém upraví tvar podle velikosti písma a přiblížení dokumentu. Současně vypočítá rozestupy mezi znaky a jejich polohu na řádku.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U některých písem je postup složitější: tvar závisí na okolních znacích nebo několik znaků společně vytvoří jeden glyf. Proto nejde vždy o jednoduché přiřazení „jeden znak → jeden obrázek“.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Windows pro takové úlohy nabízí například </a:t>
            </a:r>
            <a:r>
              <a:rPr lang="cs-CZ" b="1" dirty="0" err="1"/>
              <a:t>DirectWrite</a:t>
            </a:r>
            <a:r>
              <a:rPr lang="cs-CZ" dirty="0"/>
              <a:t>, který poskytuje služby pro rozvržení textu a práci s glyfy. Konkrétní program může využívat i vlastní řešení. </a:t>
            </a:r>
            <a:r>
              <a:rPr lang="cs-CZ" dirty="0">
                <a:hlinkClick r:id="rId2"/>
              </a:rPr>
              <a:t>Microsoft </a:t>
            </a:r>
            <a:r>
              <a:rPr lang="cs-CZ" dirty="0" err="1">
                <a:hlinkClick r:id="rId2"/>
              </a:rPr>
              <a:t>Learn</a:t>
            </a:r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Kdo to zajišťuje:</a:t>
            </a:r>
            <a:r>
              <a:rPr lang="cs-CZ" dirty="0"/>
              <a:t> textový vykreslovací systém, jehož výpočty obvykle provádí procesor.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809B4CD-5DBB-9283-E27E-C432F1CF5D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7826" y="568569"/>
            <a:ext cx="4578322" cy="5720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3249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6FF6ED-9A11-7A24-5E2D-72E3580AD2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70D18466-7E14-F6B7-6B51-B8ED7D2C7B18}"/>
              </a:ext>
            </a:extLst>
          </p:cNvPr>
          <p:cNvSpPr txBox="1"/>
          <p:nvPr/>
        </p:nvSpPr>
        <p:spPr>
          <a:xfrm>
            <a:off x="410308" y="714832"/>
            <a:ext cx="5427784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6. Tvar se převede na obrazové body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Běžná písma popisují tvar znaku pomocí obrysů. Aby mohl být zobrazen na obrazovce, musí se vypočítat, které obrazové body tvar pokrývá.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Tento převod se nazývá </a:t>
            </a:r>
            <a:r>
              <a:rPr lang="cs-CZ" b="1" dirty="0" err="1"/>
              <a:t>rasterizace</a:t>
            </a:r>
            <a:r>
              <a:rPr lang="cs-CZ" dirty="0"/>
              <a:t>. Okraje se mohou vyhlazovat pomocí přechodných odstínů, aby písmeno působilo hladce.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Vykreslování může využívat procesor, grafický procesor nebo jejich spolupráci. Záleží na programu a použitém grafickém systému. Windows umožňuje různé způsoby propojení textového a grafického vykreslování. </a:t>
            </a:r>
            <a:r>
              <a:rPr lang="cs-CZ" dirty="0">
                <a:hlinkClick r:id="rId2"/>
              </a:rPr>
              <a:t>Microsoft </a:t>
            </a:r>
            <a:r>
              <a:rPr lang="cs-CZ" dirty="0" err="1">
                <a:hlinkClick r:id="rId2"/>
              </a:rPr>
              <a:t>Learn</a:t>
            </a:r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Kdo to zajišťuje:</a:t>
            </a:r>
            <a:r>
              <a:rPr lang="cs-CZ" dirty="0"/>
              <a:t> vykreslovací software s pomocí procesoru a případně grafického procesoru.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BD8575AF-9125-CC8B-9B0E-F87BDA73E3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990" y="404446"/>
            <a:ext cx="4841013" cy="6049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7215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8748777F-C73D-26E2-3840-CAADB556D822}"/>
              </a:ext>
            </a:extLst>
          </p:cNvPr>
          <p:cNvSpPr txBox="1"/>
          <p:nvPr/>
        </p:nvSpPr>
        <p:spPr>
          <a:xfrm>
            <a:off x="633046" y="476853"/>
            <a:ext cx="1092590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7. Obraz okna se začlení do celé plochy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Vykreslené písmeno je součástí obrazu okna programu. Grafický systém operačního systému složí obraz okna s ostatními okny, hlavním panelem a dalšími prvky plochy.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Kdo to zajišťuje:</a:t>
            </a:r>
            <a:r>
              <a:rPr lang="cs-CZ" dirty="0"/>
              <a:t> grafický systém operačního systému, obvykle s pomocí grafického procesoru.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B343F02-A0D8-D502-C18C-42765B1C3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712" y="2661847"/>
            <a:ext cx="6608576" cy="37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421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A9BCD6FD-7ED4-508A-83BE-C0C6E56EB9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187899"/>
              </p:ext>
            </p:extLst>
          </p:nvPr>
        </p:nvGraphicFramePr>
        <p:xfrm>
          <a:off x="2382716" y="2643554"/>
          <a:ext cx="7426569" cy="292608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603852">
                  <a:extLst>
                    <a:ext uri="{9D8B030D-6E8A-4147-A177-3AD203B41FA5}">
                      <a16:colId xmlns:a16="http://schemas.microsoft.com/office/drawing/2014/main" val="2312501768"/>
                    </a:ext>
                  </a:extLst>
                </a:gridCol>
                <a:gridCol w="4822717">
                  <a:extLst>
                    <a:ext uri="{9D8B030D-6E8A-4147-A177-3AD203B41FA5}">
                      <a16:colId xmlns:a16="http://schemas.microsoft.com/office/drawing/2014/main" val="170584609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Součást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Její hlavní úloha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10098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UTF‑8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Pravidla pro převod mezi bajty a čísly znaků.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265487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Unicode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Určuje identitu znaků a jejich vlastnosti.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481866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Program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Zpracuje text a požaduje určité formátování a zobrazení.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398182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Písmo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600" dirty="0"/>
                        <a:t>Poskytuje tvary znaků a jejich rozměry.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46042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Operační systém a vykreslovací knihovny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Poskytují služby pro načítání dat, práci s písmem a vykreslení.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050852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/>
                        <a:t>Procesor a grafický procesor</a:t>
                      </a:r>
                      <a:endParaRPr lang="cs-CZ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Provádějí potřebné výpočty.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75835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/>
                        <a:t>Monitor</a:t>
                      </a:r>
                      <a:endParaRPr lang="cs-CZ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Fyzicky zobrazí výsledné obrazové body.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67075724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E5B1F5D9-098A-0AA3-32C0-6F87BF9AF7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831" y="288092"/>
            <a:ext cx="11471031" cy="2000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8. Monitor zobrazí výsledný obraz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Grafický hardware odešle výsledný obraz do monitoru. Elektronika monitoru podle přijatých hodnot řídí jednotlivé obrazové body a jejich barevné složky.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Monitor už neví, že zobrazuje písmeno č.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Dostává obrazová data, stejně jako při zobrazení fotografie.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Kdo to zajišťuje: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grafický hardware a elektronika monitoru.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5CA6EC2-6A84-3837-2EC3-F42A59DD4C45}"/>
              </a:ext>
            </a:extLst>
          </p:cNvPr>
          <p:cNvSpPr txBox="1"/>
          <p:nvPr/>
        </p:nvSpPr>
        <p:spPr>
          <a:xfrm>
            <a:off x="345831" y="5735762"/>
            <a:ext cx="1103727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 dalším obnovení obrazu se celý postup nemusí opakovat od začátku. Programy a systém si načtený text, písma i vypočítané tvary uchovávají v paměti.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Kvůli každému zobrazení znaku se tedy znovu nestahuje Unicode ani písmo ze sítě.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Obrázek 8">
            <a:hlinkClick r:id="rId2" action="ppaction://hlinksldjump"/>
            <a:extLst>
              <a:ext uri="{FF2B5EF4-FFF2-40B4-BE49-F238E27FC236}">
                <a16:creationId xmlns:a16="http://schemas.microsoft.com/office/drawing/2014/main" id="{9643B5DC-7C2E-9296-C4B1-DD3E34061E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0824" y="5569634"/>
            <a:ext cx="1022475" cy="102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47421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2022</Words>
  <Application>Microsoft Office PowerPoint</Application>
  <PresentationFormat>Širokoúhlá obrazovka</PresentationFormat>
  <Paragraphs>290</Paragraphs>
  <Slides>16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2" baseType="lpstr">
      <vt:lpstr>Arial</vt:lpstr>
      <vt:lpstr>Arial Unicode MS</vt:lpstr>
      <vt:lpstr>Calibri</vt:lpstr>
      <vt:lpstr>Calibri Light</vt:lpstr>
      <vt:lpstr>Cambria Math</vt:lpstr>
      <vt:lpstr>Motiv Office</vt:lpstr>
      <vt:lpstr>Kódování textu INV 403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20</cp:revision>
  <dcterms:created xsi:type="dcterms:W3CDTF">2026-07-18T05:10:25Z</dcterms:created>
  <dcterms:modified xsi:type="dcterms:W3CDTF">2026-10-09T11:44:44Z</dcterms:modified>
</cp:coreProperties>
</file>