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80" r:id="rId6"/>
    <p:sldId id="281" r:id="rId7"/>
    <p:sldId id="260" r:id="rId8"/>
    <p:sldId id="261" r:id="rId9"/>
    <p:sldId id="262" r:id="rId10"/>
    <p:sldId id="282" r:id="rId11"/>
    <p:sldId id="263" r:id="rId12"/>
    <p:sldId id="264" r:id="rId13"/>
    <p:sldId id="265" r:id="rId14"/>
    <p:sldId id="266" r:id="rId15"/>
    <p:sldId id="267" r:id="rId16"/>
    <p:sldId id="268" r:id="rId17"/>
    <p:sldId id="269" r:id="rId18"/>
    <p:sldId id="270" r:id="rId19"/>
    <p:sldId id="272" r:id="rId20"/>
    <p:sldId id="273" r:id="rId21"/>
    <p:sldId id="274" r:id="rId22"/>
    <p:sldId id="271" r:id="rId23"/>
    <p:sldId id="276" r:id="rId24"/>
    <p:sldId id="275" r:id="rId25"/>
    <p:sldId id="277" r:id="rId26"/>
    <p:sldId id="278" r:id="rId27"/>
    <p:sldId id="279" r:id="rId28"/>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143000" y="1122363"/>
            <a:ext cx="6858000" cy="2387600"/>
          </a:xfrm>
        </p:spPr>
        <p:txBody>
          <a:bodyPr anchor="b"/>
          <a:lstStyle>
            <a:lvl1pPr algn="ctr">
              <a:defRPr sz="6000"/>
            </a:lvl1pPr>
          </a:lstStyle>
          <a:p>
            <a:r>
              <a:rPr lang="cs-CZ" smtClean="0"/>
              <a:t>Kliknutím lze upravit styl.</a:t>
            </a:r>
            <a:endParaRPr lang="cs-CZ"/>
          </a:p>
        </p:txBody>
      </p:sp>
      <p:sp>
        <p:nvSpPr>
          <p:cNvPr id="3" name="Podnadpis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smtClean="0"/>
              <a:t>Kliknutím můžete upravit styl předlohy.</a:t>
            </a:r>
            <a:endParaRPr lang="cs-CZ"/>
          </a:p>
        </p:txBody>
      </p:sp>
      <p:sp>
        <p:nvSpPr>
          <p:cNvPr id="4" name="Zástupný symbol pro datum 3"/>
          <p:cNvSpPr>
            <a:spLocks noGrp="1"/>
          </p:cNvSpPr>
          <p:nvPr>
            <p:ph type="dt" sz="half" idx="10"/>
          </p:nvPr>
        </p:nvSpPr>
        <p:spPr/>
        <p:txBody>
          <a:bodyPr/>
          <a:lstStyle>
            <a:lvl1pPr>
              <a:defRPr/>
            </a:lvl1pPr>
          </a:lstStyle>
          <a:p>
            <a:endParaRPr lang="cs-CZ" altLang="cs-CZ"/>
          </a:p>
        </p:txBody>
      </p:sp>
      <p:sp>
        <p:nvSpPr>
          <p:cNvPr id="5" name="Zástupný symbol pro zápatí 4"/>
          <p:cNvSpPr>
            <a:spLocks noGrp="1"/>
          </p:cNvSpPr>
          <p:nvPr>
            <p:ph type="ftr" sz="quarter" idx="11"/>
          </p:nvPr>
        </p:nvSpPr>
        <p:spPr/>
        <p:txBody>
          <a:bodyPr/>
          <a:lstStyle>
            <a:lvl1pPr>
              <a:defRPr/>
            </a:lvl1pPr>
          </a:lstStyle>
          <a:p>
            <a:endParaRPr lang="cs-CZ" altLang="cs-CZ"/>
          </a:p>
        </p:txBody>
      </p:sp>
      <p:sp>
        <p:nvSpPr>
          <p:cNvPr id="6" name="Zástupný symbol pro číslo snímku 5"/>
          <p:cNvSpPr>
            <a:spLocks noGrp="1"/>
          </p:cNvSpPr>
          <p:nvPr>
            <p:ph type="sldNum" sz="quarter" idx="12"/>
          </p:nvPr>
        </p:nvSpPr>
        <p:spPr/>
        <p:txBody>
          <a:bodyPr/>
          <a:lstStyle>
            <a:lvl1pPr>
              <a:defRPr/>
            </a:lvl1pPr>
          </a:lstStyle>
          <a:p>
            <a:fld id="{E5043479-FCD7-4232-9F8D-463C8CFAAA47}" type="slidenum">
              <a:rPr lang="cs-CZ" altLang="cs-CZ"/>
              <a:pPr/>
              <a:t>‹#›</a:t>
            </a:fld>
            <a:endParaRPr lang="cs-CZ" altLang="cs-CZ"/>
          </a:p>
        </p:txBody>
      </p:sp>
    </p:spTree>
    <p:extLst>
      <p:ext uri="{BB962C8B-B14F-4D97-AF65-F5344CB8AC3E}">
        <p14:creationId xmlns:p14="http://schemas.microsoft.com/office/powerpoint/2010/main" val="2176059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ltLang="cs-CZ"/>
          </a:p>
        </p:txBody>
      </p:sp>
      <p:sp>
        <p:nvSpPr>
          <p:cNvPr id="5" name="Zástupný symbol pro zápatí 4"/>
          <p:cNvSpPr>
            <a:spLocks noGrp="1"/>
          </p:cNvSpPr>
          <p:nvPr>
            <p:ph type="ftr" sz="quarter" idx="11"/>
          </p:nvPr>
        </p:nvSpPr>
        <p:spPr/>
        <p:txBody>
          <a:bodyPr/>
          <a:lstStyle>
            <a:lvl1pPr>
              <a:defRPr/>
            </a:lvl1pPr>
          </a:lstStyle>
          <a:p>
            <a:endParaRPr lang="cs-CZ" altLang="cs-CZ"/>
          </a:p>
        </p:txBody>
      </p:sp>
      <p:sp>
        <p:nvSpPr>
          <p:cNvPr id="6" name="Zástupný symbol pro číslo snímku 5"/>
          <p:cNvSpPr>
            <a:spLocks noGrp="1"/>
          </p:cNvSpPr>
          <p:nvPr>
            <p:ph type="sldNum" sz="quarter" idx="12"/>
          </p:nvPr>
        </p:nvSpPr>
        <p:spPr/>
        <p:txBody>
          <a:bodyPr/>
          <a:lstStyle>
            <a:lvl1pPr>
              <a:defRPr/>
            </a:lvl1pPr>
          </a:lstStyle>
          <a:p>
            <a:fld id="{785F3D1F-C448-4D92-A7FE-E9A35AA5014D}" type="slidenum">
              <a:rPr lang="cs-CZ" altLang="cs-CZ"/>
              <a:pPr/>
              <a:t>‹#›</a:t>
            </a:fld>
            <a:endParaRPr lang="cs-CZ" altLang="cs-CZ"/>
          </a:p>
        </p:txBody>
      </p:sp>
    </p:spTree>
    <p:extLst>
      <p:ext uri="{BB962C8B-B14F-4D97-AF65-F5344CB8AC3E}">
        <p14:creationId xmlns:p14="http://schemas.microsoft.com/office/powerpoint/2010/main" val="3906674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623888" y="1709738"/>
            <a:ext cx="7886700" cy="2852737"/>
          </a:xfrm>
        </p:spPr>
        <p:txBody>
          <a:bodyPr anchor="b"/>
          <a:lstStyle>
            <a:lvl1pPr>
              <a:defRPr sz="6000"/>
            </a:lvl1pPr>
          </a:lstStyle>
          <a:p>
            <a:r>
              <a:rPr lang="cs-CZ" smtClean="0"/>
              <a:t>Kliknutím lze upravit styl.</a:t>
            </a:r>
            <a:endParaRPr lang="cs-CZ"/>
          </a:p>
        </p:txBody>
      </p:sp>
      <p:sp>
        <p:nvSpPr>
          <p:cNvPr id="3" name="Zástupný symbol pro text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cs-CZ" smtClean="0"/>
              <a:t>Upravte styly předlohy textu.</a:t>
            </a:r>
          </a:p>
        </p:txBody>
      </p:sp>
      <p:sp>
        <p:nvSpPr>
          <p:cNvPr id="4" name="Zástupný symbol pro datum 3"/>
          <p:cNvSpPr>
            <a:spLocks noGrp="1"/>
          </p:cNvSpPr>
          <p:nvPr>
            <p:ph type="dt" sz="half" idx="10"/>
          </p:nvPr>
        </p:nvSpPr>
        <p:spPr/>
        <p:txBody>
          <a:bodyPr/>
          <a:lstStyle>
            <a:lvl1pPr>
              <a:defRPr/>
            </a:lvl1pPr>
          </a:lstStyle>
          <a:p>
            <a:endParaRPr lang="cs-CZ" altLang="cs-CZ"/>
          </a:p>
        </p:txBody>
      </p:sp>
      <p:sp>
        <p:nvSpPr>
          <p:cNvPr id="5" name="Zástupný symbol pro zápatí 4"/>
          <p:cNvSpPr>
            <a:spLocks noGrp="1"/>
          </p:cNvSpPr>
          <p:nvPr>
            <p:ph type="ftr" sz="quarter" idx="11"/>
          </p:nvPr>
        </p:nvSpPr>
        <p:spPr/>
        <p:txBody>
          <a:bodyPr/>
          <a:lstStyle>
            <a:lvl1pPr>
              <a:defRPr/>
            </a:lvl1pPr>
          </a:lstStyle>
          <a:p>
            <a:endParaRPr lang="cs-CZ" altLang="cs-CZ"/>
          </a:p>
        </p:txBody>
      </p:sp>
      <p:sp>
        <p:nvSpPr>
          <p:cNvPr id="6" name="Zástupný symbol pro číslo snímku 5"/>
          <p:cNvSpPr>
            <a:spLocks noGrp="1"/>
          </p:cNvSpPr>
          <p:nvPr>
            <p:ph type="sldNum" sz="quarter" idx="12"/>
          </p:nvPr>
        </p:nvSpPr>
        <p:spPr/>
        <p:txBody>
          <a:bodyPr/>
          <a:lstStyle>
            <a:lvl1pPr>
              <a:defRPr/>
            </a:lvl1pPr>
          </a:lstStyle>
          <a:p>
            <a:fld id="{3071479C-762B-44CA-A984-DB85F179DB79}" type="slidenum">
              <a:rPr lang="cs-CZ" altLang="cs-CZ"/>
              <a:pPr/>
              <a:t>‹#›</a:t>
            </a:fld>
            <a:endParaRPr lang="cs-CZ" altLang="cs-CZ"/>
          </a:p>
        </p:txBody>
      </p:sp>
    </p:spTree>
    <p:extLst>
      <p:ext uri="{BB962C8B-B14F-4D97-AF65-F5344CB8AC3E}">
        <p14:creationId xmlns:p14="http://schemas.microsoft.com/office/powerpoint/2010/main" val="1666366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lvl1pPr>
              <a:defRPr/>
            </a:lvl1pPr>
          </a:lstStyle>
          <a:p>
            <a:endParaRPr lang="cs-CZ" altLang="cs-CZ"/>
          </a:p>
        </p:txBody>
      </p:sp>
      <p:sp>
        <p:nvSpPr>
          <p:cNvPr id="6" name="Zástupný symbol pro zápatí 5"/>
          <p:cNvSpPr>
            <a:spLocks noGrp="1"/>
          </p:cNvSpPr>
          <p:nvPr>
            <p:ph type="ftr" sz="quarter" idx="11"/>
          </p:nvPr>
        </p:nvSpPr>
        <p:spPr/>
        <p:txBody>
          <a:bodyPr/>
          <a:lstStyle>
            <a:lvl1pPr>
              <a:defRPr/>
            </a:lvl1pPr>
          </a:lstStyle>
          <a:p>
            <a:endParaRPr lang="cs-CZ" altLang="cs-CZ"/>
          </a:p>
        </p:txBody>
      </p:sp>
      <p:sp>
        <p:nvSpPr>
          <p:cNvPr id="7" name="Zástupný symbol pro číslo snímku 6"/>
          <p:cNvSpPr>
            <a:spLocks noGrp="1"/>
          </p:cNvSpPr>
          <p:nvPr>
            <p:ph type="sldNum" sz="quarter" idx="12"/>
          </p:nvPr>
        </p:nvSpPr>
        <p:spPr/>
        <p:txBody>
          <a:bodyPr/>
          <a:lstStyle>
            <a:lvl1pPr>
              <a:defRPr/>
            </a:lvl1pPr>
          </a:lstStyle>
          <a:p>
            <a:fld id="{8DD10B57-5DD1-43D0-A480-5A403F806636}" type="slidenum">
              <a:rPr lang="cs-CZ" altLang="cs-CZ"/>
              <a:pPr/>
              <a:t>‹#›</a:t>
            </a:fld>
            <a:endParaRPr lang="cs-CZ" altLang="cs-CZ"/>
          </a:p>
        </p:txBody>
      </p:sp>
    </p:spTree>
    <p:extLst>
      <p:ext uri="{BB962C8B-B14F-4D97-AF65-F5344CB8AC3E}">
        <p14:creationId xmlns:p14="http://schemas.microsoft.com/office/powerpoint/2010/main" val="1268878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30238" y="365125"/>
            <a:ext cx="7886700" cy="1325563"/>
          </a:xfrm>
        </p:spPr>
        <p:txBody>
          <a:bodyPr/>
          <a:lstStyle/>
          <a:p>
            <a:r>
              <a:rPr lang="cs-CZ" smtClean="0"/>
              <a:t>Kliknutím lze upravit styl.</a:t>
            </a:r>
            <a:endParaRPr lang="cs-CZ"/>
          </a:p>
        </p:txBody>
      </p:sp>
      <p:sp>
        <p:nvSpPr>
          <p:cNvPr id="3" name="Zástupný symbol pro text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Upravte styly předlohy textu.</a:t>
            </a:r>
          </a:p>
        </p:txBody>
      </p:sp>
      <p:sp>
        <p:nvSpPr>
          <p:cNvPr id="4" name="Zástupný symbol pro obsah 3"/>
          <p:cNvSpPr>
            <a:spLocks noGrp="1"/>
          </p:cNvSpPr>
          <p:nvPr>
            <p:ph sz="half" idx="2"/>
          </p:nvPr>
        </p:nvSpPr>
        <p:spPr>
          <a:xfrm>
            <a:off x="630238" y="2505075"/>
            <a:ext cx="3868737" cy="3684588"/>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Upravte styly předlohy textu.</a:t>
            </a:r>
          </a:p>
        </p:txBody>
      </p:sp>
      <p:sp>
        <p:nvSpPr>
          <p:cNvPr id="6" name="Zástupný symbol pro obsah 5"/>
          <p:cNvSpPr>
            <a:spLocks noGrp="1"/>
          </p:cNvSpPr>
          <p:nvPr>
            <p:ph sz="quarter" idx="4"/>
          </p:nvPr>
        </p:nvSpPr>
        <p:spPr>
          <a:xfrm>
            <a:off x="4629150" y="2505075"/>
            <a:ext cx="3887788" cy="3684588"/>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lvl1pPr>
              <a:defRPr/>
            </a:lvl1pPr>
          </a:lstStyle>
          <a:p>
            <a:endParaRPr lang="cs-CZ" altLang="cs-CZ"/>
          </a:p>
        </p:txBody>
      </p:sp>
      <p:sp>
        <p:nvSpPr>
          <p:cNvPr id="8" name="Zástupný symbol pro zápatí 7"/>
          <p:cNvSpPr>
            <a:spLocks noGrp="1"/>
          </p:cNvSpPr>
          <p:nvPr>
            <p:ph type="ftr" sz="quarter" idx="11"/>
          </p:nvPr>
        </p:nvSpPr>
        <p:spPr/>
        <p:txBody>
          <a:bodyPr/>
          <a:lstStyle>
            <a:lvl1pPr>
              <a:defRPr/>
            </a:lvl1pPr>
          </a:lstStyle>
          <a:p>
            <a:endParaRPr lang="cs-CZ" altLang="cs-CZ"/>
          </a:p>
        </p:txBody>
      </p:sp>
      <p:sp>
        <p:nvSpPr>
          <p:cNvPr id="9" name="Zástupný symbol pro číslo snímku 8"/>
          <p:cNvSpPr>
            <a:spLocks noGrp="1"/>
          </p:cNvSpPr>
          <p:nvPr>
            <p:ph type="sldNum" sz="quarter" idx="12"/>
          </p:nvPr>
        </p:nvSpPr>
        <p:spPr/>
        <p:txBody>
          <a:bodyPr/>
          <a:lstStyle>
            <a:lvl1pPr>
              <a:defRPr/>
            </a:lvl1pPr>
          </a:lstStyle>
          <a:p>
            <a:fld id="{3CD61858-614A-4078-A950-17DD7CAD489E}" type="slidenum">
              <a:rPr lang="cs-CZ" altLang="cs-CZ"/>
              <a:pPr/>
              <a:t>‹#›</a:t>
            </a:fld>
            <a:endParaRPr lang="cs-CZ" altLang="cs-CZ"/>
          </a:p>
        </p:txBody>
      </p:sp>
    </p:spTree>
    <p:extLst>
      <p:ext uri="{BB962C8B-B14F-4D97-AF65-F5344CB8AC3E}">
        <p14:creationId xmlns:p14="http://schemas.microsoft.com/office/powerpoint/2010/main" val="852806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lvl1pPr>
              <a:defRPr/>
            </a:lvl1pPr>
          </a:lstStyle>
          <a:p>
            <a:endParaRPr lang="cs-CZ" altLang="cs-CZ"/>
          </a:p>
        </p:txBody>
      </p:sp>
      <p:sp>
        <p:nvSpPr>
          <p:cNvPr id="4" name="Zástupný symbol pro zápatí 3"/>
          <p:cNvSpPr>
            <a:spLocks noGrp="1"/>
          </p:cNvSpPr>
          <p:nvPr>
            <p:ph type="ftr" sz="quarter" idx="11"/>
          </p:nvPr>
        </p:nvSpPr>
        <p:spPr/>
        <p:txBody>
          <a:bodyPr/>
          <a:lstStyle>
            <a:lvl1pPr>
              <a:defRPr/>
            </a:lvl1pPr>
          </a:lstStyle>
          <a:p>
            <a:endParaRPr lang="cs-CZ" altLang="cs-CZ"/>
          </a:p>
        </p:txBody>
      </p:sp>
      <p:sp>
        <p:nvSpPr>
          <p:cNvPr id="5" name="Zástupný symbol pro číslo snímku 4"/>
          <p:cNvSpPr>
            <a:spLocks noGrp="1"/>
          </p:cNvSpPr>
          <p:nvPr>
            <p:ph type="sldNum" sz="quarter" idx="12"/>
          </p:nvPr>
        </p:nvSpPr>
        <p:spPr/>
        <p:txBody>
          <a:bodyPr/>
          <a:lstStyle>
            <a:lvl1pPr>
              <a:defRPr/>
            </a:lvl1pPr>
          </a:lstStyle>
          <a:p>
            <a:fld id="{9E1688B2-79E5-4213-B2EA-3B1D4B5CB094}" type="slidenum">
              <a:rPr lang="cs-CZ" altLang="cs-CZ"/>
              <a:pPr/>
              <a:t>‹#›</a:t>
            </a:fld>
            <a:endParaRPr lang="cs-CZ" altLang="cs-CZ"/>
          </a:p>
        </p:txBody>
      </p:sp>
    </p:spTree>
    <p:extLst>
      <p:ext uri="{BB962C8B-B14F-4D97-AF65-F5344CB8AC3E}">
        <p14:creationId xmlns:p14="http://schemas.microsoft.com/office/powerpoint/2010/main" val="3869758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lvl1pPr>
              <a:defRPr/>
            </a:lvl1pPr>
          </a:lstStyle>
          <a:p>
            <a:endParaRPr lang="cs-CZ" altLang="cs-CZ"/>
          </a:p>
        </p:txBody>
      </p:sp>
      <p:sp>
        <p:nvSpPr>
          <p:cNvPr id="3" name="Zástupný symbol pro zápatí 2"/>
          <p:cNvSpPr>
            <a:spLocks noGrp="1"/>
          </p:cNvSpPr>
          <p:nvPr>
            <p:ph type="ftr" sz="quarter" idx="11"/>
          </p:nvPr>
        </p:nvSpPr>
        <p:spPr/>
        <p:txBody>
          <a:bodyPr/>
          <a:lstStyle>
            <a:lvl1pPr>
              <a:defRPr/>
            </a:lvl1pPr>
          </a:lstStyle>
          <a:p>
            <a:endParaRPr lang="cs-CZ" altLang="cs-CZ"/>
          </a:p>
        </p:txBody>
      </p:sp>
      <p:sp>
        <p:nvSpPr>
          <p:cNvPr id="4" name="Zástupný symbol pro číslo snímku 3"/>
          <p:cNvSpPr>
            <a:spLocks noGrp="1"/>
          </p:cNvSpPr>
          <p:nvPr>
            <p:ph type="sldNum" sz="quarter" idx="12"/>
          </p:nvPr>
        </p:nvSpPr>
        <p:spPr/>
        <p:txBody>
          <a:bodyPr/>
          <a:lstStyle>
            <a:lvl1pPr>
              <a:defRPr/>
            </a:lvl1pPr>
          </a:lstStyle>
          <a:p>
            <a:fld id="{1E10AC81-7395-44AD-BBAC-8B0C471960C5}" type="slidenum">
              <a:rPr lang="cs-CZ" altLang="cs-CZ"/>
              <a:pPr/>
              <a:t>‹#›</a:t>
            </a:fld>
            <a:endParaRPr lang="cs-CZ" altLang="cs-CZ"/>
          </a:p>
        </p:txBody>
      </p:sp>
    </p:spTree>
    <p:extLst>
      <p:ext uri="{BB962C8B-B14F-4D97-AF65-F5344CB8AC3E}">
        <p14:creationId xmlns:p14="http://schemas.microsoft.com/office/powerpoint/2010/main" val="940486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30238" y="457200"/>
            <a:ext cx="2949575" cy="1600200"/>
          </a:xfrm>
        </p:spPr>
        <p:txBody>
          <a:bodyPr anchor="b"/>
          <a:lstStyle>
            <a:lvl1pPr>
              <a:defRPr sz="3200"/>
            </a:lvl1pPr>
          </a:lstStyle>
          <a:p>
            <a:r>
              <a:rPr lang="cs-CZ" smtClean="0"/>
              <a:t>Kliknutím lze upravit styl.</a:t>
            </a:r>
            <a:endParaRPr lang="cs-CZ"/>
          </a:p>
        </p:txBody>
      </p:sp>
      <p:sp>
        <p:nvSpPr>
          <p:cNvPr id="3" name="Zástupný symbol pro obsah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Upravte styly předlohy textu.</a:t>
            </a:r>
          </a:p>
        </p:txBody>
      </p:sp>
      <p:sp>
        <p:nvSpPr>
          <p:cNvPr id="5" name="Zástupný symbol pro datum 4"/>
          <p:cNvSpPr>
            <a:spLocks noGrp="1"/>
          </p:cNvSpPr>
          <p:nvPr>
            <p:ph type="dt" sz="half" idx="10"/>
          </p:nvPr>
        </p:nvSpPr>
        <p:spPr/>
        <p:txBody>
          <a:bodyPr/>
          <a:lstStyle>
            <a:lvl1pPr>
              <a:defRPr/>
            </a:lvl1pPr>
          </a:lstStyle>
          <a:p>
            <a:endParaRPr lang="cs-CZ" altLang="cs-CZ"/>
          </a:p>
        </p:txBody>
      </p:sp>
      <p:sp>
        <p:nvSpPr>
          <p:cNvPr id="6" name="Zástupný symbol pro zápatí 5"/>
          <p:cNvSpPr>
            <a:spLocks noGrp="1"/>
          </p:cNvSpPr>
          <p:nvPr>
            <p:ph type="ftr" sz="quarter" idx="11"/>
          </p:nvPr>
        </p:nvSpPr>
        <p:spPr/>
        <p:txBody>
          <a:bodyPr/>
          <a:lstStyle>
            <a:lvl1pPr>
              <a:defRPr/>
            </a:lvl1pPr>
          </a:lstStyle>
          <a:p>
            <a:endParaRPr lang="cs-CZ" altLang="cs-CZ"/>
          </a:p>
        </p:txBody>
      </p:sp>
      <p:sp>
        <p:nvSpPr>
          <p:cNvPr id="7" name="Zástupný symbol pro číslo snímku 6"/>
          <p:cNvSpPr>
            <a:spLocks noGrp="1"/>
          </p:cNvSpPr>
          <p:nvPr>
            <p:ph type="sldNum" sz="quarter" idx="12"/>
          </p:nvPr>
        </p:nvSpPr>
        <p:spPr/>
        <p:txBody>
          <a:bodyPr/>
          <a:lstStyle>
            <a:lvl1pPr>
              <a:defRPr/>
            </a:lvl1pPr>
          </a:lstStyle>
          <a:p>
            <a:fld id="{69819D0B-0F9F-465D-9615-4B0012B9CE66}" type="slidenum">
              <a:rPr lang="cs-CZ" altLang="cs-CZ"/>
              <a:pPr/>
              <a:t>‹#›</a:t>
            </a:fld>
            <a:endParaRPr lang="cs-CZ" altLang="cs-CZ"/>
          </a:p>
        </p:txBody>
      </p:sp>
    </p:spTree>
    <p:extLst>
      <p:ext uri="{BB962C8B-B14F-4D97-AF65-F5344CB8AC3E}">
        <p14:creationId xmlns:p14="http://schemas.microsoft.com/office/powerpoint/2010/main" val="1751961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30238" y="457200"/>
            <a:ext cx="2949575" cy="1600200"/>
          </a:xfrm>
        </p:spPr>
        <p:txBody>
          <a:bodyPr anchor="b"/>
          <a:lstStyle>
            <a:lvl1pPr>
              <a:defRPr sz="3200"/>
            </a:lvl1pPr>
          </a:lstStyle>
          <a:p>
            <a:r>
              <a:rPr lang="cs-CZ" smtClean="0"/>
              <a:t>Kliknutím lze upravit styl.</a:t>
            </a:r>
            <a:endParaRPr lang="cs-CZ"/>
          </a:p>
        </p:txBody>
      </p:sp>
      <p:sp>
        <p:nvSpPr>
          <p:cNvPr id="3" name="Zástupný symbol pro obrázek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Upravte styly předlohy textu.</a:t>
            </a:r>
          </a:p>
        </p:txBody>
      </p:sp>
      <p:sp>
        <p:nvSpPr>
          <p:cNvPr id="5" name="Zástupný symbol pro datum 4"/>
          <p:cNvSpPr>
            <a:spLocks noGrp="1"/>
          </p:cNvSpPr>
          <p:nvPr>
            <p:ph type="dt" sz="half" idx="10"/>
          </p:nvPr>
        </p:nvSpPr>
        <p:spPr/>
        <p:txBody>
          <a:bodyPr/>
          <a:lstStyle>
            <a:lvl1pPr>
              <a:defRPr/>
            </a:lvl1pPr>
          </a:lstStyle>
          <a:p>
            <a:endParaRPr lang="cs-CZ" altLang="cs-CZ"/>
          </a:p>
        </p:txBody>
      </p:sp>
      <p:sp>
        <p:nvSpPr>
          <p:cNvPr id="6" name="Zástupný symbol pro zápatí 5"/>
          <p:cNvSpPr>
            <a:spLocks noGrp="1"/>
          </p:cNvSpPr>
          <p:nvPr>
            <p:ph type="ftr" sz="quarter" idx="11"/>
          </p:nvPr>
        </p:nvSpPr>
        <p:spPr/>
        <p:txBody>
          <a:bodyPr/>
          <a:lstStyle>
            <a:lvl1pPr>
              <a:defRPr/>
            </a:lvl1pPr>
          </a:lstStyle>
          <a:p>
            <a:endParaRPr lang="cs-CZ" altLang="cs-CZ"/>
          </a:p>
        </p:txBody>
      </p:sp>
      <p:sp>
        <p:nvSpPr>
          <p:cNvPr id="7" name="Zástupný symbol pro číslo snímku 6"/>
          <p:cNvSpPr>
            <a:spLocks noGrp="1"/>
          </p:cNvSpPr>
          <p:nvPr>
            <p:ph type="sldNum" sz="quarter" idx="12"/>
          </p:nvPr>
        </p:nvSpPr>
        <p:spPr/>
        <p:txBody>
          <a:bodyPr/>
          <a:lstStyle>
            <a:lvl1pPr>
              <a:defRPr/>
            </a:lvl1pPr>
          </a:lstStyle>
          <a:p>
            <a:fld id="{7EE61390-50B6-4EA5-8C5A-B4DEAB435E55}" type="slidenum">
              <a:rPr lang="cs-CZ" altLang="cs-CZ"/>
              <a:pPr/>
              <a:t>‹#›</a:t>
            </a:fld>
            <a:endParaRPr lang="cs-CZ" altLang="cs-CZ"/>
          </a:p>
        </p:txBody>
      </p:sp>
    </p:spTree>
    <p:extLst>
      <p:ext uri="{BB962C8B-B14F-4D97-AF65-F5344CB8AC3E}">
        <p14:creationId xmlns:p14="http://schemas.microsoft.com/office/powerpoint/2010/main" val="3910538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ltLang="cs-CZ"/>
          </a:p>
        </p:txBody>
      </p:sp>
      <p:sp>
        <p:nvSpPr>
          <p:cNvPr id="5" name="Zástupný symbol pro zápatí 4"/>
          <p:cNvSpPr>
            <a:spLocks noGrp="1"/>
          </p:cNvSpPr>
          <p:nvPr>
            <p:ph type="ftr" sz="quarter" idx="11"/>
          </p:nvPr>
        </p:nvSpPr>
        <p:spPr/>
        <p:txBody>
          <a:bodyPr/>
          <a:lstStyle>
            <a:lvl1pPr>
              <a:defRPr/>
            </a:lvl1pPr>
          </a:lstStyle>
          <a:p>
            <a:endParaRPr lang="cs-CZ" altLang="cs-CZ"/>
          </a:p>
        </p:txBody>
      </p:sp>
      <p:sp>
        <p:nvSpPr>
          <p:cNvPr id="6" name="Zástupný symbol pro číslo snímku 5"/>
          <p:cNvSpPr>
            <a:spLocks noGrp="1"/>
          </p:cNvSpPr>
          <p:nvPr>
            <p:ph type="sldNum" sz="quarter" idx="12"/>
          </p:nvPr>
        </p:nvSpPr>
        <p:spPr/>
        <p:txBody>
          <a:bodyPr/>
          <a:lstStyle>
            <a:lvl1pPr>
              <a:defRPr/>
            </a:lvl1pPr>
          </a:lstStyle>
          <a:p>
            <a:fld id="{0179009C-C7A9-429A-9618-A20B6FDB4940}" type="slidenum">
              <a:rPr lang="cs-CZ" altLang="cs-CZ"/>
              <a:pPr/>
              <a:t>‹#›</a:t>
            </a:fld>
            <a:endParaRPr lang="cs-CZ" altLang="cs-CZ"/>
          </a:p>
        </p:txBody>
      </p:sp>
    </p:spTree>
    <p:extLst>
      <p:ext uri="{BB962C8B-B14F-4D97-AF65-F5344CB8AC3E}">
        <p14:creationId xmlns:p14="http://schemas.microsoft.com/office/powerpoint/2010/main" val="3701858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endParaRPr lang="cs-CZ" altLang="cs-CZ"/>
          </a:p>
        </p:txBody>
      </p:sp>
      <p:sp>
        <p:nvSpPr>
          <p:cNvPr id="5" name="Zástupný symbol pro zápatí 4"/>
          <p:cNvSpPr>
            <a:spLocks noGrp="1"/>
          </p:cNvSpPr>
          <p:nvPr>
            <p:ph type="ftr" sz="quarter" idx="11"/>
          </p:nvPr>
        </p:nvSpPr>
        <p:spPr/>
        <p:txBody>
          <a:bodyPr/>
          <a:lstStyle>
            <a:lvl1pPr>
              <a:defRPr/>
            </a:lvl1pPr>
          </a:lstStyle>
          <a:p>
            <a:endParaRPr lang="cs-CZ" altLang="cs-CZ"/>
          </a:p>
        </p:txBody>
      </p:sp>
      <p:sp>
        <p:nvSpPr>
          <p:cNvPr id="6" name="Zástupný symbol pro číslo snímku 5"/>
          <p:cNvSpPr>
            <a:spLocks noGrp="1"/>
          </p:cNvSpPr>
          <p:nvPr>
            <p:ph type="sldNum" sz="quarter" idx="12"/>
          </p:nvPr>
        </p:nvSpPr>
        <p:spPr/>
        <p:txBody>
          <a:bodyPr/>
          <a:lstStyle>
            <a:lvl1pPr>
              <a:defRPr/>
            </a:lvl1pPr>
          </a:lstStyle>
          <a:p>
            <a:fld id="{2F43DBFF-16BB-4C54-9697-1CBBAB086A33}" type="slidenum">
              <a:rPr lang="cs-CZ" altLang="cs-CZ"/>
              <a:pPr/>
              <a:t>‹#›</a:t>
            </a:fld>
            <a:endParaRPr lang="cs-CZ" altLang="cs-CZ"/>
          </a:p>
        </p:txBody>
      </p:sp>
    </p:spTree>
    <p:extLst>
      <p:ext uri="{BB962C8B-B14F-4D97-AF65-F5344CB8AC3E}">
        <p14:creationId xmlns:p14="http://schemas.microsoft.com/office/powerpoint/2010/main" val="499273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cs-CZ" alt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cs-CZ" altLang="cs-CZ" smtClean="0"/>
              <a:t>Klepnutím lze upravit styly předlohy textu.</a:t>
            </a:r>
          </a:p>
          <a:p>
            <a:pPr lvl="1"/>
            <a:r>
              <a:rPr lang="cs-CZ" altLang="cs-CZ" smtClean="0"/>
              <a:t>Druhá úroveň</a:t>
            </a:r>
          </a:p>
          <a:p>
            <a:pPr lvl="2"/>
            <a:r>
              <a:rPr lang="cs-CZ" altLang="cs-CZ" smtClean="0"/>
              <a:t>Třetí úroveň</a:t>
            </a:r>
          </a:p>
          <a:p>
            <a:pPr lvl="3"/>
            <a:r>
              <a:rPr lang="cs-CZ" altLang="cs-CZ" smtClean="0"/>
              <a:t>Čtvrtá úroveň</a:t>
            </a:r>
          </a:p>
          <a:p>
            <a:pPr lvl="4"/>
            <a:r>
              <a:rPr lang="cs-CZ" alt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cs-CZ" altLang="cs-CZ"/>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cs-CZ" altLang="cs-CZ"/>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C0F12E16-43EA-4166-A2EE-F7CB1CA862CA}" type="slidenum">
              <a:rPr lang="cs-CZ" altLang="cs-CZ"/>
              <a:pPr/>
              <a:t>‹#›</a:t>
            </a:fld>
            <a:endParaRPr lang="cs-CZ" alt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upload.wikimedia.org/wikipedia/commons/2/27/Edgar_Allan_Poe_2.jp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upload.wikimedia.org/wikipedia/commons/6/62/Paul_Gustave_Dore_Raven14.jp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cs.wikipedia.org/wiki/Morbidita" TargetMode="External"/><Relationship Id="rId2" Type="http://schemas.openxmlformats.org/officeDocument/2006/relationships/hyperlink" Target="http://cs.wikipedia.org/wiki/Pesimismus" TargetMode="External"/><Relationship Id="rId1" Type="http://schemas.openxmlformats.org/officeDocument/2006/relationships/slideLayout" Target="../slideLayouts/slideLayout2.xml"/><Relationship Id="rId4" Type="http://schemas.openxmlformats.org/officeDocument/2006/relationships/hyperlink" Target="http://cs.wikipedia.org/wiki/Mysticismus"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130425"/>
            <a:ext cx="7772400" cy="1470025"/>
          </a:xfrm>
        </p:spPr>
        <p:txBody>
          <a:bodyPr anchor="ctr"/>
          <a:lstStyle/>
          <a:p>
            <a:r>
              <a:rPr lang="cs-CZ" altLang="cs-CZ" sz="4400"/>
              <a:t>Edgar Allan Poe</a:t>
            </a:r>
          </a:p>
        </p:txBody>
      </p:sp>
      <p:sp>
        <p:nvSpPr>
          <p:cNvPr id="2051" name="Rectangle 3"/>
          <p:cNvSpPr>
            <a:spLocks noGrp="1" noChangeArrowheads="1"/>
          </p:cNvSpPr>
          <p:nvPr>
            <p:ph type="subTitle" idx="1"/>
          </p:nvPr>
        </p:nvSpPr>
        <p:spPr>
          <a:xfrm>
            <a:off x="1371600" y="3886200"/>
            <a:ext cx="6400800" cy="1752600"/>
          </a:xfrm>
        </p:spPr>
        <p:txBody>
          <a:bodyPr/>
          <a:lstStyle/>
          <a:p>
            <a:r>
              <a:rPr lang="cs-CZ" altLang="cs-CZ" sz="3200" dirty="0" smtClean="0"/>
              <a:t>Americký romantismus</a:t>
            </a:r>
          </a:p>
          <a:p>
            <a:endParaRPr lang="cs-CZ" altLang="cs-CZ" sz="3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cs-CZ" altLang="cs-CZ"/>
              <a:t>autor</a:t>
            </a:r>
          </a:p>
        </p:txBody>
      </p:sp>
      <p:sp>
        <p:nvSpPr>
          <p:cNvPr id="3075" name="Rectangle 3"/>
          <p:cNvSpPr>
            <a:spLocks noGrp="1" noChangeArrowheads="1"/>
          </p:cNvSpPr>
          <p:nvPr>
            <p:ph type="body" idx="1"/>
          </p:nvPr>
        </p:nvSpPr>
        <p:spPr/>
        <p:txBody>
          <a:bodyPr/>
          <a:lstStyle/>
          <a:p>
            <a:r>
              <a:rPr lang="cs-CZ" altLang="cs-CZ" sz="2800" dirty="0"/>
              <a:t>1809 – 1849, lit. směr: romantismus</a:t>
            </a:r>
          </a:p>
          <a:p>
            <a:r>
              <a:rPr lang="cs-CZ" altLang="cs-CZ" sz="2800" dirty="0"/>
              <a:t>zakladatel novodobých hororových příběhů</a:t>
            </a:r>
          </a:p>
          <a:p>
            <a:r>
              <a:rPr lang="cs-CZ" altLang="cs-CZ" sz="2800" dirty="0"/>
              <a:t>předchůdce detektivní lit</a:t>
            </a:r>
            <a:r>
              <a:rPr lang="cs-CZ" altLang="cs-CZ" sz="2800" dirty="0" smtClean="0"/>
              <a:t>.  ?</a:t>
            </a:r>
            <a:endParaRPr lang="cs-CZ" altLang="cs-CZ" sz="2800" dirty="0"/>
          </a:p>
          <a:p>
            <a:r>
              <a:rPr lang="cs-CZ" altLang="cs-CZ" sz="2800" dirty="0"/>
              <a:t>vzor pro symbolisty</a:t>
            </a:r>
          </a:p>
          <a:p>
            <a:r>
              <a:rPr lang="cs-CZ" altLang="cs-CZ" sz="2800" dirty="0"/>
              <a:t>americký povídkář, </a:t>
            </a:r>
            <a:r>
              <a:rPr lang="cs-CZ" altLang="cs-CZ" sz="2800" dirty="0" smtClean="0"/>
              <a:t>básník</a:t>
            </a:r>
            <a:endParaRPr lang="cs-CZ" altLang="cs-CZ" sz="2800" dirty="0"/>
          </a:p>
          <a:p>
            <a:r>
              <a:rPr lang="cs-CZ" altLang="cs-CZ" sz="2800" dirty="0"/>
              <a:t>sirotek </a:t>
            </a:r>
            <a:r>
              <a:rPr lang="cs-CZ" altLang="cs-CZ" sz="2800" dirty="0">
                <a:cs typeface="Arial" panose="020B0604020202020204" pitchFamily="34" charset="0"/>
              </a:rPr>
              <a:t>→ vychován </a:t>
            </a:r>
            <a:r>
              <a:rPr lang="cs-CZ" altLang="cs-CZ" sz="2800" dirty="0" smtClean="0">
                <a:cs typeface="Arial" panose="020B0604020202020204" pitchFamily="34" charset="0"/>
              </a:rPr>
              <a:t>otčímem (rodina Allanů) </a:t>
            </a:r>
            <a:r>
              <a:rPr lang="cs-CZ" altLang="cs-CZ" sz="2800" dirty="0">
                <a:cs typeface="Arial" panose="020B0604020202020204" pitchFamily="34" charset="0"/>
              </a:rPr>
              <a:t>(neshody) → poslán na vojenskou školu → vyloučen</a:t>
            </a:r>
          </a:p>
          <a:p>
            <a:r>
              <a:rPr lang="cs-CZ" altLang="cs-CZ" sz="2800" dirty="0">
                <a:cs typeface="Arial" panose="020B0604020202020204" pitchFamily="34" charset="0"/>
              </a:rPr>
              <a:t> </a:t>
            </a:r>
            <a:r>
              <a:rPr lang="cs-CZ" altLang="cs-CZ" sz="2800" dirty="0" smtClean="0">
                <a:cs typeface="Arial" panose="020B0604020202020204" pitchFamily="34" charset="0"/>
              </a:rPr>
              <a:t>bydleli v Anglii, škola </a:t>
            </a:r>
            <a:r>
              <a:rPr lang="cs-CZ" altLang="cs-CZ" sz="2800" dirty="0" smtClean="0">
                <a:cs typeface="Arial" panose="020B0604020202020204" pitchFamily="34" charset="0"/>
              </a:rPr>
              <a:t>ve Skotsku, </a:t>
            </a:r>
            <a:r>
              <a:rPr lang="cs-CZ" altLang="cs-CZ" sz="2800" dirty="0" smtClean="0">
                <a:cs typeface="Arial" panose="020B0604020202020204" pitchFamily="34" charset="0"/>
              </a:rPr>
              <a:t>poté Londýn = inspirace po celý život (tajemná Anglie)</a:t>
            </a:r>
            <a:endParaRPr lang="cs-CZ" altLang="cs-CZ" sz="2800" dirty="0">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endParaRPr lang="cs-CZ" altLang="cs-CZ"/>
          </a:p>
        </p:txBody>
      </p:sp>
      <mc:AlternateContent xmlns:mc="http://schemas.openxmlformats.org/markup-compatibility/2006" xmlns:a14="http://schemas.microsoft.com/office/drawing/2010/main">
        <mc:Choice Requires="a14">
          <p:sp>
            <p:nvSpPr>
              <p:cNvPr id="5123" name="Rectangle 3"/>
              <p:cNvSpPr>
                <a:spLocks noGrp="1" noChangeArrowheads="1"/>
              </p:cNvSpPr>
              <p:nvPr>
                <p:ph type="body" idx="1"/>
              </p:nvPr>
            </p:nvSpPr>
            <p:spPr/>
            <p:txBody>
              <a:bodyPr/>
              <a:lstStyle/>
              <a:p>
                <a:r>
                  <a:rPr lang="cs-CZ" altLang="cs-CZ" dirty="0" smtClean="0"/>
                  <a:t>v r. 1847 zemřela jeho manželka (bral si ji jako 13letou)</a:t>
                </a:r>
              </a:p>
              <a:p>
                <a:r>
                  <a:rPr lang="cs-CZ" altLang="cs-CZ" dirty="0"/>
                  <a:t>pokusil se o sebevraždu, stal se </a:t>
                </a:r>
                <a:r>
                  <a:rPr lang="cs-CZ" altLang="cs-CZ" dirty="0" smtClean="0"/>
                  <a:t>alkoholikem, měl dluhy </a:t>
                </a:r>
              </a:p>
              <a:p>
                <a:r>
                  <a:rPr lang="cs-CZ" altLang="cs-CZ" dirty="0" smtClean="0"/>
                  <a:t> </a:t>
                </a:r>
              </a:p>
              <a:p>
                <a:pPr marL="0" indent="0">
                  <a:buNone/>
                </a:pPr>
                <a:endParaRPr lang="cs-CZ" altLang="cs-CZ" dirty="0"/>
              </a:p>
              <a:p>
                <a:r>
                  <a:rPr lang="cs-CZ" altLang="cs-CZ" dirty="0"/>
                  <a:t>v roce 1849 nalezen opilý na chodníku v Baltimoru – zemřel v nemocnici</a:t>
                </a:r>
              </a:p>
              <a:p>
                <a:endParaRPr lang="cs-CZ" altLang="cs-CZ" dirty="0"/>
              </a:p>
            </p:txBody>
          </p:sp>
        </mc:Choice>
        <mc:Fallback xmlns="">
          <p:sp>
            <p:nvSpPr>
              <p:cNvPr id="5123" name="Rectangle 3"/>
              <p:cNvSpPr>
                <a:spLocks noGrp="1" noRot="1" noChangeAspect="1" noMove="1" noResize="1" noEditPoints="1" noAdjustHandles="1" noChangeArrowheads="1" noChangeShapeType="1" noTextEdit="1"/>
              </p:cNvSpPr>
              <p:nvPr>
                <p:ph type="body" idx="1"/>
              </p:nvPr>
            </p:nvSpPr>
            <p:spPr>
              <a:blipFill>
                <a:blip r:embed="rId2"/>
                <a:stretch>
                  <a:fillRect l="-1704" t="-1752" r="-296" b="-1213"/>
                </a:stretch>
              </a:blipFill>
            </p:spPr>
            <p:txBody>
              <a:bodyPr/>
              <a:lstStyle/>
              <a:p>
                <a:r>
                  <a:rPr lang="cs-CZ">
                    <a:noFill/>
                  </a:rPr>
                  <a:t> </a:t>
                </a:r>
              </a:p>
            </p:txBody>
          </p:sp>
        </mc:Fallback>
      </mc:AlternateContent>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endParaRPr lang="cs-CZ" altLang="cs-CZ"/>
          </a:p>
        </p:txBody>
      </p:sp>
      <p:sp>
        <p:nvSpPr>
          <p:cNvPr id="4099" name="Rectangle 3"/>
          <p:cNvSpPr>
            <a:spLocks noGrp="1" noChangeArrowheads="1"/>
          </p:cNvSpPr>
          <p:nvPr>
            <p:ph type="body" idx="1"/>
          </p:nvPr>
        </p:nvSpPr>
        <p:spPr/>
        <p:txBody>
          <a:bodyPr/>
          <a:lstStyle/>
          <a:p>
            <a:endParaRPr lang="cs-CZ" altLang="cs-CZ"/>
          </a:p>
        </p:txBody>
      </p:sp>
      <p:pic>
        <p:nvPicPr>
          <p:cNvPr id="4101" name="Picture 5" descr="Soubor:Edgar Allan Poe 2.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333375"/>
            <a:ext cx="4562475" cy="571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Čím je prostoupeno jeho dílo?</a:t>
            </a:r>
            <a:endParaRPr lang="cs-CZ" dirty="0"/>
          </a:p>
        </p:txBody>
      </p:sp>
      <p:sp>
        <p:nvSpPr>
          <p:cNvPr id="3" name="Zástupný symbol pro obsah 2"/>
          <p:cNvSpPr>
            <a:spLocks noGrp="1"/>
          </p:cNvSpPr>
          <p:nvPr>
            <p:ph idx="1"/>
          </p:nvPr>
        </p:nvSpPr>
        <p:spPr/>
        <p:txBody>
          <a:bodyPr/>
          <a:lstStyle/>
          <a:p>
            <a:r>
              <a:rPr lang="cs-CZ" dirty="0" smtClean="0"/>
              <a:t>zmar, deprese, černá barva, ošklivost, smutek</a:t>
            </a:r>
          </a:p>
          <a:p>
            <a:r>
              <a:rPr lang="cs-CZ" dirty="0" smtClean="0"/>
              <a:t>&gt; běhá nám mráz po zádech</a:t>
            </a:r>
          </a:p>
          <a:p>
            <a:endParaRPr lang="cs-CZ" dirty="0"/>
          </a:p>
          <a:p>
            <a:endParaRPr lang="cs-CZ" dirty="0"/>
          </a:p>
        </p:txBody>
      </p:sp>
    </p:spTree>
    <p:extLst>
      <p:ext uri="{BB962C8B-B14F-4D97-AF65-F5344CB8AC3E}">
        <p14:creationId xmlns:p14="http://schemas.microsoft.com/office/powerpoint/2010/main" val="25091545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Čím jsou si podobny postavy?</a:t>
            </a:r>
            <a:endParaRPr lang="cs-CZ" dirty="0"/>
          </a:p>
        </p:txBody>
      </p:sp>
      <p:sp>
        <p:nvSpPr>
          <p:cNvPr id="3" name="Zástupný symbol pro obsah 2"/>
          <p:cNvSpPr>
            <a:spLocks noGrp="1"/>
          </p:cNvSpPr>
          <p:nvPr>
            <p:ph idx="1"/>
          </p:nvPr>
        </p:nvSpPr>
        <p:spPr/>
        <p:txBody>
          <a:bodyPr/>
          <a:lstStyle/>
          <a:p>
            <a:pPr lvl="0"/>
            <a:r>
              <a:rPr lang="cs-CZ" dirty="0" smtClean="0">
                <a:solidFill>
                  <a:srgbClr val="000000"/>
                </a:solidFill>
              </a:rPr>
              <a:t>trpí </a:t>
            </a:r>
            <a:r>
              <a:rPr lang="cs-CZ" dirty="0">
                <a:solidFill>
                  <a:srgbClr val="000000"/>
                </a:solidFill>
              </a:rPr>
              <a:t>psychickým </a:t>
            </a:r>
            <a:r>
              <a:rPr lang="cs-CZ" dirty="0" smtClean="0">
                <a:solidFill>
                  <a:srgbClr val="000000"/>
                </a:solidFill>
              </a:rPr>
              <a:t>šílenstvím</a:t>
            </a:r>
          </a:p>
          <a:p>
            <a:pPr lvl="0"/>
            <a:r>
              <a:rPr lang="cs-CZ" dirty="0" smtClean="0">
                <a:solidFill>
                  <a:srgbClr val="000000"/>
                </a:solidFill>
              </a:rPr>
              <a:t>Postava něco dělá a nevíme proč &gt; tajemství, strach z neznámého</a:t>
            </a:r>
          </a:p>
          <a:p>
            <a:pPr lvl="0"/>
            <a:endParaRPr lang="cs-CZ" dirty="0">
              <a:solidFill>
                <a:srgbClr val="000000"/>
              </a:solidFill>
            </a:endParaRPr>
          </a:p>
          <a:p>
            <a:pPr lvl="0"/>
            <a:r>
              <a:rPr lang="cs-CZ" dirty="0" smtClean="0">
                <a:solidFill>
                  <a:srgbClr val="000000"/>
                </a:solidFill>
              </a:rPr>
              <a:t>Např. „Jáma a kyvadlo“</a:t>
            </a:r>
          </a:p>
          <a:p>
            <a:pPr lvl="0"/>
            <a:r>
              <a:rPr lang="cs-CZ" dirty="0">
                <a:solidFill>
                  <a:srgbClr val="000000"/>
                </a:solidFill>
              </a:rPr>
              <a:t> </a:t>
            </a:r>
            <a:r>
              <a:rPr lang="cs-CZ" dirty="0" smtClean="0">
                <a:solidFill>
                  <a:srgbClr val="000000"/>
                </a:solidFill>
              </a:rPr>
              <a:t>          „Zrádné srdce“ – </a:t>
            </a:r>
            <a:r>
              <a:rPr lang="cs-CZ" sz="2000" dirty="0" smtClean="0">
                <a:solidFill>
                  <a:srgbClr val="000000"/>
                </a:solidFill>
              </a:rPr>
              <a:t>hl. postava navštíví v noci souseda a vydloubne mu oko. Schová ho pod parketami svého obýváku. Má radost, že se mu vše podařilo a že už má klid od oka (</a:t>
            </a:r>
            <a:r>
              <a:rPr lang="cs-CZ" sz="2000" dirty="0" err="1" smtClean="0">
                <a:solidFill>
                  <a:srgbClr val="000000"/>
                </a:solidFill>
              </a:rPr>
              <a:t>nelíbílo</a:t>
            </a:r>
            <a:r>
              <a:rPr lang="cs-CZ" sz="2000" dirty="0" smtClean="0">
                <a:solidFill>
                  <a:srgbClr val="000000"/>
                </a:solidFill>
              </a:rPr>
              <a:t> se mu totiž). Jenže při vyšetřování…</a:t>
            </a:r>
            <a:endParaRPr lang="cs-CZ" sz="2000" dirty="0">
              <a:solidFill>
                <a:srgbClr val="000000"/>
              </a:solidFill>
            </a:endParaRPr>
          </a:p>
          <a:p>
            <a:endParaRPr lang="cs-CZ" dirty="0"/>
          </a:p>
        </p:txBody>
      </p:sp>
    </p:spTree>
    <p:extLst>
      <p:ext uri="{BB962C8B-B14F-4D97-AF65-F5344CB8AC3E}">
        <p14:creationId xmlns:p14="http://schemas.microsoft.com/office/powerpoint/2010/main" val="40201409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cs-CZ" altLang="cs-CZ"/>
              <a:t>báseň Havran</a:t>
            </a:r>
          </a:p>
        </p:txBody>
      </p:sp>
      <p:sp>
        <p:nvSpPr>
          <p:cNvPr id="6147" name="Rectangle 3"/>
          <p:cNvSpPr>
            <a:spLocks noGrp="1" noChangeArrowheads="1"/>
          </p:cNvSpPr>
          <p:nvPr>
            <p:ph type="body" idx="1"/>
          </p:nvPr>
        </p:nvSpPr>
        <p:spPr/>
        <p:txBody>
          <a:bodyPr/>
          <a:lstStyle/>
          <a:p>
            <a:r>
              <a:rPr lang="cs-CZ" altLang="cs-CZ" dirty="0"/>
              <a:t>vypravěčem je osamělý muž trýzněný horečkou a především mučivými vzpomínkami na zemřelou dívku </a:t>
            </a:r>
            <a:r>
              <a:rPr lang="cs-CZ" altLang="cs-CZ" dirty="0" smtClean="0"/>
              <a:t>Leonoru </a:t>
            </a:r>
            <a:endParaRPr lang="cs-CZ" altLang="cs-CZ" dirty="0"/>
          </a:p>
          <a:p>
            <a:r>
              <a:rPr lang="cs-CZ" altLang="cs-CZ" dirty="0"/>
              <a:t>vypravěče vystraší o půlnoci šramot </a:t>
            </a:r>
            <a:r>
              <a:rPr lang="cs-CZ" altLang="cs-CZ" dirty="0">
                <a:cs typeface="Arial" panose="020B0604020202020204" pitchFamily="34" charset="0"/>
              </a:rPr>
              <a:t>→ je to havran – odpovídá na všechny dotazy „NEVERMORE“ (= víckrát ne, nikdy víc)</a:t>
            </a:r>
          </a:p>
          <a:p>
            <a:r>
              <a:rPr lang="cs-CZ" altLang="cs-CZ" dirty="0">
                <a:cs typeface="Arial" panose="020B0604020202020204" pitchFamily="34" charset="0"/>
              </a:rPr>
              <a:t>mužův neklid se stupňuje v paniku a posléze v hrůzu</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endParaRPr lang="cs-CZ" altLang="cs-CZ"/>
          </a:p>
        </p:txBody>
      </p:sp>
      <p:sp>
        <p:nvSpPr>
          <p:cNvPr id="7171" name="Rectangle 3"/>
          <p:cNvSpPr>
            <a:spLocks noGrp="1" noChangeArrowheads="1"/>
          </p:cNvSpPr>
          <p:nvPr>
            <p:ph type="body" idx="1"/>
          </p:nvPr>
        </p:nvSpPr>
        <p:spPr/>
        <p:txBody>
          <a:bodyPr/>
          <a:lstStyle/>
          <a:p>
            <a:endParaRPr lang="cs-CZ" altLang="cs-CZ"/>
          </a:p>
        </p:txBody>
      </p:sp>
      <p:pic>
        <p:nvPicPr>
          <p:cNvPr id="7173" name="Picture 5" descr="Soubor:Paul Gustave Dore Raven14.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0338" y="260350"/>
            <a:ext cx="3857625" cy="5705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cs-CZ" altLang="cs-CZ"/>
              <a:t>ukázka</a:t>
            </a:r>
          </a:p>
        </p:txBody>
      </p:sp>
      <p:sp>
        <p:nvSpPr>
          <p:cNvPr id="8195" name="Rectangle 3"/>
          <p:cNvSpPr>
            <a:spLocks noGrp="1" noChangeArrowheads="1"/>
          </p:cNvSpPr>
          <p:nvPr>
            <p:ph type="body" idx="1"/>
          </p:nvPr>
        </p:nvSpPr>
        <p:spPr/>
        <p:txBody>
          <a:bodyPr/>
          <a:lstStyle/>
          <a:p>
            <a:pPr>
              <a:lnSpc>
                <a:spcPct val="80000"/>
              </a:lnSpc>
            </a:pPr>
            <a:r>
              <a:rPr lang="cs-CZ" altLang="cs-CZ" sz="2400"/>
              <a:t>Zdálo se, že u stínidla houstne světlo od kadidla, </a:t>
            </a:r>
            <a:br>
              <a:rPr lang="cs-CZ" altLang="cs-CZ" sz="2400"/>
            </a:br>
            <a:r>
              <a:rPr lang="cs-CZ" altLang="cs-CZ" sz="2400"/>
              <a:t>že se bezpochyby anděl v zvoncích z nebe propadne. </a:t>
            </a:r>
            <a:br>
              <a:rPr lang="cs-CZ" altLang="cs-CZ" sz="2400"/>
            </a:br>
            <a:r>
              <a:rPr lang="cs-CZ" altLang="cs-CZ" sz="2400"/>
              <a:t>"Chudáku, tvůj Bůh ti v zpěvu posílá sem pro úlevu </a:t>
            </a:r>
            <a:br>
              <a:rPr lang="cs-CZ" altLang="cs-CZ" sz="2400"/>
            </a:br>
            <a:r>
              <a:rPr lang="cs-CZ" altLang="cs-CZ" sz="2400"/>
              <a:t>balzám na tvou starou něhu, po němž navždy vychladne, </a:t>
            </a:r>
            <a:br>
              <a:rPr lang="cs-CZ" altLang="cs-CZ" sz="2400"/>
            </a:br>
            <a:r>
              <a:rPr lang="cs-CZ" altLang="cs-CZ" sz="2400"/>
              <a:t>po němž láska k Lenoře v tvé mysli navždy zapadne" - </a:t>
            </a:r>
            <a:br>
              <a:rPr lang="cs-CZ" altLang="cs-CZ" sz="2400"/>
            </a:br>
            <a:r>
              <a:rPr lang="cs-CZ" altLang="cs-CZ" sz="2400"/>
              <a:t>však havran děl: "Už víckrát ne." </a:t>
            </a:r>
            <a:br>
              <a:rPr lang="cs-CZ" altLang="cs-CZ" sz="2400"/>
            </a:br>
            <a:r>
              <a:rPr lang="cs-CZ" altLang="cs-CZ" sz="2400"/>
              <a:t/>
            </a:r>
            <a:br>
              <a:rPr lang="cs-CZ" altLang="cs-CZ" sz="2400"/>
            </a:br>
            <a:r>
              <a:rPr lang="cs-CZ" altLang="cs-CZ" sz="2400"/>
              <a:t>"Proroku," dím, "mene tekel, ať jsi pták anebo z pekel, </a:t>
            </a:r>
            <a:br>
              <a:rPr lang="cs-CZ" altLang="cs-CZ" sz="2400"/>
            </a:br>
            <a:r>
              <a:rPr lang="cs-CZ" altLang="cs-CZ" sz="2400"/>
              <a:t>synu podsvětí, a přece proroku, pojď hádat mně - </a:t>
            </a:r>
            <a:br>
              <a:rPr lang="cs-CZ" altLang="cs-CZ" sz="2400"/>
            </a:br>
            <a:r>
              <a:rPr lang="cs-CZ" altLang="cs-CZ" sz="2400"/>
              <a:t>statečně, byť opuštěný žiji zaklet v této zemi, </a:t>
            </a:r>
            <a:br>
              <a:rPr lang="cs-CZ" altLang="cs-CZ" sz="2400"/>
            </a:br>
            <a:r>
              <a:rPr lang="cs-CZ" altLang="cs-CZ" sz="2400"/>
              <a:t>dům mám hrůzou obklíčený, zda tvá věštba uhádne, </a:t>
            </a:r>
            <a:br>
              <a:rPr lang="cs-CZ" altLang="cs-CZ" sz="2400"/>
            </a:br>
            <a:r>
              <a:rPr lang="cs-CZ" altLang="cs-CZ" sz="2400"/>
              <a:t>zdali najdu balzám v smrti, zda tvá věštba uhádne" - </a:t>
            </a:r>
            <a:br>
              <a:rPr lang="cs-CZ" altLang="cs-CZ" sz="2400"/>
            </a:br>
            <a:r>
              <a:rPr lang="cs-CZ" altLang="cs-CZ" sz="2400"/>
              <a:t>havran dí: "Už víckrát ne." </a:t>
            </a:r>
            <a:br>
              <a:rPr lang="cs-CZ" altLang="cs-CZ" sz="2400"/>
            </a:br>
            <a:r>
              <a:rPr lang="cs-CZ" altLang="cs-CZ" sz="2400"/>
              <a:t/>
            </a:r>
            <a:br>
              <a:rPr lang="cs-CZ" altLang="cs-CZ" sz="2400"/>
            </a:br>
            <a:endParaRPr lang="cs-CZ" altLang="cs-CZ" sz="24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Čeho se stal havran symbolem?</a:t>
            </a:r>
            <a:endParaRPr lang="cs-CZ" dirty="0"/>
          </a:p>
        </p:txBody>
      </p:sp>
      <p:sp>
        <p:nvSpPr>
          <p:cNvPr id="3" name="Zástupný symbol pro obsah 2"/>
          <p:cNvSpPr>
            <a:spLocks noGrp="1"/>
          </p:cNvSpPr>
          <p:nvPr>
            <p:ph idx="1"/>
          </p:nvPr>
        </p:nvSpPr>
        <p:spPr/>
        <p:txBody>
          <a:bodyPr/>
          <a:lstStyle/>
          <a:p>
            <a:r>
              <a:rPr lang="cs-CZ" dirty="0" smtClean="0"/>
              <a:t>Sami </a:t>
            </a:r>
            <a:endParaRPr lang="cs-CZ" dirty="0"/>
          </a:p>
        </p:txBody>
      </p:sp>
    </p:spTree>
    <p:extLst>
      <p:ext uri="{BB962C8B-B14F-4D97-AF65-F5344CB8AC3E}">
        <p14:creationId xmlns:p14="http://schemas.microsoft.com/office/powerpoint/2010/main" val="34168147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cs-CZ" altLang="cs-CZ"/>
              <a:t>povídka</a:t>
            </a:r>
          </a:p>
        </p:txBody>
      </p:sp>
      <p:sp>
        <p:nvSpPr>
          <p:cNvPr id="9219" name="Rectangle 3"/>
          <p:cNvSpPr>
            <a:spLocks noGrp="1" noChangeArrowheads="1"/>
          </p:cNvSpPr>
          <p:nvPr>
            <p:ph type="body" idx="1"/>
          </p:nvPr>
        </p:nvSpPr>
        <p:spPr/>
        <p:txBody>
          <a:bodyPr/>
          <a:lstStyle/>
          <a:p>
            <a:endParaRPr lang="cs-CZ" altLang="cs-CZ"/>
          </a:p>
          <a:p>
            <a:endParaRPr lang="cs-CZ" altLang="cs-CZ"/>
          </a:p>
          <a:p>
            <a:endParaRPr lang="cs-CZ" altLang="cs-CZ"/>
          </a:p>
          <a:p>
            <a:pPr algn="ctr"/>
            <a:r>
              <a:rPr lang="cs-CZ" altLang="cs-CZ" sz="4000">
                <a:solidFill>
                  <a:srgbClr val="CC00CC"/>
                </a:solidFill>
              </a:rPr>
              <a:t>JÁMA A KYVADLO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cs-CZ" altLang="cs-CZ"/>
              <a:t>lit. druh</a:t>
            </a:r>
          </a:p>
        </p:txBody>
      </p:sp>
      <p:sp>
        <p:nvSpPr>
          <p:cNvPr id="10243" name="Rectangle 3"/>
          <p:cNvSpPr>
            <a:spLocks noGrp="1" noChangeArrowheads="1"/>
          </p:cNvSpPr>
          <p:nvPr>
            <p:ph type="body" idx="1"/>
          </p:nvPr>
        </p:nvSpPr>
        <p:spPr/>
        <p:txBody>
          <a:bodyPr/>
          <a:lstStyle/>
          <a:p>
            <a:r>
              <a:rPr lang="cs-CZ" altLang="cs-CZ"/>
              <a:t>EPIKA = má děj, příběh, určení, časové a příčinné souvislosti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cs-CZ" altLang="cs-CZ"/>
              <a:t>lit. žánr</a:t>
            </a:r>
          </a:p>
        </p:txBody>
      </p:sp>
      <p:sp>
        <p:nvSpPr>
          <p:cNvPr id="11267" name="Rectangle 3"/>
          <p:cNvSpPr>
            <a:spLocks noGrp="1" noChangeArrowheads="1"/>
          </p:cNvSpPr>
          <p:nvPr>
            <p:ph type="body" idx="1"/>
          </p:nvPr>
        </p:nvSpPr>
        <p:spPr/>
        <p:txBody>
          <a:bodyPr/>
          <a:lstStyle/>
          <a:p>
            <a:r>
              <a:rPr lang="cs-CZ" altLang="cs-CZ"/>
              <a:t>hororová povídka: </a:t>
            </a:r>
          </a:p>
          <a:p>
            <a:r>
              <a:rPr lang="cs-CZ" altLang="cs-CZ"/>
              <a:t>žánr, jehož cílem je u čtenáře nebo diváka vyvolat pocit strachu a děsu</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cs-CZ" altLang="cs-CZ"/>
              <a:t>lit. období/směr</a:t>
            </a:r>
          </a:p>
        </p:txBody>
      </p:sp>
      <p:sp>
        <p:nvSpPr>
          <p:cNvPr id="12291" name="Rectangle 3"/>
          <p:cNvSpPr>
            <a:spLocks noGrp="1" noChangeArrowheads="1"/>
          </p:cNvSpPr>
          <p:nvPr>
            <p:ph type="body" idx="1"/>
          </p:nvPr>
        </p:nvSpPr>
        <p:spPr/>
        <p:txBody>
          <a:bodyPr/>
          <a:lstStyle/>
          <a:p>
            <a:r>
              <a:rPr lang="cs-CZ" altLang="cs-CZ"/>
              <a:t>1. pol. 19. st., ROMANTISMUS ve svět. lit.</a:t>
            </a:r>
          </a:p>
          <a:p>
            <a:r>
              <a:rPr lang="cs-CZ" altLang="cs-CZ"/>
              <a:t>dekadence a symbolismus v lit.</a:t>
            </a:r>
          </a:p>
          <a:p>
            <a:endParaRPr lang="cs-CZ" altLang="cs-CZ"/>
          </a:p>
          <a:p>
            <a:r>
              <a:rPr lang="cs-CZ" altLang="cs-CZ"/>
              <a:t>DEKADENCE= vychází z pocitů marnosti, prázdnoty a nudy, případně i zklamání a beznaděje jednotlivce </a:t>
            </a:r>
            <a:r>
              <a:rPr lang="cs-CZ" altLang="cs-CZ">
                <a:solidFill>
                  <a:schemeClr val="hlink"/>
                </a:solidFill>
                <a:hlinkClick r:id="rId2" tooltip="Pesimismus"/>
              </a:rPr>
              <a:t>pesimistickými</a:t>
            </a:r>
            <a:r>
              <a:rPr lang="cs-CZ" altLang="cs-CZ">
                <a:solidFill>
                  <a:schemeClr val="hlink"/>
                </a:solidFill>
              </a:rPr>
              <a:t> náladami</a:t>
            </a:r>
            <a:r>
              <a:rPr lang="cs-CZ" altLang="cs-CZ"/>
              <a:t>, pocity zmaru, </a:t>
            </a:r>
            <a:r>
              <a:rPr lang="cs-CZ" altLang="cs-CZ">
                <a:hlinkClick r:id="rId3" tooltip="Morbidita"/>
              </a:rPr>
              <a:t>morbiditou</a:t>
            </a:r>
            <a:r>
              <a:rPr lang="cs-CZ" altLang="cs-CZ"/>
              <a:t>, </a:t>
            </a:r>
            <a:r>
              <a:rPr lang="cs-CZ" altLang="cs-CZ" b="1">
                <a:hlinkClick r:id="rId4" tooltip="Mysticismus"/>
              </a:rPr>
              <a:t>mysticismem</a:t>
            </a:r>
            <a:r>
              <a:rPr lang="cs-CZ" altLang="cs-CZ"/>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endParaRPr lang="cs-CZ" altLang="cs-CZ"/>
          </a:p>
        </p:txBody>
      </p:sp>
      <p:sp>
        <p:nvSpPr>
          <p:cNvPr id="13315" name="Rectangle 3"/>
          <p:cNvSpPr>
            <a:spLocks noGrp="1" noChangeArrowheads="1"/>
          </p:cNvSpPr>
          <p:nvPr>
            <p:ph type="body" idx="1"/>
          </p:nvPr>
        </p:nvSpPr>
        <p:spPr/>
        <p:txBody>
          <a:bodyPr/>
          <a:lstStyle/>
          <a:p>
            <a:r>
              <a:rPr lang="cs-CZ" altLang="cs-CZ"/>
              <a:t>SYMBOLISMUS = místo zobrazování reálného se zobrazují myšlenky a pocity pomocí symbolů </a:t>
            </a:r>
          </a:p>
          <a:p>
            <a:r>
              <a:rPr lang="cs-CZ" altLang="cs-CZ"/>
              <a:t>Tyto prvky často vedly k nesrozumitelnosti a nepochopitelnosti jejich náznaků</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cs-CZ" altLang="cs-CZ"/>
              <a:t>autoři stejného období</a:t>
            </a:r>
          </a:p>
        </p:txBody>
      </p:sp>
      <p:sp>
        <p:nvSpPr>
          <p:cNvPr id="14339" name="Rectangle 3"/>
          <p:cNvSpPr>
            <a:spLocks noGrp="1" noChangeArrowheads="1"/>
          </p:cNvSpPr>
          <p:nvPr>
            <p:ph type="body" idx="1"/>
          </p:nvPr>
        </p:nvSpPr>
        <p:spPr/>
        <p:txBody>
          <a:bodyPr/>
          <a:lstStyle/>
          <a:p>
            <a:r>
              <a:rPr lang="cs-CZ" altLang="cs-CZ" dirty="0" smtClean="0"/>
              <a:t>Romantismus: A. S. Puškin, G. G. Byron</a:t>
            </a:r>
          </a:p>
          <a:p>
            <a:endParaRPr lang="cs-CZ" altLang="cs-CZ" dirty="0"/>
          </a:p>
          <a:p>
            <a:r>
              <a:rPr lang="cs-CZ" altLang="cs-CZ" dirty="0" smtClean="0"/>
              <a:t>Dekadence: </a:t>
            </a:r>
            <a:r>
              <a:rPr lang="cs-CZ" altLang="cs-CZ" dirty="0" err="1" smtClean="0"/>
              <a:t>Walt</a:t>
            </a:r>
            <a:r>
              <a:rPr lang="cs-CZ" altLang="cs-CZ" dirty="0" smtClean="0"/>
              <a:t> WHITMAN, Oscar Wilde</a:t>
            </a:r>
          </a:p>
          <a:p>
            <a:pPr marL="0" indent="0">
              <a:buNone/>
            </a:pPr>
            <a:endParaRPr lang="cs-CZ" alt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cs-CZ" altLang="cs-CZ"/>
              <a:t>výstavba díla</a:t>
            </a:r>
          </a:p>
        </p:txBody>
      </p:sp>
      <p:sp>
        <p:nvSpPr>
          <p:cNvPr id="15363" name="Rectangle 3"/>
          <p:cNvSpPr>
            <a:spLocks noGrp="1" noChangeArrowheads="1"/>
          </p:cNvSpPr>
          <p:nvPr>
            <p:ph type="body" idx="1"/>
          </p:nvPr>
        </p:nvSpPr>
        <p:spPr/>
        <p:txBody>
          <a:bodyPr/>
          <a:lstStyle/>
          <a:p>
            <a:r>
              <a:rPr lang="cs-CZ" altLang="cs-CZ"/>
              <a:t>a) námět: model hrůzy a teroru = oblíbené náměty v té době, inspirace z povídek, zabýval se mysticismem</a:t>
            </a:r>
          </a:p>
          <a:p>
            <a:r>
              <a:rPr lang="cs-CZ" altLang="cs-CZ"/>
              <a:t>b) téma: pocity člověka odsouzeného na smrt inkvizicí za kacířství</a:t>
            </a:r>
          </a:p>
          <a:p>
            <a:r>
              <a:rPr lang="cs-CZ" altLang="cs-CZ"/>
              <a:t>c) postavy:hl postava (neznáme jméno), vnitřně rozpolcený jedinec, nachází se na pokraji šílenství</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cs-CZ" altLang="cs-CZ"/>
              <a:t>děj</a:t>
            </a:r>
          </a:p>
        </p:txBody>
      </p:sp>
      <p:sp>
        <p:nvSpPr>
          <p:cNvPr id="16387" name="Rectangle 3"/>
          <p:cNvSpPr>
            <a:spLocks noGrp="1" noChangeArrowheads="1"/>
          </p:cNvSpPr>
          <p:nvPr>
            <p:ph type="body" idx="1"/>
          </p:nvPr>
        </p:nvSpPr>
        <p:spPr/>
        <p:txBody>
          <a:bodyPr/>
          <a:lstStyle/>
          <a:p>
            <a:pPr>
              <a:lnSpc>
                <a:spcPct val="90000"/>
              </a:lnSpc>
            </a:pPr>
            <a:r>
              <a:rPr lang="cs-CZ" altLang="cs-CZ" sz="2800"/>
              <a:t>Člověk stojící před inkvizicí očekává svůj rozsudek. Ten zní: „Odsouzen k smrti“. Po těchto slovech omdlévá a probouzí se až v tmavé kobce, kde nic nevidí. Rozhodne se udělat průzkum cely. Nejdříve ji obejde dokola a napočítá 50 yardů. Pak se rozhodne přejít celu napříč. Po několika krocích ovšem zakopne. Zjistí, že jeho tělo leží na zemi, ale část obličeje má nad volným prostorem. Pod hlavou má hlubokou jámu, do které měl spadnout. Rychle pospíchá pryč a za chvíli usíná.</a:t>
            </a:r>
          </a:p>
          <a:p>
            <a:pPr>
              <a:lnSpc>
                <a:spcPct val="90000"/>
              </a:lnSpc>
            </a:pPr>
            <a:endParaRPr lang="cs-CZ" altLang="cs-CZ" sz="2800"/>
          </a:p>
          <a:p>
            <a:pPr>
              <a:lnSpc>
                <a:spcPct val="90000"/>
              </a:lnSpc>
            </a:pPr>
            <a:endParaRPr lang="cs-CZ" altLang="cs-CZ" sz="28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endParaRPr lang="cs-CZ" altLang="cs-CZ"/>
          </a:p>
        </p:txBody>
      </p:sp>
      <p:sp>
        <p:nvSpPr>
          <p:cNvPr id="18435" name="Rectangle 3"/>
          <p:cNvSpPr>
            <a:spLocks noGrp="1" noChangeArrowheads="1"/>
          </p:cNvSpPr>
          <p:nvPr>
            <p:ph type="body" idx="1"/>
          </p:nvPr>
        </p:nvSpPr>
        <p:spPr/>
        <p:txBody>
          <a:bodyPr/>
          <a:lstStyle/>
          <a:p>
            <a:r>
              <a:rPr lang="cs-CZ" altLang="cs-CZ"/>
              <a:t>Po probuzení zjistí, že je pevně připoután k nějaké dřevěné lavici. V cele již není taková tma. Po levé ruce má jídlo a vodu. Napije se vody a sní trochu jídla. Poté se rozhlédne po cele. Je menší, než si myslel. Najednou si všimne kyvadla, které visí nad ním a pomalu se houpe. Po nějaké době zjistí, že se jeho kmity zrychlují a kyvadlo klesá.</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endParaRPr lang="cs-CZ" altLang="cs-CZ"/>
          </a:p>
        </p:txBody>
      </p:sp>
      <p:sp>
        <p:nvSpPr>
          <p:cNvPr id="19459" name="Rectangle 3"/>
          <p:cNvSpPr>
            <a:spLocks noGrp="1" noChangeArrowheads="1"/>
          </p:cNvSpPr>
          <p:nvPr>
            <p:ph type="body" idx="1"/>
          </p:nvPr>
        </p:nvSpPr>
        <p:spPr/>
        <p:txBody>
          <a:bodyPr/>
          <a:lstStyle/>
          <a:p>
            <a:pPr>
              <a:lnSpc>
                <a:spcPct val="90000"/>
              </a:lnSpc>
            </a:pPr>
            <a:r>
              <a:rPr lang="cs-CZ" altLang="cs-CZ"/>
              <a:t>Takto kyvadlo klesá několik dní. Muž střídavě propadá bláznění, zoufalství a střízlivosti. Nakonec se kyvadlo dostane do vzdálenosti pouhých tří palců od jeho těla. Muž dostane nápad. Všude kolem něj jsou krysy. Vezme zbytek jídla a nasype ho na provazy. Krysy se na něj vrhnou a pomalu provaz přehryžou. Právě včas. Kyvadlo už začalo přeřezávat jeho oděv. Přetrhne provaz a uteče.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endParaRPr lang="cs-CZ" altLang="cs-CZ"/>
          </a:p>
        </p:txBody>
      </p:sp>
      <p:sp>
        <p:nvSpPr>
          <p:cNvPr id="20483" name="Rectangle 3"/>
          <p:cNvSpPr>
            <a:spLocks noGrp="1" noChangeArrowheads="1"/>
          </p:cNvSpPr>
          <p:nvPr>
            <p:ph type="body" idx="1"/>
          </p:nvPr>
        </p:nvSpPr>
        <p:spPr/>
        <p:txBody>
          <a:bodyPr/>
          <a:lstStyle/>
          <a:p>
            <a:pPr>
              <a:lnSpc>
                <a:spcPct val="90000"/>
              </a:lnSpc>
            </a:pPr>
            <a:r>
              <a:rPr lang="cs-CZ" altLang="cs-CZ"/>
              <a:t>Náhle se kyvadlo vrátí na své původní místo a stěny se začnou vzájemně přibližovat. Tlačí ho stále víc do středu místnosti, kde je jáma. Už byl na samém okraji jámy, když se náhle ozval zmatený šum lidských hlasů a troubení polnic. Natažená ruka zachytila jeho ruku, když klesal do propasti. Byl to generál Lasalle. Francouzská armáda vstoupila do Toleda. Inkvizice byla v rukou svých nepřátel.</a:t>
            </a:r>
          </a:p>
          <a:p>
            <a:pPr>
              <a:lnSpc>
                <a:spcPct val="90000"/>
              </a:lnSpc>
            </a:pPr>
            <a:endParaRPr lang="cs-CZ" altLang="cs-CZ"/>
          </a:p>
          <a:p>
            <a:pPr>
              <a:lnSpc>
                <a:spcPct val="90000"/>
              </a:lnSpc>
            </a:pPr>
            <a:endParaRPr lang="cs-CZ" altLang="cs-CZ"/>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cs-CZ" altLang="cs-CZ"/>
              <a:t>prostředí a čas</a:t>
            </a:r>
          </a:p>
        </p:txBody>
      </p:sp>
      <p:sp>
        <p:nvSpPr>
          <p:cNvPr id="17411" name="Rectangle 3"/>
          <p:cNvSpPr>
            <a:spLocks noGrp="1" noChangeArrowheads="1"/>
          </p:cNvSpPr>
          <p:nvPr>
            <p:ph type="body" idx="1"/>
          </p:nvPr>
        </p:nvSpPr>
        <p:spPr/>
        <p:txBody>
          <a:bodyPr/>
          <a:lstStyle/>
          <a:p>
            <a:r>
              <a:rPr lang="cs-CZ" altLang="cs-CZ"/>
              <a:t>prostředí: španělské město Toledo, uzavřený prostor – kopka (cela), uprostřed je jáma, nad ním se houpe kyvadlo, všude krysy</a:t>
            </a:r>
          </a:p>
          <a:p>
            <a:endParaRPr lang="cs-CZ" altLang="cs-CZ"/>
          </a:p>
          <a:p>
            <a:r>
              <a:rPr lang="cs-CZ" altLang="cs-CZ"/>
              <a:t>čas: pozdní středověk, několik dní</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cs-CZ" altLang="cs-CZ"/>
              <a:t>hl. myšlenka</a:t>
            </a:r>
          </a:p>
        </p:txBody>
      </p:sp>
      <p:sp>
        <p:nvSpPr>
          <p:cNvPr id="22531" name="Rectangle 3"/>
          <p:cNvSpPr>
            <a:spLocks noGrp="1" noChangeArrowheads="1"/>
          </p:cNvSpPr>
          <p:nvPr>
            <p:ph type="body" idx="1"/>
          </p:nvPr>
        </p:nvSpPr>
        <p:spPr/>
        <p:txBody>
          <a:bodyPr/>
          <a:lstStyle/>
          <a:p>
            <a:r>
              <a:rPr lang="cs-CZ" altLang="cs-CZ"/>
              <a:t>hrůza a děs vyvěrá z postav samotných, z jejich vlastního vědomí a svědomí</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cs-CZ" altLang="cs-CZ"/>
              <a:t>jazyková složka</a:t>
            </a:r>
          </a:p>
        </p:txBody>
      </p:sp>
      <p:sp>
        <p:nvSpPr>
          <p:cNvPr id="21507" name="Rectangle 3"/>
          <p:cNvSpPr>
            <a:spLocks noGrp="1" noChangeArrowheads="1"/>
          </p:cNvSpPr>
          <p:nvPr>
            <p:ph type="body" idx="1"/>
          </p:nvPr>
        </p:nvSpPr>
        <p:spPr/>
        <p:txBody>
          <a:bodyPr/>
          <a:lstStyle/>
          <a:p>
            <a:r>
              <a:rPr lang="cs-CZ" altLang="cs-CZ"/>
              <a:t>použitý jazyk velmi obrazně a detailně popisuje místa a děje</a:t>
            </a:r>
          </a:p>
          <a:p>
            <a:r>
              <a:rPr lang="cs-CZ" altLang="cs-CZ"/>
              <a:t>snaha o přesvědčivý a úplný popis  x mystifikace, slovní hříčky</a:t>
            </a:r>
          </a:p>
          <a:p>
            <a:endParaRPr lang="cs-CZ" altLang="cs-CZ"/>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cs-CZ" altLang="cs-CZ"/>
              <a:t>kompoziční složka</a:t>
            </a:r>
          </a:p>
        </p:txBody>
      </p:sp>
      <p:sp>
        <p:nvSpPr>
          <p:cNvPr id="23555" name="Rectangle 3"/>
          <p:cNvSpPr>
            <a:spLocks noGrp="1" noChangeArrowheads="1"/>
          </p:cNvSpPr>
          <p:nvPr>
            <p:ph type="body" idx="1"/>
          </p:nvPr>
        </p:nvSpPr>
        <p:spPr/>
        <p:txBody>
          <a:bodyPr/>
          <a:lstStyle/>
          <a:p>
            <a:r>
              <a:rPr lang="cs-CZ" altLang="cs-CZ"/>
              <a:t>ich forma</a:t>
            </a:r>
          </a:p>
          <a:p>
            <a:r>
              <a:rPr lang="cs-CZ" altLang="cs-CZ"/>
              <a:t>chronologie</a:t>
            </a:r>
          </a:p>
          <a:p>
            <a:r>
              <a:rPr lang="cs-CZ" altLang="cs-CZ"/>
              <a:t>povídka je vystavěna na dialogu mezi vypravěčem a jeho vědomím = dramatizovaný monolog</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cs-CZ" altLang="cs-CZ"/>
              <a:t>film. adaptace</a:t>
            </a:r>
          </a:p>
        </p:txBody>
      </p:sp>
      <p:sp>
        <p:nvSpPr>
          <p:cNvPr id="24579" name="Rectangle 3"/>
          <p:cNvSpPr>
            <a:spLocks noGrp="1" noChangeArrowheads="1"/>
          </p:cNvSpPr>
          <p:nvPr>
            <p:ph type="body" idx="1"/>
          </p:nvPr>
        </p:nvSpPr>
        <p:spPr/>
        <p:txBody>
          <a:bodyPr/>
          <a:lstStyle/>
          <a:p>
            <a:r>
              <a:rPr lang="cs-CZ" altLang="cs-CZ"/>
              <a:t>asi 5 film. zpracování</a:t>
            </a:r>
          </a:p>
          <a:p>
            <a:r>
              <a:rPr lang="cs-CZ" altLang="cs-CZ"/>
              <a:t>např. horor Jáma a kyvadlo, USA, z roku 1991, režie Stuart Gordon</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cs-CZ" altLang="cs-CZ"/>
              <a:t>zajímavosti</a:t>
            </a:r>
          </a:p>
        </p:txBody>
      </p:sp>
      <p:sp>
        <p:nvSpPr>
          <p:cNvPr id="25603" name="Rectangle 3"/>
          <p:cNvSpPr>
            <a:spLocks noGrp="1" noChangeArrowheads="1"/>
          </p:cNvSpPr>
          <p:nvPr>
            <p:ph type="body" idx="1"/>
          </p:nvPr>
        </p:nvSpPr>
        <p:spPr/>
        <p:txBody>
          <a:bodyPr/>
          <a:lstStyle/>
          <a:p>
            <a:r>
              <a:rPr lang="cs-CZ" altLang="cs-CZ"/>
              <a:t>Poe se živil jako redaktor v době, kdy ještě neexistovali profesionální spisovatelé.</a:t>
            </a:r>
          </a:p>
          <a:p>
            <a:endParaRPr lang="cs-CZ" altLang="cs-CZ"/>
          </a:p>
          <a:p>
            <a:r>
              <a:rPr lang="cs-CZ" altLang="cs-CZ"/>
              <a:t>Nakladatelství Harpers nebylo ochotno Poeovy povídky vydat ani zadarmo.</a:t>
            </a:r>
          </a:p>
          <a:p>
            <a:r>
              <a:rPr lang="cs-CZ" altLang="cs-CZ"/>
              <a:t>Většinu života strávil v bídě.</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933</Words>
  <Application>Microsoft Office PowerPoint</Application>
  <PresentationFormat>Předvádění na obrazovce (4:3)</PresentationFormat>
  <Paragraphs>83</Paragraphs>
  <Slides>27</Slides>
  <Notes>0</Notes>
  <HiddenSlides>0</HiddenSlides>
  <MMClips>0</MMClips>
  <ScaleCrop>false</ScaleCrop>
  <HeadingPairs>
    <vt:vector size="6" baseType="variant">
      <vt:variant>
        <vt:lpstr>Použitá písma</vt:lpstr>
      </vt:variant>
      <vt:variant>
        <vt:i4>1</vt:i4>
      </vt:variant>
      <vt:variant>
        <vt:lpstr>Motiv</vt:lpstr>
      </vt:variant>
      <vt:variant>
        <vt:i4>1</vt:i4>
      </vt:variant>
      <vt:variant>
        <vt:lpstr>Nadpisy snímků</vt:lpstr>
      </vt:variant>
      <vt:variant>
        <vt:i4>27</vt:i4>
      </vt:variant>
    </vt:vector>
  </HeadingPairs>
  <TitlesOfParts>
    <vt:vector size="29" baseType="lpstr">
      <vt:lpstr>Arial</vt:lpstr>
      <vt:lpstr>Výchozí návrh</vt:lpstr>
      <vt:lpstr>Edgar Allan Poe</vt:lpstr>
      <vt:lpstr>autor</vt:lpstr>
      <vt:lpstr>Prezentace aplikace PowerPoint</vt:lpstr>
      <vt:lpstr>Prezentace aplikace PowerPoint</vt:lpstr>
      <vt:lpstr>Čím je prostoupeno jeho dílo?</vt:lpstr>
      <vt:lpstr>Čím jsou si podobny postavy?</vt:lpstr>
      <vt:lpstr>báseň Havran</vt:lpstr>
      <vt:lpstr>Prezentace aplikace PowerPoint</vt:lpstr>
      <vt:lpstr>ukázka</vt:lpstr>
      <vt:lpstr>Čeho se stal havran symbolem?</vt:lpstr>
      <vt:lpstr>povídka</vt:lpstr>
      <vt:lpstr>lit. druh</vt:lpstr>
      <vt:lpstr>lit. žánr</vt:lpstr>
      <vt:lpstr>lit. období/směr</vt:lpstr>
      <vt:lpstr>Prezentace aplikace PowerPoint</vt:lpstr>
      <vt:lpstr>autoři stejného období</vt:lpstr>
      <vt:lpstr>výstavba díla</vt:lpstr>
      <vt:lpstr>děj</vt:lpstr>
      <vt:lpstr>Prezentace aplikace PowerPoint</vt:lpstr>
      <vt:lpstr>Prezentace aplikace PowerPoint</vt:lpstr>
      <vt:lpstr>Prezentace aplikace PowerPoint</vt:lpstr>
      <vt:lpstr>prostředí a čas</vt:lpstr>
      <vt:lpstr>hl. myšlenka</vt:lpstr>
      <vt:lpstr>jazyková složka</vt:lpstr>
      <vt:lpstr>kompoziční složka</vt:lpstr>
      <vt:lpstr>film. adaptace</vt:lpstr>
      <vt:lpstr>zajímavosti</vt:lpstr>
    </vt:vector>
  </TitlesOfParts>
  <Company>spspb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Edgar Allan Poe</dc:title>
  <dc:creator>sps</dc:creator>
  <cp:lastModifiedBy>MARTINA SRCHOVA</cp:lastModifiedBy>
  <cp:revision>10</cp:revision>
  <dcterms:created xsi:type="dcterms:W3CDTF">2012-04-02T11:51:17Z</dcterms:created>
  <dcterms:modified xsi:type="dcterms:W3CDTF">2023-11-16T11:27:57Z</dcterms:modified>
</cp:coreProperties>
</file>