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9" r:id="rId4"/>
    <p:sldId id="264" r:id="rId5"/>
    <p:sldId id="265" r:id="rId6"/>
    <p:sldId id="260" r:id="rId7"/>
    <p:sldId id="266" r:id="rId8"/>
    <p:sldId id="262" r:id="rId9"/>
    <p:sldId id="263" r:id="rId10"/>
    <p:sldId id="267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Počet objednávek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CD9-4651-98C5-5823569BA91A}"/>
              </c:ext>
            </c:extLst>
          </c:dPt>
          <c:dPt>
            <c:idx val="2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CD9-4651-98C5-5823569BA91A}"/>
              </c:ext>
            </c:extLst>
          </c:dPt>
          <c:cat>
            <c:strRef>
              <c:f>List1!$A$2:$A$4</c:f>
              <c:strCache>
                <c:ptCount val="3"/>
                <c:pt idx="0">
                  <c:v>Kardiologie</c:v>
                </c:pt>
                <c:pt idx="1">
                  <c:v>Neurologie</c:v>
                </c:pt>
                <c:pt idx="2">
                  <c:v>Ortopedie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3</c:v>
                </c:pt>
                <c:pt idx="1">
                  <c:v>2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CD9-4651-98C5-5823569BA9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94451872"/>
        <c:axId val="494468672"/>
      </c:barChart>
      <c:catAx>
        <c:axId val="4944518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94468672"/>
        <c:crosses val="autoZero"/>
        <c:auto val="1"/>
        <c:lblAlgn val="ctr"/>
        <c:lblOffset val="100"/>
        <c:noMultiLvlLbl val="0"/>
      </c:catAx>
      <c:valAx>
        <c:axId val="494468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94451872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Počet objednávek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52A-4D30-AF30-43E9042BD2A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52A-4D30-AF30-43E9042BD2A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52A-4D30-AF30-43E9042BD2A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3"/>
                <c:pt idx="0">
                  <c:v>Kardiologie</c:v>
                </c:pt>
                <c:pt idx="1">
                  <c:v>Neurologie</c:v>
                </c:pt>
                <c:pt idx="2">
                  <c:v>Ortopedie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3</c:v>
                </c:pt>
                <c:pt idx="1">
                  <c:v>2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52A-4D30-AF30-43E9042BD2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sz="1400" b="0" i="0" u="none" strike="noStrike" baseline="0" dirty="0"/>
              <a:t>Počet vyšetření podle oddělení (leden–březen 2026)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List1!$E$2</c:f>
              <c:strCache>
                <c:ptCount val="1"/>
                <c:pt idx="0">
                  <c:v>Celkem za 3 měsíce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EC7-42EE-A611-3668BED0DB77}"/>
              </c:ext>
            </c:extLst>
          </c:dPt>
          <c:dPt>
            <c:idx val="1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EC7-42EE-A611-3668BED0DB77}"/>
              </c:ext>
            </c:extLst>
          </c:dPt>
          <c:cat>
            <c:strRef>
              <c:f>List1!$A$3:$A$5</c:f>
              <c:strCache>
                <c:ptCount val="3"/>
                <c:pt idx="0">
                  <c:v>Kardiologie</c:v>
                </c:pt>
                <c:pt idx="1">
                  <c:v>Neurologie</c:v>
                </c:pt>
                <c:pt idx="2">
                  <c:v>Ortopedie</c:v>
                </c:pt>
              </c:strCache>
            </c:strRef>
          </c:cat>
          <c:val>
            <c:numRef>
              <c:f>List1!$E$3:$E$5</c:f>
              <c:numCache>
                <c:formatCode>General</c:formatCode>
                <c:ptCount val="3"/>
                <c:pt idx="0">
                  <c:v>105</c:v>
                </c:pt>
                <c:pt idx="1">
                  <c:v>75</c:v>
                </c:pt>
                <c:pt idx="2">
                  <c:v>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EC7-42EE-A611-3668BED0DB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15642944"/>
        <c:axId val="1815640064"/>
      </c:barChart>
      <c:catAx>
        <c:axId val="1815642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15640064"/>
        <c:crosses val="autoZero"/>
        <c:auto val="1"/>
        <c:lblAlgn val="ctr"/>
        <c:lblOffset val="100"/>
        <c:noMultiLvlLbl val="0"/>
      </c:catAx>
      <c:valAx>
        <c:axId val="1815640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15642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/>
              <a:t>Vývoj celkového počtu vyšetření</a:t>
            </a:r>
          </a:p>
          <a:p>
            <a:pPr>
              <a:defRPr/>
            </a:pPr>
            <a:r>
              <a:rPr lang="cs-CZ"/>
              <a:t>leden až březen 2026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List1!$A$6</c:f>
              <c:strCache>
                <c:ptCount val="1"/>
                <c:pt idx="0">
                  <c:v>Celkem za měsíc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List1!$B$2:$D$2</c:f>
              <c:strCache>
                <c:ptCount val="3"/>
                <c:pt idx="0">
                  <c:v>Leden</c:v>
                </c:pt>
                <c:pt idx="1">
                  <c:v>Únor</c:v>
                </c:pt>
                <c:pt idx="2">
                  <c:v>Březen</c:v>
                </c:pt>
              </c:strCache>
            </c:strRef>
          </c:cat>
          <c:val>
            <c:numRef>
              <c:f>List1!$B$6:$D$6</c:f>
              <c:numCache>
                <c:formatCode>General</c:formatCode>
                <c:ptCount val="3"/>
                <c:pt idx="0">
                  <c:v>60</c:v>
                </c:pt>
                <c:pt idx="1">
                  <c:v>75</c:v>
                </c:pt>
                <c:pt idx="2">
                  <c:v>90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E0B-4882-AF23-9D9407D7E3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833175280"/>
        <c:axId val="1833176240"/>
      </c:lineChart>
      <c:catAx>
        <c:axId val="1833175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33176240"/>
        <c:crosses val="autoZero"/>
        <c:auto val="1"/>
        <c:lblAlgn val="ctr"/>
        <c:lblOffset val="100"/>
        <c:noMultiLvlLbl val="0"/>
      </c:catAx>
      <c:valAx>
        <c:axId val="1833176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33175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sz="1400" b="0" i="0" u="none" strike="noStrike" baseline="0" dirty="0"/>
              <a:t>Podíl oddělení na celkovém počtu vyšetření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List1!$E$2</c:f>
              <c:strCache>
                <c:ptCount val="1"/>
                <c:pt idx="0">
                  <c:v>Celkem za 3 měsíce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630-4A5E-98AF-938A63911938}"/>
              </c:ext>
            </c:extLst>
          </c:dPt>
          <c:dPt>
            <c:idx val="1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630-4A5E-98AF-938A63911938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630-4A5E-98AF-938A63911938}"/>
              </c:ext>
            </c:extLst>
          </c:dPt>
          <c:cat>
            <c:strRef>
              <c:f>List1!$A$3:$A$5</c:f>
              <c:strCache>
                <c:ptCount val="3"/>
                <c:pt idx="0">
                  <c:v>Kardiologie</c:v>
                </c:pt>
                <c:pt idx="1">
                  <c:v>Neurologie</c:v>
                </c:pt>
                <c:pt idx="2">
                  <c:v>Ortopedie</c:v>
                </c:pt>
              </c:strCache>
            </c:strRef>
          </c:cat>
          <c:val>
            <c:numRef>
              <c:f>List1!$E$3:$E$5</c:f>
              <c:numCache>
                <c:formatCode>General</c:formatCode>
                <c:ptCount val="3"/>
                <c:pt idx="0">
                  <c:v>105</c:v>
                </c:pt>
                <c:pt idx="1">
                  <c:v>75</c:v>
                </c:pt>
                <c:pt idx="2">
                  <c:v>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630-4A5E-98AF-938A639119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ED8E31-C2C5-4434-92A9-C6C4E6FD1B44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B8EB70-0B5D-4E63-8424-E68BA35C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5833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B8EB70-0B5D-4E63-8424-E68BA35C94D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8740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5D0E1A-B5FC-E7F2-315C-EBF066F747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48CFA66-8CF6-F97C-7ECB-99412AA5E5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C9319E4-7E91-D479-A7F0-CF1D1FA43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E660B6B-89A0-35CA-3ACD-96F28D8E7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A7F738-AB45-78AC-DBA6-F9A6D6287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0476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C0E9A2-3E3C-8944-E0DF-3F8A814C1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931D79E-C915-E866-1D2A-236E18957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AB98CC3-9D4B-A796-AED1-B4F7D645D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59CDEDE-53C4-0DCE-0BFB-63519B47E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FB4F738-E955-96C4-ED57-F2A4601AF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461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A307BAA-73AC-B0B7-6967-3FE83F7AB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45D51C9-08F8-1464-12E1-EE09D534CE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8157D4B-E834-E608-28FF-6D8D94F3A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006D1CC-D644-DC7C-C8A3-F7CCB782C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1AFBD99-E6F7-228E-856E-17D242EFA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8979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1EB95E-7C62-8A7A-0984-036207FC2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395321B-EEDB-12C9-1CD3-9A0FFB788E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913A7FE-822D-49FF-5EA1-0FFDB2DE9F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E33FF37-0380-591C-B85B-178A12726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CF5BD02-8546-B8CA-7903-FF4D892EB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373FDA0-865F-EAFB-D399-DFD3A2FB1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632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50DF7F-612C-F6BE-BE04-16CFA2FB0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9BE9C6C-8B5E-153C-9690-D3B989B57B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21FDEBF-A644-A583-D085-7B7B505397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8AEE68C-DE01-29A8-0871-1621425EC0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1A03833-3ADF-BF22-D7B4-74387FE733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3AF953C-837F-68C7-1AA3-C6A1200B0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FB84D2C-E4EC-4C77-FB3E-08877B378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908DC095-7A75-03B2-0B79-BDD34A3B3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530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5019D5-3A96-3674-F43C-F8A461C30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061AFB7-0631-764E-C5BD-CB81272EC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6F2496C-6C1B-DFAC-FF6F-FFBB7E515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D416434-F3A5-BDA5-9D41-F545276FB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6186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F0A0019-7953-9616-FE1B-AC3DD7213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EADB236-64F8-1DD5-2071-1C190910B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B9C94CF-28B2-3CD8-CACF-BE628C49C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90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5CCB92-375C-4F26-80AB-861DF05B0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E07CC5-80BE-C991-CADB-1805A37CB1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5B900C3-5992-3E44-7EA9-4FC9766333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475D2BB-E8FB-21FC-9FEE-62A4D8CE7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F567E61-19BD-D76A-8A2D-4C6751E0F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F91B6CF-760C-AD6E-E4BF-3317D0D3D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963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650A9E-4DE2-1232-EBA9-7EE35EE67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C79DD14-9002-43DC-6377-528A45AA07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08C7281-CD15-CB11-FCF8-165EDA8CAE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5EF297E-6231-253A-E570-16FE316F4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CDE4C54-42BC-DA27-C048-3F3352217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EBE2792-3F05-B68E-8C6D-F7CD0DAB0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087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79DAC1-0D0D-6CBD-0002-7C3FEA9DF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0A2E281-14F7-7C02-D188-2BE2CAEA88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AF662C0-1539-39A8-EE31-BF7C066A6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DDB169D-411D-19C1-A1F7-A94CEDE5E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456F6E8-F373-12C2-EBAC-166E1F34D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9534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A46853E9-3742-D88F-BBE3-AB04038047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4498412-597D-71C8-FB9C-228FB6544B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7824A57-7211-2370-B47C-21AFDB146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4F44172-AB39-9EBF-1778-64901472F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8A5E11A-B2F1-7200-ED3E-2E75E7985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356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30F89AA3-6CC9-5376-8529-97E235EFD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6190077-538C-B902-1139-6D2AF90F0D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4181824-655B-160C-6549-77039EC736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85CDE-0782-496B-9CF3-F90D2AC6A0FD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3088BBB-70DC-60FD-F2F7-04F4F5498A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7004C68-DB26-FA4F-C594-6FC45023E1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37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B2CFF7-1070-FD6F-0E99-787AA1060E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66121"/>
            <a:ext cx="9144000" cy="1243841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Vyhledávání a vizualizace</a:t>
            </a:r>
            <a:br>
              <a:rPr lang="cs-CZ" sz="4000" dirty="0"/>
            </a:br>
            <a:r>
              <a:rPr lang="cs-CZ" sz="4000" dirty="0"/>
              <a:t>INV 307</a:t>
            </a:r>
            <a:br>
              <a:rPr lang="cs-CZ" sz="4000" dirty="0"/>
            </a:br>
            <a:r>
              <a:rPr lang="cs-CZ" sz="1800" dirty="0"/>
              <a:t>3. ročník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8E03835-5D4F-B0CF-C55F-3452C98273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08890" y="3713356"/>
            <a:ext cx="3774219" cy="2250122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Vyhledávání a filtrování</a:t>
            </a:r>
          </a:p>
          <a:p>
            <a:r>
              <a:rPr lang="cs-CZ" dirty="0"/>
              <a:t>Řazení dat</a:t>
            </a:r>
          </a:p>
          <a:p>
            <a:r>
              <a:rPr lang="cs-CZ" dirty="0"/>
              <a:t>Co je index</a:t>
            </a:r>
          </a:p>
          <a:p>
            <a:r>
              <a:rPr lang="cs-CZ" dirty="0"/>
              <a:t>Souhrny dat</a:t>
            </a:r>
          </a:p>
          <a:p>
            <a:r>
              <a:rPr lang="cs-CZ" dirty="0"/>
              <a:t>Vizualizace dat</a:t>
            </a:r>
          </a:p>
          <a:p>
            <a:r>
              <a:rPr lang="cs-CZ" dirty="0"/>
              <a:t>Vzory a trendy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895A5D7-230A-B704-ED69-DC583AB726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60935"/>
            <a:ext cx="4078818" cy="134944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0A98BAD5-86AF-5A6A-D54B-473336BFFD28}"/>
              </a:ext>
            </a:extLst>
          </p:cNvPr>
          <p:cNvSpPr txBox="1"/>
          <p:nvPr/>
        </p:nvSpPr>
        <p:spPr>
          <a:xfrm>
            <a:off x="771277" y="6050942"/>
            <a:ext cx="128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27. 9. 2026</a:t>
            </a:r>
          </a:p>
        </p:txBody>
      </p:sp>
    </p:spTree>
    <p:extLst>
      <p:ext uri="{BB962C8B-B14F-4D97-AF65-F5344CB8AC3E}">
        <p14:creationId xmlns:p14="http://schemas.microsoft.com/office/powerpoint/2010/main" val="771285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19BFE73-8744-7F0C-75EE-A048550FBF3B}"/>
              </a:ext>
            </a:extLst>
          </p:cNvPr>
          <p:cNvSpPr txBox="1"/>
          <p:nvPr/>
        </p:nvSpPr>
        <p:spPr>
          <a:xfrm>
            <a:off x="318052" y="159025"/>
            <a:ext cx="3681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Vyhledávání a filtrování</a:t>
            </a:r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AEB247CE-F018-B17D-C23F-4F8D0907C8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74959"/>
              </p:ext>
            </p:extLst>
          </p:nvPr>
        </p:nvGraphicFramePr>
        <p:xfrm>
          <a:off x="4362206" y="1913352"/>
          <a:ext cx="6123323" cy="19202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58795">
                  <a:extLst>
                    <a:ext uri="{9D8B030D-6E8A-4147-A177-3AD203B41FA5}">
                      <a16:colId xmlns:a16="http://schemas.microsoft.com/office/drawing/2014/main" val="3192848998"/>
                    </a:ext>
                  </a:extLst>
                </a:gridCol>
                <a:gridCol w="715617">
                  <a:extLst>
                    <a:ext uri="{9D8B030D-6E8A-4147-A177-3AD203B41FA5}">
                      <a16:colId xmlns:a16="http://schemas.microsoft.com/office/drawing/2014/main" val="934732421"/>
                    </a:ext>
                  </a:extLst>
                </a:gridCol>
                <a:gridCol w="787179">
                  <a:extLst>
                    <a:ext uri="{9D8B030D-6E8A-4147-A177-3AD203B41FA5}">
                      <a16:colId xmlns:a16="http://schemas.microsoft.com/office/drawing/2014/main" val="497583936"/>
                    </a:ext>
                  </a:extLst>
                </a:gridCol>
                <a:gridCol w="1001865">
                  <a:extLst>
                    <a:ext uri="{9D8B030D-6E8A-4147-A177-3AD203B41FA5}">
                      <a16:colId xmlns:a16="http://schemas.microsoft.com/office/drawing/2014/main" val="4186158657"/>
                    </a:ext>
                  </a:extLst>
                </a:gridCol>
                <a:gridCol w="1327867">
                  <a:extLst>
                    <a:ext uri="{9D8B030D-6E8A-4147-A177-3AD203B41FA5}">
                      <a16:colId xmlns:a16="http://schemas.microsoft.com/office/drawing/2014/main" val="1171868465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2917724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ID pacienta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Jméno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Příjmení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Oddělení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Datum vyšetření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Stav objednávky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1368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Jana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Nová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5. 10. 2026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Potvrzena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74741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Petr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Malý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Neurologie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8. 10. 2026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Potvrzena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57900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103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Eva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Veselá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Kardiologie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12. 10. 2026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Čeká na potvrzení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430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Dvořák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Ortopedie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15. 10. 2026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Potvrzena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77327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Marie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Černá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19. 10. 2026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Zrušena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69934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Tomáš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Svoboda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Neurologie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22. 10. 2026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Čeká na potvrzení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121143"/>
                  </a:ext>
                </a:extLst>
              </a:tr>
            </a:tbl>
          </a:graphicData>
        </a:graphic>
      </p:graphicFrame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A2CF45B2-1B53-EC46-FA46-A1AC5ACAD2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0603064"/>
              </p:ext>
            </p:extLst>
          </p:nvPr>
        </p:nvGraphicFramePr>
        <p:xfrm>
          <a:off x="4362205" y="4504617"/>
          <a:ext cx="6123323" cy="8229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58795">
                  <a:extLst>
                    <a:ext uri="{9D8B030D-6E8A-4147-A177-3AD203B41FA5}">
                      <a16:colId xmlns:a16="http://schemas.microsoft.com/office/drawing/2014/main" val="3192848998"/>
                    </a:ext>
                  </a:extLst>
                </a:gridCol>
                <a:gridCol w="715617">
                  <a:extLst>
                    <a:ext uri="{9D8B030D-6E8A-4147-A177-3AD203B41FA5}">
                      <a16:colId xmlns:a16="http://schemas.microsoft.com/office/drawing/2014/main" val="934732421"/>
                    </a:ext>
                  </a:extLst>
                </a:gridCol>
                <a:gridCol w="787179">
                  <a:extLst>
                    <a:ext uri="{9D8B030D-6E8A-4147-A177-3AD203B41FA5}">
                      <a16:colId xmlns:a16="http://schemas.microsoft.com/office/drawing/2014/main" val="497583936"/>
                    </a:ext>
                  </a:extLst>
                </a:gridCol>
                <a:gridCol w="1001865">
                  <a:extLst>
                    <a:ext uri="{9D8B030D-6E8A-4147-A177-3AD203B41FA5}">
                      <a16:colId xmlns:a16="http://schemas.microsoft.com/office/drawing/2014/main" val="4186158657"/>
                    </a:ext>
                  </a:extLst>
                </a:gridCol>
                <a:gridCol w="1327867">
                  <a:extLst>
                    <a:ext uri="{9D8B030D-6E8A-4147-A177-3AD203B41FA5}">
                      <a16:colId xmlns:a16="http://schemas.microsoft.com/office/drawing/2014/main" val="1171868465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2917724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ID pacienta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Jméno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Příjmení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Oddělení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Datum vyšetření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Stav objednávky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1368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Eva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Veselá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12. 10. 2026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Čeká na potvrzení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10430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Tomáš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Svoboda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Neurologie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22. 10. 2026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Čeká na potvrzení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5121143"/>
                  </a:ext>
                </a:extLst>
              </a:tr>
            </a:tbl>
          </a:graphicData>
        </a:graphic>
      </p:graphicFrame>
      <p:sp>
        <p:nvSpPr>
          <p:cNvPr id="9" name="TextovéPole 8">
            <a:extLst>
              <a:ext uri="{FF2B5EF4-FFF2-40B4-BE49-F238E27FC236}">
                <a16:creationId xmlns:a16="http://schemas.microsoft.com/office/drawing/2014/main" id="{7C6C5C77-671D-70A9-B294-C1655A71976D}"/>
              </a:ext>
            </a:extLst>
          </p:cNvPr>
          <p:cNvSpPr txBox="1"/>
          <p:nvPr/>
        </p:nvSpPr>
        <p:spPr>
          <a:xfrm>
            <a:off x="318052" y="528357"/>
            <a:ext cx="1129880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Vyhledávání</a:t>
            </a:r>
            <a:r>
              <a:rPr lang="cs-CZ" dirty="0"/>
              <a:t> slouží k nalezení požadovaného údaje nebo záznamu.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Filtrování</a:t>
            </a:r>
            <a:r>
              <a:rPr lang="cs-CZ" dirty="0"/>
              <a:t> zobrazí pouze záznamy, které splňují zadanou podmínku.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6F4467F9-9556-AA29-1526-5EE1E1EE1EC1}"/>
              </a:ext>
            </a:extLst>
          </p:cNvPr>
          <p:cNvSpPr txBox="1"/>
          <p:nvPr/>
        </p:nvSpPr>
        <p:spPr>
          <a:xfrm>
            <a:off x="4282695" y="1544020"/>
            <a:ext cx="4002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TAB1 - Objednávky na vyšetření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75A5D688-BA2B-A75E-F73B-588E69B8C9DF}"/>
              </a:ext>
            </a:extLst>
          </p:cNvPr>
          <p:cNvSpPr txBox="1"/>
          <p:nvPr/>
        </p:nvSpPr>
        <p:spPr>
          <a:xfrm>
            <a:off x="318052" y="1913352"/>
            <a:ext cx="3681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Úkol</a:t>
            </a:r>
            <a:r>
              <a:rPr lang="cs-CZ" dirty="0"/>
              <a:t>: V tabulce TAB1 zobraz pouze objednávky, které čekají na potvrzení.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8F42775C-0D7F-B518-CB51-D001ADA2C198}"/>
              </a:ext>
            </a:extLst>
          </p:cNvPr>
          <p:cNvSpPr txBox="1"/>
          <p:nvPr/>
        </p:nvSpPr>
        <p:spPr>
          <a:xfrm>
            <a:off x="318052" y="4141939"/>
            <a:ext cx="389124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Podmínka: </a:t>
            </a:r>
          </a:p>
          <a:p>
            <a:r>
              <a:rPr lang="cs-CZ" b="1" dirty="0"/>
              <a:t>Stav objednávky = „Čeká na potvrzení“</a:t>
            </a:r>
          </a:p>
          <a:p>
            <a:r>
              <a:rPr lang="cs-CZ" dirty="0"/>
              <a:t> ↓ </a:t>
            </a:r>
          </a:p>
          <a:p>
            <a:r>
              <a:rPr lang="cs-CZ" dirty="0"/>
              <a:t>Výsledná tabulka</a:t>
            </a:r>
          </a:p>
          <a:p>
            <a:r>
              <a:rPr lang="cs-CZ" b="1" dirty="0"/>
              <a:t>Výsledek: 2 záznamy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7595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FE64750-6A2F-B9DB-EE23-BD75FDBFE565}"/>
              </a:ext>
            </a:extLst>
          </p:cNvPr>
          <p:cNvSpPr txBox="1"/>
          <p:nvPr/>
        </p:nvSpPr>
        <p:spPr>
          <a:xfrm>
            <a:off x="326005" y="278296"/>
            <a:ext cx="1256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Řazení dat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7E2AB7D-96EB-29C1-FF96-5796673E74CC}"/>
              </a:ext>
            </a:extLst>
          </p:cNvPr>
          <p:cNvSpPr txBox="1"/>
          <p:nvPr/>
        </p:nvSpPr>
        <p:spPr>
          <a:xfrm>
            <a:off x="326005" y="647628"/>
            <a:ext cx="116274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Řazení mění pořadí záznamů podle hodnot ve zvoleném sloupci, například podle data nebo příjmení.</a:t>
            </a:r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71D6056A-BDE0-8FB2-4C3E-365D7D6A9B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419969"/>
              </p:ext>
            </p:extLst>
          </p:nvPr>
        </p:nvGraphicFramePr>
        <p:xfrm>
          <a:off x="3098484" y="1210386"/>
          <a:ext cx="5995033" cy="192024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592000">
                  <a:extLst>
                    <a:ext uri="{9D8B030D-6E8A-4147-A177-3AD203B41FA5}">
                      <a16:colId xmlns:a16="http://schemas.microsoft.com/office/drawing/2014/main" val="2901386503"/>
                    </a:ext>
                  </a:extLst>
                </a:gridCol>
                <a:gridCol w="811033">
                  <a:extLst>
                    <a:ext uri="{9D8B030D-6E8A-4147-A177-3AD203B41FA5}">
                      <a16:colId xmlns:a16="http://schemas.microsoft.com/office/drawing/2014/main" val="2975612670"/>
                    </a:ext>
                  </a:extLst>
                </a:gridCol>
                <a:gridCol w="2592000">
                  <a:extLst>
                    <a:ext uri="{9D8B030D-6E8A-4147-A177-3AD203B41FA5}">
                      <a16:colId xmlns:a16="http://schemas.microsoft.com/office/drawing/2014/main" val="17176236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Původní pořadí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200" dirty="0"/>
                        <a:t>→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200" dirty="0"/>
                        <a:t>Seřazeno podle příjmení A–Z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23875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200" dirty="0"/>
                        <a:t>101 – Jana </a:t>
                      </a:r>
                      <a:r>
                        <a:rPr lang="pt-BR" sz="1200" b="1" dirty="0"/>
                        <a:t>Nová</a:t>
                      </a:r>
                      <a:r>
                        <a:rPr lang="pt-BR" sz="1200" dirty="0"/>
                        <a:t> – 5. 10.</a:t>
                      </a:r>
                      <a:r>
                        <a:rPr lang="cs-CZ" sz="1200" dirty="0"/>
                        <a:t> 2026</a:t>
                      </a:r>
                      <a:endParaRPr lang="pt-B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200" dirty="0"/>
                        <a:t>105 – Marie </a:t>
                      </a:r>
                      <a:r>
                        <a:rPr lang="fr-FR" sz="1200" b="1" dirty="0"/>
                        <a:t>Černá</a:t>
                      </a:r>
                      <a:r>
                        <a:rPr lang="fr-FR" sz="1200" dirty="0"/>
                        <a:t> – 19. 10.</a:t>
                      </a:r>
                      <a:r>
                        <a:rPr lang="cs-CZ" sz="1200" dirty="0"/>
                        <a:t> 2026</a:t>
                      </a:r>
                      <a:endParaRPr lang="fr-FR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520180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102 – Petr </a:t>
                      </a:r>
                      <a:r>
                        <a:rPr lang="cs-CZ" sz="1200" b="1" dirty="0"/>
                        <a:t>Malý</a:t>
                      </a:r>
                      <a:r>
                        <a:rPr lang="cs-CZ" sz="1200" dirty="0"/>
                        <a:t> – 8.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104 – Karel </a:t>
                      </a:r>
                      <a:r>
                        <a:rPr lang="cs-CZ" sz="1200" b="1" dirty="0"/>
                        <a:t>Dvořák</a:t>
                      </a:r>
                      <a:r>
                        <a:rPr lang="cs-CZ" sz="1200" dirty="0"/>
                        <a:t> – 15.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590173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n-NO" sz="1200" dirty="0"/>
                        <a:t>103 – Eva </a:t>
                      </a:r>
                      <a:r>
                        <a:rPr lang="nn-NO" sz="1200" b="1" dirty="0"/>
                        <a:t>Veselá</a:t>
                      </a:r>
                      <a:r>
                        <a:rPr lang="nn-NO" sz="1200" dirty="0"/>
                        <a:t> – 12. 10.</a:t>
                      </a:r>
                      <a:r>
                        <a:rPr lang="cs-CZ" sz="1200" dirty="0"/>
                        <a:t> 2026</a:t>
                      </a:r>
                      <a:endParaRPr lang="nn-NO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102 – Petr </a:t>
                      </a:r>
                      <a:r>
                        <a:rPr lang="cs-CZ" sz="1200" b="1" dirty="0"/>
                        <a:t>Malý</a:t>
                      </a:r>
                      <a:r>
                        <a:rPr lang="cs-CZ" sz="1200" dirty="0"/>
                        <a:t> – 8.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818264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104 – Karel </a:t>
                      </a:r>
                      <a:r>
                        <a:rPr lang="cs-CZ" sz="1200" b="1" dirty="0"/>
                        <a:t>Dvořák</a:t>
                      </a:r>
                      <a:r>
                        <a:rPr lang="cs-CZ" sz="1200" dirty="0"/>
                        <a:t> – 15. 10. 2026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200" dirty="0"/>
                        <a:t>101 – Jana </a:t>
                      </a:r>
                      <a:r>
                        <a:rPr lang="pt-BR" sz="1200" b="1" dirty="0"/>
                        <a:t>Nová</a:t>
                      </a:r>
                      <a:r>
                        <a:rPr lang="pt-BR" sz="1200" dirty="0"/>
                        <a:t> – 5. 10.</a:t>
                      </a:r>
                      <a:r>
                        <a:rPr lang="cs-CZ" sz="1200" dirty="0"/>
                        <a:t> 2026</a:t>
                      </a:r>
                      <a:endParaRPr lang="pt-BR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720781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200" dirty="0"/>
                        <a:t>105 – Marie </a:t>
                      </a:r>
                      <a:r>
                        <a:rPr lang="fr-FR" sz="1200" b="1" dirty="0"/>
                        <a:t>Černá</a:t>
                      </a:r>
                      <a:r>
                        <a:rPr lang="fr-FR" sz="1200" dirty="0"/>
                        <a:t> – 19. 10.</a:t>
                      </a:r>
                      <a:r>
                        <a:rPr lang="cs-CZ" sz="1200" dirty="0"/>
                        <a:t> 2026</a:t>
                      </a:r>
                      <a:endParaRPr lang="fr-F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 – Tomáš </a:t>
                      </a:r>
                      <a:r>
                        <a:rPr lang="cs-CZ" sz="1200" b="1" dirty="0"/>
                        <a:t>Svoboda</a:t>
                      </a:r>
                      <a:r>
                        <a:rPr lang="cs-CZ" sz="1200" dirty="0"/>
                        <a:t> – 22.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23293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 – Tomáš </a:t>
                      </a:r>
                      <a:r>
                        <a:rPr lang="cs-CZ" sz="1200" b="1" dirty="0"/>
                        <a:t>Svoboda</a:t>
                      </a:r>
                      <a:r>
                        <a:rPr lang="cs-CZ" sz="1200" dirty="0"/>
                        <a:t> – 22.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n-NO" sz="1200" dirty="0"/>
                        <a:t>103 – Eva </a:t>
                      </a:r>
                      <a:r>
                        <a:rPr lang="nn-NO" sz="1200" b="1" dirty="0"/>
                        <a:t>Veselá</a:t>
                      </a:r>
                      <a:r>
                        <a:rPr lang="nn-NO" sz="1200" dirty="0"/>
                        <a:t> – 12. 10.</a:t>
                      </a:r>
                      <a:r>
                        <a:rPr lang="cs-CZ" sz="1200" dirty="0"/>
                        <a:t> 2026</a:t>
                      </a:r>
                      <a:endParaRPr lang="nn-NO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9509605"/>
                  </a:ext>
                </a:extLst>
              </a:tr>
            </a:tbl>
          </a:graphicData>
        </a:graphic>
      </p:graphicFrame>
      <p:graphicFrame>
        <p:nvGraphicFramePr>
          <p:cNvPr id="15" name="Tabulka 14">
            <a:extLst>
              <a:ext uri="{FF2B5EF4-FFF2-40B4-BE49-F238E27FC236}">
                <a16:creationId xmlns:a16="http://schemas.microsoft.com/office/drawing/2014/main" id="{AD686FA9-71C1-B511-8211-DA325025B7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9989631"/>
              </p:ext>
            </p:extLst>
          </p:nvPr>
        </p:nvGraphicFramePr>
        <p:xfrm>
          <a:off x="838200" y="3846243"/>
          <a:ext cx="10515600" cy="164592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66941264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58887542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Excel – tabulka v listu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Databáze – tabulka v </a:t>
                      </a:r>
                      <a:r>
                        <a:rPr lang="cs-CZ" b="1" dirty="0" err="1"/>
                        <a:t>MariaDB</a:t>
                      </a:r>
                      <a:endParaRPr lang="cs-CZ" b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10513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Příkazem </a:t>
                      </a:r>
                      <a:r>
                        <a:rPr lang="cs-CZ" b="1" dirty="0"/>
                        <a:t>Seřadit</a:t>
                      </a:r>
                      <a:r>
                        <a:rPr lang="cs-CZ" dirty="0"/>
                        <a:t> změníme pořadí řádků v listu. Po uložení sešitu zůstane toto pořadí zachováno.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Příkazem ORDER BY určíme pořadí </a:t>
                      </a:r>
                      <a:r>
                        <a:rPr lang="cs-CZ" b="1"/>
                        <a:t>výsledku dotazu</a:t>
                      </a:r>
                      <a:r>
                        <a:rPr lang="cs-CZ"/>
                        <a:t>. Samotné řazení nemění uložené záznamy tabulky.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37357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Při řazení je třeba zachovat všechny údaje záznamu v jednom řádku.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Databáze může využít index, nebo výsledek seřadit při provádění dotazu.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6769010"/>
                  </a:ext>
                </a:extLst>
              </a:tr>
            </a:tbl>
          </a:graphicData>
        </a:graphic>
      </p:graphicFrame>
      <p:sp>
        <p:nvSpPr>
          <p:cNvPr id="17" name="TextovéPole 16">
            <a:extLst>
              <a:ext uri="{FF2B5EF4-FFF2-40B4-BE49-F238E27FC236}">
                <a16:creationId xmlns:a16="http://schemas.microsoft.com/office/drawing/2014/main" id="{A7D1FD6E-1F46-FF83-8F15-69E5909FCD6A}"/>
              </a:ext>
            </a:extLst>
          </p:cNvPr>
          <p:cNvSpPr txBox="1"/>
          <p:nvPr/>
        </p:nvSpPr>
        <p:spPr>
          <a:xfrm>
            <a:off x="2823046" y="5647614"/>
            <a:ext cx="6545909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V obou případech musí údaje jednoho záznamu zůstat pohromadě.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5BF02AE8-2D8C-B726-F29A-B7F08335D21F}"/>
              </a:ext>
            </a:extLst>
          </p:cNvPr>
          <p:cNvSpPr txBox="1"/>
          <p:nvPr/>
        </p:nvSpPr>
        <p:spPr>
          <a:xfrm>
            <a:off x="257755" y="3303769"/>
            <a:ext cx="2453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se při řazení ukládá?</a:t>
            </a:r>
          </a:p>
        </p:txBody>
      </p:sp>
    </p:spTree>
    <p:extLst>
      <p:ext uri="{BB962C8B-B14F-4D97-AF65-F5344CB8AC3E}">
        <p14:creationId xmlns:p14="http://schemas.microsoft.com/office/powerpoint/2010/main" val="1233403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>
            <a:extLst>
              <a:ext uri="{FF2B5EF4-FFF2-40B4-BE49-F238E27FC236}">
                <a16:creationId xmlns:a16="http://schemas.microsoft.com/office/drawing/2014/main" id="{D739502D-E16E-557E-53E2-5ECD3D66E80A}"/>
              </a:ext>
            </a:extLst>
          </p:cNvPr>
          <p:cNvSpPr txBox="1"/>
          <p:nvPr/>
        </p:nvSpPr>
        <p:spPr>
          <a:xfrm>
            <a:off x="282272" y="1708108"/>
            <a:ext cx="116274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Databáze může k zobrazení záznamů v požadovaném pořadí využít vhodný index. Pokud jej nemá, seřadí výsledek dotazu. </a:t>
            </a:r>
            <a:r>
              <a:rPr lang="cs-CZ" b="1" dirty="0"/>
              <a:t>Uložení záznamů v tabulce se tím nemění.</a:t>
            </a:r>
            <a:endParaRPr lang="cs-CZ" dirty="0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CFAEAE8-E912-A46D-4F6D-422B7F9DC30E}"/>
              </a:ext>
            </a:extLst>
          </p:cNvPr>
          <p:cNvSpPr txBox="1"/>
          <p:nvPr/>
        </p:nvSpPr>
        <p:spPr>
          <a:xfrm>
            <a:off x="282273" y="221848"/>
            <a:ext cx="1162745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Co je to index?</a:t>
            </a:r>
            <a:br>
              <a:rPr lang="cs-CZ" dirty="0"/>
            </a:br>
            <a:r>
              <a:rPr lang="cs-CZ" dirty="0"/>
              <a:t>Index je pomocná datová struktura, kterou databáze vytváří pro vybrané sloupce. Obsahuje jejich hodnoty a odkazy na odpovídající záznamy. Pomáhá záznamy rychleji vyhledat a v některých případech také zobrazit v požadovaném pořadí.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B3B26B2-8513-A9FC-F9CE-9A94979C027F}"/>
              </a:ext>
            </a:extLst>
          </p:cNvPr>
          <p:cNvSpPr txBox="1"/>
          <p:nvPr/>
        </p:nvSpPr>
        <p:spPr>
          <a:xfrm>
            <a:off x="275644" y="1364391"/>
            <a:ext cx="48264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Jak se řadí velké databázové tabulky?</a:t>
            </a:r>
            <a:endParaRPr lang="cs-CZ" dirty="0"/>
          </a:p>
        </p:txBody>
      </p:sp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59C4AAD3-159F-BE5A-C22B-D9D4A5B8DA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7537781"/>
              </p:ext>
            </p:extLst>
          </p:nvPr>
        </p:nvGraphicFramePr>
        <p:xfrm>
          <a:off x="1372515" y="2939069"/>
          <a:ext cx="4791323" cy="19202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58795">
                  <a:extLst>
                    <a:ext uri="{9D8B030D-6E8A-4147-A177-3AD203B41FA5}">
                      <a16:colId xmlns:a16="http://schemas.microsoft.com/office/drawing/2014/main" val="3192848998"/>
                    </a:ext>
                  </a:extLst>
                </a:gridCol>
                <a:gridCol w="715617">
                  <a:extLst>
                    <a:ext uri="{9D8B030D-6E8A-4147-A177-3AD203B41FA5}">
                      <a16:colId xmlns:a16="http://schemas.microsoft.com/office/drawing/2014/main" val="934732421"/>
                    </a:ext>
                  </a:extLst>
                </a:gridCol>
                <a:gridCol w="787179">
                  <a:extLst>
                    <a:ext uri="{9D8B030D-6E8A-4147-A177-3AD203B41FA5}">
                      <a16:colId xmlns:a16="http://schemas.microsoft.com/office/drawing/2014/main" val="497583936"/>
                    </a:ext>
                  </a:extLst>
                </a:gridCol>
                <a:gridCol w="1001865">
                  <a:extLst>
                    <a:ext uri="{9D8B030D-6E8A-4147-A177-3AD203B41FA5}">
                      <a16:colId xmlns:a16="http://schemas.microsoft.com/office/drawing/2014/main" val="4186158657"/>
                    </a:ext>
                  </a:extLst>
                </a:gridCol>
                <a:gridCol w="1327867">
                  <a:extLst>
                    <a:ext uri="{9D8B030D-6E8A-4147-A177-3AD203B41FA5}">
                      <a16:colId xmlns:a16="http://schemas.microsoft.com/office/drawing/2014/main" val="117186846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ID pacienta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Jméno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Příjmení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Oddělení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Datum vyšetření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1368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Jana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Nová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5. 10. 2026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74741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Petr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Malý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Neurologie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8. 10. 2026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57900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103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Eva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Veselá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Kardiologie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12. 10. 2026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430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Dvořák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Ortopedie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15. 10. 2026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77327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Marie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Černá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19. 10. 2026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69934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Tomáš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Svoboda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Neurologie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22. 10. 2026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121143"/>
                  </a:ext>
                </a:extLst>
              </a:tr>
            </a:tbl>
          </a:graphicData>
        </a:graphic>
      </p:graphicFrame>
      <p:sp>
        <p:nvSpPr>
          <p:cNvPr id="15" name="TextovéPole 14">
            <a:extLst>
              <a:ext uri="{FF2B5EF4-FFF2-40B4-BE49-F238E27FC236}">
                <a16:creationId xmlns:a16="http://schemas.microsoft.com/office/drawing/2014/main" id="{ADDB8D0B-4BFD-5CC8-D652-9A44738380D6}"/>
              </a:ext>
            </a:extLst>
          </p:cNvPr>
          <p:cNvSpPr txBox="1"/>
          <p:nvPr/>
        </p:nvSpPr>
        <p:spPr>
          <a:xfrm>
            <a:off x="1272208" y="2590337"/>
            <a:ext cx="1168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Pacienti</a:t>
            </a:r>
          </a:p>
        </p:txBody>
      </p:sp>
      <p:graphicFrame>
        <p:nvGraphicFramePr>
          <p:cNvPr id="17" name="Tabulka 16">
            <a:extLst>
              <a:ext uri="{FF2B5EF4-FFF2-40B4-BE49-F238E27FC236}">
                <a16:creationId xmlns:a16="http://schemas.microsoft.com/office/drawing/2014/main" id="{4ED1F8E3-5CD4-36AE-894C-0AA3185ED3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633844"/>
              </p:ext>
            </p:extLst>
          </p:nvPr>
        </p:nvGraphicFramePr>
        <p:xfrm>
          <a:off x="8118286" y="2959669"/>
          <a:ext cx="2707951" cy="19202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03678">
                  <a:extLst>
                    <a:ext uri="{9D8B030D-6E8A-4147-A177-3AD203B41FA5}">
                      <a16:colId xmlns:a16="http://schemas.microsoft.com/office/drawing/2014/main" val="114505128"/>
                    </a:ext>
                  </a:extLst>
                </a:gridCol>
                <a:gridCol w="904273">
                  <a:extLst>
                    <a:ext uri="{9D8B030D-6E8A-4147-A177-3AD203B41FA5}">
                      <a16:colId xmlns:a16="http://schemas.microsoft.com/office/drawing/2014/main" val="158253854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Index podle příjmení A–Z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ID pacienta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9425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Černá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739532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Dvořák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3853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Malý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171828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Nová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272081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Svoboda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5911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Veselá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3761726"/>
                  </a:ext>
                </a:extLst>
              </a:tr>
            </a:tbl>
          </a:graphicData>
        </a:graphic>
      </p:graphicFrame>
      <p:sp>
        <p:nvSpPr>
          <p:cNvPr id="18" name="TextovéPole 17">
            <a:extLst>
              <a:ext uri="{FF2B5EF4-FFF2-40B4-BE49-F238E27FC236}">
                <a16:creationId xmlns:a16="http://schemas.microsoft.com/office/drawing/2014/main" id="{F0730F2F-90D7-428C-5EB0-D929AD2F7A4D}"/>
              </a:ext>
            </a:extLst>
          </p:cNvPr>
          <p:cNvSpPr txBox="1"/>
          <p:nvPr/>
        </p:nvSpPr>
        <p:spPr>
          <a:xfrm>
            <a:off x="6381712" y="2867518"/>
            <a:ext cx="1518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Podle ID pacienta (primární klíč) najdeme celý záznam </a:t>
            </a:r>
          </a:p>
        </p:txBody>
      </p:sp>
      <p:sp>
        <p:nvSpPr>
          <p:cNvPr id="19" name="Šipka: doprava 18">
            <a:extLst>
              <a:ext uri="{FF2B5EF4-FFF2-40B4-BE49-F238E27FC236}">
                <a16:creationId xmlns:a16="http://schemas.microsoft.com/office/drawing/2014/main" id="{B3D26344-2A6A-BC80-F887-E1423493251E}"/>
              </a:ext>
            </a:extLst>
          </p:cNvPr>
          <p:cNvSpPr/>
          <p:nvPr/>
        </p:nvSpPr>
        <p:spPr>
          <a:xfrm rot="10800000">
            <a:off x="6454699" y="3860278"/>
            <a:ext cx="1372724" cy="19103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3347ABDA-BE45-DFA4-2EDA-3F8F79C0A59A}"/>
              </a:ext>
            </a:extLst>
          </p:cNvPr>
          <p:cNvSpPr txBox="1"/>
          <p:nvPr/>
        </p:nvSpPr>
        <p:spPr>
          <a:xfrm>
            <a:off x="326004" y="5150081"/>
            <a:ext cx="113416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Index podle příjmení</a:t>
            </a:r>
            <a:r>
              <a:rPr lang="cs-CZ" dirty="0"/>
              <a:t> obsahuje uspořádaná příjmení a údaje, podle nichž databáze najde příslušné záznamy. V tomto zjednodušeném příkladu je tímto údajem </a:t>
            </a:r>
            <a:r>
              <a:rPr lang="cs-CZ" b="1" dirty="0"/>
              <a:t>ID pacienta</a:t>
            </a:r>
            <a:r>
              <a:rPr lang="cs-CZ" dirty="0"/>
              <a:t>. Databáze může index využít k vyhledávání nebo k zobrazení záznamů podle příjmení.</a:t>
            </a:r>
          </a:p>
        </p:txBody>
      </p:sp>
    </p:spTree>
    <p:extLst>
      <p:ext uri="{BB962C8B-B14F-4D97-AF65-F5344CB8AC3E}">
        <p14:creationId xmlns:p14="http://schemas.microsoft.com/office/powerpoint/2010/main" val="62169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8476C540-BD2D-BFD2-B473-7AD0E5432A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588" y="179569"/>
            <a:ext cx="11608904" cy="307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Proč se někdy obnovuje index?</a:t>
            </a:r>
            <a:endParaRPr lang="cs-CZ" altLang="cs-CZ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Pokud se index poškodí nebo přestane odpovídat údajům v tabulce, může vyhledávání či řazení vracet chybné výsledky nebo ohlásit chybu. Správce databáze pak může index znovu vytvořit z aktuálních záznamů tabulky.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Arial" panose="020B0604020202020204" pitchFamily="34" charset="0"/>
              </a:rPr>
              <a:t>Kdy se tak stane?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 nevhodném přímém zásahu do datového souboru se mohl narušit soulad mezi tabulkou a indexem. Takovým nevhodným zásahem může být úprava datového souboru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prostředky mimo databázový systém</a:t>
            </a:r>
            <a:r>
              <a:rPr kumimoji="0" lang="cs-CZ" altLang="cs-CZ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>
              <a:latin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b="1" dirty="0">
                <a:latin typeface="Arial" panose="020B0604020202020204" pitchFamily="34" charset="0"/>
              </a:rPr>
              <a:t>Při běžné změně záznamu databázový systém automaticky aktualizuje také index.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Možnost opravy narušeného souladu mezi tabulkou a indexem </a:t>
            </a:r>
            <a:r>
              <a:rPr lang="cs-CZ" altLang="cs-CZ" dirty="0">
                <a:latin typeface="Arial" panose="020B0604020202020204" pitchFamily="34" charset="0"/>
              </a:rPr>
              <a:t>a postup obnovy se však mezi systémy liší. 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2AD8F1B7-980A-01DA-5603-BF0C978E3B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590" y="3645400"/>
            <a:ext cx="11608902" cy="1969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b="1" dirty="0"/>
              <a:t>Při podezření na poškození tabulky v </a:t>
            </a:r>
            <a:r>
              <a:rPr lang="cs-CZ" sz="1400" b="1" dirty="0" err="1"/>
              <a:t>MariaDB</a:t>
            </a:r>
            <a:r>
              <a:rPr lang="cs-CZ" sz="1400" b="1" dirty="0"/>
              <a:t> záleží na jejím úložném </a:t>
            </a:r>
            <a:r>
              <a:rPr lang="cs-CZ" sz="1400" b="1" dirty="0" err="1"/>
              <a:t>enginu</a:t>
            </a:r>
            <a:r>
              <a:rPr lang="cs-CZ" sz="1400" b="1" dirty="0"/>
              <a:t>.</a:t>
            </a:r>
            <a:r>
              <a:rPr lang="cs-CZ" sz="1400" dirty="0"/>
              <a:t> Úložný </a:t>
            </a:r>
            <a:r>
              <a:rPr lang="cs-CZ" sz="1400" dirty="0" err="1"/>
              <a:t>engine</a:t>
            </a:r>
            <a:r>
              <a:rPr lang="cs-CZ" sz="1400" dirty="0"/>
              <a:t> určuje, jak databáze ukládá a zpracovává údaje a indexy. Nejčastěji se používá </a:t>
            </a:r>
            <a:r>
              <a:rPr lang="cs-CZ" sz="1400" b="1" dirty="0" err="1"/>
              <a:t>InnoDB</a:t>
            </a:r>
            <a:r>
              <a:rPr lang="cs-CZ" sz="1400" dirty="0"/>
              <a:t>; dalšími </a:t>
            </a:r>
            <a:r>
              <a:rPr lang="cs-CZ" sz="1400" dirty="0" err="1"/>
              <a:t>enginy</a:t>
            </a:r>
            <a:r>
              <a:rPr lang="cs-CZ" sz="1400" dirty="0"/>
              <a:t> jsou například </a:t>
            </a:r>
            <a:r>
              <a:rPr lang="cs-CZ" sz="1400" b="1" dirty="0" err="1"/>
              <a:t>Aria</a:t>
            </a:r>
            <a:r>
              <a:rPr lang="cs-CZ" sz="1400" dirty="0"/>
              <a:t> a </a:t>
            </a:r>
            <a:r>
              <a:rPr lang="cs-CZ" sz="1400" b="1" dirty="0" err="1"/>
              <a:t>MyISAM</a:t>
            </a:r>
            <a:r>
              <a:rPr lang="cs-CZ" sz="1400" dirty="0"/>
              <a:t>. Postup opravy se podle </a:t>
            </a:r>
            <a:r>
              <a:rPr lang="cs-CZ" sz="1400" dirty="0" err="1"/>
              <a:t>enginu</a:t>
            </a:r>
            <a:r>
              <a:rPr lang="cs-CZ" sz="1400" dirty="0"/>
              <a:t> liší. </a:t>
            </a:r>
            <a:endParaRPr lang="cs-CZ" altLang="cs-CZ" sz="800" dirty="0">
              <a:latin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altLang="cs-CZ" sz="800" dirty="0"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cs-CZ" sz="1400" dirty="0"/>
              <a:t>Přestaňte s tabulkou pracovat, zajistěte dostupné zálohy a neupravujte databázové soubory ručně.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cs-CZ" sz="1400" dirty="0"/>
              <a:t>Zjistěte úložný </a:t>
            </a:r>
            <a:r>
              <a:rPr lang="cs-CZ" sz="1400" dirty="0" err="1"/>
              <a:t>engine</a:t>
            </a:r>
            <a:r>
              <a:rPr lang="cs-CZ" sz="1400" dirty="0"/>
              <a:t> a zkontrolujte tabulku. Například v SQL editoru </a:t>
            </a:r>
            <a:r>
              <a:rPr lang="cs-CZ" sz="1400" dirty="0" err="1"/>
              <a:t>HeidiSQL</a:t>
            </a:r>
            <a:r>
              <a:rPr lang="cs-CZ" sz="1400" dirty="0"/>
              <a:t>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cs-CZ" altLang="cs-CZ" sz="8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400" dirty="0">
                <a:latin typeface="Arial" panose="020B0604020202020204" pitchFamily="34" charset="0"/>
              </a:rPr>
              <a:t>SHOW TABLE STATUS FROM nemocnice LIKE 'pacienti‘;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400" dirty="0">
                <a:latin typeface="Arial" panose="020B0604020202020204" pitchFamily="34" charset="0"/>
              </a:rPr>
              <a:t>CHECK TABLE </a:t>
            </a:r>
            <a:r>
              <a:rPr lang="cs-CZ" altLang="cs-CZ" sz="1400" dirty="0" err="1">
                <a:latin typeface="Arial" panose="020B0604020202020204" pitchFamily="34" charset="0"/>
              </a:rPr>
              <a:t>nemocnice.pacienti</a:t>
            </a:r>
            <a:r>
              <a:rPr lang="cs-CZ" altLang="cs-CZ" sz="1400" dirty="0">
                <a:latin typeface="Arial" panose="020B0604020202020204" pitchFamily="34" charset="0"/>
              </a:rPr>
              <a:t>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/>
              <a:t>Ve výsledku prvního příkazu sledujte sloupec </a:t>
            </a:r>
            <a:r>
              <a:rPr lang="cs-CZ" sz="1400" b="1" dirty="0" err="1"/>
              <a:t>Engine</a:t>
            </a:r>
            <a:r>
              <a:rPr lang="cs-CZ" sz="1400" dirty="0"/>
              <a:t>. Druhý příkaz vypíše výsledek kontroly. </a:t>
            </a:r>
            <a:endParaRPr lang="cs-CZ" altLang="cs-CZ" sz="1400" dirty="0">
              <a:latin typeface="Arial" panose="020B0604020202020204" pitchFamily="34" charset="0"/>
            </a:endParaRPr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D2CAB8A7-7155-2D2F-4817-D442E1FAB303}"/>
              </a:ext>
            </a:extLst>
          </p:cNvPr>
          <p:cNvCxnSpPr/>
          <p:nvPr/>
        </p:nvCxnSpPr>
        <p:spPr>
          <a:xfrm flipV="1">
            <a:off x="169628" y="3342229"/>
            <a:ext cx="11669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F8458C14-DD5F-6A07-9A9E-4B43F86F91E6}"/>
              </a:ext>
            </a:extLst>
          </p:cNvPr>
          <p:cNvSpPr txBox="1"/>
          <p:nvPr/>
        </p:nvSpPr>
        <p:spPr>
          <a:xfrm>
            <a:off x="2987703" y="5733674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Příkaz CHECK TABLE tabulku pouze kontroluje; neopravuje ji.</a:t>
            </a:r>
          </a:p>
        </p:txBody>
      </p:sp>
    </p:spTree>
    <p:extLst>
      <p:ext uri="{BB962C8B-B14F-4D97-AF65-F5344CB8AC3E}">
        <p14:creationId xmlns:p14="http://schemas.microsoft.com/office/powerpoint/2010/main" val="3682367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1E590AA-8D49-4E03-91F9-18490FE29530}"/>
              </a:ext>
            </a:extLst>
          </p:cNvPr>
          <p:cNvSpPr txBox="1"/>
          <p:nvPr/>
        </p:nvSpPr>
        <p:spPr>
          <a:xfrm>
            <a:off x="302150" y="349857"/>
            <a:ext cx="3570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Souhrny dat</a:t>
            </a:r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F6D90A68-7909-E603-04F1-CC87B9107E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7475315"/>
              </p:ext>
            </p:extLst>
          </p:nvPr>
        </p:nvGraphicFramePr>
        <p:xfrm>
          <a:off x="8937272" y="2199598"/>
          <a:ext cx="1972800" cy="155448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000800">
                  <a:extLst>
                    <a:ext uri="{9D8B030D-6E8A-4147-A177-3AD203B41FA5}">
                      <a16:colId xmlns:a16="http://schemas.microsoft.com/office/drawing/2014/main" val="184840689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262210766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Oddělení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Počet objednávek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94326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263150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Neurologie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024219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Ortopedie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33568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Celkem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77615157"/>
                  </a:ext>
                </a:extLst>
              </a:tr>
            </a:tbl>
          </a:graphicData>
        </a:graphic>
      </p:graphicFrame>
      <p:sp>
        <p:nvSpPr>
          <p:cNvPr id="5" name="TextovéPole 4">
            <a:extLst>
              <a:ext uri="{FF2B5EF4-FFF2-40B4-BE49-F238E27FC236}">
                <a16:creationId xmlns:a16="http://schemas.microsoft.com/office/drawing/2014/main" id="{5C41A32C-AD81-D091-BD2B-F45BD12D7A28}"/>
              </a:ext>
            </a:extLst>
          </p:cNvPr>
          <p:cNvSpPr txBox="1"/>
          <p:nvPr/>
        </p:nvSpPr>
        <p:spPr>
          <a:xfrm>
            <a:off x="302149" y="719189"/>
            <a:ext cx="11408133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Souhrn dat</a:t>
            </a:r>
            <a:r>
              <a:rPr lang="cs-CZ" dirty="0"/>
              <a:t> je stručný přehled, který z více záznamů vypočítá nebo vybere podstatné údaje.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Například z jednotlivých objednávek vytvoříme souhrn: </a:t>
            </a:r>
            <a:r>
              <a:rPr lang="cs-CZ" b="1" dirty="0"/>
              <a:t>počet objednávek na každém oddělení</a:t>
            </a:r>
            <a:r>
              <a:rPr lang="cs-CZ" dirty="0"/>
              <a:t> a </a:t>
            </a:r>
            <a:r>
              <a:rPr lang="cs-CZ" b="1" dirty="0"/>
              <a:t>celkový počet objednávek</a:t>
            </a:r>
            <a:r>
              <a:rPr lang="cs-CZ" dirty="0"/>
              <a:t>.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E6B67DA1-E07D-C97C-063D-D323192216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849713"/>
              </p:ext>
            </p:extLst>
          </p:nvPr>
        </p:nvGraphicFramePr>
        <p:xfrm>
          <a:off x="1105242" y="2016718"/>
          <a:ext cx="4867456" cy="19202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58795">
                  <a:extLst>
                    <a:ext uri="{9D8B030D-6E8A-4147-A177-3AD203B41FA5}">
                      <a16:colId xmlns:a16="http://schemas.microsoft.com/office/drawing/2014/main" val="3192848998"/>
                    </a:ext>
                  </a:extLst>
                </a:gridCol>
                <a:gridCol w="715617">
                  <a:extLst>
                    <a:ext uri="{9D8B030D-6E8A-4147-A177-3AD203B41FA5}">
                      <a16:colId xmlns:a16="http://schemas.microsoft.com/office/drawing/2014/main" val="934732421"/>
                    </a:ext>
                  </a:extLst>
                </a:gridCol>
                <a:gridCol w="787179">
                  <a:extLst>
                    <a:ext uri="{9D8B030D-6E8A-4147-A177-3AD203B41FA5}">
                      <a16:colId xmlns:a16="http://schemas.microsoft.com/office/drawing/2014/main" val="497583936"/>
                    </a:ext>
                  </a:extLst>
                </a:gridCol>
                <a:gridCol w="1001865">
                  <a:extLst>
                    <a:ext uri="{9D8B030D-6E8A-4147-A177-3AD203B41FA5}">
                      <a16:colId xmlns:a16="http://schemas.microsoft.com/office/drawing/2014/main" val="4186158657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17186846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ID pacienta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Jméno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Příjmení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Oddělení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Datum objednávky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1368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Jana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Nová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5. 10. 2026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74741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Petr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Malý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Neurologie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8. 10. 2026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57900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103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Eva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Veselá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Kardiologie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12. 10. 2026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430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Dvořák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Ortopedie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15. 10. 2026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77327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Marie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Černá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19. 10. 2026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69934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Tomáš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Svoboda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Neurologie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22. 10. 2026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121143"/>
                  </a:ext>
                </a:extLst>
              </a:tr>
            </a:tbl>
          </a:graphicData>
        </a:graphic>
      </p:graphicFrame>
      <p:graphicFrame>
        <p:nvGraphicFramePr>
          <p:cNvPr id="10" name="Tabulka 9">
            <a:extLst>
              <a:ext uri="{FF2B5EF4-FFF2-40B4-BE49-F238E27FC236}">
                <a16:creationId xmlns:a16="http://schemas.microsoft.com/office/drawing/2014/main" id="{22E60E8C-DACE-1169-32B7-7A49E69FD7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404330"/>
              </p:ext>
            </p:extLst>
          </p:nvPr>
        </p:nvGraphicFramePr>
        <p:xfrm>
          <a:off x="6528025" y="2016718"/>
          <a:ext cx="1968611" cy="19202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66746">
                  <a:extLst>
                    <a:ext uri="{9D8B030D-6E8A-4147-A177-3AD203B41FA5}">
                      <a16:colId xmlns:a16="http://schemas.microsoft.com/office/drawing/2014/main" val="3192848998"/>
                    </a:ext>
                  </a:extLst>
                </a:gridCol>
                <a:gridCol w="1001865">
                  <a:extLst>
                    <a:ext uri="{9D8B030D-6E8A-4147-A177-3AD203B41FA5}">
                      <a16:colId xmlns:a16="http://schemas.microsoft.com/office/drawing/2014/main" val="4186158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ID pacienta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Oddělení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1368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74741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Kardiologie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57900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Kardiologie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430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Neurologie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77327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Neurologie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69934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104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Ortopedie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121143"/>
                  </a:ext>
                </a:extLst>
              </a:tr>
            </a:tbl>
          </a:graphicData>
        </a:graphic>
      </p:graphicFrame>
      <p:sp>
        <p:nvSpPr>
          <p:cNvPr id="14" name="Šipka: doprava 13">
            <a:extLst>
              <a:ext uri="{FF2B5EF4-FFF2-40B4-BE49-F238E27FC236}">
                <a16:creationId xmlns:a16="http://schemas.microsoft.com/office/drawing/2014/main" id="{AA304A75-493D-391C-A14E-A549297501C1}"/>
              </a:ext>
            </a:extLst>
          </p:cNvPr>
          <p:cNvSpPr/>
          <p:nvPr/>
        </p:nvSpPr>
        <p:spPr>
          <a:xfrm>
            <a:off x="6178163" y="2926082"/>
            <a:ext cx="262394" cy="19878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: doprava 14">
            <a:extLst>
              <a:ext uri="{FF2B5EF4-FFF2-40B4-BE49-F238E27FC236}">
                <a16:creationId xmlns:a16="http://schemas.microsoft.com/office/drawing/2014/main" id="{164EA311-A508-CE38-CAFC-BEA2AF9D2C2E}"/>
              </a:ext>
            </a:extLst>
          </p:cNvPr>
          <p:cNvSpPr/>
          <p:nvPr/>
        </p:nvSpPr>
        <p:spPr>
          <a:xfrm>
            <a:off x="8585757" y="2925152"/>
            <a:ext cx="262394" cy="19878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E09D628E-ABFD-2A33-759E-31319AB51D26}"/>
              </a:ext>
            </a:extLst>
          </p:cNvPr>
          <p:cNvSpPr txBox="1"/>
          <p:nvPr/>
        </p:nvSpPr>
        <p:spPr>
          <a:xfrm>
            <a:off x="302148" y="4091594"/>
            <a:ext cx="114081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altLang="cs-CZ" dirty="0"/>
              <a:t>Výsledkem je přehled skupin a jejich četností; jednotlivé objednávky z původní tabulky se nemažou.</a:t>
            </a:r>
            <a:endParaRPr lang="cs-CZ" dirty="0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7EFA1F47-1BB5-2041-9AAD-93CD4C51A7F6}"/>
              </a:ext>
            </a:extLst>
          </p:cNvPr>
          <p:cNvSpPr txBox="1"/>
          <p:nvPr/>
        </p:nvSpPr>
        <p:spPr>
          <a:xfrm>
            <a:off x="302148" y="4827490"/>
            <a:ext cx="47230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Údaje ze souhrnu můžeme zobrazit v grafu. Sloupcový graf umožní snadno porovnat počty objednávek na jednotlivých odděleních, kruhový graf ukáže jejich podíl na celkovém počtu.</a:t>
            </a:r>
          </a:p>
        </p:txBody>
      </p:sp>
      <p:graphicFrame>
        <p:nvGraphicFramePr>
          <p:cNvPr id="21" name="Graf 20">
            <a:extLst>
              <a:ext uri="{FF2B5EF4-FFF2-40B4-BE49-F238E27FC236}">
                <a16:creationId xmlns:a16="http://schemas.microsoft.com/office/drawing/2014/main" id="{18907B00-C188-E01C-884F-4E97172AB2A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5884735"/>
              </p:ext>
            </p:extLst>
          </p:nvPr>
        </p:nvGraphicFramePr>
        <p:xfrm>
          <a:off x="5303516" y="4614725"/>
          <a:ext cx="2419350" cy="1881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2" name="Graf 21">
            <a:extLst>
              <a:ext uri="{FF2B5EF4-FFF2-40B4-BE49-F238E27FC236}">
                <a16:creationId xmlns:a16="http://schemas.microsoft.com/office/drawing/2014/main" id="{FD43AC69-DDC7-2F3E-56ED-8F7562121AD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3294498"/>
              </p:ext>
            </p:extLst>
          </p:nvPr>
        </p:nvGraphicFramePr>
        <p:xfrm>
          <a:off x="7621989" y="4576624"/>
          <a:ext cx="2686050" cy="1919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69174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7E88AB1-2651-7ADF-946D-836651093D4A}"/>
              </a:ext>
            </a:extLst>
          </p:cNvPr>
          <p:cNvSpPr txBox="1"/>
          <p:nvPr/>
        </p:nvSpPr>
        <p:spPr>
          <a:xfrm>
            <a:off x="214687" y="282187"/>
            <a:ext cx="696534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Vizualizace dat: co ukáže graf?</a:t>
            </a:r>
          </a:p>
          <a:p>
            <a:r>
              <a:rPr lang="cs-CZ" b="1" dirty="0"/>
              <a:t>Stejná data můžeme zobrazit různými grafy podle toho, na co se ptáme.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9025ABF3-BDF9-CC33-C674-9A71C93AE6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500934"/>
              </p:ext>
            </p:extLst>
          </p:nvPr>
        </p:nvGraphicFramePr>
        <p:xfrm>
          <a:off x="321026" y="1651791"/>
          <a:ext cx="5165375" cy="215719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400779">
                  <a:extLst>
                    <a:ext uri="{9D8B030D-6E8A-4147-A177-3AD203B41FA5}">
                      <a16:colId xmlns:a16="http://schemas.microsoft.com/office/drawing/2014/main" val="1117136185"/>
                    </a:ext>
                  </a:extLst>
                </a:gridCol>
                <a:gridCol w="787939">
                  <a:extLst>
                    <a:ext uri="{9D8B030D-6E8A-4147-A177-3AD203B41FA5}">
                      <a16:colId xmlns:a16="http://schemas.microsoft.com/office/drawing/2014/main" val="2747241196"/>
                    </a:ext>
                  </a:extLst>
                </a:gridCol>
                <a:gridCol w="787939">
                  <a:extLst>
                    <a:ext uri="{9D8B030D-6E8A-4147-A177-3AD203B41FA5}">
                      <a16:colId xmlns:a16="http://schemas.microsoft.com/office/drawing/2014/main" val="2595114330"/>
                    </a:ext>
                  </a:extLst>
                </a:gridCol>
                <a:gridCol w="787939">
                  <a:extLst>
                    <a:ext uri="{9D8B030D-6E8A-4147-A177-3AD203B41FA5}">
                      <a16:colId xmlns:a16="http://schemas.microsoft.com/office/drawing/2014/main" val="889722364"/>
                    </a:ext>
                  </a:extLst>
                </a:gridCol>
                <a:gridCol w="1400779">
                  <a:extLst>
                    <a:ext uri="{9D8B030D-6E8A-4147-A177-3AD203B41FA5}">
                      <a16:colId xmlns:a16="http://schemas.microsoft.com/office/drawing/2014/main" val="2003264459"/>
                    </a:ext>
                  </a:extLst>
                </a:gridCol>
              </a:tblGrid>
              <a:tr h="62918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Oddělení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Leden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Únor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Březen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Celkem za 3 měsíce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1184848"/>
                  </a:ext>
                </a:extLst>
              </a:tr>
              <a:tr h="3820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/>
                        <a:t>105</a:t>
                      </a:r>
                      <a:endParaRPr lang="cs-CZ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9892565"/>
                  </a:ext>
                </a:extLst>
              </a:tr>
              <a:tr h="3820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Neurologie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75</a:t>
                      </a:r>
                      <a:endParaRPr lang="cs-CZ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1575700"/>
                  </a:ext>
                </a:extLst>
              </a:tr>
              <a:tr h="3820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Ortopedie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/>
                        <a:t>45</a:t>
                      </a:r>
                      <a:endParaRPr lang="cs-CZ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01369740"/>
                  </a:ext>
                </a:extLst>
              </a:tr>
              <a:tr h="3820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/>
                        <a:t>Celkem za měsíc</a:t>
                      </a:r>
                      <a:endParaRPr lang="cs-CZ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60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75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90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225</a:t>
                      </a:r>
                      <a:endParaRPr lang="cs-CZ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4436960"/>
                  </a:ext>
                </a:extLst>
              </a:tr>
            </a:tbl>
          </a:graphicData>
        </a:graphic>
      </p:graphicFrame>
      <p:sp>
        <p:nvSpPr>
          <p:cNvPr id="5" name="TextovéPole 4">
            <a:extLst>
              <a:ext uri="{FF2B5EF4-FFF2-40B4-BE49-F238E27FC236}">
                <a16:creationId xmlns:a16="http://schemas.microsoft.com/office/drawing/2014/main" id="{81175CE3-6F9A-879F-C13B-61E25B47479A}"/>
              </a:ext>
            </a:extLst>
          </p:cNvPr>
          <p:cNvSpPr txBox="1"/>
          <p:nvPr/>
        </p:nvSpPr>
        <p:spPr>
          <a:xfrm>
            <a:off x="214687" y="1246787"/>
            <a:ext cx="1749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Výchozí tabulka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983A4C10-2399-DAC9-A7FC-ADF7B64A78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683" y="4029323"/>
            <a:ext cx="4460680" cy="187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Sloupcový graf: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porovná celkové počty vyšetření na odděleních (105, 75, 45).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Spojnicový graf: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ukáže vývoj celkového počtu vyšetření v čase (60, 75, 90).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Výsečový graf: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ukáže podíl jednotlivých oddělení na všech 225 vyšetřeních. </a:t>
            </a:r>
          </a:p>
        </p:txBody>
      </p:sp>
      <p:graphicFrame>
        <p:nvGraphicFramePr>
          <p:cNvPr id="7" name="Graf 6">
            <a:extLst>
              <a:ext uri="{FF2B5EF4-FFF2-40B4-BE49-F238E27FC236}">
                <a16:creationId xmlns:a16="http://schemas.microsoft.com/office/drawing/2014/main" id="{C1886006-D183-B2B0-CA68-AFFBC539C75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0161146"/>
              </p:ext>
            </p:extLst>
          </p:nvPr>
        </p:nvGraphicFramePr>
        <p:xfrm>
          <a:off x="7787640" y="175824"/>
          <a:ext cx="3489297" cy="20593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Graf 7">
            <a:extLst>
              <a:ext uri="{FF2B5EF4-FFF2-40B4-BE49-F238E27FC236}">
                <a16:creationId xmlns:a16="http://schemas.microsoft.com/office/drawing/2014/main" id="{D6F99900-6756-9A99-2758-9D2B9B5715D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1046537"/>
              </p:ext>
            </p:extLst>
          </p:nvPr>
        </p:nvGraphicFramePr>
        <p:xfrm>
          <a:off x="7792277" y="2245838"/>
          <a:ext cx="3808676" cy="2157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af 8">
            <a:extLst>
              <a:ext uri="{FF2B5EF4-FFF2-40B4-BE49-F238E27FC236}">
                <a16:creationId xmlns:a16="http://schemas.microsoft.com/office/drawing/2014/main" id="{99152A19-03A2-666F-B4CF-A891894E05E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9113277"/>
              </p:ext>
            </p:extLst>
          </p:nvPr>
        </p:nvGraphicFramePr>
        <p:xfrm>
          <a:off x="7792277" y="4454520"/>
          <a:ext cx="3586040" cy="2157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ovéPole 12">
            <a:extLst>
              <a:ext uri="{FF2B5EF4-FFF2-40B4-BE49-F238E27FC236}">
                <a16:creationId xmlns:a16="http://schemas.microsoft.com/office/drawing/2014/main" id="{49294A3E-F91C-4C68-DB42-9F1E840D9639}"/>
              </a:ext>
            </a:extLst>
          </p:cNvPr>
          <p:cNvSpPr txBox="1"/>
          <p:nvPr/>
        </p:nvSpPr>
        <p:spPr>
          <a:xfrm rot="5400000" flipV="1">
            <a:off x="7231049" y="1344273"/>
            <a:ext cx="11131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Počet vyšetření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A47235B-C22A-F168-1502-3D0F965CE3E1}"/>
              </a:ext>
            </a:extLst>
          </p:cNvPr>
          <p:cNvSpPr txBox="1"/>
          <p:nvPr/>
        </p:nvSpPr>
        <p:spPr>
          <a:xfrm rot="5400000" flipV="1">
            <a:off x="7231049" y="3419565"/>
            <a:ext cx="11131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Počet vyšetření</a:t>
            </a:r>
          </a:p>
        </p:txBody>
      </p:sp>
    </p:spTree>
    <p:extLst>
      <p:ext uri="{BB962C8B-B14F-4D97-AF65-F5344CB8AC3E}">
        <p14:creationId xmlns:p14="http://schemas.microsoft.com/office/powerpoint/2010/main" val="711674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89DD462-5A54-E2EF-7300-CA2425CD3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7" t="15309" r="2166" b="19602"/>
          <a:stretch>
            <a:fillRect/>
          </a:stretch>
        </p:blipFill>
        <p:spPr>
          <a:xfrm>
            <a:off x="548639" y="2117359"/>
            <a:ext cx="8690775" cy="333723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C00A179-DCE1-94A3-685A-C56360C269CE}"/>
              </a:ext>
            </a:extLst>
          </p:cNvPr>
          <p:cNvSpPr txBox="1"/>
          <p:nvPr/>
        </p:nvSpPr>
        <p:spPr>
          <a:xfrm>
            <a:off x="455213" y="393810"/>
            <a:ext cx="11145740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Vzory a trendy v datech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Vzor</a:t>
            </a:r>
            <a:r>
              <a:rPr lang="cs-CZ" dirty="0"/>
              <a:t> je pravidelnost, která se v datech opakuje.</a:t>
            </a:r>
            <a:br>
              <a:rPr lang="cs-CZ" dirty="0"/>
            </a:br>
            <a:r>
              <a:rPr lang="cs-CZ" i="1" dirty="0"/>
              <a:t>Příklad:</a:t>
            </a:r>
            <a:r>
              <a:rPr lang="cs-CZ" dirty="0"/>
              <a:t> V několika po sobě jdoucích týdnech připadá nejvíce návštěv na pondělí.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Trend</a:t>
            </a:r>
            <a:r>
              <a:rPr lang="cs-CZ" dirty="0"/>
              <a:t> je celkový směr změny v delším období.</a:t>
            </a:r>
            <a:br>
              <a:rPr lang="cs-CZ" dirty="0"/>
            </a:br>
            <a:r>
              <a:rPr lang="cs-CZ" i="1" dirty="0"/>
              <a:t>Příklad:</a:t>
            </a:r>
            <a:r>
              <a:rPr lang="cs-CZ" dirty="0"/>
              <a:t> Počet vyšetření během několika měsíců převážně roste, i když v některém měsíci klesne.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E044EB93-B1B5-FDC0-EC64-436B320C9317}"/>
              </a:ext>
            </a:extLst>
          </p:cNvPr>
          <p:cNvSpPr txBox="1"/>
          <p:nvPr/>
        </p:nvSpPr>
        <p:spPr>
          <a:xfrm>
            <a:off x="9332840" y="2825245"/>
            <a:ext cx="258417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Co z grafu skutečně vyplývá a co už je jen domněnka?“</a:t>
            </a:r>
            <a:br>
              <a:rPr lang="cs-CZ" dirty="0"/>
            </a:br>
            <a:r>
              <a:rPr lang="cs-CZ" dirty="0"/>
              <a:t>Například: </a:t>
            </a:r>
            <a:r>
              <a:rPr lang="cs-CZ" i="1" dirty="0"/>
              <a:t>Graf ukazuje více návštěv v pondělí. Sám o sobě ale nevysvětluje proč.</a:t>
            </a:r>
            <a:endParaRPr lang="cs-CZ" dirty="0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3A59051E-2DDB-B285-3F73-44D9BADEED43}"/>
              </a:ext>
            </a:extLst>
          </p:cNvPr>
          <p:cNvSpPr txBox="1"/>
          <p:nvPr/>
        </p:nvSpPr>
        <p:spPr>
          <a:xfrm>
            <a:off x="1981861" y="5602285"/>
            <a:ext cx="99689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Z </a:t>
            </a:r>
            <a:r>
              <a:rPr lang="cs-CZ" sz="1200" b="1" dirty="0"/>
              <a:t>levého grafu skutečně vyplývá</a:t>
            </a:r>
            <a:r>
              <a:rPr lang="cs-CZ" sz="1200" dirty="0"/>
              <a:t>, že ve všech čtyřech zobrazených týdnech bylo v pondělí více návštěv než činil průměr za úterý až pátek. </a:t>
            </a:r>
            <a:r>
              <a:rPr lang="cs-CZ" sz="1200" b="1" dirty="0"/>
              <a:t>Domněnkou</a:t>
            </a:r>
            <a:r>
              <a:rPr lang="cs-CZ" sz="1200" dirty="0"/>
              <a:t> by bylo tvrzení, že příčinou jsou například potíže pacientů nahromaděné o víkendu. Graf příčinu neukazuje.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7C1DAA18-450E-9CAF-F048-BCE0E5B54D41}"/>
              </a:ext>
            </a:extLst>
          </p:cNvPr>
          <p:cNvSpPr txBox="1"/>
          <p:nvPr/>
        </p:nvSpPr>
        <p:spPr>
          <a:xfrm>
            <a:off x="1981861" y="6132130"/>
            <a:ext cx="99689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Z </a:t>
            </a:r>
            <a:r>
              <a:rPr lang="cs-CZ" sz="1200" b="1" dirty="0"/>
              <a:t>pravého grafu skutečně vyplývá</a:t>
            </a:r>
            <a:r>
              <a:rPr lang="cs-CZ" sz="1200" dirty="0"/>
              <a:t>, že počet vyšetření od ledna do června celkově vzrostl, přestože v dubnu mírně klesl. </a:t>
            </a:r>
            <a:r>
              <a:rPr lang="cs-CZ" sz="1200" b="1" dirty="0"/>
              <a:t>Domněnkou</a:t>
            </a:r>
            <a:r>
              <a:rPr lang="cs-CZ" sz="1200" dirty="0"/>
              <a:t> by bylo tvrzení, že růst způsobilo přijetí nového lékaře nebo vyšší nemocnost. K ověření bychom potřebovali další údaje.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EFFE1FCF-DA9A-B57B-1D85-310C508BC6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7" t="20463" r="4293" b="18310"/>
          <a:stretch>
            <a:fillRect/>
          </a:stretch>
        </p:blipFill>
        <p:spPr>
          <a:xfrm>
            <a:off x="691763" y="5831467"/>
            <a:ext cx="1041621" cy="46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672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568BAAFC-DF7F-054A-73CF-6BECE8D629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174393"/>
              </p:ext>
            </p:extLst>
          </p:nvPr>
        </p:nvGraphicFramePr>
        <p:xfrm>
          <a:off x="367513" y="392270"/>
          <a:ext cx="4176000" cy="456048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28000">
                  <a:extLst>
                    <a:ext uri="{9D8B030D-6E8A-4147-A177-3AD203B41FA5}">
                      <a16:colId xmlns:a16="http://schemas.microsoft.com/office/drawing/2014/main" val="2516984558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040081141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10562427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554633788"/>
                    </a:ext>
                  </a:extLst>
                </a:gridCol>
              </a:tblGrid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ID vyšetření</a:t>
                      </a:r>
                    </a:p>
                  </a:txBody>
                  <a:tcPr marL="72522" marR="72522" marT="36261" marB="36261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Oddělení</a:t>
                      </a:r>
                    </a:p>
                  </a:txBody>
                  <a:tcPr marL="72522" marR="72522" marT="36261" marB="36261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Datum vyšetření</a:t>
                      </a:r>
                    </a:p>
                  </a:txBody>
                  <a:tcPr marL="72522" marR="72522" marT="36261" marB="36261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Čekací doba (dny)</a:t>
                      </a:r>
                    </a:p>
                  </a:txBody>
                  <a:tcPr marL="72522" marR="72522" marT="36261" marB="36261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1728333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12. 1. 2026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14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450660336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2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Neurologie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16. 1. 2026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9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3391342688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27. 1. 2026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8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072060852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4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Ortopedie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29. 1. 2026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21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1739236630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5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5. 2. 2026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12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899048044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Neurologie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11. 2. 2026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17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176179208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18. 2. 2026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309572395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8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25. 2. 2026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19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3063759650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9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Ortopedie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27. 2. 2026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11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727959823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4. 3. 2026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437379994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Neurologie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9. 3. 2026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13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3980585837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12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17. 3. 2026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15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4001468157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Ortopedie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20. 3. 2026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3420515939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14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26. 3. 2026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5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860969758"/>
                  </a:ext>
                </a:extLst>
              </a:tr>
            </a:tbl>
          </a:graphicData>
        </a:graphic>
      </p:graphicFrame>
      <p:sp>
        <p:nvSpPr>
          <p:cNvPr id="5" name="TextovéPole 4">
            <a:extLst>
              <a:ext uri="{FF2B5EF4-FFF2-40B4-BE49-F238E27FC236}">
                <a16:creationId xmlns:a16="http://schemas.microsoft.com/office/drawing/2014/main" id="{13354CD3-7334-21A2-EEAD-9088BA9685B8}"/>
              </a:ext>
            </a:extLst>
          </p:cNvPr>
          <p:cNvSpPr txBox="1"/>
          <p:nvPr/>
        </p:nvSpPr>
        <p:spPr>
          <a:xfrm>
            <a:off x="232576" y="5576928"/>
            <a:ext cx="4310937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000" b="1" dirty="0"/>
              <a:t>Kontrola výsledku:</a:t>
            </a:r>
            <a:r>
              <a:rPr lang="cs-CZ" sz="1000" dirty="0"/>
              <a:t> Po filtrování kardiologie zbude 8 záznamů. Seřazené čekací doby budou </a:t>
            </a:r>
            <a:r>
              <a:rPr lang="cs-CZ" sz="1000" b="1" dirty="0"/>
              <a:t>5, 6, 8, 10, 12, 14, 15, 19 dní</a:t>
            </a:r>
            <a:r>
              <a:rPr lang="cs-CZ" sz="1000" dirty="0"/>
              <a:t>.</a:t>
            </a:r>
          </a:p>
          <a:p>
            <a:pPr>
              <a:buNone/>
            </a:pPr>
            <a:r>
              <a:rPr lang="cs-CZ" sz="1000" dirty="0"/>
              <a:t> Pro graf získáme počty vyšetření: </a:t>
            </a:r>
            <a:r>
              <a:rPr lang="cs-CZ" sz="1000" b="1" dirty="0"/>
              <a:t>leden 2, únor 3, březen 3</a:t>
            </a:r>
            <a:r>
              <a:rPr lang="cs-CZ" sz="1000" dirty="0"/>
              <a:t>.</a:t>
            </a:r>
          </a:p>
          <a:p>
            <a:pPr>
              <a:buNone/>
            </a:pPr>
            <a:r>
              <a:rPr lang="cs-CZ" sz="1000" dirty="0"/>
              <a:t>V Excelu nastavte sloupec </a:t>
            </a:r>
            <a:r>
              <a:rPr lang="cs-CZ" sz="1000" i="1" dirty="0"/>
              <a:t>Datum vyšetření</a:t>
            </a:r>
            <a:r>
              <a:rPr lang="cs-CZ" sz="1000" dirty="0"/>
              <a:t> jako datum a sloupec </a:t>
            </a:r>
            <a:r>
              <a:rPr lang="cs-CZ" sz="1000" i="1" dirty="0"/>
              <a:t>Čekací doba (dny)</a:t>
            </a:r>
            <a:r>
              <a:rPr lang="cs-CZ" sz="1000" dirty="0"/>
              <a:t> jako číslo, aby šlo správně řadit a seskupovat podle měsíců.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BE6B571-52A9-BBC8-3140-8B45FB19016A}"/>
              </a:ext>
            </a:extLst>
          </p:cNvPr>
          <p:cNvSpPr txBox="1"/>
          <p:nvPr/>
        </p:nvSpPr>
        <p:spPr>
          <a:xfrm>
            <a:off x="5162385" y="927129"/>
            <a:ext cx="6094674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Závěrečný úkol: od tabulky ke grafu</a:t>
            </a:r>
          </a:p>
          <a:p>
            <a:pPr>
              <a:buNone/>
            </a:pPr>
            <a:endParaRPr lang="cs-CZ" sz="800" b="1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Spusťte program MS Excel a vytvořte na listu 1 tabulku vyšetření podle vzoru vlevo na tomto snímku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Pracujte s tabulkou vyšetření, která obsahuje </a:t>
            </a:r>
            <a:r>
              <a:rPr lang="cs-CZ" b="1" dirty="0"/>
              <a:t>oddělení, datum vyšetření a čekací dobu</a:t>
            </a:r>
            <a:r>
              <a:rPr lang="cs-CZ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Filtrujte:</a:t>
            </a:r>
            <a:r>
              <a:rPr lang="cs-CZ" dirty="0"/>
              <a:t> Zobrazte pouze záznamy z kardiologie.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Seřaďte:</a:t>
            </a:r>
            <a:r>
              <a:rPr lang="cs-CZ" dirty="0"/>
              <a:t> Výsledné záznamy seřaďte podle čekací doby od nejkratší po nejdelší.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Vytvořte souhrn:</a:t>
            </a:r>
            <a:r>
              <a:rPr lang="cs-CZ" dirty="0"/>
              <a:t> Spočítejte počet vyšetření v každém měsíci.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Zvolte graf:</a:t>
            </a:r>
            <a:r>
              <a:rPr lang="cs-CZ" dirty="0"/>
              <a:t> Zobrazte měsíční počty </a:t>
            </a:r>
            <a:r>
              <a:rPr lang="cs-CZ" b="1" dirty="0"/>
              <a:t>spojnicovým grafem</a:t>
            </a:r>
            <a:r>
              <a:rPr lang="cs-CZ" dirty="0"/>
              <a:t>, aby byl vidět jejich vývoj v čase.</a:t>
            </a:r>
          </a:p>
          <a:p>
            <a:pPr>
              <a:buNone/>
            </a:pPr>
            <a:r>
              <a:rPr lang="cs-CZ" b="1" dirty="0"/>
              <a:t>Otázka pod graf:</a:t>
            </a:r>
            <a:r>
              <a:rPr lang="cs-CZ" dirty="0"/>
              <a:t> Ve kterém měsíci bylo vyšetření nejvíce? Vyplývá z grafu také důvod?</a:t>
            </a:r>
          </a:p>
        </p:txBody>
      </p:sp>
    </p:spTree>
    <p:extLst>
      <p:ext uri="{BB962C8B-B14F-4D97-AF65-F5344CB8AC3E}">
        <p14:creationId xmlns:p14="http://schemas.microsoft.com/office/powerpoint/2010/main" val="7913712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7B0B84-0720-9ABD-1CDC-2058894FDE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03593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1616</Words>
  <Application>Microsoft Office PowerPoint</Application>
  <PresentationFormat>Širokoúhlá obrazovka</PresentationFormat>
  <Paragraphs>364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Vyhledávání a vizualizace INV 307 3.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17</cp:revision>
  <dcterms:created xsi:type="dcterms:W3CDTF">2026-09-24T18:02:28Z</dcterms:created>
  <dcterms:modified xsi:type="dcterms:W3CDTF">2026-10-02T07:58:28Z</dcterms:modified>
</cp:coreProperties>
</file>