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57" r:id="rId7"/>
    <p:sldId id="262" r:id="rId8"/>
    <p:sldId id="260" r:id="rId9"/>
    <p:sldId id="261" r:id="rId10"/>
    <p:sldId id="263" r:id="rId11"/>
    <p:sldId id="264" r:id="rId12"/>
    <p:sldId id="266" r:id="rId13"/>
    <p:sldId id="267" r:id="rId14"/>
    <p:sldId id="270" r:id="rId15"/>
    <p:sldId id="268" r:id="rId16"/>
    <p:sldId id="269" r:id="rId17"/>
    <p:sldId id="271" r:id="rId18"/>
    <p:sldId id="273" r:id="rId19"/>
    <p:sldId id="274" r:id="rId20"/>
    <p:sldId id="258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2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9E1FDB-5813-98B7-95E3-5B63D9FF53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C63C402-FBF0-15BB-6D08-B14CFAAFA4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C3818B1-CD7B-34CA-9F93-E219B37D5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10C97F6-39DD-CF86-54ED-86937FDE6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7709866-1776-46F5-BFDC-2109D1A04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5988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0CCEF5-C939-E7AE-347C-9E7DEB175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D69CF4B-C228-DB2E-D273-6FAA1E1AC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A3ACC3-0C73-E522-21DE-9544CE3C9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AAE8BF-E36B-DAB8-6693-CD35FB19F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2F7B69F-DDD2-9450-7C3D-BEA4C4533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24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E4D28A-46A0-AFC0-ED2A-34C208083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4744912-E1FB-9B1F-79FF-DBD360BFB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6B7F4BC-F128-84D4-4EC1-4A387C336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39EAD0-8906-F39F-2652-F3214F517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AE5060C-9293-3D34-06B2-FC8A6CAE5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438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6CF9A2-35C2-E1ED-9383-6243BF66B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B980704-A6BD-00EE-A115-6AB21A1A71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6C8518C-C613-FC93-C85F-1A4B1FEEEC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5DFD71C-4A44-EAD4-90A8-33A43D77B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ACB3E52-46FA-CB77-BB4C-61BDD9BFD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41AC888-7B7F-B848-C944-8B5D6426B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450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08832E-A76B-509A-E92E-1902084B7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CCA7939-82B2-42D7-F0D0-4631165C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A8E3C74-2842-60F0-CA24-61DF33A95D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51D7D37-4317-C44C-C601-27D609D1F2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63A50BA-2CAA-3B89-C7DA-E299BAC469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89B9F5F-2B9B-2FFA-FAD2-4C1E03BD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BC7B530-703D-85EF-D88F-296234B85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0115CB10-8D5E-90D4-2294-31EA4188C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0613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AA9FF3-AF70-6827-5C34-E856305C9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F533E2E-F0E2-1972-E519-199150E2A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D17DBA2-DF21-7C35-A68F-520C2C692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CAE7663-8DC8-5A44-AF1C-6E5A24B7C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8842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EB39CC1-5CA3-1A00-3208-77085D878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D6C7CFA-E0AC-13E5-1915-154980211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688F598-8E30-EB2E-95E9-41E30FD08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4736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C9E1D9-3093-7EC4-0F3F-26388AE0F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0600B27-6A63-C8F5-3380-D8BDE71072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921C63C-7526-9FE2-2D76-4391337437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3AACF86-2ED4-66B4-7207-DE18DD4A8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530A86F-01C4-6AC5-FE5E-169268550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83F9880-42C4-ADD6-30DF-D9158A3DF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6782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A2BC0E-6133-1E7D-813F-E43B07757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F8E2A52-5618-D4C0-B628-E82CF56295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98945DC-290B-5350-F635-1FFDD139AA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2E13C80-0400-2880-B801-D083D0A8B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AF14431-EF9B-3F9D-F118-74D9C5EEC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828D2B3-075F-BBAA-86D5-FF2B59E46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00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83FB98-A1B1-DF6F-9C9C-B150556D1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1F586AE-664F-249F-AB84-2440354A2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680EAE6-3088-5E80-DFAF-F8EA34CA5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40C41C5-410F-A00D-67F5-9ED7F49B5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DCCC780-DD83-CF15-237D-6BA0A065F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1007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66C4790F-12F9-F950-B239-EC24618E60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18AD988-345E-7EEA-EF6A-60DADBE5F5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969B727-CB01-1B46-9E13-F23DD1FCD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8A362B8-B298-1E7D-F2BD-0D8D7862F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735520C-8538-4B2D-D64F-6CE6C5B86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978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9776849-AE2E-28F1-6E83-283746394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5765A50-CE59-7CCC-2B98-5000769F54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B712574-8C17-8C98-5756-B0CAEBC9B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FA04D3-477B-4BB3-98F9-E5D1C2AF11BE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2025505-1353-09F5-4B5C-AFC63E364F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D45A3F-8B3A-5045-DC5B-15B76EEDFA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697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1BFE0C-B5B1-0A45-AE63-CBB2208229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96032" y="2043485"/>
            <a:ext cx="4799937" cy="2170706"/>
          </a:xfrm>
        </p:spPr>
        <p:txBody>
          <a:bodyPr>
            <a:normAutofit/>
          </a:bodyPr>
          <a:lstStyle/>
          <a:p>
            <a: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Nemocniční informační systém</a:t>
            </a:r>
            <a:b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 203</a:t>
            </a:r>
            <a:b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cs-CZ" sz="2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2. ročník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D393B8D-6851-3381-3C00-7BBED9226F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72786" y="4407461"/>
            <a:ext cx="5046428" cy="16557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Hlavní funkce NIS</a:t>
            </a:r>
          </a:p>
          <a:p>
            <a:r>
              <a:rPr lang="cs-CZ" dirty="0"/>
              <a:t>Internetový přístup k datům</a:t>
            </a:r>
          </a:p>
          <a:p>
            <a:r>
              <a:rPr lang="cs-CZ" dirty="0"/>
              <a:t>Laboratorní informační systém (LIS)</a:t>
            </a:r>
          </a:p>
          <a:p>
            <a:r>
              <a:rPr lang="cs-CZ" dirty="0"/>
              <a:t>Radiologický informační systém (RIS)</a:t>
            </a:r>
          </a:p>
          <a:p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740BD6B-4AF9-BFEB-F66A-B9575609D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447640"/>
            <a:ext cx="4078818" cy="1349446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AE30082E-CCEF-FC2D-3505-0A8CCDAA0046}"/>
              </a:ext>
            </a:extLst>
          </p:cNvPr>
          <p:cNvSpPr txBox="1"/>
          <p:nvPr/>
        </p:nvSpPr>
        <p:spPr>
          <a:xfrm>
            <a:off x="692523" y="5990664"/>
            <a:ext cx="1385047" cy="383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16. 9. 2026</a:t>
            </a:r>
          </a:p>
        </p:txBody>
      </p:sp>
    </p:spTree>
    <p:extLst>
      <p:ext uri="{BB962C8B-B14F-4D97-AF65-F5344CB8AC3E}">
        <p14:creationId xmlns:p14="http://schemas.microsoft.com/office/powerpoint/2010/main" val="1316755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B5356037-5D3C-C376-A122-35A142ACDFAB}"/>
              </a:ext>
            </a:extLst>
          </p:cNvPr>
          <p:cNvSpPr txBox="1"/>
          <p:nvPr/>
        </p:nvSpPr>
        <p:spPr>
          <a:xfrm>
            <a:off x="206199" y="788573"/>
            <a:ext cx="1117648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Nemocniční informační systém (NIS)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je komplexní softwarový systém určený k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podpoře zdravotní péče, administrativy i řízení nemocnice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Slouží k evidenci pacientů, zdravotnické dokumentace, plánování péče, komunikaci mezi odděleními a k vykazování zdravotním pojišťovnám.</a:t>
            </a: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682A641C-F1E0-E6AD-C8FC-B82C8C9F05C6}"/>
              </a:ext>
            </a:extLst>
          </p:cNvPr>
          <p:cNvGrpSpPr/>
          <p:nvPr/>
        </p:nvGrpSpPr>
        <p:grpSpPr>
          <a:xfrm>
            <a:off x="277068" y="2215665"/>
            <a:ext cx="11637864" cy="4042912"/>
            <a:chOff x="342386" y="2215665"/>
            <a:chExt cx="11637864" cy="4042912"/>
          </a:xfrm>
        </p:grpSpPr>
        <p:pic>
          <p:nvPicPr>
            <p:cNvPr id="3" name="Obrázek 2" descr="Image">
              <a:extLst>
                <a:ext uri="{FF2B5EF4-FFF2-40B4-BE49-F238E27FC236}">
                  <a16:creationId xmlns:a16="http://schemas.microsoft.com/office/drawing/2014/main" id="{6A559A29-575F-7EB0-3049-2BAA89B63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386" y="2215665"/>
              <a:ext cx="5616000" cy="40429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1F806C00-6CCB-5C5B-DBC4-0A99943968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64250" y="2215665"/>
              <a:ext cx="5616000" cy="4042912"/>
            </a:xfrm>
            <a:prstGeom prst="rect">
              <a:avLst/>
            </a:prstGeom>
          </p:spPr>
        </p:pic>
      </p:grpSp>
      <p:sp>
        <p:nvSpPr>
          <p:cNvPr id="9" name="TextovéPole 8">
            <a:extLst>
              <a:ext uri="{FF2B5EF4-FFF2-40B4-BE49-F238E27FC236}">
                <a16:creationId xmlns:a16="http://schemas.microsoft.com/office/drawing/2014/main" id="{B7F2A2F8-E7DE-C31C-E28A-D1DCA030E445}"/>
              </a:ext>
            </a:extLst>
          </p:cNvPr>
          <p:cNvSpPr txBox="1"/>
          <p:nvPr/>
        </p:nvSpPr>
        <p:spPr>
          <a:xfrm>
            <a:off x="206199" y="199313"/>
            <a:ext cx="38424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Nemocniční informační systém</a:t>
            </a:r>
          </a:p>
        </p:txBody>
      </p:sp>
    </p:spTree>
    <p:extLst>
      <p:ext uri="{BB962C8B-B14F-4D97-AF65-F5344CB8AC3E}">
        <p14:creationId xmlns:p14="http://schemas.microsoft.com/office/powerpoint/2010/main" val="186493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DC8AF95E-BD8C-3E6C-6BD8-D1BB25A7F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855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4173D76E-4EE4-9709-E63E-73517C750D64}"/>
              </a:ext>
            </a:extLst>
          </p:cNvPr>
          <p:cNvSpPr txBox="1"/>
          <p:nvPr/>
        </p:nvSpPr>
        <p:spPr>
          <a:xfrm>
            <a:off x="7321354" y="1830307"/>
            <a:ext cx="436528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Centrální systém propojuje jednotlivá pracoviště nemocnice.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Umožňuje sdílet údaje o pacientech, výkonech a nákladech.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Data jsou ukládána do společného datového skladu.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Získané přehledy pomáhají zdravotníkům i vedení nemocnice při rozhodování.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3A2EEFD-C3CC-355B-8C7B-1CE5E8EC0B24}"/>
              </a:ext>
            </a:extLst>
          </p:cNvPr>
          <p:cNvSpPr txBox="1"/>
          <p:nvPr/>
        </p:nvSpPr>
        <p:spPr>
          <a:xfrm>
            <a:off x="2011599" y="6131138"/>
            <a:ext cx="81688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Propojením dílčích systémů vzniká jednotný nemocniční informační systém.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02A0BE7-8944-636E-8C2C-F31E28012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92" y="1671761"/>
            <a:ext cx="6244639" cy="3514477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75FAB80E-7A71-CA8D-D835-AD05353C5B57}"/>
              </a:ext>
            </a:extLst>
          </p:cNvPr>
          <p:cNvSpPr txBox="1"/>
          <p:nvPr/>
        </p:nvSpPr>
        <p:spPr>
          <a:xfrm>
            <a:off x="631392" y="357530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Propojení nemocničních systémů</a:t>
            </a:r>
          </a:p>
        </p:txBody>
      </p:sp>
    </p:spTree>
    <p:extLst>
      <p:ext uri="{BB962C8B-B14F-4D97-AF65-F5344CB8AC3E}">
        <p14:creationId xmlns:p14="http://schemas.microsoft.com/office/powerpoint/2010/main" val="2206685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4E7C5CC-4802-6A69-223C-C0F677D8E4EB}"/>
              </a:ext>
            </a:extLst>
          </p:cNvPr>
          <p:cNvSpPr txBox="1"/>
          <p:nvPr/>
        </p:nvSpPr>
        <p:spPr>
          <a:xfrm>
            <a:off x="372083" y="279858"/>
            <a:ext cx="6094378" cy="5237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Hlavní funkce NIS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Evidence pacientů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osobní údaje, hospitalizace, ambulantní návštěvy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Zdravotnická dokumentace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anamnézy, diagnózy, lékařské zprávy, propouštěcí zprávy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Objednávání a plánování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vyšetření, operace, hospitalizace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Laboratorní a zobrazovací data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výsledky laboratorních testů, RTG, CT, MRI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Léková agenda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preskripce, kontrola interakcí, napojení na eRecept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Ekonomika a administrativa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vykazování výkonů, fakturace, statistiky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Komunikace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mezi odděleními, s pojišťovnami a dalšími systémy</a:t>
            </a:r>
          </a:p>
          <a:p>
            <a:pPr lvl="0">
              <a:lnSpc>
                <a:spcPct val="100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416E229-5825-EA4D-EEAD-DDFD38CEA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129" y="421532"/>
            <a:ext cx="5012447" cy="601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939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82B0A8FC-C8AE-0106-4BB2-450A1929FC98}"/>
              </a:ext>
            </a:extLst>
          </p:cNvPr>
          <p:cNvSpPr txBox="1"/>
          <p:nvPr/>
        </p:nvSpPr>
        <p:spPr>
          <a:xfrm>
            <a:off x="785507" y="268865"/>
            <a:ext cx="25484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🔹 Požadavky na NIS</a:t>
            </a:r>
          </a:p>
          <a:p>
            <a:endParaRPr lang="cs-CZ" sz="800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817C3B3-1229-849E-9BAA-137F591DE9A9}"/>
              </a:ext>
            </a:extLst>
          </p:cNvPr>
          <p:cNvSpPr txBox="1"/>
          <p:nvPr/>
        </p:nvSpPr>
        <p:spPr>
          <a:xfrm>
            <a:off x="785507" y="4221141"/>
            <a:ext cx="5138638" cy="2287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b="1" kern="100" dirty="0"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 Přínosy NIS</a:t>
            </a: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zrychlení a zpřehlednění práce zdravotníků</a:t>
            </a: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sn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íž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chybovosti (nap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. v medikaci)</a:t>
            </a:r>
            <a:b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lep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ší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dostupnost informac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o pacientovi</a:t>
            </a:r>
            <a:endParaRPr lang="cs-CZ" sz="1400" b="1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efektivn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ší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ří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zen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nemocnice</a:t>
            </a: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spln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legislativn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ch po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ž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adavk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(ochrana osobn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ch  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ú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daj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, auditovatelnost)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55B30CF-0D4E-96FB-2416-FA8DCC5E0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507" y="761308"/>
            <a:ext cx="10315644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Bezpečnost a ochrana dat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ochrana osobních a zdravotních údajů, řízení přístupových práv a vedení auditních záznamů.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Spolehlivost a nepřetržitá dostupnost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systém musí fungovat 24 hodin denně a umožňovat pravidelné zálohování dat.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Správnost a úplnost údajů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informace o pacientech musí být přesné, aktuální a dostupné oprávněným pracovníkům.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Propojení jednotlivých pracovišť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ambulancí, lůžkových oddělení, laboratoří, radiologie, lékárny a účtárny.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Propojení s dalšími systémy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se zdravotními pojišťovnami, státními registry a laboratorními přístroji.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Uživatelská přívětivost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jednoduché a přehledné ovládání pro zdravotnické i administrativní pracovníky.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Rychlost zpracování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rychlé vyhledávání údajů a okamžitý přístup ke zdravotnické dokumentaci.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Soulad s právními předpisy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zejména s GDPR a pravidly pro vedení zdravotnické dokumentace.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Možnost dalšího rozvoje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systém musí umožňovat aktualizace, rozšiřování a připojování nových částí. 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52ACFB8F-1EF0-33D3-E603-E4021F75DD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23" b="18820"/>
          <a:stretch>
            <a:fillRect/>
          </a:stretch>
        </p:blipFill>
        <p:spPr>
          <a:xfrm>
            <a:off x="7161451" y="4239000"/>
            <a:ext cx="3375053" cy="226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886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2A736DC-6906-1EA0-0790-4B2549E91571}"/>
              </a:ext>
            </a:extLst>
          </p:cNvPr>
          <p:cNvSpPr txBox="1"/>
          <p:nvPr/>
        </p:nvSpPr>
        <p:spPr>
          <a:xfrm>
            <a:off x="432079" y="271305"/>
            <a:ext cx="4461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Laboratorní informační systém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14BD21E-772E-01C5-21EF-A0EFB2E1A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553" y="1933299"/>
            <a:ext cx="5260567" cy="3886834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B6FAB513-658C-3A7E-7C61-B71B4A4B4E49}"/>
              </a:ext>
            </a:extLst>
          </p:cNvPr>
          <p:cNvSpPr txBox="1"/>
          <p:nvPr/>
        </p:nvSpPr>
        <p:spPr>
          <a:xfrm>
            <a:off x="418553" y="640637"/>
            <a:ext cx="1144919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Laboratorní informační systém (LIS)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je specializovaný informační systém určený k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řízení provozu klinických laboratoří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Slouží k evidenci vzorků, zpracování laboratorních vyšetření, ukládání výsledků a jejich předávání lékařům, nejčastěji jako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součást nemocničního informačního systému (NIS)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1FEA105F-AE0F-7B73-66A9-8D9300E8FF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162" y="2340290"/>
            <a:ext cx="5750285" cy="307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118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25308BAB-3108-9070-448E-F967F7EA215A}"/>
              </a:ext>
            </a:extLst>
          </p:cNvPr>
          <p:cNvSpPr txBox="1"/>
          <p:nvPr/>
        </p:nvSpPr>
        <p:spPr>
          <a:xfrm>
            <a:off x="326999" y="298992"/>
            <a:ext cx="56555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🔹 Hlavní funkce LIS</a:t>
            </a:r>
            <a:endParaRPr lang="cs-CZ" dirty="0"/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Evidence žádanky a vzorků</a:t>
            </a:r>
            <a:r>
              <a:rPr lang="cs-CZ" dirty="0"/>
              <a:t> (identifikace pacienta, typ materiálu, čárové kódy)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Řízení laboratorních vyšetření</a:t>
            </a:r>
            <a:r>
              <a:rPr lang="cs-CZ" dirty="0"/>
              <a:t> – biochemie, hematologie, mikrobiologie aj.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Zpracování a validace výsledků</a:t>
            </a:r>
            <a:r>
              <a:rPr lang="cs-CZ" dirty="0"/>
              <a:t> – automatická i manuální kontrola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Archivace dat</a:t>
            </a:r>
            <a:r>
              <a:rPr lang="cs-CZ" dirty="0"/>
              <a:t> – dlouhodobé uchovávání výsledků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Předávání výsledků</a:t>
            </a:r>
            <a:r>
              <a:rPr lang="cs-CZ" dirty="0"/>
              <a:t> – do NIS, ambulancí, případně přímo lékařům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ED96218-9D36-7E24-07A3-41E0C62E5977}"/>
              </a:ext>
            </a:extLst>
          </p:cNvPr>
          <p:cNvSpPr txBox="1"/>
          <p:nvPr/>
        </p:nvSpPr>
        <p:spPr>
          <a:xfrm>
            <a:off x="326999" y="3742852"/>
            <a:ext cx="6094378" cy="2816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Typické moduly LIS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Příjem materiálu</a:t>
            </a: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Analytické moduly (např. biochemie, hematologie)</a:t>
            </a: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Kontrola kvality (IQC, EQC)</a:t>
            </a: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Správa přístrojů a reagencií</a:t>
            </a: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Statistiky a reporty</a:t>
            </a:r>
          </a:p>
          <a:p>
            <a:pPr algn="ctr">
              <a:lnSpc>
                <a:spcPct val="100000"/>
              </a:lnSpc>
              <a:spcAft>
                <a:spcPts val="800"/>
              </a:spcAft>
              <a:buNone/>
            </a:pPr>
            <a:b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C7D6B0E4-A573-14CB-43AF-E76329A2EB3C}"/>
              </a:ext>
            </a:extLst>
          </p:cNvPr>
          <p:cNvSpPr txBox="1"/>
          <p:nvPr/>
        </p:nvSpPr>
        <p:spPr>
          <a:xfrm>
            <a:off x="6802039" y="298992"/>
            <a:ext cx="4426085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b="1" kern="100" dirty="0"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 Přínosy LIS</a:t>
            </a:r>
            <a:endParaRPr lang="cs-CZ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zrychlení laboratorních procesů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minimalizace chyb p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i z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vzork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ehledn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a rychl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dostupnost v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ý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sledk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automatizace p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enosu dat z analyz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tor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lep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ší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kontrola kvality vy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et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</a:p>
          <a:p>
            <a:endParaRPr lang="cs-CZ" dirty="0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DEDABCB5-77DC-BAEC-E39C-AC5029ABF36A}"/>
              </a:ext>
            </a:extLst>
          </p:cNvPr>
          <p:cNvSpPr txBox="1"/>
          <p:nvPr/>
        </p:nvSpPr>
        <p:spPr>
          <a:xfrm>
            <a:off x="6802039" y="3009342"/>
            <a:ext cx="4744693" cy="30982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LIS z pohledu zdravotníka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Zdravotnický pracovník musí umět: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pracovat s LIS při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příjmu a zpracování vzorků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zadávat a kontrolovat výsledky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dodržovat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zásady bezpečnosti dat a ochrany osobních údajů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rozumět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základní struktuře LIS a jeho vazbě na 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63091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48A3DB8-A943-681A-E866-5C0EF13BFA71}"/>
              </a:ext>
            </a:extLst>
          </p:cNvPr>
          <p:cNvSpPr txBox="1"/>
          <p:nvPr/>
        </p:nvSpPr>
        <p:spPr>
          <a:xfrm>
            <a:off x="3290380" y="323245"/>
            <a:ext cx="6094378" cy="2544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LIS z pohledu zdravotníka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Zdravotnický pracovník musí umět: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ct val="9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pracovat s LIS při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příjmu a zpracování vzorků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ct val="9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zadávat a kontrolovat výsledky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ct val="9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dodržovat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zásady bezpečnosti dat a ochrany osobních údajů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ct val="9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rozumět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základní struktuře LIS a jeho vazbě na 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4BE797-36CD-ED3C-123E-BD53EC3ED9D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311" t="41813" r="1980"/>
          <a:stretch>
            <a:fillRect/>
          </a:stretch>
        </p:blipFill>
        <p:spPr>
          <a:xfrm>
            <a:off x="1895789" y="3290784"/>
            <a:ext cx="8400422" cy="332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96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E7F3630-6C51-DE8E-F90F-363DC10D1215}"/>
              </a:ext>
            </a:extLst>
          </p:cNvPr>
          <p:cNvSpPr txBox="1"/>
          <p:nvPr/>
        </p:nvSpPr>
        <p:spPr>
          <a:xfrm>
            <a:off x="311285" y="272374"/>
            <a:ext cx="4766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Radiologický informační systém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B8E1BEE-1FD4-70A0-9BFA-8A12F0DDF90F}"/>
              </a:ext>
            </a:extLst>
          </p:cNvPr>
          <p:cNvSpPr txBox="1"/>
          <p:nvPr/>
        </p:nvSpPr>
        <p:spPr>
          <a:xfrm>
            <a:off x="311285" y="641706"/>
            <a:ext cx="1153634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Radiologický informační systém (RIS)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je specializovaný informační systém určený k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řízení provozu radiologických pracovišť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Slouží k objednávání pacientů, evidenci vyšetření, správě radiologických zpráv a ke komunikaci s dalšími zdravotnickými systémy, zejména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PACS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9142B7A-21AD-6700-4796-D8EAC129680F}"/>
              </a:ext>
            </a:extLst>
          </p:cNvPr>
          <p:cNvSpPr txBox="1"/>
          <p:nvPr/>
        </p:nvSpPr>
        <p:spPr>
          <a:xfrm>
            <a:off x="311284" y="1515421"/>
            <a:ext cx="115363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PACS</a:t>
            </a:r>
            <a:r>
              <a:rPr lang="cs-CZ" dirty="0"/>
              <a:t> -</a:t>
            </a:r>
            <a:r>
              <a:rPr lang="cs-CZ" b="1" dirty="0"/>
              <a:t>Picture </a:t>
            </a:r>
            <a:r>
              <a:rPr lang="cs-CZ" b="1" dirty="0" err="1"/>
              <a:t>Archiving</a:t>
            </a:r>
            <a:r>
              <a:rPr lang="cs-CZ" b="1" dirty="0"/>
              <a:t> and </a:t>
            </a:r>
            <a:r>
              <a:rPr lang="cs-CZ" b="1" dirty="0" err="1"/>
              <a:t>Communication</a:t>
            </a:r>
            <a:r>
              <a:rPr lang="cs-CZ" b="1" dirty="0"/>
              <a:t> Systém - </a:t>
            </a:r>
            <a:r>
              <a:rPr lang="cs-CZ" dirty="0"/>
              <a:t> </a:t>
            </a:r>
            <a:r>
              <a:rPr lang="cs-CZ" b="1" dirty="0"/>
              <a:t>systém pro ukládání, archivaci, zobrazování a přenos obrazové zdravotnické dokumentace.</a:t>
            </a:r>
            <a:endParaRPr lang="cs-CZ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93594D1A-BDD9-8C77-F12B-D9C44A5DE61E}"/>
              </a:ext>
            </a:extLst>
          </p:cNvPr>
          <p:cNvSpPr txBox="1"/>
          <p:nvPr/>
        </p:nvSpPr>
        <p:spPr>
          <a:xfrm>
            <a:off x="344367" y="2148687"/>
            <a:ext cx="609467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Uchovává například snímky z: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rentgenu,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CT,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magnetické rezonance,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ultrazvuku. 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8E37E43C-BFF8-3EAA-382D-5CDD67BC0BC3}"/>
              </a:ext>
            </a:extLst>
          </p:cNvPr>
          <p:cNvSpPr txBox="1"/>
          <p:nvPr/>
        </p:nvSpPr>
        <p:spPr>
          <a:xfrm>
            <a:off x="311284" y="6308627"/>
            <a:ext cx="709852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200" dirty="0"/>
              <a:t>PACS umožňuje lékařům snímky zobrazit na počítači, vyhodnotit je a sdílet mezi nemocničními pracovišti.</a:t>
            </a:r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158BE525-4F52-2506-3AA1-D5B8E9B69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44282"/>
            <a:ext cx="5024346" cy="3429000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510E339D-2845-F782-7E87-DB092E3BC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77" y="3572599"/>
            <a:ext cx="5210902" cy="254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73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D7E6F89-F1DE-25BA-7714-035AB5075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151" y="995338"/>
            <a:ext cx="8211698" cy="547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243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8A8011-DC2B-343C-D8E8-FFE67D3EEB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842" y="0"/>
            <a:ext cx="91503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3613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946A43-18E8-6410-71FC-AC9D4A4BCC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9290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01A8D92-27DA-7758-9955-A55CEC1E0EF5}"/>
              </a:ext>
            </a:extLst>
          </p:cNvPr>
          <p:cNvSpPr txBox="1"/>
          <p:nvPr/>
        </p:nvSpPr>
        <p:spPr>
          <a:xfrm>
            <a:off x="294235" y="358990"/>
            <a:ext cx="5094888" cy="29905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Hlavní funkce RIS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Objednávání a plánování vyšetření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(RTG, CT, MRI, UZ aj.)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Evidence pacientů a </a:t>
            </a:r>
            <a:r>
              <a:rPr lang="cs-CZ" sz="1800" b="1" kern="100" dirty="0" err="1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žádánek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Popis a archivace radiologických nálezů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Statistiky a vykazování výkonů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Komunikace s lékaři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dostupnost nálezů v NIS</a:t>
            </a:r>
            <a:b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E914489-7156-07E6-20FE-835F47B58CB6}"/>
              </a:ext>
            </a:extLst>
          </p:cNvPr>
          <p:cNvSpPr txBox="1"/>
          <p:nvPr/>
        </p:nvSpPr>
        <p:spPr>
          <a:xfrm>
            <a:off x="294235" y="3429000"/>
            <a:ext cx="4491828" cy="2267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Typické moduly RIS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Recepce a registrace pacientů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Plánování vyšetření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Pracovní seznamy (</a:t>
            </a:r>
            <a:r>
              <a:rPr lang="cs-CZ" sz="1800" kern="100" dirty="0" err="1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worklisty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Tvorba radiologických zpráv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Administrativní a statistické moduly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4E0E7F0-A782-566C-CC7B-6EFE44A6FF0B}"/>
              </a:ext>
            </a:extLst>
          </p:cNvPr>
          <p:cNvSpPr txBox="1"/>
          <p:nvPr/>
        </p:nvSpPr>
        <p:spPr>
          <a:xfrm>
            <a:off x="6267063" y="145915"/>
            <a:ext cx="54450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🔹 Vztah RIS – PACS – NIS</a:t>
            </a:r>
            <a:endParaRPr lang="cs-CZ" dirty="0"/>
          </a:p>
          <a:p>
            <a:pPr lvl="0">
              <a:spcAft>
                <a:spcPts val="600"/>
              </a:spcAft>
            </a:pPr>
            <a:r>
              <a:rPr lang="cs-CZ" b="1" dirty="0"/>
              <a:t>RIS</a:t>
            </a:r>
            <a:r>
              <a:rPr lang="cs-CZ" dirty="0"/>
              <a:t>: organizační a administrativní část radiologie</a:t>
            </a:r>
          </a:p>
          <a:p>
            <a:pPr lvl="0">
              <a:spcAft>
                <a:spcPts val="600"/>
              </a:spcAft>
            </a:pPr>
            <a:r>
              <a:rPr lang="cs-CZ" b="1" dirty="0"/>
              <a:t>PACS</a:t>
            </a:r>
            <a:r>
              <a:rPr lang="cs-CZ" dirty="0"/>
              <a:t>: ukládání a zobrazování obrazové dokumentace</a:t>
            </a:r>
          </a:p>
          <a:p>
            <a:pPr lvl="0">
              <a:spcAft>
                <a:spcPts val="600"/>
              </a:spcAft>
            </a:pPr>
            <a:r>
              <a:rPr lang="cs-CZ" b="1" dirty="0"/>
              <a:t>NIS</a:t>
            </a:r>
            <a:r>
              <a:rPr lang="cs-CZ" dirty="0"/>
              <a:t>: centrální systém nemocnice, kde se zobrazují výsledné nálezy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4871BFF6-B793-23CB-2705-180EE83053B6}"/>
              </a:ext>
            </a:extLst>
          </p:cNvPr>
          <p:cNvSpPr txBox="1"/>
          <p:nvPr/>
        </p:nvSpPr>
        <p:spPr>
          <a:xfrm>
            <a:off x="6213142" y="3820420"/>
            <a:ext cx="5552881" cy="28212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RIS z pohledu zdravotníka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Zdravotnický pracovník musí umět: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pracovat s RIS při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objednávání a evidenci vyšetření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správně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vyhledat a interpretovat radiologický nález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chápat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propojení RIS s PACS a 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dodržovat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ochranu citlivých zdravotních dat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25DB531-A589-96D6-C18B-1BF220C719EE}"/>
              </a:ext>
            </a:extLst>
          </p:cNvPr>
          <p:cNvSpPr txBox="1"/>
          <p:nvPr/>
        </p:nvSpPr>
        <p:spPr>
          <a:xfrm>
            <a:off x="6267063" y="1829638"/>
            <a:ext cx="4824919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🔹 Přínosy RIS</a:t>
            </a:r>
          </a:p>
          <a:p>
            <a:endParaRPr lang="cs-CZ" sz="800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efektivní organizace radiologického provozu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snížení čekacích dob pacientů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rychlá dostupnost radiologických nálezů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zlepšení komunikace mezi odděleními</a:t>
            </a:r>
          </a:p>
        </p:txBody>
      </p:sp>
    </p:spTree>
    <p:extLst>
      <p:ext uri="{BB962C8B-B14F-4D97-AF65-F5344CB8AC3E}">
        <p14:creationId xmlns:p14="http://schemas.microsoft.com/office/powerpoint/2010/main" val="2718819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C4F2FBDD-F03D-0215-1897-6891C05E57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95104"/>
              </p:ext>
            </p:extLst>
          </p:nvPr>
        </p:nvGraphicFramePr>
        <p:xfrm>
          <a:off x="313716" y="867353"/>
          <a:ext cx="11564568" cy="56943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27428">
                  <a:extLst>
                    <a:ext uri="{9D8B030D-6E8A-4147-A177-3AD203B41FA5}">
                      <a16:colId xmlns:a16="http://schemas.microsoft.com/office/drawing/2014/main" val="2843535200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260273614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1339251828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2777131037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2083618429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2945208613"/>
                    </a:ext>
                  </a:extLst>
                </a:gridCol>
              </a:tblGrid>
              <a:tr h="5344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Systém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Plný název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Oblast použití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Hlavní funkce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Typická data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Uživatelé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70652866"/>
                  </a:ext>
                </a:extLst>
              </a:tr>
              <a:tr h="20922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NIS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Nemocniční informační systém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Celá nemocnice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Centrální evidence pacientů, zdravotnická dokumentace, plánování péče, vykazování pojišťovnám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Osobní údaje pacienta, diagnózy, lékařské zprávy, výsledky vyšetření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Lékaři, sestry, administrativní pracovníci, management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03330165"/>
                  </a:ext>
                </a:extLst>
              </a:tr>
              <a:tr h="15338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LIS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Laboratorní informační systém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Klinické laboratoře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Evidence žádánek a vzorků, řízení vyšetření, validace a archivace výsledků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Laboratorní hodnoty, typ vzorku, kontrola kvality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Laboranti, biochemici, mikrobiologové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0272649"/>
                  </a:ext>
                </a:extLst>
              </a:tr>
              <a:tr h="15338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RIS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Radiologický informační systém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Radiodiagnostická oddělení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Objednávání a evidence vyšetření, popis nálezů, statistiky výkonů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Radiologické zprávy, žádanky, metadata vyšetření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Radiologové, radiologičtí asistenti, recepce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38240873"/>
                  </a:ext>
                </a:extLst>
              </a:tr>
            </a:tbl>
          </a:graphicData>
        </a:graphic>
      </p:graphicFrame>
      <p:sp>
        <p:nvSpPr>
          <p:cNvPr id="4" name="TextovéPole 3">
            <a:extLst>
              <a:ext uri="{FF2B5EF4-FFF2-40B4-BE49-F238E27FC236}">
                <a16:creationId xmlns:a16="http://schemas.microsoft.com/office/drawing/2014/main" id="{DD80575C-748E-303C-A807-4AE4F9279240}"/>
              </a:ext>
            </a:extLst>
          </p:cNvPr>
          <p:cNvSpPr txBox="1"/>
          <p:nvPr/>
        </p:nvSpPr>
        <p:spPr>
          <a:xfrm>
            <a:off x="245621" y="296283"/>
            <a:ext cx="67023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Přehled NIS × LIS × RIS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8796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8F706557-2A72-0CBB-5A21-3B8AAC7680EA}"/>
              </a:ext>
            </a:extLst>
          </p:cNvPr>
          <p:cNvSpPr txBox="1"/>
          <p:nvPr/>
        </p:nvSpPr>
        <p:spPr>
          <a:xfrm>
            <a:off x="181177" y="318021"/>
            <a:ext cx="1182964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Vztahy mezi systémy NIS – LIS - RIS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centrální systém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řídí zdravotní a administrativní procesy celé nemocnice, 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shromažďuje výsledky z LIS a RIS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zajišťuje provoz a výsledky laboratorních vyšetření, 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dodává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laboratorní výsledky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do NIS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organizuje radiologická vyšetření a jejich popis, 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dodává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radiologické nálezy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do NIS a je propojen s PACS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42AD17B-B1EA-6D2A-909C-C21CDFB35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361" y="2063862"/>
            <a:ext cx="4323279" cy="449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7106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84B03D2-5D85-9007-6276-73339C49B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772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EE9C27A21A12146A4BFE84CD12C9082" ma:contentTypeVersion="4" ma:contentTypeDescription="Vytvoří nový dokument" ma:contentTypeScope="" ma:versionID="620762f83c7ff76ee6dfeb507cfe37c0">
  <xsd:schema xmlns:xsd="http://www.w3.org/2001/XMLSchema" xmlns:xs="http://www.w3.org/2001/XMLSchema" xmlns:p="http://schemas.microsoft.com/office/2006/metadata/properties" xmlns:ns3="4e90e22d-a038-4e64-af08-c4af4d070e13" targetNamespace="http://schemas.microsoft.com/office/2006/metadata/properties" ma:root="true" ma:fieldsID="a48c58d9b263a46ef1db8f4986b1d292" ns3:_="">
    <xsd:import namespace="4e90e22d-a038-4e64-af08-c4af4d070e1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90e22d-a038-4e64-af08-c4af4d070e1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20F6411-1A5C-463D-BE45-308A300C75FA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4e90e22d-a038-4e64-af08-c4af4d070e1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ACF6804-15EC-483A-9BA7-79AB58940A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90e22d-a038-4e64-af08-c4af4d070e1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D0FB506-EC01-4FDC-920A-E9732866F1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1051</Words>
  <Application>Microsoft Office PowerPoint</Application>
  <PresentationFormat>Širokoúhlá obrazovka</PresentationFormat>
  <Paragraphs>136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4" baseType="lpstr">
      <vt:lpstr>Aptos</vt:lpstr>
      <vt:lpstr>Aptos Display</vt:lpstr>
      <vt:lpstr>Arial</vt:lpstr>
      <vt:lpstr>Calibri</vt:lpstr>
      <vt:lpstr>Calibri Light</vt:lpstr>
      <vt:lpstr>Symbol</vt:lpstr>
      <vt:lpstr>Motiv Office</vt:lpstr>
      <vt:lpstr>Nemocniční informační systém INV 203 2.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</dc:creator>
  <cp:lastModifiedBy>Karel Sixl</cp:lastModifiedBy>
  <cp:revision>15</cp:revision>
  <dcterms:created xsi:type="dcterms:W3CDTF">2026-09-15T06:53:00Z</dcterms:created>
  <dcterms:modified xsi:type="dcterms:W3CDTF">2026-10-01T07:43:38Z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0x0101004EE9C27A21A12146A4BFE84CD12C9082</vt:lpwstr>
  </property>
</Properties>
</file>