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79" r:id="rId7"/>
    <p:sldId id="286" r:id="rId8"/>
    <p:sldId id="271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8C954-53D0-4F8A-BC6A-6A6F49B172E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D899D-5759-496D-B84C-4924A7EE6F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856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8D899D-5759-496D-B84C-4924A7EE6FD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163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918B34-1BE9-7038-D16D-F6DFB3F877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B485F97-898B-54F2-EA6D-55CF8B2D68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48FB83-ACAF-F31C-C22A-9489B2CCD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B1D5BE1-7D3F-16CA-725C-1D202ABF2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F515C9D-66E1-FDFA-B324-9FF176A79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9249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DD3603-7D7F-DC2E-6A36-F6137BFD9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417579-F146-83F8-01D5-F57AA205D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1DE50C1-9FF6-8DA4-CD22-591FE5C6E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3A78DD1-FD8E-561D-B1AE-5DDE8AA1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F5347-FC3D-3F6C-6F27-6ABB663CD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95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CB5412-F4D6-7FA4-81E0-D34D60F4D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029EBE6-ABFC-599C-F48F-E4732D4E6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67769AF-7FE8-A529-6FA5-97D44FC57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8FE6730-A6F1-5330-BD2B-EB039C692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DAE5CA-46DB-F1C7-80F7-A5AEF86E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4526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007CBB-FBB6-0717-D840-137CB693C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39021E-585E-1179-E3F3-45D86AD8F9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1D035EF-E7CA-5C7C-93FD-0AE43DC9B9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EC73C13-E40A-93EF-B958-F5FA2416D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709D208-F9F9-6182-7EA4-65960417D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79739D-76D3-8A4D-ADE8-807775931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0616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DA82E5-102E-7A03-3427-3D6194AEA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B8CEF0-BD52-960B-9240-E55AD7129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BE304C-CE92-22B9-01A0-EDB598117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DD19FE8-BA78-4FBD-978C-55679611D7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616F543-57D8-8303-B534-7A01FAB9C4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8F925C2-BAC7-DE33-6B6A-19CE3FBB3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7D23428-EA39-0901-886D-677C0ADA4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DA62186-14C4-48CA-85ED-2AB1D0459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160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EBD47A-3575-6894-2E42-BE8769801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10A98DC-E85B-301C-9191-1F8B94095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01C1015-2DC4-9686-181F-491DAC327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BFBEB6B-74FE-6DE7-D30B-50C15FECD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7596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9938169-7C27-F701-C1D9-AC135A352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AB3B4CC-F914-1B10-E541-64F832A24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9CD0594-3897-C3B0-AE56-8B25BE96B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1870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9CD4C7-C7FA-670E-DC61-AC5DF7272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C5B467-969C-5CDF-601C-3099617E0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1DC7851-3908-7E6B-A2EE-86B44DA73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BD44BDB-A74E-9161-7397-B4C1EDC3A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BB60D91-F350-E7D2-0422-3974175CA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6AB6E44-9031-86F0-4A32-ECB3941B3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1702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52FB3B-78C1-5FF7-B35A-75ACFDD89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D858574-EFB7-72DB-899A-0D854EC642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D62A505-29D0-B5AA-1073-1F9A8CF0B6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FB280FB-04E4-9000-EDFE-C20106441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44A3F07-AD5D-D509-645B-FCD404120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4C571AE-A766-CCA4-58C6-1D2D6720A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917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915605-E11B-3525-BC21-DDD21CC7A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6E7B51D-E049-F0F3-E048-0B1856C92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7FB4E9-5738-E3C3-61B0-2F0E765B1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4A0028-D695-ED17-B8C9-63EDE6E30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AC81BD-B47C-5181-0E80-92B90D49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9859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61FB921-13CB-36E4-FB56-ED41FD6C73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F339DDE-1B07-417D-1BB7-BCE3B32D60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CCE4DD-8814-A48A-836C-06D046124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974F938-49A2-F01F-1E0A-2101DB1A4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9A0A4D-38E9-ED71-455D-C0C14A9F3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10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6A3EC06-D895-9C5F-B720-746C983A9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716AE3D-E3C5-880A-F6F5-0D839F247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B79C934-F8A4-2AE6-2B05-9DDC33F8AB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88BF0-D163-41E7-9E2D-0EAD29745EC9}" type="datetimeFigureOut">
              <a:rPr lang="cs-CZ" smtClean="0"/>
              <a:t>17.07.2025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ABE7A86-04FF-2A29-0FDD-2EFAE50DB1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53DAE73-C4ED-AE83-74A2-80E7E091B6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B9492-1434-4E86-99DC-FF3BE9EB879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4377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1489-mechanika-tuheho-a-netuheho-teles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microsoft.com/office/2007/relationships/hdphoto" Target="../media/hdphoto2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slide" Target="slide4.xml"/><Relationship Id="rId3" Type="http://schemas.openxmlformats.org/officeDocument/2006/relationships/image" Target="../media/image11.jpg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../media/image13.png"/><Relationship Id="rId9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87F67F-741B-8C2B-5BFA-009D76FE07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1436" y="2535580"/>
            <a:ext cx="5669128" cy="8934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kern="1200" dirty="0">
                <a:latin typeface="+mj-lt"/>
                <a:ea typeface="+mj-ea"/>
                <a:cs typeface="+mj-cs"/>
              </a:rPr>
              <a:t>Mechanika tuhého tělesa</a:t>
            </a:r>
            <a:br>
              <a:rPr lang="cs-CZ" sz="4000" kern="1200" dirty="0">
                <a:latin typeface="+mj-lt"/>
                <a:ea typeface="+mj-ea"/>
                <a:cs typeface="+mj-cs"/>
              </a:rPr>
            </a:br>
            <a:r>
              <a:rPr lang="cs-CZ" sz="4000" kern="1200" dirty="0">
                <a:latin typeface="+mj-lt"/>
                <a:ea typeface="+mj-ea"/>
                <a:cs typeface="+mj-cs"/>
              </a:rPr>
              <a:t>(Fyz60)</a:t>
            </a:r>
            <a:endParaRPr lang="en-US" sz="40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89A3E4E-A4D5-2C9D-AA21-4CFB507DF9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95854" y="4532923"/>
            <a:ext cx="4000292" cy="1370946"/>
          </a:xfr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r>
              <a:rPr lang="cs-CZ" dirty="0"/>
              <a:t>Tuhé těleso</a:t>
            </a:r>
          </a:p>
          <a:p>
            <a:r>
              <a:rPr lang="cs-CZ" dirty="0"/>
              <a:t>Posuvný a otáčivý pohyb kolem pevné osy</a:t>
            </a:r>
          </a:p>
          <a:p>
            <a:endParaRPr lang="cs-CZ" dirty="0"/>
          </a:p>
          <a:p>
            <a:r>
              <a:rPr lang="cs-CZ" dirty="0"/>
              <a:t>Matematický doplněk -  Radián</a:t>
            </a:r>
            <a:endParaRPr lang="en-US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1A9ACD2-857B-06B8-DF9B-7FE8798A6429}"/>
              </a:ext>
            </a:extLst>
          </p:cNvPr>
          <p:cNvSpPr txBox="1"/>
          <p:nvPr/>
        </p:nvSpPr>
        <p:spPr>
          <a:xfrm>
            <a:off x="5373077" y="3988749"/>
            <a:ext cx="14458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Úvodní video</a:t>
            </a:r>
            <a:endParaRPr lang="en-US" dirty="0"/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688721" y="6176289"/>
            <a:ext cx="1249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17. 7. 2025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826814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53825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A7DBFB7-316B-2D1E-0AF8-75158D8DD2B1}"/>
              </a:ext>
            </a:extLst>
          </p:cNvPr>
          <p:cNvSpPr txBox="1"/>
          <p:nvPr/>
        </p:nvSpPr>
        <p:spPr>
          <a:xfrm>
            <a:off x="591015" y="1501412"/>
            <a:ext cx="11178074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Síla působící na těleso může mít</a:t>
            </a:r>
          </a:p>
          <a:p>
            <a:endParaRPr lang="cs-CZ" sz="9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pohybové účinky, kdy způsobuje změnu rychlosti tělesa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deformační účinky, kdy mění jeho tvar a objem</a:t>
            </a:r>
          </a:p>
          <a:p>
            <a:endParaRPr lang="cs-CZ" sz="1000" dirty="0"/>
          </a:p>
          <a:p>
            <a:r>
              <a:rPr lang="cs-CZ" dirty="0"/>
              <a:t>Abychom nemuseli při silovém působení přihlížet ke změnám tvaru a objemu těles, nahrazujeme skutečná tělesa ideálním modelem, který nazýváme </a:t>
            </a:r>
            <a:r>
              <a:rPr lang="cs-CZ" b="1" dirty="0"/>
              <a:t>tuhé těleso.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D6A95F3-F3E5-AA8F-D742-EE138F236DF4}"/>
              </a:ext>
            </a:extLst>
          </p:cNvPr>
          <p:cNvSpPr txBox="1"/>
          <p:nvPr/>
        </p:nvSpPr>
        <p:spPr>
          <a:xfrm>
            <a:off x="591015" y="301083"/>
            <a:ext cx="10861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studiu pohybových účinků sil na těleso jsme ve většině případů vystačili nahrazením pevného tělesa </a:t>
            </a:r>
            <a:r>
              <a:rPr lang="cs-CZ" b="1" dirty="0"/>
              <a:t>hmotným bodem</a:t>
            </a:r>
            <a:r>
              <a:rPr lang="cs-CZ" dirty="0"/>
              <a:t>. Tato náhrada byla možná v případech, kdy jsme nebrali v úvahu tvar a rozměry tělesa a neuvažovali jsme otáčení tělesa. Při řešení problémů, při nichž nelze zanedbat rozměry tělesa ani jeho tvar a je třeba vedle posuvného pohybu uvažovat i otáčivý pohyb, nelze skutečné těleso nahradit hmotným bodem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37B24A2-9187-21BA-348D-C13E3DA3204A}"/>
              </a:ext>
            </a:extLst>
          </p:cNvPr>
          <p:cNvSpPr txBox="1"/>
          <p:nvPr/>
        </p:nvSpPr>
        <p:spPr>
          <a:xfrm>
            <a:off x="665356" y="4103649"/>
            <a:ext cx="10861287" cy="1815882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Tuhé těleso je ideální těleso, jehož tvar ani objem se působením libovolně velkých sil nemění.</a:t>
            </a:r>
          </a:p>
          <a:p>
            <a:r>
              <a:rPr lang="cs-CZ" sz="2800" dirty="0"/>
              <a:t>Síly působící na tuhé těleso mají pouze pohybové účinky, způsobují posuvný pohyb a rotační pohyb.</a:t>
            </a:r>
          </a:p>
        </p:txBody>
      </p:sp>
    </p:spTree>
    <p:extLst>
      <p:ext uri="{BB962C8B-B14F-4D97-AF65-F5344CB8AC3E}">
        <p14:creationId xmlns:p14="http://schemas.microsoft.com/office/powerpoint/2010/main" val="853741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D98387A-217F-B745-A3F5-A588720E58F3}"/>
              </a:ext>
            </a:extLst>
          </p:cNvPr>
          <p:cNvSpPr txBox="1"/>
          <p:nvPr/>
        </p:nvSpPr>
        <p:spPr>
          <a:xfrm>
            <a:off x="429208" y="317241"/>
            <a:ext cx="262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Pohyby tuhého tělesa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44D69F6-0344-F61E-5EA8-22B140FD6562}"/>
              </a:ext>
            </a:extLst>
          </p:cNvPr>
          <p:cNvSpPr txBox="1"/>
          <p:nvPr/>
        </p:nvSpPr>
        <p:spPr>
          <a:xfrm>
            <a:off x="429208" y="686573"/>
            <a:ext cx="109962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Tuhé těleso může konat dva druhy pohybů:</a:t>
            </a:r>
          </a:p>
          <a:p>
            <a:endParaRPr lang="cs-CZ" sz="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000" dirty="0"/>
              <a:t>posuvný pohyb (Translace)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000" dirty="0"/>
              <a:t>otáčivý pohyb (Rotace)</a:t>
            </a:r>
          </a:p>
        </p:txBody>
      </p:sp>
      <p:pic>
        <p:nvPicPr>
          <p:cNvPr id="5" name="Obrázek 4" descr="Obsah obrázku text&#10;&#10;Popis byl vytvořen automaticky">
            <a:extLst>
              <a:ext uri="{FF2B5EF4-FFF2-40B4-BE49-F238E27FC236}">
                <a16:creationId xmlns:a16="http://schemas.microsoft.com/office/drawing/2014/main" id="{BBFD0A94-3CF1-91B2-8A5A-D702CE0604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9" t="84943" r="377" b="6781"/>
          <a:stretch/>
        </p:blipFill>
        <p:spPr>
          <a:xfrm>
            <a:off x="1359653" y="2140346"/>
            <a:ext cx="9472687" cy="1318697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10B9A10-3EA0-09D6-6DA8-DF7E341FB9FE}"/>
              </a:ext>
            </a:extLst>
          </p:cNvPr>
          <p:cNvSpPr txBox="1"/>
          <p:nvPr/>
        </p:nvSpPr>
        <p:spPr>
          <a:xfrm>
            <a:off x="4954951" y="1702236"/>
            <a:ext cx="2282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Posuvný pohyb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9AB9AAE-32F0-E1C9-FBE1-FDFA963B4248}"/>
              </a:ext>
            </a:extLst>
          </p:cNvPr>
          <p:cNvSpPr txBox="1"/>
          <p:nvPr/>
        </p:nvSpPr>
        <p:spPr>
          <a:xfrm>
            <a:off x="5616502" y="4016807"/>
            <a:ext cx="51192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posuvném pohybu je každá přímka spojená s tělesem stále rovnoběžná se svojí původní polohou.</a:t>
            </a:r>
          </a:p>
          <a:p>
            <a:endParaRPr lang="cs-CZ" dirty="0"/>
          </a:p>
          <a:p>
            <a:r>
              <a:rPr lang="cs-CZ" dirty="0"/>
              <a:t>Posuvný pohyb může být přímočarý nebo křivočarý, rovnoměrný nebo nerovnoměrný. Podstatné je, že se těleso při pohybu </a:t>
            </a:r>
            <a:r>
              <a:rPr lang="cs-CZ" b="1" dirty="0"/>
              <a:t>neotáčí</a:t>
            </a:r>
            <a:r>
              <a:rPr lang="cs-CZ" dirty="0"/>
              <a:t>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7E3BB33D-6FEA-A238-BD3E-88797B5554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202" y="3616514"/>
            <a:ext cx="3733108" cy="255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83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1F95F2C-2E92-0039-E434-E426D2E868F5}"/>
              </a:ext>
            </a:extLst>
          </p:cNvPr>
          <p:cNvSpPr txBox="1"/>
          <p:nvPr/>
        </p:nvSpPr>
        <p:spPr>
          <a:xfrm>
            <a:off x="379046" y="350614"/>
            <a:ext cx="4423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Otáčivý pohyb kolem pevné (nehybné) osy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BFFEA31-5BDB-5868-83A4-A171A827FF14}"/>
                  </a:ext>
                </a:extLst>
              </p:cNvPr>
              <p:cNvSpPr txBox="1"/>
              <p:nvPr/>
            </p:nvSpPr>
            <p:spPr>
              <a:xfrm>
                <a:off x="379046" y="1479984"/>
                <a:ext cx="11433908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Nemění-li osa otáčení svou polohu, mluvíme o </a:t>
                </a:r>
                <a:r>
                  <a:rPr lang="cs-CZ" b="1" dirty="0"/>
                  <a:t>otáčení tuhého tělesa kolem nehybné osy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Při otáčení kolem nehybné osy opisují body tělesa kružnice, jejichž středy jsou na ose otáčení. </a:t>
                </a:r>
                <a:endParaRPr lang="cs-CZ" b="1" dirty="0"/>
              </a:p>
              <a:p>
                <a:r>
                  <a:rPr lang="cs-CZ" b="1" dirty="0"/>
                  <a:t>Obvodová rychlost </a:t>
                </a:r>
                <a:r>
                  <a:rPr lang="cs-CZ" dirty="0"/>
                  <a:t>jednotlivých bodů tělesa je přímo úměrná jejich vzdálenosti od osy otáčení, tj. poloměrům kružnic, po nichž se pohybují. </a:t>
                </a:r>
              </a:p>
              <a:p>
                <a:r>
                  <a:rPr lang="cs-CZ" dirty="0"/>
                  <a:t>Platí:</a:t>
                </a:r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……,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BFFEA31-5BDB-5868-83A4-A171A827FF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46" y="1479984"/>
                <a:ext cx="11433908" cy="1877437"/>
              </a:xfrm>
              <a:prstGeom prst="rect">
                <a:avLst/>
              </a:prstGeom>
              <a:blipFill>
                <a:blip r:embed="rId2"/>
                <a:stretch>
                  <a:fillRect l="-426" t="-1948" r="-8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1A7CF9BD-2D73-F249-761B-FA33D6972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59" y="3321215"/>
            <a:ext cx="3669268" cy="2941515"/>
          </a:xfrm>
          <a:prstGeom prst="rect">
            <a:avLst/>
          </a:prstGeom>
        </p:spPr>
      </p:pic>
      <p:pic>
        <p:nvPicPr>
          <p:cNvPr id="1026" name="Picture 2" descr="Nejlepší pomaluběžné brusky 2024 » TOP výběr a srovnání">
            <a:extLst>
              <a:ext uri="{FF2B5EF4-FFF2-40B4-BE49-F238E27FC236}">
                <a16:creationId xmlns:a16="http://schemas.microsoft.com/office/drawing/2014/main" id="{56A7B95A-12BA-928B-D938-F4BE4783E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077" y="3765530"/>
            <a:ext cx="4267200" cy="2844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205978EC-0F1D-499C-74AB-23C2A45EC529}"/>
              </a:ext>
            </a:extLst>
          </p:cNvPr>
          <p:cNvCxnSpPr/>
          <p:nvPr/>
        </p:nvCxnSpPr>
        <p:spPr>
          <a:xfrm flipH="1">
            <a:off x="9119062" y="4390761"/>
            <a:ext cx="922216" cy="797169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FE864AC7-DF6B-70DA-16C2-7EF90E66C6B8}"/>
                  </a:ext>
                </a:extLst>
              </p:cNvPr>
              <p:cNvSpPr txBox="1"/>
              <p:nvPr/>
            </p:nvSpPr>
            <p:spPr>
              <a:xfrm>
                <a:off x="9145786" y="4327680"/>
                <a:ext cx="5290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</m:oMath>
                  </m:oMathPara>
                </a14:m>
                <a:endParaRPr lang="cs-CZ" sz="2400" b="1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FE864AC7-DF6B-70DA-16C2-7EF90E66C6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5786" y="4327680"/>
                <a:ext cx="52900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blouk 9">
            <a:extLst>
              <a:ext uri="{FF2B5EF4-FFF2-40B4-BE49-F238E27FC236}">
                <a16:creationId xmlns:a16="http://schemas.microsoft.com/office/drawing/2014/main" id="{26013DFC-4DAC-C70D-A115-6FF62FC5B283}"/>
              </a:ext>
            </a:extLst>
          </p:cNvPr>
          <p:cNvSpPr/>
          <p:nvPr/>
        </p:nvSpPr>
        <p:spPr>
          <a:xfrm rot="15071627">
            <a:off x="9641399" y="4474931"/>
            <a:ext cx="1344154" cy="1173757"/>
          </a:xfrm>
          <a:prstGeom prst="arc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0471BC84-7E0A-699B-8A52-4944383A1207}"/>
              </a:ext>
            </a:extLst>
          </p:cNvPr>
          <p:cNvCxnSpPr>
            <a:cxnSpLocks/>
          </p:cNvCxnSpPr>
          <p:nvPr/>
        </p:nvCxnSpPr>
        <p:spPr>
          <a:xfrm>
            <a:off x="9808307" y="5322277"/>
            <a:ext cx="70339" cy="140677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738D2682-229F-9BFC-DAB6-A9EA206F6650}"/>
                  </a:ext>
                </a:extLst>
              </p:cNvPr>
              <p:cNvSpPr txBox="1"/>
              <p:nvPr/>
            </p:nvSpPr>
            <p:spPr>
              <a:xfrm>
                <a:off x="9808307" y="4530363"/>
                <a:ext cx="455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cs-CZ" sz="28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738D2682-229F-9BFC-DAB6-A9EA206F66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08307" y="4530363"/>
                <a:ext cx="455200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DDF9BAB-56BE-2422-3C3E-C29094F3D785}"/>
                  </a:ext>
                </a:extLst>
              </p:cNvPr>
              <p:cNvSpPr txBox="1"/>
              <p:nvPr/>
            </p:nvSpPr>
            <p:spPr>
              <a:xfrm>
                <a:off x="1635369" y="943389"/>
                <a:ext cx="8921262" cy="369332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Při otáčivém pohybu mají všechny body tělesa v daném okamžiku stejnou </a:t>
                </a:r>
                <a:r>
                  <a:rPr lang="cs-CZ" b="1" dirty="0">
                    <a:hlinkClick r:id="rId8" action="ppaction://hlinksldjump"/>
                  </a:rPr>
                  <a:t>úhlovou rychlost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DDF9BAB-56BE-2422-3C3E-C29094F3D7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369" y="943389"/>
                <a:ext cx="8921262" cy="369332"/>
              </a:xfrm>
              <a:prstGeom prst="rect">
                <a:avLst/>
              </a:prstGeom>
              <a:blipFill>
                <a:blip r:embed="rId9"/>
                <a:stretch>
                  <a:fillRect l="-340" t="-4545" r="-612" b="-19697"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4050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4BD8DED-0F8F-76DD-4767-20A251FCCCFE}"/>
              </a:ext>
            </a:extLst>
          </p:cNvPr>
          <p:cNvSpPr txBox="1"/>
          <p:nvPr/>
        </p:nvSpPr>
        <p:spPr>
          <a:xfrm>
            <a:off x="646817" y="272985"/>
            <a:ext cx="513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Současný posuvný a otáčivý pohyb – složený pohyb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B7DC1BE3-BC71-7A2D-9464-DE81CE6C4B8E}"/>
              </a:ext>
            </a:extLst>
          </p:cNvPr>
          <p:cNvGrpSpPr/>
          <p:nvPr/>
        </p:nvGrpSpPr>
        <p:grpSpPr>
          <a:xfrm>
            <a:off x="772681" y="1072940"/>
            <a:ext cx="10985532" cy="3340360"/>
            <a:chOff x="518446" y="1072940"/>
            <a:chExt cx="10985532" cy="3340360"/>
          </a:xfrm>
        </p:grpSpPr>
        <p:pic>
          <p:nvPicPr>
            <p:cNvPr id="3074" name="Picture 2" descr="Složení otáčivého a posuvného pohybu – GeoGebra">
              <a:extLst>
                <a:ext uri="{FF2B5EF4-FFF2-40B4-BE49-F238E27FC236}">
                  <a16:creationId xmlns:a16="http://schemas.microsoft.com/office/drawing/2014/main" id="{FCEA9092-0061-1EB0-72C2-8EF4C97278A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5" b="41594"/>
            <a:stretch/>
          </p:blipFill>
          <p:spPr bwMode="auto">
            <a:xfrm>
              <a:off x="5115982" y="1701044"/>
              <a:ext cx="6387996" cy="25896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Posuvný a otáčivý pohyb | E-manuel.cz - online učebnice fyziky">
              <a:extLst>
                <a:ext uri="{FF2B5EF4-FFF2-40B4-BE49-F238E27FC236}">
                  <a16:creationId xmlns:a16="http://schemas.microsoft.com/office/drawing/2014/main" id="{D32AA485-04C2-1E55-9413-650EE672BDE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28" t="7258" r="8973" b="10254"/>
            <a:stretch/>
          </p:blipFill>
          <p:spPr bwMode="auto">
            <a:xfrm>
              <a:off x="518446" y="1072940"/>
              <a:ext cx="4595447" cy="3340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ovéPole 3">
            <a:extLst>
              <a:ext uri="{FF2B5EF4-FFF2-40B4-BE49-F238E27FC236}">
                <a16:creationId xmlns:a16="http://schemas.microsoft.com/office/drawing/2014/main" id="{B99C1C09-0B48-398D-46A0-E01E55B7F2E1}"/>
              </a:ext>
            </a:extLst>
          </p:cNvPr>
          <p:cNvSpPr txBox="1"/>
          <p:nvPr/>
        </p:nvSpPr>
        <p:spPr>
          <a:xfrm>
            <a:off x="646817" y="4725434"/>
            <a:ext cx="11111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Mnohá tělesa konají posuvný a otáčivý pohyb současně. Země koná otáčivý pohyb kolem osy procházející póly a současně se pohybuje posuvným pohybem kolem slunce. </a:t>
            </a:r>
          </a:p>
          <a:p>
            <a:r>
              <a:rPr lang="cs-CZ" dirty="0"/>
              <a:t>Podobně se pohybují kola jedoucího automobilu.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C2A88699-F7BB-B731-50E5-293A0432F32A}"/>
              </a:ext>
            </a:extLst>
          </p:cNvPr>
          <p:cNvCxnSpPr/>
          <p:nvPr/>
        </p:nvCxnSpPr>
        <p:spPr>
          <a:xfrm>
            <a:off x="5368128" y="4298461"/>
            <a:ext cx="6390085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030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42709" y="2717074"/>
            <a:ext cx="15065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487963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07668-92C7-E40F-E09C-6171FD797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3815EB2-4103-6407-8CD1-D114D1F125E7}"/>
              </a:ext>
            </a:extLst>
          </p:cNvPr>
          <p:cNvSpPr txBox="1"/>
          <p:nvPr/>
        </p:nvSpPr>
        <p:spPr>
          <a:xfrm>
            <a:off x="646063" y="255968"/>
            <a:ext cx="4280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Oblouková míra - Radián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B9EA224-6D5C-29EA-DD94-61BB8A0DCC5C}"/>
                  </a:ext>
                </a:extLst>
              </p:cNvPr>
              <p:cNvSpPr txBox="1"/>
              <p:nvPr/>
            </p:nvSpPr>
            <p:spPr>
              <a:xfrm>
                <a:off x="5548985" y="3873253"/>
                <a:ext cx="6264696" cy="1443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délku 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kružnice vypočteme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𝑂</m:t>
                    </m:r>
                    <m:r>
                      <a:rPr lang="cs-CZ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𝜋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 je velikost plného úhlu v radiánech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𝜋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𝟐</m:t>
                    </m:r>
                    <m:r>
                      <a:rPr lang="cs-CZ"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cs-CZ" dirty="0"/>
                  <a:t> rad, a číselně se rovná délce kružnice s poloměrem r=1. Přímý úhel má poloviční velikost, tedy </a:t>
                </a:r>
                <a14:m>
                  <m:oMath xmlns:m="http://schemas.openxmlformats.org/officeDocument/2006/math">
                    <m:r>
                      <a:rPr lang="cs-CZ"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cs-CZ" dirty="0"/>
                  <a:t>. Pravý úhel má čtvrtinovou velikost plného úhlu, tedy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𝝅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B9EA224-6D5C-29EA-DD94-61BB8A0DCC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8985" y="3873253"/>
                <a:ext cx="6264696" cy="1443857"/>
              </a:xfrm>
              <a:prstGeom prst="rect">
                <a:avLst/>
              </a:prstGeom>
              <a:blipFill>
                <a:blip r:embed="rId2"/>
                <a:stretch>
                  <a:fillRect l="-778" t="-2110" r="-778" b="-8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Skupina 26">
            <a:extLst>
              <a:ext uri="{FF2B5EF4-FFF2-40B4-BE49-F238E27FC236}">
                <a16:creationId xmlns:a16="http://schemas.microsoft.com/office/drawing/2014/main" id="{AE1C7D04-CC7F-78CF-F66F-D44CC4BB61F5}"/>
              </a:ext>
            </a:extLst>
          </p:cNvPr>
          <p:cNvGrpSpPr/>
          <p:nvPr/>
        </p:nvGrpSpPr>
        <p:grpSpPr>
          <a:xfrm>
            <a:off x="3362163" y="5661248"/>
            <a:ext cx="5467675" cy="892347"/>
            <a:chOff x="3292622" y="5661248"/>
            <a:chExt cx="5467675" cy="892347"/>
          </a:xfrm>
        </p:grpSpPr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0704DEAF-7002-6C02-0E40-BA3C8CD158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39" t="25855" r="34215" b="60572"/>
            <a:stretch/>
          </p:blipFill>
          <p:spPr>
            <a:xfrm>
              <a:off x="4165844" y="5676431"/>
              <a:ext cx="4594453" cy="877164"/>
            </a:xfrm>
            <a:prstGeom prst="rect">
              <a:avLst/>
            </a:prstGeom>
          </p:spPr>
        </p:pic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0BA3DCD9-4CAC-CBAF-07E6-C1D19DA8E0D1}"/>
                </a:ext>
              </a:extLst>
            </p:cNvPr>
            <p:cNvSpPr txBox="1"/>
            <p:nvPr/>
          </p:nvSpPr>
          <p:spPr>
            <a:xfrm>
              <a:off x="3292622" y="5661248"/>
              <a:ext cx="9361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Stupeň</a:t>
              </a:r>
            </a:p>
          </p:txBody>
        </p: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06978085-DAC9-DE54-F4A4-29A7A42B2DF7}"/>
                </a:ext>
              </a:extLst>
            </p:cNvPr>
            <p:cNvSpPr txBox="1"/>
            <p:nvPr/>
          </p:nvSpPr>
          <p:spPr>
            <a:xfrm>
              <a:off x="3296274" y="6082355"/>
              <a:ext cx="10715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Radián</a:t>
              </a:r>
            </a:p>
          </p:txBody>
        </p:sp>
      </p:grp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CA7D39BA-5A27-30E1-18C6-CE2D89A712FC}"/>
              </a:ext>
            </a:extLst>
          </p:cNvPr>
          <p:cNvGrpSpPr/>
          <p:nvPr/>
        </p:nvGrpSpPr>
        <p:grpSpPr>
          <a:xfrm>
            <a:off x="418152" y="1018773"/>
            <a:ext cx="4515289" cy="4505352"/>
            <a:chOff x="418152" y="1018773"/>
            <a:chExt cx="4515289" cy="4505352"/>
          </a:xfrm>
        </p:grpSpPr>
        <p:sp>
          <p:nvSpPr>
            <p:cNvPr id="13" name="Ovál 12">
              <a:extLst>
                <a:ext uri="{FF2B5EF4-FFF2-40B4-BE49-F238E27FC236}">
                  <a16:creationId xmlns:a16="http://schemas.microsoft.com/office/drawing/2014/main" id="{72A2DD53-079F-338E-513D-E9D338A54F76}"/>
                </a:ext>
              </a:extLst>
            </p:cNvPr>
            <p:cNvSpPr/>
            <p:nvPr/>
          </p:nvSpPr>
          <p:spPr>
            <a:xfrm>
              <a:off x="1463635" y="2286160"/>
              <a:ext cx="2185437" cy="218543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B4E1D9E6-F3B8-B07E-CEBF-89E7F54A74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152" y="1018773"/>
              <a:ext cx="4515289" cy="429833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B76C2BE8-63A2-A757-EB73-29A72FC33C48}"/>
                    </a:ext>
                  </a:extLst>
                </p:cNvPr>
                <p:cNvSpPr txBox="1"/>
                <p:nvPr/>
              </p:nvSpPr>
              <p:spPr>
                <a:xfrm>
                  <a:off x="2694204" y="3336431"/>
                  <a:ext cx="82860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B76C2BE8-63A2-A757-EB73-29A72FC33C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4204" y="3336431"/>
                  <a:ext cx="828600" cy="33855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Ovál 14">
              <a:extLst>
                <a:ext uri="{FF2B5EF4-FFF2-40B4-BE49-F238E27FC236}">
                  <a16:creationId xmlns:a16="http://schemas.microsoft.com/office/drawing/2014/main" id="{AED0B4E4-CA1B-0F3F-0C89-2D1EEF2464B7}"/>
                </a:ext>
              </a:extLst>
            </p:cNvPr>
            <p:cNvSpPr/>
            <p:nvPr/>
          </p:nvSpPr>
          <p:spPr>
            <a:xfrm>
              <a:off x="1474889" y="2286160"/>
              <a:ext cx="2185437" cy="2185437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Částečný kruh 15">
              <a:extLst>
                <a:ext uri="{FF2B5EF4-FFF2-40B4-BE49-F238E27FC236}">
                  <a16:creationId xmlns:a16="http://schemas.microsoft.com/office/drawing/2014/main" id="{11C48414-893F-FD6B-EB5C-79DD811EF288}"/>
                </a:ext>
              </a:extLst>
            </p:cNvPr>
            <p:cNvSpPr/>
            <p:nvPr/>
          </p:nvSpPr>
          <p:spPr>
            <a:xfrm rot="16200000">
              <a:off x="1463635" y="2284823"/>
              <a:ext cx="2185436" cy="2185436"/>
            </a:xfrm>
            <a:prstGeom prst="pie">
              <a:avLst>
                <a:gd name="adj1" fmla="val 1973455"/>
                <a:gd name="adj2" fmla="val 5375193"/>
              </a:avLst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6F98D8C-5B1F-E096-479A-76354B650AE6}"/>
                    </a:ext>
                  </a:extLst>
                </p:cNvPr>
                <p:cNvSpPr txBox="1"/>
                <p:nvPr/>
              </p:nvSpPr>
              <p:spPr>
                <a:xfrm>
                  <a:off x="3419185" y="2534800"/>
                  <a:ext cx="504789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6F98D8C-5B1F-E096-479A-76354B650AE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19185" y="2534800"/>
                  <a:ext cx="504789" cy="33855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9A6CB95B-9606-E956-A94E-9E064CD27D73}"/>
                    </a:ext>
                  </a:extLst>
                </p:cNvPr>
                <p:cNvSpPr txBox="1"/>
                <p:nvPr/>
              </p:nvSpPr>
              <p:spPr>
                <a:xfrm>
                  <a:off x="3864485" y="3324759"/>
                  <a:ext cx="36004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9A6CB95B-9606-E956-A94E-9E064CD27D7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64485" y="3324759"/>
                  <a:ext cx="360040" cy="33855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7CBA3920-5A7E-844C-61E4-51AB9B1B9549}"/>
                    </a:ext>
                  </a:extLst>
                </p:cNvPr>
                <p:cNvSpPr txBox="1"/>
                <p:nvPr/>
              </p:nvSpPr>
              <p:spPr>
                <a:xfrm>
                  <a:off x="4136652" y="2257963"/>
                  <a:ext cx="79017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7CBA3920-5A7E-844C-61E4-51AB9B1B954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36652" y="2257963"/>
                  <a:ext cx="790177" cy="33855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56CDA78-C42F-DD98-077A-C58160BEE675}"/>
                    </a:ext>
                  </a:extLst>
                </p:cNvPr>
                <p:cNvSpPr txBox="1"/>
                <p:nvPr/>
              </p:nvSpPr>
              <p:spPr>
                <a:xfrm>
                  <a:off x="2694204" y="2955427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56CDA78-C42F-DD98-077A-C58160BEE67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94204" y="2955427"/>
                  <a:ext cx="432048" cy="369332"/>
                </a:xfrm>
                <a:prstGeom prst="rect">
                  <a:avLst/>
                </a:prstGeom>
                <a:blipFill>
                  <a:blip r:embed="rId9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6596B30D-8A95-9004-B97F-18061ACB5E57}"/>
                    </a:ext>
                  </a:extLst>
                </p:cNvPr>
                <p:cNvSpPr txBox="1"/>
                <p:nvPr/>
              </p:nvSpPr>
              <p:spPr>
                <a:xfrm>
                  <a:off x="1631504" y="4160338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6596B30D-8A95-9004-B97F-18061ACB5E5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1504" y="4160338"/>
                  <a:ext cx="360040" cy="369332"/>
                </a:xfrm>
                <a:prstGeom prst="rect">
                  <a:avLst/>
                </a:prstGeom>
                <a:blipFill>
                  <a:blip r:embed="rId10"/>
                  <a:stretch>
                    <a:fillRect r="-169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972D26B9-ACC6-5A62-6B23-A36A8B824C47}"/>
                    </a:ext>
                  </a:extLst>
                </p:cNvPr>
                <p:cNvSpPr txBox="1"/>
                <p:nvPr/>
              </p:nvSpPr>
              <p:spPr>
                <a:xfrm>
                  <a:off x="1631504" y="51547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972D26B9-ACC6-5A62-6B23-A36A8B824C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1504" y="5154793"/>
                  <a:ext cx="360040" cy="369332"/>
                </a:xfrm>
                <a:prstGeom prst="rect">
                  <a:avLst/>
                </a:prstGeom>
                <a:blipFill>
                  <a:blip r:embed="rId11"/>
                  <a:stretch>
                    <a:fillRect r="-33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D5BD41F-7E61-96FE-5D43-78766F29F95D}"/>
                  </a:ext>
                </a:extLst>
              </p:cNvPr>
              <p:cNvSpPr txBox="1"/>
              <p:nvPr/>
            </p:nvSpPr>
            <p:spPr>
              <a:xfrm>
                <a:off x="5548985" y="622222"/>
                <a:ext cx="6192688" cy="2403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Poměr délky oblouku, který vytne na kružnici libovolného poloměru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s vrcholem ve středu kružnice a poloměru této kružnice je konstantní. Lze tedy tento poměr považovat za míru velikosti úhlu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nazvanou </a:t>
                </a:r>
                <a:r>
                  <a:rPr lang="cs-CZ" b="1" dirty="0"/>
                  <a:t>radián </a:t>
                </a:r>
                <a:r>
                  <a:rPr lang="cs-CZ" dirty="0"/>
                  <a:t>se zkratkou rad.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dirty="0"/>
                  <a:t>    …  viz obrázek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rad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Je-li délka oblouku rovna poloměru téže kružnice,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,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D5BD41F-7E61-96FE-5D43-78766F29F9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8985" y="622222"/>
                <a:ext cx="6192688" cy="2403991"/>
              </a:xfrm>
              <a:prstGeom prst="rect">
                <a:avLst/>
              </a:prstGeom>
              <a:blipFill>
                <a:blip r:embed="rId12"/>
                <a:stretch>
                  <a:fillRect l="-787" t="-1269" r="-689" b="-3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ovéPole 25">
            <a:extLst>
              <a:ext uri="{FF2B5EF4-FFF2-40B4-BE49-F238E27FC236}">
                <a16:creationId xmlns:a16="http://schemas.microsoft.com/office/drawing/2014/main" id="{F5BCDB0E-85D2-E06A-1EB7-38C3F62A1834}"/>
              </a:ext>
            </a:extLst>
          </p:cNvPr>
          <p:cNvSpPr txBox="1"/>
          <p:nvPr/>
        </p:nvSpPr>
        <p:spPr>
          <a:xfrm>
            <a:off x="5548985" y="3105834"/>
            <a:ext cx="6109896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Úhel má velikost </a:t>
            </a:r>
            <a:r>
              <a:rPr lang="cs-CZ" b="1" dirty="0"/>
              <a:t>1 radián</a:t>
            </a:r>
            <a:r>
              <a:rPr lang="cs-CZ" dirty="0"/>
              <a:t>, jestliže mu přísluší oblouk stejné délky, jako je poloměr kružnice.</a:t>
            </a:r>
          </a:p>
        </p:txBody>
      </p:sp>
      <p:sp>
        <p:nvSpPr>
          <p:cNvPr id="2" name="Ovál 1">
            <a:hlinkClick r:id="rId13" action="ppaction://hlinksldjump"/>
            <a:extLst>
              <a:ext uri="{FF2B5EF4-FFF2-40B4-BE49-F238E27FC236}">
                <a16:creationId xmlns:a16="http://schemas.microsoft.com/office/drawing/2014/main" id="{9676336D-D0F6-38E7-AC56-95084F73907B}"/>
              </a:ext>
            </a:extLst>
          </p:cNvPr>
          <p:cNvSpPr/>
          <p:nvPr/>
        </p:nvSpPr>
        <p:spPr>
          <a:xfrm>
            <a:off x="10871200" y="5888986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204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043772" y="1772816"/>
                <a:ext cx="4104456" cy="1091646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Převod ze stupňů na radiány: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400">
                          <a:latin typeface="Cambria Math"/>
                          <a:ea typeface="Cambria Math"/>
                        </a:rPr>
                        <m:t>rad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772" y="1772816"/>
                <a:ext cx="4104456" cy="1091646"/>
              </a:xfrm>
              <a:prstGeom prst="rect">
                <a:avLst/>
              </a:prstGeom>
              <a:blipFill>
                <a:blip r:embed="rId2"/>
                <a:stretch>
                  <a:fillRect l="-1915" t="-3261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043772" y="4077073"/>
                <a:ext cx="4104456" cy="1202765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Převod z radiánů na stupně: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400">
                          <a:latin typeface="Cambria Math"/>
                          <a:ea typeface="Cambria Math"/>
                        </a:rPr>
                        <m:t>rad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772" y="4077073"/>
                <a:ext cx="4104456" cy="1202765"/>
              </a:xfrm>
              <a:prstGeom prst="rect">
                <a:avLst/>
              </a:prstGeom>
              <a:blipFill>
                <a:blip r:embed="rId3"/>
                <a:stretch>
                  <a:fillRect l="-1915" t="-2970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1991544" y="476673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Je-li v řešené úloze zadána velikost úhlu v různých jednotkách, je potřebné je převést na stejnou jednotku, ve fyzice nejčastěji na radiány.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847528" y="3183424"/>
                <a:ext cx="8640960" cy="4616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 kolik radiánů je 45</a:t>
                </a:r>
                <a:r>
                  <a:rPr lang="cs-CZ" baseline="30000" dirty="0"/>
                  <a:t>o</a:t>
                </a:r>
                <a:r>
                  <a:rPr lang="cs-CZ" dirty="0"/>
                  <a:t>?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45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rad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3183424"/>
                <a:ext cx="8640960" cy="461601"/>
              </a:xfrm>
              <a:prstGeom prst="rect">
                <a:avLst/>
              </a:prstGeom>
              <a:blipFill>
                <a:blip r:embed="rId4"/>
                <a:stretch>
                  <a:fillRect l="-564" b="-78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847528" y="5805265"/>
                <a:ext cx="8640960" cy="524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 kolik stupňů je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/>
                  <a:t> rad?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 dirty="0">
                                <a:latin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i="1" dirty="0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num>
                      <m:den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𝜋</m:t>
                        </m:r>
                      </m:den>
                    </m:f>
                    <m:r>
                      <a:rPr lang="cs-CZ" i="1" dirty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i="1" dirty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i="1" dirty="0">
                                <a:latin typeface="Cambria Math"/>
                                <a:ea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i="1" dirty="0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</m:num>
                      <m:den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i="1" dirty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30</m:t>
                        </m:r>
                      </m:e>
                      <m:sup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5805265"/>
                <a:ext cx="8640960" cy="524439"/>
              </a:xfrm>
              <a:prstGeom prst="rect">
                <a:avLst/>
              </a:prstGeom>
              <a:blipFill>
                <a:blip r:embed="rId5"/>
                <a:stretch>
                  <a:fillRect l="-564" b="-69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ál 1">
            <a:hlinkClick r:id="rId6" action="ppaction://hlinksldjump"/>
            <a:extLst>
              <a:ext uri="{FF2B5EF4-FFF2-40B4-BE49-F238E27FC236}">
                <a16:creationId xmlns:a16="http://schemas.microsoft.com/office/drawing/2014/main" id="{45012019-B928-5C6F-CCFB-912B6E1F0CCD}"/>
              </a:ext>
            </a:extLst>
          </p:cNvPr>
          <p:cNvSpPr/>
          <p:nvPr/>
        </p:nvSpPr>
        <p:spPr>
          <a:xfrm>
            <a:off x="10871200" y="5888986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16475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1803</TotalTime>
  <Words>616</Words>
  <Application>Microsoft Office PowerPoint</Application>
  <PresentationFormat>Širokoúhlá obrazovka</PresentationFormat>
  <Paragraphs>64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Wingdings</vt:lpstr>
      <vt:lpstr>Motiv Office</vt:lpstr>
      <vt:lpstr>Mechanika tuhého tělesa (Fyz60)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 tuhého tělesa</dc:title>
  <dc:creator>Karel Sixl</dc:creator>
  <cp:lastModifiedBy>Karel Sixl</cp:lastModifiedBy>
  <cp:revision>89</cp:revision>
  <dcterms:created xsi:type="dcterms:W3CDTF">2022-12-04T18:12:18Z</dcterms:created>
  <dcterms:modified xsi:type="dcterms:W3CDTF">2025-07-17T09:34:32Z</dcterms:modified>
</cp:coreProperties>
</file>