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7" r:id="rId5"/>
    <p:sldId id="259" r:id="rId6"/>
    <p:sldId id="264" r:id="rId7"/>
    <p:sldId id="265" r:id="rId8"/>
    <p:sldId id="260" r:id="rId9"/>
    <p:sldId id="261" r:id="rId10"/>
    <p:sldId id="262" r:id="rId11"/>
    <p:sldId id="266" r:id="rId12"/>
    <p:sldId id="263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173B6A-26AA-0255-FDE4-6A91759DEE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E0F24F6-E1AE-29EB-5887-E91FC877B0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4CDB06-AAC9-3C70-09A4-4D1637298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DFCA6F-794D-7064-A78C-3DD24493A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CF037D-248B-E7F2-617F-F50FBC96C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5BACB-A9AB-AE16-E5A5-D9D6FB46F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B1D496-CF1B-97F5-DF7F-BA20EF33F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6B620F-7873-7E25-2738-EA2901FE9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27DC263-B2B3-C1AF-8A90-9C50F73FE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1F3393-EAA1-664F-9338-F57C2788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939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8D34E2-5522-2B1F-F498-81C18A355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1D5A73C-F53F-1606-8E60-30B83E9CA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805A1C-A88F-9511-45DC-FCBBD4C4B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18F8A7C-E7AE-57A1-A043-35A1BC297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2A0102-B84C-FE15-F54F-76171417D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164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8104F7-69AF-0294-B6B2-8051EEF6D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1AC140-4F72-756E-9AD3-98EF7E94DF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DB0CE08-5497-1E6A-6838-CC30120AA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DA0DE7B-347E-52F3-B734-98925171F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B19FE2C-C456-A09A-1FF2-8461A5C6B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844D3BB-AA0A-43E5-B35D-2C6321EA1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1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1523CC-E974-3335-AEA7-14E64109B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7C28BC4-10B6-4D2D-742A-3B5B96693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A4193E-80E7-8253-F181-71E4101DAD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9566CB8-218F-481A-5170-DF94EA863B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D72971F-1260-2198-2A65-9919ADE048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7332324-0D20-34A1-5D09-4B354369F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75B62DE-3AAF-A2BF-DD97-E3C9C76AA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8FFC075-CC8F-E117-6458-AFC5ED757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851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203428-0851-C2E4-0761-1D608FCBC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5FDEC53-2B8F-9CE8-086B-00AE6AB10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FE22DAF-CBA2-8664-3646-731E08F2D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9A6D138-E72A-3E26-E82B-0285CDA2A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129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BAAF8EB-5451-0FB3-1CF1-3AFBB7D3A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F2CA68A-539E-A654-7284-895A5CFE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52E6E85-22F8-8E3D-B0C2-12DF83BEA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083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9BFFE7-05CE-AF7D-9449-21A9764C7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8BF689-1F02-06D6-AF4A-FF6F99282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1CAF5D4-74E8-1E50-9B03-63B42C51B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AD9BEFC-D569-4B81-1B3E-BDE17F94A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E8B0391-92F6-A19C-B20A-302C1C3D7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D4800C5-6893-D655-0DB8-FF872AE0D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75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5B8B2A-89B1-A90B-F7C9-2187D7470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EA4DE9E-83FA-DE3F-2A62-76B4610A1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482FFF4-D545-88B8-4680-3426A810F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6E5BCB-DAB6-5BE5-14C9-B2436817F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0C6570D-0C01-D61A-C074-B7D8D9E37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69D1FC0-DAE7-9BAF-5EF1-F3A1D176F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65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D5F3EC-5706-EB54-4201-3740B29A6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A61FF3-1B29-E078-1D42-9BCAC500CC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D50C70-9DB4-55AC-D29C-747DD1E14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34D044-023F-09DD-AE3C-AAEBBCBC2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4D81BDC-26C0-9F70-FB82-0500F405A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008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329DF7A-2262-9F3F-B49A-F44EF9658C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6E31DB4-E389-09AE-708D-B111129AD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0DB30E-EFC6-09D6-200E-29442AB18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88E52A-299F-C716-3E5C-72AB27E8D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7A27A1-7853-C6AC-4CD5-78C66CFAD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15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7113EE6-27E1-4187-5FCE-BAA2EACF2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C05AC9-CC8B-C226-F2F6-F1DA376E0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37F571-B34A-4486-E5FD-97C5077929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EC38D-1898-457B-BB57-05B69E1DB9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9F425D0-51B5-ABCC-ED64-CC3051DDFD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DFDBEC-EBC9-9800-FFDD-987DBB8B7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61112-27F5-4145-93B9-387BFFE14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670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support.microsoft.com/cs-cz/windows/experience/connectivity-networking/connect-to-a-vpn-in-windows?utm_source=chatgpt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cs-cz/windows/experience/connectivity-networking/connect-to-a-vpn-in-windows?utm_source=chatgpt.com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F93375-6723-288A-B9ED-A299756C29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2748" y="2007992"/>
            <a:ext cx="7646504" cy="1349446"/>
          </a:xfrm>
        </p:spPr>
        <p:txBody>
          <a:bodyPr>
            <a:normAutofit/>
          </a:bodyPr>
          <a:lstStyle/>
          <a:p>
            <a:r>
              <a:rPr lang="cs-CZ" sz="4400" dirty="0"/>
              <a:t>Virtuální privátní síť (VPN)</a:t>
            </a:r>
            <a:br>
              <a:rPr lang="cs-CZ" sz="4400"/>
            </a:br>
            <a:r>
              <a:rPr lang="cs-CZ" sz="4400"/>
              <a:t>INV </a:t>
            </a:r>
            <a:r>
              <a:rPr lang="cs-CZ" sz="4400" dirty="0"/>
              <a:t>115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5009469-E241-396F-52B7-163FDBD709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13150" y="3566934"/>
            <a:ext cx="5165697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Co je to VPN</a:t>
            </a:r>
          </a:p>
          <a:p>
            <a:r>
              <a:rPr lang="cs-CZ" dirty="0"/>
              <a:t>Profil VPN</a:t>
            </a:r>
          </a:p>
          <a:p>
            <a:r>
              <a:rPr lang="cs-CZ" dirty="0"/>
              <a:t>Vytvoření profilu VPN ve Windows 11</a:t>
            </a:r>
          </a:p>
          <a:p>
            <a:r>
              <a:rPr lang="cs-CZ" altLang="cs-CZ" dirty="0">
                <a:latin typeface="Arial" panose="020B0604020202020204" pitchFamily="34" charset="0"/>
                <a:hlinkClick r:id="rId2"/>
              </a:rPr>
              <a:t>Oficiální návod Microsoftu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400EA5-DFD4-D5C5-01CB-02EE9768BE29}"/>
              </a:ext>
            </a:extLst>
          </p:cNvPr>
          <p:cNvSpPr txBox="1"/>
          <p:nvPr/>
        </p:nvSpPr>
        <p:spPr>
          <a:xfrm>
            <a:off x="675861" y="5876015"/>
            <a:ext cx="1174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4. 8. 2026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52D9313-C7A8-5C87-5F75-CC72F010D8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35547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7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EC3BE09-805F-0306-5A2E-382E28328B06}"/>
              </a:ext>
            </a:extLst>
          </p:cNvPr>
          <p:cNvSpPr txBox="1"/>
          <p:nvPr/>
        </p:nvSpPr>
        <p:spPr>
          <a:xfrm>
            <a:off x="254442" y="278296"/>
            <a:ext cx="5915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VPN (</a:t>
            </a:r>
            <a:r>
              <a:rPr lang="cs-CZ" b="1" dirty="0" err="1"/>
              <a:t>Virtual</a:t>
            </a:r>
            <a:r>
              <a:rPr lang="cs-CZ" b="1" dirty="0"/>
              <a:t> </a:t>
            </a:r>
            <a:r>
              <a:rPr lang="cs-CZ" b="1" dirty="0" err="1"/>
              <a:t>Private</a:t>
            </a:r>
            <a:r>
              <a:rPr lang="cs-CZ" b="1" dirty="0"/>
              <a:t> Network – virtuální privátní síť)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E3116AB-DD4A-C9A6-2DF9-9D277286A75E}"/>
              </a:ext>
            </a:extLst>
          </p:cNvPr>
          <p:cNvSpPr txBox="1"/>
          <p:nvPr/>
        </p:nvSpPr>
        <p:spPr>
          <a:xfrm>
            <a:off x="254442" y="735955"/>
            <a:ext cx="1158505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VPN </a:t>
            </a:r>
            <a:r>
              <a:rPr lang="cs-CZ" dirty="0"/>
              <a:t>je služba, která vytváří </a:t>
            </a:r>
            <a:r>
              <a:rPr lang="cs-CZ" b="1" dirty="0"/>
              <a:t>zabezpečené a šifrované spojení</a:t>
            </a:r>
            <a:r>
              <a:rPr lang="cs-CZ" dirty="0"/>
              <a:t> mezi počítačem a vzdálenou sítí nebo VPN serverem prostřednictvím internetu.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VPN se používá například:</a:t>
            </a:r>
          </a:p>
          <a:p>
            <a:pPr>
              <a:buNone/>
            </a:pPr>
            <a:endParaRPr lang="cs-CZ" sz="9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 bezpečné připojení zaměstnance ke školní nebo firemní síti z domova,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 ochranu přenášených dat na veřejné Wi‑Fi,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 skrytí skutečné veřejné IP adresy před navštívenými weby.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Zjednodušeně si lze VPN představit jako </a:t>
            </a:r>
            <a:r>
              <a:rPr lang="cs-CZ" b="1" dirty="0"/>
              <a:t>chráněný tunel vedený přes internet</a:t>
            </a:r>
            <a:r>
              <a:rPr lang="cs-CZ" dirty="0"/>
              <a:t>. VPN však sama o sobě nechrání před viry ani před podvodnými weby.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B56F834A-280D-76FF-6B25-AEA6725BE040}"/>
              </a:ext>
            </a:extLst>
          </p:cNvPr>
          <p:cNvGrpSpPr/>
          <p:nvPr/>
        </p:nvGrpSpPr>
        <p:grpSpPr>
          <a:xfrm>
            <a:off x="3283371" y="3748159"/>
            <a:ext cx="5625258" cy="2850939"/>
            <a:chOff x="3608567" y="3748159"/>
            <a:chExt cx="5625258" cy="2850939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5D248E47-A95E-67BA-4837-6B9F77C52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358" b="18206"/>
            <a:stretch>
              <a:fillRect/>
            </a:stretch>
          </p:blipFill>
          <p:spPr>
            <a:xfrm>
              <a:off x="3765461" y="3748159"/>
              <a:ext cx="5311471" cy="1711217"/>
            </a:xfrm>
            <a:prstGeom prst="rect">
              <a:avLst/>
            </a:prstGeom>
          </p:spPr>
        </p:pic>
        <p:sp>
          <p:nvSpPr>
            <p:cNvPr id="7" name="Rectangle 1">
              <a:extLst>
                <a:ext uri="{FF2B5EF4-FFF2-40B4-BE49-F238E27FC236}">
                  <a16:creationId xmlns:a16="http://schemas.microsoft.com/office/drawing/2014/main" id="{87070C97-758D-5CBB-140E-8109B67506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8567" y="5644991"/>
              <a:ext cx="5625258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vlevo domácí počítač, 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uprostřed šifrovaný tunel vedený internetem, 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vpravo vzdálená školní nebo firemní síť, 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</a:pPr>
              <a:r>
                <a:rPr kumimoji="0" lang="cs-CZ" altLang="cs-CZ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zámky a ochranný štít znázorňují zabezpečení přenášených dat.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3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3E9AA22-681B-90EA-9F43-F905A0A42799}"/>
              </a:ext>
            </a:extLst>
          </p:cNvPr>
          <p:cNvSpPr txBox="1"/>
          <p:nvPr/>
        </p:nvSpPr>
        <p:spPr>
          <a:xfrm>
            <a:off x="310100" y="331998"/>
            <a:ext cx="11394219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VPN server zřizuje a nastavuje </a:t>
            </a:r>
            <a:r>
              <a:rPr lang="cs-CZ" b="1" dirty="0"/>
              <a:t>organizace</a:t>
            </a:r>
            <a:r>
              <a:rPr lang="cs-CZ" dirty="0"/>
              <a:t>, obvykle prostřednictvím: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vlastního správce sítě nebo IT oddělení,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externí IT firmy,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poskytovatele cloudové či spravované VPN služby.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VPN server může být: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fyzické zařízení</a:t>
            </a:r>
            <a:r>
              <a:rPr lang="cs-CZ" dirty="0"/>
              <a:t> ve firemní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součást firemního </a:t>
            </a:r>
            <a:r>
              <a:rPr lang="cs-CZ" b="1" dirty="0"/>
              <a:t>routeru nebo firewallu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virtuální server</a:t>
            </a:r>
            <a:r>
              <a:rPr lang="cs-CZ" dirty="0"/>
              <a:t> ve firmě nebo v cloudu.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Poskytovatel internetu VPN server zpravidla nezřizuje – obvykle pouze zajistí internetové připojení a případně veřejnou IP adresu. Zaměstnanec pak od organizace dostane údaje potřebné k připojení.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8E6779-89EE-3252-415C-E89D71F7D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1" b="18177"/>
          <a:stretch>
            <a:fillRect/>
          </a:stretch>
        </p:blipFill>
        <p:spPr>
          <a:xfrm>
            <a:off x="3603266" y="4341512"/>
            <a:ext cx="4985468" cy="189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830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237653-7E04-4651-D1E2-869F81279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981" y="666706"/>
            <a:ext cx="11488368" cy="552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Aby zaměstnanci mohli bezpečně využívat VPN, musí organizace zajistit: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VPN server nebo VPN bránu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či službu, ke které se zaměstnanci připojují z internetu. Může být součástí firemního routeru nebo firewallu.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Veřejnou IP adresu nebo doménové jméno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Zaměstnanec musí znát adresu, na které je firemní VPN dostupná, například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vpn.firma.cz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firewallu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Firewall musí povolit pouze komunikaci potřebnou pro zvolený protokol VPN.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 a ověřování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zaměstnanec by měl mít vlastní účet. Vhodné je používat také </a:t>
            </a: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vícefaktorové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ověřování (MFA)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 heslo a kód v telefonu.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VPN protokol a šifrování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Organizace musí zvolit bezpečnou technologii, například IPsec/IKEv2, SSL VPN nebo </a:t>
            </a:r>
            <a:r>
              <a:rPr kumimoji="0" lang="cs-CZ" altLang="cs-CZ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WireGuard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správně nastavit šifrování.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Přístupová oprávnění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určit, ke kterým serverům, složkám, aplikacím nebo částem sítě smí jednotliví zaměstnanci přistupovat.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VPN profil pro zaměstnance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Zaměstnanec obdrží adresu VPN serveru, typ VPN, přihlašovací údaje a případně certifikát nebo konfigurační soubor.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Správu a zabezpečení zařízení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Počítače připojované k VPN by měly být aktualizované, chráněné proti škodlivému softwaru a zabezpečené přihlášením.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Kontrolu a záznam připojení</a:t>
            </a:r>
            <a:b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Správce sítě by měl sledovat neúspěšná přihlášení, podezřelé přístupy a udržovat VPN zařízení aktuální.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Stručně: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organizace vybuduje zabezpečenou VPN bránu mezi internetem a vnitřní sítí, vytvoří zaměstnancům účty a přesně nastaví, kam mohou přistupovat.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237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823C1BD-E1CD-6745-D710-C02F790D4799}"/>
              </a:ext>
            </a:extLst>
          </p:cNvPr>
          <p:cNvSpPr txBox="1"/>
          <p:nvPr/>
        </p:nvSpPr>
        <p:spPr>
          <a:xfrm>
            <a:off x="461173" y="598274"/>
            <a:ext cx="1110002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3300"/>
              </a:spcBef>
              <a:spcAft>
                <a:spcPts val="1200"/>
              </a:spcAft>
              <a:buNone/>
            </a:pPr>
            <a:r>
              <a:rPr lang="cs-CZ" b="1" dirty="0"/>
              <a:t>Profil VPN</a:t>
            </a:r>
          </a:p>
          <a:p>
            <a:pPr algn="l">
              <a:buNone/>
            </a:pPr>
            <a:r>
              <a:rPr lang="cs-CZ" dirty="0"/>
              <a:t>Abyste se mohli k síti VPN připojit, musíte mít na zařízení </a:t>
            </a:r>
            <a:r>
              <a:rPr lang="cs-CZ" b="1" dirty="0"/>
              <a:t>profil VPN</a:t>
            </a:r>
            <a:r>
              <a:rPr lang="cs-CZ" dirty="0"/>
              <a:t>. Můžete buď vytvořit profil VPN sami nebo si zřídit pracovní účet a získat profil VPN od vaší společnosti.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76724AC-D9F7-DD22-8C3F-F0868284F574}"/>
              </a:ext>
            </a:extLst>
          </p:cNvPr>
          <p:cNvSpPr txBox="1"/>
          <p:nvPr/>
        </p:nvSpPr>
        <p:spPr>
          <a:xfrm>
            <a:off x="461173" y="1807612"/>
            <a:ext cx="11269654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Profil VPN</a:t>
            </a:r>
            <a:r>
              <a:rPr lang="cs-CZ" dirty="0"/>
              <a:t> je uložený soubor nastavení, podle kterého se počítač připojuje ke konkrétnímu VPN serveru.</a:t>
            </a:r>
          </a:p>
          <a:p>
            <a:pPr>
              <a:buNone/>
            </a:pPr>
            <a:r>
              <a:rPr lang="cs-CZ" dirty="0"/>
              <a:t>Profil obvykle obsahuje: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název připojení, například </a:t>
            </a:r>
            <a:r>
              <a:rPr lang="cs-CZ" b="1" dirty="0"/>
              <a:t>Školní VPN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adresu VPN serveru,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typ VPN a použitý protokol,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způsob přihlašování,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případně uživatelské jméno nebo certifikát.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Heslo může být uloženo samostatně nebo jej uživatel zadává při každém připojení.</a:t>
            </a:r>
          </a:p>
          <a:p>
            <a:pPr>
              <a:buNone/>
            </a:pPr>
            <a:r>
              <a:rPr lang="cs-CZ" dirty="0"/>
              <a:t>Zjednodušeně: </a:t>
            </a:r>
            <a:r>
              <a:rPr lang="cs-CZ" b="1" dirty="0"/>
              <a:t>profil VPN je „návod pro počítač“, kam a jak se má prostřednictvím VPN připojit.</a:t>
            </a:r>
            <a:r>
              <a:rPr lang="cs-CZ" dirty="0"/>
              <a:t> Samotný profil VPN není VPN server ani šifrovaný tunel – tunel vznikne až po úspěšném připojení.</a:t>
            </a:r>
          </a:p>
        </p:txBody>
      </p:sp>
    </p:spTree>
    <p:extLst>
      <p:ext uri="{BB962C8B-B14F-4D97-AF65-F5344CB8AC3E}">
        <p14:creationId xmlns:p14="http://schemas.microsoft.com/office/powerpoint/2010/main" val="167136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D3D491B-5E1B-9643-6BAB-D6FFDEF75C9F}"/>
              </a:ext>
            </a:extLst>
          </p:cNvPr>
          <p:cNvSpPr txBox="1"/>
          <p:nvPr/>
        </p:nvSpPr>
        <p:spPr>
          <a:xfrm>
            <a:off x="405517" y="878215"/>
            <a:ext cx="1121929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K vytvoření profilu VPN potřebujete především </a:t>
            </a:r>
            <a:r>
              <a:rPr lang="cs-CZ" b="1" dirty="0"/>
              <a:t>údaje od správce sítě nebo poskytovatele VPN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dirty="0"/>
              <a:t>Windows je sám nevymyslí ani automaticky nevytvoří VPN server.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Co budete potřebovat</a:t>
            </a:r>
          </a:p>
          <a:p>
            <a:pPr>
              <a:buNone/>
            </a:pPr>
            <a:endParaRPr lang="cs-CZ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název profilu</a:t>
            </a:r>
            <a:r>
              <a:rPr lang="cs-CZ" dirty="0"/>
              <a:t> – zvolíte si sami, například </a:t>
            </a:r>
            <a:r>
              <a:rPr lang="cs-CZ" i="1" dirty="0"/>
              <a:t>Školní VPN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název nebo IP adresu VPN serveru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typ VPN</a:t>
            </a:r>
            <a:r>
              <a:rPr lang="cs-CZ" dirty="0"/>
              <a:t> – například IKEv2, L2TP/IPsec nebo SSTP,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způsob přihlášení</a:t>
            </a:r>
            <a:r>
              <a:rPr lang="cs-CZ" dirty="0"/>
              <a:t> – například jméno a heslo, certifikát nebo jednorázový kód,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přihlašovací údaje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případně </a:t>
            </a:r>
            <a:r>
              <a:rPr lang="cs-CZ" b="1" dirty="0"/>
              <a:t>bezpečnostní klíč, certifikát nebo další nastavení</a:t>
            </a:r>
            <a:r>
              <a:rPr lang="cs-CZ" dirty="0"/>
              <a:t>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Tyto údaje poskytne správce školní či firemní sítě nebo provozovatel VPN služby.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5726B72-023A-9712-96C8-2809FD90669F}"/>
              </a:ext>
            </a:extLst>
          </p:cNvPr>
          <p:cNvSpPr txBox="1"/>
          <p:nvPr/>
        </p:nvSpPr>
        <p:spPr>
          <a:xfrm>
            <a:off x="405517" y="508883"/>
            <a:ext cx="1876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Vytvoření profilu</a:t>
            </a:r>
          </a:p>
        </p:txBody>
      </p:sp>
    </p:spTree>
    <p:extLst>
      <p:ext uri="{BB962C8B-B14F-4D97-AF65-F5344CB8AC3E}">
        <p14:creationId xmlns:p14="http://schemas.microsoft.com/office/powerpoint/2010/main" val="1203429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40140D-5C35-7B8C-96EE-88C70219A8DA}"/>
              </a:ext>
            </a:extLst>
          </p:cNvPr>
          <p:cNvSpPr txBox="1"/>
          <p:nvPr/>
        </p:nvSpPr>
        <p:spPr>
          <a:xfrm>
            <a:off x="333956" y="318052"/>
            <a:ext cx="3355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Vytvoření profilu ve Windows 11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47B241DA-CD50-EF3D-7E1E-B853FFCCB6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837915"/>
              </p:ext>
            </p:extLst>
          </p:nvPr>
        </p:nvGraphicFramePr>
        <p:xfrm>
          <a:off x="2172248" y="3780846"/>
          <a:ext cx="7847504" cy="2560320"/>
        </p:xfrm>
        <a:graphic>
          <a:graphicData uri="http://schemas.openxmlformats.org/drawingml/2006/table">
            <a:tbl>
              <a:tblPr/>
              <a:tblGrid>
                <a:gridCol w="3455504">
                  <a:extLst>
                    <a:ext uri="{9D8B030D-6E8A-4147-A177-3AD203B41FA5}">
                      <a16:colId xmlns:a16="http://schemas.microsoft.com/office/drawing/2014/main" val="3069809556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19947645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Položka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Co zadat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53827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Poskytovatel připojení VPN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Windows (předdefinované)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8997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Název připojení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Například </a:t>
                      </a:r>
                      <a:r>
                        <a:rPr lang="cs-CZ" b="1"/>
                        <a:t>Školní VPN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1587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Název nebo adresa serveru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Adresa získaná od správce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9044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Typ sítě VPN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Typ určený správcem nebo poskytovatelem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78792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Typ přihlašovacích údajů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Například uživatelské jméno a heslo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23792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Uživatelské jméno a heslo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Přidělené přihlašovací údaje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2452417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DD523ED2-F4EE-CBA0-E621-4182ECF4C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956" y="641217"/>
            <a:ext cx="10717227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Otevřete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Start → Nastavení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Vyberte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 a internet → VPN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Klikněte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Přidat VPN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Vyplňte následující položky: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Klikněte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Vyberte vytvořený profil a klikněte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Připojit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úspěšném připojení se u profilu zobrazí stav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Připojeno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profil VPN obsahuje údaje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se připojit, jaké zabezpečení použít a jak ověřit uživatele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Samotný profil však VPN server nevytváří.</a:t>
            </a:r>
          </a:p>
        </p:txBody>
      </p:sp>
    </p:spTree>
    <p:extLst>
      <p:ext uri="{BB962C8B-B14F-4D97-AF65-F5344CB8AC3E}">
        <p14:creationId xmlns:p14="http://schemas.microsoft.com/office/powerpoint/2010/main" val="2681212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8A87F77-661D-C459-982D-0EB4030E1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17" y="611898"/>
            <a:ext cx="11123171" cy="510909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                na zařízení s Windows 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Síť &amp; internetová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, Přidat VPN.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části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Přidat připojení 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postupujte takto: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poli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Poskytovatel připojení 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zvolte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Windows (předefinované)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Do pole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Název připojení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zadejte název, který rozpoznáte (například Moje osobní VPN). Tento název připojení VPN budete hledat, když se budete chtít připojit.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Do pole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Název nebo adresa serveru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zadejte adresu serveru VPN.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poli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Typ sítě VPN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zvolte, jaký typ připojení k síti VPN chcete vytvořit. Musíte vědět, jaký druh připojení k síti VPN vaše firma nebo služba VPN používá.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 poli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Typ přihlašovacích údajů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zvolte, jaký typ přihlašovacích údajů (neboli pověření) chcete použít. Pokud se připojujete k pracovní síti VPN, může to být uživatelské jméno a heslo, jednorázové heslo, certifikát nebo čipová karta. Zadejte uživatelské jméno a heslo do příslušných polí (je-li to vyžadováno).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3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Uložit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Pokud potřebujete upravit informace o připojení VPN nebo zadat další nastavení, například nastavení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proxy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1F3A501-3771-FC6F-77A9-442056BD8082}"/>
              </a:ext>
            </a:extLst>
          </p:cNvPr>
          <p:cNvSpPr txBox="1"/>
          <p:nvPr/>
        </p:nvSpPr>
        <p:spPr>
          <a:xfrm>
            <a:off x="1169545" y="5695113"/>
            <a:ext cx="106540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spcBef>
                <a:spcPts val="1350"/>
              </a:spcBef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Na stránce nastavení VPN vyberte připojení VPN, které chcete upravit, vyberte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Upřesnit možnosti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 a pak vedle podrobností, které chcete aktualizovat, vyberte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Upravit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 . Až provedete potřebné aktualizace, vyberte buď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Uložit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 , nebo </a:t>
            </a:r>
            <a:r>
              <a:rPr lang="cs-CZ" b="1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Použít</a:t>
            </a:r>
            <a:r>
              <a:rPr lang="cs-CZ" b="0" i="0" dirty="0">
                <a:solidFill>
                  <a:srgbClr val="212529"/>
                </a:solidFill>
                <a:effectLst/>
                <a:latin typeface="Segoe UI" panose="020B0502040204020203" pitchFamily="34" charset="0"/>
              </a:rPr>
              <a:t>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99E8401-5D81-7062-13DB-5BA915C24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294" y="646066"/>
            <a:ext cx="724001" cy="695422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F698F36A-BBF8-58AA-1C5F-DBA0E222F6CE}"/>
              </a:ext>
            </a:extLst>
          </p:cNvPr>
          <p:cNvSpPr txBox="1"/>
          <p:nvPr/>
        </p:nvSpPr>
        <p:spPr>
          <a:xfrm>
            <a:off x="700417" y="225482"/>
            <a:ext cx="29571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Oficiální návod Microsoftu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39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0308AAA-DB86-5333-1BF7-2ED808AB7C39}"/>
              </a:ext>
            </a:extLst>
          </p:cNvPr>
          <p:cNvSpPr txBox="1"/>
          <p:nvPr/>
        </p:nvSpPr>
        <p:spPr>
          <a:xfrm>
            <a:off x="479067" y="419633"/>
            <a:ext cx="211305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3300"/>
              </a:spcBef>
              <a:spcAft>
                <a:spcPts val="1200"/>
              </a:spcAft>
              <a:buNone/>
            </a:pPr>
            <a:r>
              <a:rPr lang="cs-CZ" sz="1600" b="1" dirty="0">
                <a:solidFill>
                  <a:srgbClr val="1E1E1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Připojení k síti VPN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561D2576-5BF0-0B06-B04B-6C7626A02502}"/>
              </a:ext>
            </a:extLst>
          </p:cNvPr>
          <p:cNvGrpSpPr/>
          <p:nvPr/>
        </p:nvGrpSpPr>
        <p:grpSpPr>
          <a:xfrm>
            <a:off x="479067" y="775395"/>
            <a:ext cx="11575110" cy="1492998"/>
            <a:chOff x="479067" y="775395"/>
            <a:chExt cx="11575110" cy="1492998"/>
          </a:xfrm>
        </p:grpSpPr>
        <p:sp>
          <p:nvSpPr>
            <p:cNvPr id="4" name="Rectangle 1">
              <a:extLst>
                <a:ext uri="{FF2B5EF4-FFF2-40B4-BE49-F238E27FC236}">
                  <a16:creationId xmlns:a16="http://schemas.microsoft.com/office/drawing/2014/main" id="{C6FD57AB-B4DC-698D-0AF1-2151C6CBDC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067" y="775395"/>
              <a:ext cx="11575110" cy="14929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0" rIns="91440" bIns="12219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Až budete mít profil VPN, můžete se připojit.</a:t>
              </a:r>
              <a:endPara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1E1E1E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Rychlé připojení k VPN z hlavního panelu: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altLang="cs-CZ" sz="9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/>
                <a:tabLst/>
              </a:pP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Na hlavním panelu vyberte </a:t>
              </a: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Síť, Hlasitost, Baterie</a:t>
              </a: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                      ikona &gt;</a:t>
              </a: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VPN.</a:t>
              </a:r>
              <a:endPara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/>
                <a:tabLst/>
              </a:pP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Pokud máte nakonfigurovanou jednu VPN, můžete ji zapnout a vypnout přepnutím levé strany rychlého nastavení </a:t>
              </a:r>
              <a:r>
                <a:rPr kumimoji="0" lang="cs-CZ" altLang="cs-CZ" sz="1600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VPN</a:t>
              </a:r>
              <a:r>
                <a:rPr kumimoji="0" lang="cs-CZ" altLang="cs-CZ" sz="1600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 , označeného níže (1).</a:t>
              </a:r>
            </a:p>
          </p:txBody>
        </p:sp>
        <p:pic>
          <p:nvPicPr>
            <p:cNvPr id="2050" name="Picture 2" descr="Wifi">
              <a:extLst>
                <a:ext uri="{FF2B5EF4-FFF2-40B4-BE49-F238E27FC236}">
                  <a16:creationId xmlns:a16="http://schemas.microsoft.com/office/drawing/2014/main" id="{357873DC-B07D-BFE4-4CA0-75AC58A241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8801" y="1427303"/>
              <a:ext cx="216000" cy="2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Volume3">
              <a:extLst>
                <a:ext uri="{FF2B5EF4-FFF2-40B4-BE49-F238E27FC236}">
                  <a16:creationId xmlns:a16="http://schemas.microsoft.com/office/drawing/2014/main" id="{E33110CF-A460-2BCA-3DE7-6975F71A48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5272" y="1427303"/>
              <a:ext cx="216000" cy="2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MobBatteryCharging9">
              <a:extLst>
                <a:ext uri="{FF2B5EF4-FFF2-40B4-BE49-F238E27FC236}">
                  <a16:creationId xmlns:a16="http://schemas.microsoft.com/office/drawing/2014/main" id="{BEA68C62-E7AE-B5C0-D81D-575334ADCC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1743" y="1427303"/>
              <a:ext cx="252000" cy="25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4" name="Picture 6" descr="Přepínač rychlého nastavení VPN ve Windows 11.">
            <a:extLst>
              <a:ext uri="{FF2B5EF4-FFF2-40B4-BE49-F238E27FC236}">
                <a16:creationId xmlns:a16="http://schemas.microsoft.com/office/drawing/2014/main" id="{236B5467-4FC5-D0C3-1502-622BC310E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59" y="2342494"/>
            <a:ext cx="42386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C95169AF-FEBB-C205-44BD-F2187A2C2159}"/>
              </a:ext>
            </a:extLst>
          </p:cNvPr>
          <p:cNvGrpSpPr/>
          <p:nvPr/>
        </p:nvGrpSpPr>
        <p:grpSpPr>
          <a:xfrm>
            <a:off x="479067" y="4777665"/>
            <a:ext cx="11416084" cy="1708160"/>
            <a:chOff x="479067" y="4777665"/>
            <a:chExt cx="11416084" cy="1708160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420AF3AA-85C8-2B3B-7ABB-833A7BFA7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067" y="4777665"/>
              <a:ext cx="11416084" cy="1708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 startAt="3"/>
                <a:tabLst/>
              </a:pP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Pokud je nakonfigurovaných více sítí VPN, budete muset vybrat jednu z nich, ke které se budete připojovat. Vyberte </a:t>
              </a:r>
              <a:r>
                <a:rPr kumimoji="0" lang="cs-CZ" altLang="cs-CZ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Spravovat připojení VPN</a:t>
              </a: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        (na obrázku označeno znakem (2)), v seznamu připojení vyberte to, které chcete, a pak vyberte </a:t>
              </a:r>
              <a:r>
                <a:rPr kumimoji="0" lang="cs-CZ" altLang="cs-CZ" b="1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Připojit</a:t>
              </a: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342900" marR="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+mj-lt"/>
                <a:buAutoNum type="arabicPeriod" startAt="3"/>
                <a:tabLst/>
              </a:pPr>
              <a:r>
                <a:rPr kumimoji="0" lang="cs-CZ" altLang="cs-CZ" b="0" i="0" u="none" strike="noStrike" cap="none" normalizeH="0" baseline="0" dirty="0">
                  <a:ln>
                    <a:noFill/>
                  </a:ln>
                  <a:solidFill>
                    <a:srgbClr val="212529"/>
                  </a:solidFill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Pokud se zobrazí výzva, zadejte svoje uživatelské jméno a heslo nebo jiné přihlašovací údaje.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2056" name="Picture 8" descr="ChevronRight">
              <a:extLst>
                <a:ext uri="{FF2B5EF4-FFF2-40B4-BE49-F238E27FC236}">
                  <a16:creationId xmlns:a16="http://schemas.microsoft.com/office/drawing/2014/main" id="{A0ED3164-6C92-D798-1C77-F9322A9D3E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0405" y="5353395"/>
              <a:ext cx="216000" cy="2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5962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37E359-DE2E-05B2-E7EB-CF8A40D1C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410" y="661351"/>
            <a:ext cx="11114374" cy="35243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12219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Připojení k síti VPN ze stránky Nastavení Windows: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              zařízení s Windows 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Síť &amp; internetová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&gt;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VPN.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Vedle připojení VPN, které chcete použít, vyberte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Připojit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Pokud se zobrazí výzva, zadejte svoje uživatelské jméno a heslo nebo jiné přihlašovací údaje.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Ověření připojení VPN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Na stránce nastavení VPN se pod názvem připojení VPN zobrazí 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údaj Připojeno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Na hlavním panelu se zobrazí modrý štít, když jste připojení k rozpoznané síti VPN. </a:t>
            </a:r>
            <a:r>
              <a:rPr kumimoji="0" lang="cs-CZ" altLang="cs-CZ" sz="49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      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rgbClr val="212529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075" name="Picture 3" descr="Když jste připojení k VPN přes Wi-Fi, zobrazí se na ikoně Wi-Fi malý modrý štít VPN.">
            <a:extLst>
              <a:ext uri="{FF2B5EF4-FFF2-40B4-BE49-F238E27FC236}">
                <a16:creationId xmlns:a16="http://schemas.microsoft.com/office/drawing/2014/main" id="{9E110590-89DB-AB93-AAE7-2A34DBD80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4" y="4316076"/>
            <a:ext cx="4949832" cy="166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C066D5D-25A8-EFE1-8265-DC9BAE342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879" y="1045755"/>
            <a:ext cx="724001" cy="69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89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34BDDFB-F849-70D4-14DA-01C0C0B56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12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78D964-EAB5-820F-3BA0-023AAFB62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219" y="1475170"/>
            <a:ext cx="11215561" cy="447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Nastavení je hlavní aplikace pro přizpůsobení a správu nastavení systému Windows. Je navržen s ohledem na jednoduchost, přístupnost a snadné použití a poskytuje intuitivnější a uživatelsky přívětivější prostředí než tradiční Ovládací panely. Aplikace je uspořádána do kategorií, abyste se mohli rychle pohybovat a upravovat nastavení tak, aby vyhovovalo vašim preferencím a potřebám.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Aplikace Nastavení se průběžně aktualizuje, aby podporovala nejnovější funkce Windows.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V Nastavení také najdete podporu a nápovědu k řešení potíží, což z ní dělá centrální centrum pro udržování stavu a funkčnosti Windows.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Pokud chcete otevřít Nastavení, můžete použít jednu z následujících metod:</a:t>
            </a:r>
            <a:b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</a:br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Klikněte pravým tlačítkem na tlačítko         a vyberte               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cs typeface="Arial" panose="020B0604020202020204" pitchFamily="34" charset="0"/>
              </a:rPr>
              <a:t>Použijte klávesovou zkratku         +I.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3" descr="MicrosoftLogo">
            <a:extLst>
              <a:ext uri="{FF2B5EF4-FFF2-40B4-BE49-F238E27FC236}">
                <a16:creationId xmlns:a16="http://schemas.microsoft.com/office/drawing/2014/main" id="{1447DC69-1174-FCCD-9E49-48E387BF0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263" y="5358977"/>
            <a:ext cx="252000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3AA4FFCD-374F-057C-6BD8-2037E6007341}"/>
              </a:ext>
            </a:extLst>
          </p:cNvPr>
          <p:cNvSpPr txBox="1"/>
          <p:nvPr/>
        </p:nvSpPr>
        <p:spPr>
          <a:xfrm>
            <a:off x="558350" y="962952"/>
            <a:ext cx="1197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Nastavení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7EDDCBF-CB23-343B-5D45-79E4812AA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2537" y="4732908"/>
            <a:ext cx="400106" cy="40010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F2EA06C-B352-1CB5-D6C7-D1A164B7F1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124" y="4599947"/>
            <a:ext cx="724001" cy="69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5354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1372</Words>
  <Application>Microsoft Office PowerPoint</Application>
  <PresentationFormat>Širokoúhlá obrazovka</PresentationFormat>
  <Paragraphs>138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Arial Unicode MS</vt:lpstr>
      <vt:lpstr>Calibri</vt:lpstr>
      <vt:lpstr>Calibri Light</vt:lpstr>
      <vt:lpstr>Segoe UI</vt:lpstr>
      <vt:lpstr>Segoe UI Light</vt:lpstr>
      <vt:lpstr>Motiv Office</vt:lpstr>
      <vt:lpstr>Virtuální privátní síť (VPN) INV 115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7</cp:revision>
  <dcterms:created xsi:type="dcterms:W3CDTF">2026-08-04T13:56:27Z</dcterms:created>
  <dcterms:modified xsi:type="dcterms:W3CDTF">2026-08-26T17:41:58Z</dcterms:modified>
</cp:coreProperties>
</file>