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handoutMasterIdLst>
    <p:handoutMasterId r:id="rId23"/>
  </p:handoutMasterIdLst>
  <p:sldIdLst>
    <p:sldId id="256" r:id="rId2"/>
    <p:sldId id="302" r:id="rId3"/>
    <p:sldId id="258" r:id="rId4"/>
    <p:sldId id="257" r:id="rId5"/>
    <p:sldId id="259" r:id="rId6"/>
    <p:sldId id="305" r:id="rId7"/>
    <p:sldId id="278" r:id="rId8"/>
    <p:sldId id="261" r:id="rId9"/>
    <p:sldId id="279" r:id="rId10"/>
    <p:sldId id="264" r:id="rId11"/>
    <p:sldId id="263" r:id="rId12"/>
    <p:sldId id="267" r:id="rId13"/>
    <p:sldId id="306" r:id="rId14"/>
    <p:sldId id="307" r:id="rId15"/>
    <p:sldId id="308" r:id="rId16"/>
    <p:sldId id="282" r:id="rId17"/>
    <p:sldId id="309" r:id="rId18"/>
    <p:sldId id="274" r:id="rId19"/>
    <p:sldId id="275" r:id="rId20"/>
    <p:sldId id="292" r:id="rId21"/>
  </p:sldIdLst>
  <p:sldSz cx="12192000" cy="6858000"/>
  <p:notesSz cx="6797675" cy="9926638"/>
  <p:defaultTextStyle>
    <a:defPPr>
      <a:defRPr lang="cs-CZ"/>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67C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884" autoAdjust="0"/>
    <p:restoredTop sz="94660"/>
  </p:normalViewPr>
  <p:slideViewPr>
    <p:cSldViewPr>
      <p:cViewPr varScale="1">
        <p:scale>
          <a:sx n="105" d="100"/>
          <a:sy n="105" d="100"/>
        </p:scale>
        <p:origin x="378" y="96"/>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BBF4A7AC-22A5-4AF1-9F61-F96F7D607F1E}" type="datetimeFigureOut">
              <a:rPr lang="cs-CZ" smtClean="0"/>
              <a:t>02.06.2026</a:t>
            </a:fld>
            <a:endParaRPr lang="cs-CZ"/>
          </a:p>
        </p:txBody>
      </p:sp>
      <p:sp>
        <p:nvSpPr>
          <p:cNvPr id="4" name="Zástupný symbol pro zápatí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E7A02FD0-4C15-4FB2-8504-FFFCC0D0AE47}" type="slidenum">
              <a:rPr lang="cs-CZ" smtClean="0"/>
              <a:t>‹#›</a:t>
            </a:fld>
            <a:endParaRPr lang="cs-CZ"/>
          </a:p>
        </p:txBody>
      </p:sp>
    </p:spTree>
    <p:extLst>
      <p:ext uri="{BB962C8B-B14F-4D97-AF65-F5344CB8AC3E}">
        <p14:creationId xmlns:p14="http://schemas.microsoft.com/office/powerpoint/2010/main" val="24420488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7117984-B9EE-4C95-9A8F-43C811AF9B9D}" type="datetimeFigureOut">
              <a:rPr lang="cs-CZ" smtClean="0"/>
              <a:t>02.06.2026</a:t>
            </a:fld>
            <a:endParaRPr lang="cs-CZ"/>
          </a:p>
        </p:txBody>
      </p:sp>
      <p:sp>
        <p:nvSpPr>
          <p:cNvPr id="4" name="Zástupný symbol pro obrázek snímku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42A4EC5B-6A02-4D42-A5CB-0BE8D2074993}" type="slidenum">
              <a:rPr lang="cs-CZ" smtClean="0"/>
              <a:t>‹#›</a:t>
            </a:fld>
            <a:endParaRPr lang="cs-CZ"/>
          </a:p>
        </p:txBody>
      </p:sp>
    </p:spTree>
    <p:extLst>
      <p:ext uri="{BB962C8B-B14F-4D97-AF65-F5344CB8AC3E}">
        <p14:creationId xmlns:p14="http://schemas.microsoft.com/office/powerpoint/2010/main" val="22645623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0" y="2130426"/>
            <a:ext cx="10363200" cy="1470025"/>
          </a:xfrm>
        </p:spPr>
        <p:txBody>
          <a:bodyPr/>
          <a:lstStyle/>
          <a:p>
            <a:r>
              <a:rPr lang="cs-CZ"/>
              <a:t>Kliknutím lze upravit styl.</a:t>
            </a:r>
          </a:p>
        </p:txBody>
      </p:sp>
      <p:sp>
        <p:nvSpPr>
          <p:cNvPr id="3" name="Podnadpis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a:t>Kliknutím lze upravit styl předlohy.</a:t>
            </a:r>
          </a:p>
        </p:txBody>
      </p:sp>
      <p:sp>
        <p:nvSpPr>
          <p:cNvPr id="4" name="Zástupný symbol pro datum 3"/>
          <p:cNvSpPr>
            <a:spLocks noGrp="1"/>
          </p:cNvSpPr>
          <p:nvPr>
            <p:ph type="dt" sz="half" idx="10"/>
          </p:nvPr>
        </p:nvSpPr>
        <p:spPr/>
        <p:txBody>
          <a:bodyPr/>
          <a:lstStyle>
            <a:lvl1pPr>
              <a:defRPr/>
            </a:lvl1pPr>
          </a:lstStyle>
          <a:p>
            <a:pPr>
              <a:defRPr/>
            </a:pPr>
            <a:fld id="{79C757CB-B03B-4BF4-933A-956F5BD6189E}" type="datetime1">
              <a:rPr lang="cs-CZ" smtClean="0"/>
              <a:t>02.06.2026</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C6033051-F8CC-45C2-8324-BE159B8B8746}" type="slidenum">
              <a:rPr lang="cs-CZ"/>
              <a:pPr>
                <a:defRPr/>
              </a:pPr>
              <a:t>‹#›</a:t>
            </a:fld>
            <a:endParaRPr lang="cs-CZ"/>
          </a:p>
        </p:txBody>
      </p:sp>
    </p:spTree>
    <p:extLst>
      <p:ext uri="{BB962C8B-B14F-4D97-AF65-F5344CB8AC3E}">
        <p14:creationId xmlns:p14="http://schemas.microsoft.com/office/powerpoint/2010/main" val="18468405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lvl1pPr>
              <a:defRPr/>
            </a:lvl1pPr>
          </a:lstStyle>
          <a:p>
            <a:pPr>
              <a:defRPr/>
            </a:pPr>
            <a:fld id="{7C804482-A30A-4FF9-A6BF-E304D27F788D}" type="datetime1">
              <a:rPr lang="cs-CZ" smtClean="0"/>
              <a:t>02.06.2026</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A1942D62-6CE6-46C8-BDD5-66C642FA042E}" type="slidenum">
              <a:rPr lang="cs-CZ"/>
              <a:pPr>
                <a:defRPr/>
              </a:pPr>
              <a:t>‹#›</a:t>
            </a:fld>
            <a:endParaRPr lang="cs-CZ"/>
          </a:p>
        </p:txBody>
      </p:sp>
    </p:spTree>
    <p:extLst>
      <p:ext uri="{BB962C8B-B14F-4D97-AF65-F5344CB8AC3E}">
        <p14:creationId xmlns:p14="http://schemas.microsoft.com/office/powerpoint/2010/main" val="2815182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84" y="4406901"/>
            <a:ext cx="10363200" cy="1362075"/>
          </a:xfrm>
        </p:spPr>
        <p:txBody>
          <a:bodyPr anchor="t"/>
          <a:lstStyle>
            <a:lvl1pPr algn="l">
              <a:defRPr sz="4000" b="1" cap="all"/>
            </a:lvl1pPr>
          </a:lstStyle>
          <a:p>
            <a:r>
              <a:rPr lang="cs-CZ"/>
              <a:t>Kliknutím lze upravit styl.</a:t>
            </a:r>
          </a:p>
        </p:txBody>
      </p:sp>
      <p:sp>
        <p:nvSpPr>
          <p:cNvPr id="3" name="Zástupný symbol pro text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lvl1pPr>
              <a:defRPr/>
            </a:lvl1pPr>
          </a:lstStyle>
          <a:p>
            <a:pPr>
              <a:defRPr/>
            </a:pPr>
            <a:fld id="{56D8526D-5DBE-4467-8B9F-AD2CB2DB2F19}" type="datetime1">
              <a:rPr lang="cs-CZ" smtClean="0"/>
              <a:t>02.06.2026</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6ACEF8D0-2A87-4A7C-B4F6-8918F0DB0A2C}" type="slidenum">
              <a:rPr lang="cs-CZ"/>
              <a:pPr>
                <a:defRPr/>
              </a:pPr>
              <a:t>‹#›</a:t>
            </a:fld>
            <a:endParaRPr lang="cs-CZ"/>
          </a:p>
        </p:txBody>
      </p:sp>
    </p:spTree>
    <p:extLst>
      <p:ext uri="{BB962C8B-B14F-4D97-AF65-F5344CB8AC3E}">
        <p14:creationId xmlns:p14="http://schemas.microsoft.com/office/powerpoint/2010/main" val="41198821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3"/>
          <p:cNvSpPr>
            <a:spLocks noGrp="1"/>
          </p:cNvSpPr>
          <p:nvPr>
            <p:ph type="dt" sz="half" idx="10"/>
          </p:nvPr>
        </p:nvSpPr>
        <p:spPr/>
        <p:txBody>
          <a:bodyPr/>
          <a:lstStyle>
            <a:lvl1pPr>
              <a:defRPr/>
            </a:lvl1pPr>
          </a:lstStyle>
          <a:p>
            <a:pPr>
              <a:defRPr/>
            </a:pPr>
            <a:fld id="{2E2D5ABB-5206-43FA-BA6B-7C70F34A5CC1}" type="datetime1">
              <a:rPr lang="cs-CZ" smtClean="0"/>
              <a:t>02.06.2026</a:t>
            </a:fld>
            <a:endParaRPr lang="cs-CZ"/>
          </a:p>
        </p:txBody>
      </p:sp>
      <p:sp>
        <p:nvSpPr>
          <p:cNvPr id="6" name="Zástupný symbol pro zápatí 4"/>
          <p:cNvSpPr>
            <a:spLocks noGrp="1"/>
          </p:cNvSpPr>
          <p:nvPr>
            <p:ph type="ftr" sz="quarter" idx="11"/>
          </p:nvPr>
        </p:nvSpPr>
        <p:spPr/>
        <p:txBody>
          <a:bodyPr/>
          <a:lstStyle>
            <a:lvl1pPr>
              <a:defRPr/>
            </a:lvl1pPr>
          </a:lstStyle>
          <a:p>
            <a:pPr>
              <a:defRPr/>
            </a:pPr>
            <a:endParaRPr lang="cs-CZ"/>
          </a:p>
        </p:txBody>
      </p:sp>
      <p:sp>
        <p:nvSpPr>
          <p:cNvPr id="7" name="Zástupný symbol pro číslo snímku 5"/>
          <p:cNvSpPr>
            <a:spLocks noGrp="1"/>
          </p:cNvSpPr>
          <p:nvPr>
            <p:ph type="sldNum" sz="quarter" idx="12"/>
          </p:nvPr>
        </p:nvSpPr>
        <p:spPr/>
        <p:txBody>
          <a:bodyPr/>
          <a:lstStyle>
            <a:lvl1pPr>
              <a:defRPr/>
            </a:lvl1pPr>
          </a:lstStyle>
          <a:p>
            <a:pPr>
              <a:defRPr/>
            </a:pPr>
            <a:fld id="{4C17C88D-457A-44AA-8753-49621FFACFC7}" type="slidenum">
              <a:rPr lang="cs-CZ"/>
              <a:pPr>
                <a:defRPr/>
              </a:pPr>
              <a:t>‹#›</a:t>
            </a:fld>
            <a:endParaRPr lang="cs-CZ"/>
          </a:p>
        </p:txBody>
      </p:sp>
    </p:spTree>
    <p:extLst>
      <p:ext uri="{BB962C8B-B14F-4D97-AF65-F5344CB8AC3E}">
        <p14:creationId xmlns:p14="http://schemas.microsoft.com/office/powerpoint/2010/main" val="9200186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a:t>Kliknutím lze upravit styl.</a:t>
            </a:r>
          </a:p>
        </p:txBody>
      </p:sp>
      <p:sp>
        <p:nvSpPr>
          <p:cNvPr id="3" name="Zástupný symbol pro text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3"/>
          <p:cNvSpPr>
            <a:spLocks noGrp="1"/>
          </p:cNvSpPr>
          <p:nvPr>
            <p:ph type="dt" sz="half" idx="10"/>
          </p:nvPr>
        </p:nvSpPr>
        <p:spPr/>
        <p:txBody>
          <a:bodyPr/>
          <a:lstStyle>
            <a:lvl1pPr>
              <a:defRPr/>
            </a:lvl1pPr>
          </a:lstStyle>
          <a:p>
            <a:pPr>
              <a:defRPr/>
            </a:pPr>
            <a:fld id="{5CE06856-7381-4414-A7CD-492A55B6CD37}" type="datetime1">
              <a:rPr lang="cs-CZ" smtClean="0"/>
              <a:t>02.06.2026</a:t>
            </a:fld>
            <a:endParaRPr lang="cs-CZ"/>
          </a:p>
        </p:txBody>
      </p:sp>
      <p:sp>
        <p:nvSpPr>
          <p:cNvPr id="8" name="Zástupný symbol pro zápatí 4"/>
          <p:cNvSpPr>
            <a:spLocks noGrp="1"/>
          </p:cNvSpPr>
          <p:nvPr>
            <p:ph type="ftr" sz="quarter" idx="11"/>
          </p:nvPr>
        </p:nvSpPr>
        <p:spPr/>
        <p:txBody>
          <a:bodyPr/>
          <a:lstStyle>
            <a:lvl1pPr>
              <a:defRPr/>
            </a:lvl1pPr>
          </a:lstStyle>
          <a:p>
            <a:pPr>
              <a:defRPr/>
            </a:pPr>
            <a:endParaRPr lang="cs-CZ"/>
          </a:p>
        </p:txBody>
      </p:sp>
      <p:sp>
        <p:nvSpPr>
          <p:cNvPr id="9" name="Zástupný symbol pro číslo snímku 5"/>
          <p:cNvSpPr>
            <a:spLocks noGrp="1"/>
          </p:cNvSpPr>
          <p:nvPr>
            <p:ph type="sldNum" sz="quarter" idx="12"/>
          </p:nvPr>
        </p:nvSpPr>
        <p:spPr/>
        <p:txBody>
          <a:bodyPr/>
          <a:lstStyle>
            <a:lvl1pPr>
              <a:defRPr/>
            </a:lvl1pPr>
          </a:lstStyle>
          <a:p>
            <a:pPr>
              <a:defRPr/>
            </a:pPr>
            <a:fld id="{CFA7989C-9E32-4737-8EEE-5D7EF81893AD}" type="slidenum">
              <a:rPr lang="cs-CZ"/>
              <a:pPr>
                <a:defRPr/>
              </a:pPr>
              <a:t>‹#›</a:t>
            </a:fld>
            <a:endParaRPr lang="cs-CZ"/>
          </a:p>
        </p:txBody>
      </p:sp>
    </p:spTree>
    <p:extLst>
      <p:ext uri="{BB962C8B-B14F-4D97-AF65-F5344CB8AC3E}">
        <p14:creationId xmlns:p14="http://schemas.microsoft.com/office/powerpoint/2010/main" val="580360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3"/>
          <p:cNvSpPr>
            <a:spLocks noGrp="1"/>
          </p:cNvSpPr>
          <p:nvPr>
            <p:ph type="dt" sz="half" idx="10"/>
          </p:nvPr>
        </p:nvSpPr>
        <p:spPr/>
        <p:txBody>
          <a:bodyPr/>
          <a:lstStyle>
            <a:lvl1pPr>
              <a:defRPr/>
            </a:lvl1pPr>
          </a:lstStyle>
          <a:p>
            <a:pPr>
              <a:defRPr/>
            </a:pPr>
            <a:fld id="{8969BC0B-D03D-4B4C-8386-B6189DBE212C}" type="datetime1">
              <a:rPr lang="cs-CZ" smtClean="0"/>
              <a:t>02.06.2026</a:t>
            </a:fld>
            <a:endParaRPr lang="cs-CZ"/>
          </a:p>
        </p:txBody>
      </p:sp>
      <p:sp>
        <p:nvSpPr>
          <p:cNvPr id="4" name="Zástupný symbol pro zápatí 4"/>
          <p:cNvSpPr>
            <a:spLocks noGrp="1"/>
          </p:cNvSpPr>
          <p:nvPr>
            <p:ph type="ftr" sz="quarter" idx="11"/>
          </p:nvPr>
        </p:nvSpPr>
        <p:spPr/>
        <p:txBody>
          <a:bodyPr/>
          <a:lstStyle>
            <a:lvl1pPr>
              <a:defRPr/>
            </a:lvl1pPr>
          </a:lstStyle>
          <a:p>
            <a:pPr>
              <a:defRPr/>
            </a:pPr>
            <a:endParaRPr lang="cs-CZ"/>
          </a:p>
        </p:txBody>
      </p:sp>
      <p:sp>
        <p:nvSpPr>
          <p:cNvPr id="5" name="Zástupný symbol pro číslo snímku 5"/>
          <p:cNvSpPr>
            <a:spLocks noGrp="1"/>
          </p:cNvSpPr>
          <p:nvPr>
            <p:ph type="sldNum" sz="quarter" idx="12"/>
          </p:nvPr>
        </p:nvSpPr>
        <p:spPr/>
        <p:txBody>
          <a:bodyPr/>
          <a:lstStyle>
            <a:lvl1pPr>
              <a:defRPr/>
            </a:lvl1pPr>
          </a:lstStyle>
          <a:p>
            <a:pPr>
              <a:defRPr/>
            </a:pPr>
            <a:fld id="{9EC29595-81E5-4E8E-8A82-5684CCFD186E}" type="slidenum">
              <a:rPr lang="cs-CZ"/>
              <a:pPr>
                <a:defRPr/>
              </a:pPr>
              <a:t>‹#›</a:t>
            </a:fld>
            <a:endParaRPr lang="cs-CZ"/>
          </a:p>
        </p:txBody>
      </p:sp>
    </p:spTree>
    <p:extLst>
      <p:ext uri="{BB962C8B-B14F-4D97-AF65-F5344CB8AC3E}">
        <p14:creationId xmlns:p14="http://schemas.microsoft.com/office/powerpoint/2010/main" val="948289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3"/>
          <p:cNvSpPr>
            <a:spLocks noGrp="1"/>
          </p:cNvSpPr>
          <p:nvPr>
            <p:ph type="dt" sz="half" idx="10"/>
          </p:nvPr>
        </p:nvSpPr>
        <p:spPr/>
        <p:txBody>
          <a:bodyPr/>
          <a:lstStyle>
            <a:lvl1pPr>
              <a:defRPr/>
            </a:lvl1pPr>
          </a:lstStyle>
          <a:p>
            <a:pPr>
              <a:defRPr/>
            </a:pPr>
            <a:fld id="{23262416-9735-443E-92AD-3E5A6D69EE05}" type="datetime1">
              <a:rPr lang="cs-CZ" smtClean="0"/>
              <a:t>02.06.2026</a:t>
            </a:fld>
            <a:endParaRPr lang="cs-CZ"/>
          </a:p>
        </p:txBody>
      </p:sp>
      <p:sp>
        <p:nvSpPr>
          <p:cNvPr id="3" name="Zástupný symbol pro zápatí 4"/>
          <p:cNvSpPr>
            <a:spLocks noGrp="1"/>
          </p:cNvSpPr>
          <p:nvPr>
            <p:ph type="ftr" sz="quarter" idx="11"/>
          </p:nvPr>
        </p:nvSpPr>
        <p:spPr/>
        <p:txBody>
          <a:bodyPr/>
          <a:lstStyle>
            <a:lvl1pPr>
              <a:defRPr/>
            </a:lvl1pPr>
          </a:lstStyle>
          <a:p>
            <a:pPr>
              <a:defRPr/>
            </a:pPr>
            <a:endParaRPr lang="cs-CZ"/>
          </a:p>
        </p:txBody>
      </p:sp>
      <p:sp>
        <p:nvSpPr>
          <p:cNvPr id="4" name="Zástupný symbol pro číslo snímku 5"/>
          <p:cNvSpPr>
            <a:spLocks noGrp="1"/>
          </p:cNvSpPr>
          <p:nvPr>
            <p:ph type="sldNum" sz="quarter" idx="12"/>
          </p:nvPr>
        </p:nvSpPr>
        <p:spPr/>
        <p:txBody>
          <a:bodyPr/>
          <a:lstStyle>
            <a:lvl1pPr>
              <a:defRPr/>
            </a:lvl1pPr>
          </a:lstStyle>
          <a:p>
            <a:pPr>
              <a:defRPr/>
            </a:pPr>
            <a:fld id="{58AFB5D0-FD97-4AA3-A5B3-937A92653436}" type="slidenum">
              <a:rPr lang="cs-CZ"/>
              <a:pPr>
                <a:defRPr/>
              </a:pPr>
              <a:t>‹#›</a:t>
            </a:fld>
            <a:endParaRPr lang="cs-CZ"/>
          </a:p>
        </p:txBody>
      </p:sp>
    </p:spTree>
    <p:extLst>
      <p:ext uri="{BB962C8B-B14F-4D97-AF65-F5344CB8AC3E}">
        <p14:creationId xmlns:p14="http://schemas.microsoft.com/office/powerpoint/2010/main" val="319957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1" y="273050"/>
            <a:ext cx="4011084" cy="1162050"/>
          </a:xfrm>
        </p:spPr>
        <p:txBody>
          <a:bodyPr anchor="b"/>
          <a:lstStyle>
            <a:lvl1pPr algn="l">
              <a:defRPr sz="2000" b="1"/>
            </a:lvl1pPr>
          </a:lstStyle>
          <a:p>
            <a:r>
              <a:rPr lang="cs-CZ"/>
              <a:t>Kliknutím lze upravit styl.</a:t>
            </a:r>
          </a:p>
        </p:txBody>
      </p:sp>
      <p:sp>
        <p:nvSpPr>
          <p:cNvPr id="3" name="Zástupný symbol pro obsah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4CD8979D-EF07-4AB2-9D23-0851BDCCA91C}" type="datetime1">
              <a:rPr lang="cs-CZ" smtClean="0"/>
              <a:t>02.06.2026</a:t>
            </a:fld>
            <a:endParaRPr lang="cs-CZ"/>
          </a:p>
        </p:txBody>
      </p:sp>
      <p:sp>
        <p:nvSpPr>
          <p:cNvPr id="6" name="Zástupný symbol pro zápatí 4"/>
          <p:cNvSpPr>
            <a:spLocks noGrp="1"/>
          </p:cNvSpPr>
          <p:nvPr>
            <p:ph type="ftr" sz="quarter" idx="11"/>
          </p:nvPr>
        </p:nvSpPr>
        <p:spPr/>
        <p:txBody>
          <a:bodyPr/>
          <a:lstStyle>
            <a:lvl1pPr>
              <a:defRPr/>
            </a:lvl1pPr>
          </a:lstStyle>
          <a:p>
            <a:pPr>
              <a:defRPr/>
            </a:pPr>
            <a:endParaRPr lang="cs-CZ"/>
          </a:p>
        </p:txBody>
      </p:sp>
      <p:sp>
        <p:nvSpPr>
          <p:cNvPr id="7" name="Zástupný symbol pro číslo snímku 5"/>
          <p:cNvSpPr>
            <a:spLocks noGrp="1"/>
          </p:cNvSpPr>
          <p:nvPr>
            <p:ph type="sldNum" sz="quarter" idx="12"/>
          </p:nvPr>
        </p:nvSpPr>
        <p:spPr/>
        <p:txBody>
          <a:bodyPr/>
          <a:lstStyle>
            <a:lvl1pPr>
              <a:defRPr/>
            </a:lvl1pPr>
          </a:lstStyle>
          <a:p>
            <a:pPr>
              <a:defRPr/>
            </a:pPr>
            <a:fld id="{12A7DF5B-BBAD-40E0-95BD-10581A5C3991}" type="slidenum">
              <a:rPr lang="cs-CZ"/>
              <a:pPr>
                <a:defRPr/>
              </a:pPr>
              <a:t>‹#›</a:t>
            </a:fld>
            <a:endParaRPr lang="cs-CZ"/>
          </a:p>
        </p:txBody>
      </p:sp>
    </p:spTree>
    <p:extLst>
      <p:ext uri="{BB962C8B-B14F-4D97-AF65-F5344CB8AC3E}">
        <p14:creationId xmlns:p14="http://schemas.microsoft.com/office/powerpoint/2010/main" val="12339099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17" y="4800600"/>
            <a:ext cx="7315200" cy="566738"/>
          </a:xfrm>
        </p:spPr>
        <p:txBody>
          <a:bodyPr anchor="b"/>
          <a:lstStyle>
            <a:lvl1pPr algn="l">
              <a:defRPr sz="2000" b="1"/>
            </a:lvl1pPr>
          </a:lstStyle>
          <a:p>
            <a:r>
              <a:rPr lang="cs-CZ"/>
              <a:t>Kliknutím lze upravit styl.</a:t>
            </a:r>
          </a:p>
        </p:txBody>
      </p:sp>
      <p:sp>
        <p:nvSpPr>
          <p:cNvPr id="3" name="Zástupný symbol pro obrázek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a:p>
        </p:txBody>
      </p:sp>
      <p:sp>
        <p:nvSpPr>
          <p:cNvPr id="4" name="Zástupný symbol pro text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CEAA29C0-4CB2-4823-83AF-DA1DAFE8A94A}" type="datetime1">
              <a:rPr lang="cs-CZ" smtClean="0"/>
              <a:t>02.06.2026</a:t>
            </a:fld>
            <a:endParaRPr lang="cs-CZ"/>
          </a:p>
        </p:txBody>
      </p:sp>
      <p:sp>
        <p:nvSpPr>
          <p:cNvPr id="6" name="Zástupný symbol pro zápatí 4"/>
          <p:cNvSpPr>
            <a:spLocks noGrp="1"/>
          </p:cNvSpPr>
          <p:nvPr>
            <p:ph type="ftr" sz="quarter" idx="11"/>
          </p:nvPr>
        </p:nvSpPr>
        <p:spPr/>
        <p:txBody>
          <a:bodyPr/>
          <a:lstStyle>
            <a:lvl1pPr>
              <a:defRPr/>
            </a:lvl1pPr>
          </a:lstStyle>
          <a:p>
            <a:pPr>
              <a:defRPr/>
            </a:pPr>
            <a:endParaRPr lang="cs-CZ"/>
          </a:p>
        </p:txBody>
      </p:sp>
      <p:sp>
        <p:nvSpPr>
          <p:cNvPr id="7" name="Zástupný symbol pro číslo snímku 5"/>
          <p:cNvSpPr>
            <a:spLocks noGrp="1"/>
          </p:cNvSpPr>
          <p:nvPr>
            <p:ph type="sldNum" sz="quarter" idx="12"/>
          </p:nvPr>
        </p:nvSpPr>
        <p:spPr/>
        <p:txBody>
          <a:bodyPr/>
          <a:lstStyle>
            <a:lvl1pPr>
              <a:defRPr/>
            </a:lvl1pPr>
          </a:lstStyle>
          <a:p>
            <a:pPr>
              <a:defRPr/>
            </a:pPr>
            <a:fld id="{ED8C6412-0B1D-4CA1-9230-8832B11074A3}" type="slidenum">
              <a:rPr lang="cs-CZ"/>
              <a:pPr>
                <a:defRPr/>
              </a:pPr>
              <a:t>‹#›</a:t>
            </a:fld>
            <a:endParaRPr lang="cs-CZ"/>
          </a:p>
        </p:txBody>
      </p:sp>
    </p:spTree>
    <p:extLst>
      <p:ext uri="{BB962C8B-B14F-4D97-AF65-F5344CB8AC3E}">
        <p14:creationId xmlns:p14="http://schemas.microsoft.com/office/powerpoint/2010/main" val="40359535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lvl1pPr>
              <a:defRPr/>
            </a:lvl1pPr>
          </a:lstStyle>
          <a:p>
            <a:pPr>
              <a:defRPr/>
            </a:pPr>
            <a:fld id="{29496454-80A9-412D-9C4D-77600B399196}" type="datetime1">
              <a:rPr lang="cs-CZ" smtClean="0"/>
              <a:t>02.06.2026</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23778147-09D4-4BD8-BE05-EBB51708BBE0}" type="slidenum">
              <a:rPr lang="cs-CZ"/>
              <a:pPr>
                <a:defRPr/>
              </a:pPr>
              <a:t>‹#›</a:t>
            </a:fld>
            <a:endParaRPr lang="cs-CZ"/>
          </a:p>
        </p:txBody>
      </p:sp>
    </p:spTree>
    <p:extLst>
      <p:ext uri="{BB962C8B-B14F-4D97-AF65-F5344CB8AC3E}">
        <p14:creationId xmlns:p14="http://schemas.microsoft.com/office/powerpoint/2010/main" val="18733171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839200" y="274639"/>
            <a:ext cx="2743200" cy="5851525"/>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609600" y="274639"/>
            <a:ext cx="8026400" cy="5851525"/>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lvl1pPr>
              <a:defRPr/>
            </a:lvl1pPr>
          </a:lstStyle>
          <a:p>
            <a:pPr>
              <a:defRPr/>
            </a:pPr>
            <a:fld id="{923E04FF-20B8-405A-9012-E8D5AE604A16}" type="datetime1">
              <a:rPr lang="cs-CZ" smtClean="0"/>
              <a:t>02.06.2026</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5BDA8A5C-1B27-4479-BCC4-FC7E40590C82}" type="slidenum">
              <a:rPr lang="cs-CZ"/>
              <a:pPr>
                <a:defRPr/>
              </a:pPr>
              <a:t>‹#›</a:t>
            </a:fld>
            <a:endParaRPr lang="cs-CZ"/>
          </a:p>
        </p:txBody>
      </p:sp>
    </p:spTree>
    <p:extLst>
      <p:ext uri="{BB962C8B-B14F-4D97-AF65-F5344CB8AC3E}">
        <p14:creationId xmlns:p14="http://schemas.microsoft.com/office/powerpoint/2010/main" val="17383389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Zástupný symbol pro nadpis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cs-CZ" altLang="cs-CZ"/>
              <a:t>Kliknutím lze upravit styl.</a:t>
            </a:r>
          </a:p>
        </p:txBody>
      </p:sp>
      <p:sp>
        <p:nvSpPr>
          <p:cNvPr id="1027" name="Zástupný symbol pro text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cs-CZ" altLang="cs-CZ"/>
              <a:t>Kliknutím lze upravit styly předlohy textu.</a:t>
            </a:r>
          </a:p>
          <a:p>
            <a:pPr lvl="1"/>
            <a:r>
              <a:rPr lang="cs-CZ" altLang="cs-CZ"/>
              <a:t>Druhá úroveň</a:t>
            </a:r>
          </a:p>
          <a:p>
            <a:pPr lvl="2"/>
            <a:r>
              <a:rPr lang="cs-CZ" altLang="cs-CZ"/>
              <a:t>Třetí úroveň</a:t>
            </a:r>
          </a:p>
          <a:p>
            <a:pPr lvl="3"/>
            <a:r>
              <a:rPr lang="cs-CZ" altLang="cs-CZ"/>
              <a:t>Čtvrtá úroveň</a:t>
            </a:r>
          </a:p>
          <a:p>
            <a:pPr lvl="4"/>
            <a:r>
              <a:rPr lang="cs-CZ" altLang="cs-CZ"/>
              <a:t>Pátá úroveň</a:t>
            </a:r>
          </a:p>
        </p:txBody>
      </p:sp>
      <p:sp>
        <p:nvSpPr>
          <p:cNvPr id="4" name="Zástupný symbol pro datum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65F349EE-79AF-4B32-9CBD-BF353C2422DD}" type="datetime1">
              <a:rPr lang="cs-CZ" smtClean="0"/>
              <a:t>02.06.2026</a:t>
            </a:fld>
            <a:endParaRPr lang="cs-CZ"/>
          </a:p>
        </p:txBody>
      </p:sp>
      <p:sp>
        <p:nvSpPr>
          <p:cNvPr id="5" name="Zástupný symbol pro zápatí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cs-CZ"/>
          </a:p>
        </p:txBody>
      </p:sp>
      <p:sp>
        <p:nvSpPr>
          <p:cNvPr id="6" name="Zástupný symbol pro číslo snímku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0B4DDFAD-2AEA-41B3-9F07-58690A437C37}"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user/gymjev2006/videos"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6.xml"/><Relationship Id="rId6" Type="http://schemas.openxmlformats.org/officeDocument/2006/relationships/image" Target="../media/image110.png"/><Relationship Id="rId5" Type="http://schemas.openxmlformats.org/officeDocument/2006/relationships/image" Target="../media/image100.png"/><Relationship Id="rId4" Type="http://schemas.openxmlformats.org/officeDocument/2006/relationships/image" Target="../media/image90.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6.xml"/><Relationship Id="rId4" Type="http://schemas.openxmlformats.org/officeDocument/2006/relationships/hyperlink" Target="https://www.youtube.com/watch?v=rSK3T7laTHM&amp;t=92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6.xml"/><Relationship Id="rId5" Type="http://schemas.openxmlformats.org/officeDocument/2006/relationships/image" Target="../media/image16.pn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7" Type="http://schemas.openxmlformats.org/officeDocument/2006/relationships/image" Target="../media/image19.png"/><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200.png"/></Relationships>
</file>

<file path=ppt/slides/_rels/slide11.xml.rels><?xml version="1.0" encoding="UTF-8" standalone="yes"?>
<Relationships xmlns="http://schemas.openxmlformats.org/package/2006/relationships"><Relationship Id="rId3" Type="http://schemas.openxmlformats.org/officeDocument/2006/relationships/image" Target="../media/image180.png"/><Relationship Id="rId7" Type="http://schemas.openxmlformats.org/officeDocument/2006/relationships/image" Target="../media/image28.png"/><Relationship Id="rId2" Type="http://schemas.openxmlformats.org/officeDocument/2006/relationships/image" Target="../media/image22.png"/><Relationship Id="rId1" Type="http://schemas.openxmlformats.org/officeDocument/2006/relationships/slideLayout" Target="../slideLayouts/slideLayout6.xml"/><Relationship Id="rId6" Type="http://schemas.openxmlformats.org/officeDocument/2006/relationships/image" Target="../media/image221.png"/><Relationship Id="rId5" Type="http://schemas.openxmlformats.org/officeDocument/2006/relationships/image" Target="../media/image211.png"/><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6.xml"/><Relationship Id="rId5" Type="http://schemas.openxmlformats.org/officeDocument/2006/relationships/image" Target="../media/image36.png"/><Relationship Id="rId4" Type="http://schemas.openxmlformats.org/officeDocument/2006/relationships/image" Target="../media/image35.png"/></Relationships>
</file>

<file path=ppt/slides/_rels/slide18.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image" Target="../media/image380.png"/><Relationship Id="rId1" Type="http://schemas.openxmlformats.org/officeDocument/2006/relationships/slideLayout" Target="../slideLayouts/slideLayout6.xml"/><Relationship Id="rId6" Type="http://schemas.openxmlformats.org/officeDocument/2006/relationships/image" Target="../media/image40.png"/><Relationship Id="rId5" Type="http://schemas.openxmlformats.org/officeDocument/2006/relationships/image" Target="../media/image39.png"/><Relationship Id="rId10" Type="http://schemas.openxmlformats.org/officeDocument/2006/relationships/image" Target="../media/image44.png"/><Relationship Id="rId4" Type="http://schemas.openxmlformats.org/officeDocument/2006/relationships/image" Target="../media/image38.png"/><Relationship Id="rId9" Type="http://schemas.openxmlformats.org/officeDocument/2006/relationships/image" Target="../media/image43.png"/></Relationships>
</file>

<file path=ppt/slides/_rels/slide1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6.xml"/><Relationship Id="rId5" Type="http://schemas.openxmlformats.org/officeDocument/2006/relationships/image" Target="../media/image46.png"/><Relationship Id="rId4" Type="http://schemas.openxmlformats.org/officeDocument/2006/relationships/image" Target="../media/image4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Nadpis 1"/>
          <p:cNvSpPr>
            <a:spLocks noGrp="1"/>
          </p:cNvSpPr>
          <p:nvPr>
            <p:ph type="ctrTitle"/>
          </p:nvPr>
        </p:nvSpPr>
        <p:spPr>
          <a:xfrm>
            <a:off x="2209800" y="1849964"/>
            <a:ext cx="7772400" cy="1932493"/>
          </a:xfrm>
        </p:spPr>
        <p:txBody>
          <a:bodyPr/>
          <a:lstStyle/>
          <a:p>
            <a:r>
              <a:rPr lang="cs-CZ" altLang="cs-CZ" sz="3200" dirty="0"/>
              <a:t>Stacionární a nestacionární magnetické pole</a:t>
            </a:r>
            <a:br>
              <a:rPr lang="cs-CZ" altLang="cs-CZ" sz="3200" dirty="0"/>
            </a:br>
            <a:r>
              <a:rPr lang="cs-CZ" altLang="cs-CZ" sz="3200" dirty="0"/>
              <a:t>Elektromagnetická indukce</a:t>
            </a:r>
            <a:br>
              <a:rPr lang="cs-CZ" altLang="cs-CZ" sz="3200" dirty="0"/>
            </a:br>
            <a:r>
              <a:rPr lang="cs-CZ" altLang="cs-CZ" sz="3200" dirty="0"/>
              <a:t>Fyz 128</a:t>
            </a:r>
          </a:p>
        </p:txBody>
      </p:sp>
      <p:sp>
        <p:nvSpPr>
          <p:cNvPr id="3" name="Podnadpis 2"/>
          <p:cNvSpPr>
            <a:spLocks noGrp="1"/>
          </p:cNvSpPr>
          <p:nvPr>
            <p:ph type="subTitle" idx="1"/>
          </p:nvPr>
        </p:nvSpPr>
        <p:spPr>
          <a:xfrm>
            <a:off x="2369332" y="3822282"/>
            <a:ext cx="7453336" cy="1665547"/>
          </a:xfrm>
        </p:spPr>
        <p:txBody>
          <a:bodyPr rtlCol="0">
            <a:normAutofit fontScale="92500" lnSpcReduction="20000"/>
          </a:bodyPr>
          <a:lstStyle/>
          <a:p>
            <a:pPr fontAlgn="auto">
              <a:spcAft>
                <a:spcPts val="0"/>
              </a:spcAft>
              <a:defRPr/>
            </a:pPr>
            <a:r>
              <a:rPr lang="cs-CZ" sz="1800" dirty="0">
                <a:solidFill>
                  <a:schemeClr val="tx1"/>
                </a:solidFill>
              </a:rPr>
              <a:t>Magnetické pole elektrického proudu</a:t>
            </a:r>
          </a:p>
          <a:p>
            <a:pPr fontAlgn="auto">
              <a:spcAft>
                <a:spcPts val="0"/>
              </a:spcAft>
              <a:defRPr/>
            </a:pPr>
            <a:r>
              <a:rPr lang="cs-CZ" sz="1800" dirty="0">
                <a:solidFill>
                  <a:schemeClr val="tx1"/>
                </a:solidFill>
              </a:rPr>
              <a:t>Magnetická síla</a:t>
            </a:r>
          </a:p>
          <a:p>
            <a:pPr fontAlgn="auto">
              <a:spcAft>
                <a:spcPts val="0"/>
              </a:spcAft>
              <a:defRPr/>
            </a:pPr>
            <a:r>
              <a:rPr lang="cs-CZ" sz="1800" dirty="0">
                <a:solidFill>
                  <a:schemeClr val="tx1"/>
                </a:solidFill>
              </a:rPr>
              <a:t>Magnetická indukce</a:t>
            </a:r>
          </a:p>
          <a:p>
            <a:pPr fontAlgn="auto">
              <a:spcAft>
                <a:spcPts val="0"/>
              </a:spcAft>
              <a:defRPr/>
            </a:pPr>
            <a:r>
              <a:rPr lang="cs-CZ" sz="1800" dirty="0">
                <a:solidFill>
                  <a:schemeClr val="tx1"/>
                </a:solidFill>
              </a:rPr>
              <a:t>Nestacionární magnetické pole</a:t>
            </a:r>
          </a:p>
          <a:p>
            <a:pPr fontAlgn="auto">
              <a:spcAft>
                <a:spcPts val="0"/>
              </a:spcAft>
              <a:defRPr/>
            </a:pPr>
            <a:r>
              <a:rPr lang="cs-CZ" sz="1800" dirty="0">
                <a:solidFill>
                  <a:schemeClr val="tx1"/>
                </a:solidFill>
              </a:rPr>
              <a:t>Elektromagnetická indukce</a:t>
            </a:r>
          </a:p>
          <a:p>
            <a:pPr fontAlgn="auto">
              <a:spcAft>
                <a:spcPts val="0"/>
              </a:spcAft>
              <a:defRPr/>
            </a:pPr>
            <a:r>
              <a:rPr lang="cs-CZ" sz="1800" dirty="0">
                <a:solidFill>
                  <a:schemeClr val="tx1"/>
                </a:solidFill>
              </a:rPr>
              <a:t>Magnetický indukční tok</a:t>
            </a:r>
          </a:p>
        </p:txBody>
      </p:sp>
      <p:sp>
        <p:nvSpPr>
          <p:cNvPr id="4" name="TextovéPole 3"/>
          <p:cNvSpPr txBox="1"/>
          <p:nvPr/>
        </p:nvSpPr>
        <p:spPr>
          <a:xfrm>
            <a:off x="952225" y="6087819"/>
            <a:ext cx="1440160" cy="369332"/>
          </a:xfrm>
          <a:prstGeom prst="rect">
            <a:avLst/>
          </a:prstGeom>
          <a:noFill/>
        </p:spPr>
        <p:txBody>
          <a:bodyPr wrap="square" rtlCol="0">
            <a:spAutoFit/>
          </a:bodyPr>
          <a:lstStyle/>
          <a:p>
            <a:r>
              <a:rPr lang="cs-CZ" dirty="0"/>
              <a:t>2. 6. 2026</a:t>
            </a:r>
          </a:p>
        </p:txBody>
      </p:sp>
      <p:pic>
        <p:nvPicPr>
          <p:cNvPr id="2" name="Obrázek 1">
            <a:extLst>
              <a:ext uri="{FF2B5EF4-FFF2-40B4-BE49-F238E27FC236}">
                <a16:creationId xmlns:a16="http://schemas.microsoft.com/office/drawing/2014/main" id="{64F624DE-DD45-245D-433A-D7C378402E8C}"/>
              </a:ext>
            </a:extLst>
          </p:cNvPr>
          <p:cNvPicPr>
            <a:picLocks noChangeAspect="1"/>
          </p:cNvPicPr>
          <p:nvPr/>
        </p:nvPicPr>
        <p:blipFill>
          <a:blip r:embed="rId2" cstate="print">
            <a:extLst>
              <a:ext uri="{28A0092B-C50C-407E-A947-70E740481C1C}">
                <a14:useLocalDpi xmlns:a14="http://schemas.microsoft.com/office/drawing/2010/main" val="0"/>
              </a:ext>
            </a:extLst>
          </a:blip>
          <a:srcRect l="24013"/>
          <a:stretch>
            <a:fillRect/>
          </a:stretch>
        </p:blipFill>
        <p:spPr>
          <a:xfrm>
            <a:off x="4727394" y="476672"/>
            <a:ext cx="2737212" cy="900554"/>
          </a:xfrm>
          <a:prstGeom prst="rect">
            <a:avLst/>
          </a:prstGeom>
        </p:spPr>
      </p:pic>
      <p:sp>
        <p:nvSpPr>
          <p:cNvPr id="5" name="TextovéPole 4">
            <a:extLst>
              <a:ext uri="{FF2B5EF4-FFF2-40B4-BE49-F238E27FC236}">
                <a16:creationId xmlns:a16="http://schemas.microsoft.com/office/drawing/2014/main" id="{963FCFAC-D935-7D6D-9B27-6A1C766FFF13}"/>
              </a:ext>
            </a:extLst>
          </p:cNvPr>
          <p:cNvSpPr txBox="1"/>
          <p:nvPr/>
        </p:nvSpPr>
        <p:spPr>
          <a:xfrm>
            <a:off x="3179676" y="6381328"/>
            <a:ext cx="5832648" cy="369332"/>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dirty="0"/>
              <a:t>Videa k výuce matematiky a fyziky: </a:t>
            </a:r>
            <a:r>
              <a:rPr lang="cs-CZ" dirty="0">
                <a:hlinkClick r:id="rId3"/>
              </a:rPr>
              <a:t>Petr Němec - YouTube</a:t>
            </a:r>
            <a:endParaRPr lang="cs-CZ" dirty="0"/>
          </a:p>
        </p:txBody>
      </p:sp>
      <p:sp>
        <p:nvSpPr>
          <p:cNvPr id="6" name="Zástupný symbol pro číslo snímku 5">
            <a:extLst>
              <a:ext uri="{FF2B5EF4-FFF2-40B4-BE49-F238E27FC236}">
                <a16:creationId xmlns:a16="http://schemas.microsoft.com/office/drawing/2014/main" id="{CD04E41B-77BA-EB53-09A5-185F0D0AA808}"/>
              </a:ext>
            </a:extLst>
          </p:cNvPr>
          <p:cNvSpPr>
            <a:spLocks noGrp="1"/>
          </p:cNvSpPr>
          <p:nvPr>
            <p:ph type="sldNum" sz="quarter" idx="12"/>
          </p:nvPr>
        </p:nvSpPr>
        <p:spPr/>
        <p:txBody>
          <a:bodyPr/>
          <a:lstStyle/>
          <a:p>
            <a:pPr>
              <a:defRPr/>
            </a:pPr>
            <a:fld id="{C6033051-F8CC-45C2-8324-BE159B8B8746}" type="slidenum">
              <a:rPr lang="cs-CZ" smtClean="0"/>
              <a:pPr>
                <a:defRPr/>
              </a:pPr>
              <a:t>1</a:t>
            </a:fld>
            <a:endParaRPr lang="cs-CZ"/>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1"/>
          <p:cNvSpPr>
            <a:spLocks noGrp="1"/>
          </p:cNvSpPr>
          <p:nvPr>
            <p:ph type="title"/>
          </p:nvPr>
        </p:nvSpPr>
        <p:spPr>
          <a:xfrm>
            <a:off x="346953" y="128336"/>
            <a:ext cx="5389007" cy="562074"/>
          </a:xfrm>
        </p:spPr>
        <p:txBody>
          <a:bodyPr/>
          <a:lstStyle/>
          <a:p>
            <a:pPr algn="l"/>
            <a:r>
              <a:rPr lang="cs-CZ" altLang="cs-CZ" sz="3200" dirty="0"/>
              <a:t>Stacionární magnetické pole</a:t>
            </a:r>
          </a:p>
        </p:txBody>
      </p:sp>
      <p:sp>
        <p:nvSpPr>
          <p:cNvPr id="4" name="TextovéPole 3"/>
          <p:cNvSpPr txBox="1"/>
          <p:nvPr/>
        </p:nvSpPr>
        <p:spPr>
          <a:xfrm>
            <a:off x="335360" y="700006"/>
            <a:ext cx="11521280" cy="646331"/>
          </a:xfrm>
          <a:prstGeom prst="rect">
            <a:avLst/>
          </a:prstGeom>
          <a:noFill/>
        </p:spPr>
        <p:txBody>
          <a:bodyPr wrap="square" rtlCol="0">
            <a:spAutoFit/>
          </a:bodyPr>
          <a:lstStyle/>
          <a:p>
            <a:r>
              <a:rPr lang="cs-CZ" dirty="0"/>
              <a:t>V roce 1820 zjistil Hans Christian Oersted souvislost magnetického pole s elektrickým proudem. Pozoroval, že magnetka umístěná v blízkosti vodiče změní svou polohu, jakmile vodičem začne procházet elektrický proud.</a:t>
            </a:r>
          </a:p>
        </p:txBody>
      </p:sp>
      <p:pic>
        <p:nvPicPr>
          <p:cNvPr id="1028" name="Picture 4" descr="https://slideplayer.cz/slide/3142862/11/images/6/Mg+pole+vodi%C4%8De+s+proudem.jpg"/>
          <p:cNvPicPr>
            <a:picLocks noChangeAspect="1" noChangeArrowheads="1"/>
          </p:cNvPicPr>
          <p:nvPr/>
        </p:nvPicPr>
        <p:blipFill rotWithShape="1">
          <a:blip r:embed="rId2">
            <a:extLst>
              <a:ext uri="{28A0092B-C50C-407E-A947-70E740481C1C}">
                <a14:useLocalDpi xmlns:a14="http://schemas.microsoft.com/office/drawing/2010/main" val="0"/>
              </a:ext>
            </a:extLst>
          </a:blip>
          <a:srcRect l="5116" t="16087" r="32672" b="33513"/>
          <a:stretch/>
        </p:blipFill>
        <p:spPr bwMode="auto">
          <a:xfrm>
            <a:off x="7099531" y="3738772"/>
            <a:ext cx="3951278" cy="2400776"/>
          </a:xfrm>
          <a:prstGeom prst="rect">
            <a:avLst/>
          </a:prstGeom>
          <a:noFill/>
          <a:extLst>
            <a:ext uri="{909E8E84-426E-40DD-AFC4-6F175D3DCCD1}">
              <a14:hiddenFill xmlns:a14="http://schemas.microsoft.com/office/drawing/2010/main">
                <a:solidFill>
                  <a:srgbClr val="FFFFFF"/>
                </a:solidFill>
              </a14:hiddenFill>
            </a:ext>
          </a:extLst>
        </p:spPr>
      </p:pic>
      <p:sp>
        <p:nvSpPr>
          <p:cNvPr id="6" name="TextovéPole 5"/>
          <p:cNvSpPr txBox="1"/>
          <p:nvPr/>
        </p:nvSpPr>
        <p:spPr>
          <a:xfrm>
            <a:off x="9750423" y="2588593"/>
            <a:ext cx="1296144" cy="369332"/>
          </a:xfrm>
          <a:prstGeom prst="rect">
            <a:avLst/>
          </a:prstGeom>
          <a:noFill/>
        </p:spPr>
        <p:txBody>
          <a:bodyPr wrap="square" rtlCol="0">
            <a:spAutoFit/>
          </a:bodyPr>
          <a:lstStyle/>
          <a:p>
            <a:r>
              <a:rPr lang="cs-CZ" dirty="0"/>
              <a:t>Magnetka</a:t>
            </a:r>
          </a:p>
        </p:txBody>
      </p:sp>
      <p:sp>
        <p:nvSpPr>
          <p:cNvPr id="7" name="TextovéPole 6"/>
          <p:cNvSpPr txBox="1"/>
          <p:nvPr/>
        </p:nvSpPr>
        <p:spPr>
          <a:xfrm>
            <a:off x="7047522" y="6139548"/>
            <a:ext cx="3951278" cy="646331"/>
          </a:xfrm>
          <a:prstGeom prst="rect">
            <a:avLst/>
          </a:prstGeom>
          <a:noFill/>
        </p:spPr>
        <p:txBody>
          <a:bodyPr wrap="square" rtlCol="0">
            <a:spAutoFit/>
          </a:bodyPr>
          <a:lstStyle/>
          <a:p>
            <a:r>
              <a:rPr lang="cs-CZ" dirty="0"/>
              <a:t>Magnetické indukční čáry zobrazené ocelovými pilinami</a:t>
            </a:r>
          </a:p>
        </p:txBody>
      </p:sp>
      <p:sp>
        <p:nvSpPr>
          <p:cNvPr id="8" name="TextovéPole 7">
            <a:extLst>
              <a:ext uri="{FF2B5EF4-FFF2-40B4-BE49-F238E27FC236}">
                <a16:creationId xmlns:a16="http://schemas.microsoft.com/office/drawing/2014/main" id="{FBC8665C-C35F-29FD-38CB-E2F1F5759B8F}"/>
              </a:ext>
            </a:extLst>
          </p:cNvPr>
          <p:cNvSpPr txBox="1"/>
          <p:nvPr/>
        </p:nvSpPr>
        <p:spPr>
          <a:xfrm>
            <a:off x="407368" y="5079165"/>
            <a:ext cx="6094562" cy="1754326"/>
          </a:xfrm>
          <a:prstGeom prst="rect">
            <a:avLst/>
          </a:prstGeom>
          <a:noFill/>
        </p:spPr>
        <p:txBody>
          <a:bodyPr wrap="square">
            <a:spAutoFit/>
          </a:bodyPr>
          <a:lstStyle/>
          <a:p>
            <a:pPr>
              <a:buNone/>
            </a:pPr>
            <a:r>
              <a:rPr lang="cs-CZ" sz="1200" dirty="0"/>
              <a:t>Označení severního a jižního pólu magnetu vzniklo podle chování magnetovce (magnetitu) a později kompasu.</a:t>
            </a:r>
          </a:p>
          <a:p>
            <a:pPr>
              <a:buNone/>
            </a:pPr>
            <a:r>
              <a:rPr lang="cs-CZ" sz="1200" dirty="0"/>
              <a:t>Už ve starověké Číně lidé zjistili, že volně zavěšený magnet se vždy natočí přibližně ve směru sever–jih. Konec, který ukazoval k zeměpisnému severu, byl proto nazván </a:t>
            </a:r>
            <a:r>
              <a:rPr lang="cs-CZ" sz="1200" b="1" dirty="0"/>
              <a:t>severní pól magnetu</a:t>
            </a:r>
            <a:r>
              <a:rPr lang="cs-CZ" sz="1200" dirty="0"/>
              <a:t>.</a:t>
            </a:r>
          </a:p>
          <a:p>
            <a:pPr>
              <a:buNone/>
            </a:pPr>
            <a:r>
              <a:rPr lang="cs-CZ" sz="1200" dirty="0"/>
              <a:t>Toto označení se postupně ustálilo v celé vědě. Dnes víme, že:</a:t>
            </a:r>
          </a:p>
          <a:p>
            <a:pPr marL="171450" indent="-171450">
              <a:buFont typeface="Arial" panose="020B0604020202020204" pitchFamily="34" charset="0"/>
              <a:buChar char="•"/>
            </a:pPr>
            <a:r>
              <a:rPr lang="cs-CZ" sz="1200" dirty="0"/>
              <a:t>severní pól magnetu směřuje k severu Země, </a:t>
            </a:r>
          </a:p>
          <a:p>
            <a:pPr marL="171450" indent="-171450">
              <a:buFont typeface="Arial" panose="020B0604020202020204" pitchFamily="34" charset="0"/>
              <a:buChar char="•"/>
            </a:pPr>
            <a:r>
              <a:rPr lang="cs-CZ" sz="1200" dirty="0"/>
              <a:t>ale protože opačné póly se přitahují, oblast u zeměpisného severu Země se z hlediska magnetismu chová jako </a:t>
            </a:r>
            <a:r>
              <a:rPr lang="cs-CZ" sz="1200" b="1" dirty="0"/>
              <a:t>magnetický jižní pól Země</a:t>
            </a:r>
            <a:r>
              <a:rPr lang="cs-CZ" sz="1200" dirty="0"/>
              <a:t>. </a:t>
            </a:r>
          </a:p>
          <a:p>
            <a:pPr>
              <a:buNone/>
            </a:pPr>
            <a:r>
              <a:rPr lang="cs-CZ" sz="1200" dirty="0"/>
              <a:t>Názvy pólů tedy vycházejí z orientace magnetu vůči Zemi, ne z fyzikálního „náboje“ magnetu.</a:t>
            </a:r>
          </a:p>
        </p:txBody>
      </p:sp>
      <p:sp>
        <p:nvSpPr>
          <p:cNvPr id="9" name="TextovéPole 8">
            <a:extLst>
              <a:ext uri="{FF2B5EF4-FFF2-40B4-BE49-F238E27FC236}">
                <a16:creationId xmlns:a16="http://schemas.microsoft.com/office/drawing/2014/main" id="{DB227B35-12EB-FF67-8325-D94E7036FC93}"/>
              </a:ext>
            </a:extLst>
          </p:cNvPr>
          <p:cNvSpPr txBox="1"/>
          <p:nvPr/>
        </p:nvSpPr>
        <p:spPr>
          <a:xfrm>
            <a:off x="378096" y="4690641"/>
            <a:ext cx="1656184" cy="369332"/>
          </a:xfrm>
          <a:prstGeom prst="rect">
            <a:avLst/>
          </a:prstGeom>
          <a:noFill/>
        </p:spPr>
        <p:txBody>
          <a:bodyPr wrap="square" rtlCol="0">
            <a:spAutoFit/>
          </a:bodyPr>
          <a:lstStyle/>
          <a:p>
            <a:r>
              <a:rPr lang="cs-CZ" dirty="0"/>
              <a:t>Poznámka</a:t>
            </a:r>
          </a:p>
        </p:txBody>
      </p:sp>
      <p:cxnSp>
        <p:nvCxnSpPr>
          <p:cNvPr id="11" name="Přímá spojnice 10">
            <a:extLst>
              <a:ext uri="{FF2B5EF4-FFF2-40B4-BE49-F238E27FC236}">
                <a16:creationId xmlns:a16="http://schemas.microsoft.com/office/drawing/2014/main" id="{B76F8ECE-ED51-AE7B-D5EC-FE21F6BEB9D5}"/>
              </a:ext>
            </a:extLst>
          </p:cNvPr>
          <p:cNvCxnSpPr/>
          <p:nvPr/>
        </p:nvCxnSpPr>
        <p:spPr>
          <a:xfrm flipV="1">
            <a:off x="531385" y="4653136"/>
            <a:ext cx="5904656" cy="0"/>
          </a:xfrm>
          <a:prstGeom prst="line">
            <a:avLst/>
          </a:prstGeom>
        </p:spPr>
        <p:style>
          <a:lnRef idx="1">
            <a:schemeClr val="dk1"/>
          </a:lnRef>
          <a:fillRef idx="0">
            <a:schemeClr val="dk1"/>
          </a:fillRef>
          <a:effectRef idx="0">
            <a:schemeClr val="dk1"/>
          </a:effectRef>
          <a:fontRef idx="minor">
            <a:schemeClr val="tx1"/>
          </a:fontRef>
        </p:style>
      </p:cxnSp>
      <p:sp>
        <p:nvSpPr>
          <p:cNvPr id="2" name="Zástupný symbol pro číslo snímku 1">
            <a:extLst>
              <a:ext uri="{FF2B5EF4-FFF2-40B4-BE49-F238E27FC236}">
                <a16:creationId xmlns:a16="http://schemas.microsoft.com/office/drawing/2014/main" id="{76AF3B95-1208-8B81-8055-5E2D0811D047}"/>
              </a:ext>
            </a:extLst>
          </p:cNvPr>
          <p:cNvSpPr>
            <a:spLocks noGrp="1"/>
          </p:cNvSpPr>
          <p:nvPr>
            <p:ph type="sldNum" sz="quarter" idx="12"/>
          </p:nvPr>
        </p:nvSpPr>
        <p:spPr/>
        <p:txBody>
          <a:bodyPr/>
          <a:lstStyle/>
          <a:p>
            <a:pPr>
              <a:defRPr/>
            </a:pPr>
            <a:fld id="{9EC29595-81E5-4E8E-8A82-5684CCFD186E}" type="slidenum">
              <a:rPr lang="cs-CZ" smtClean="0"/>
              <a:pPr>
                <a:defRPr/>
              </a:pPr>
              <a:t>2</a:t>
            </a:fld>
            <a:endParaRPr lang="cs-CZ"/>
          </a:p>
        </p:txBody>
      </p:sp>
      <p:pic>
        <p:nvPicPr>
          <p:cNvPr id="10" name="Obrázek 9"/>
          <p:cNvPicPr>
            <a:picLocks noChangeAspect="1"/>
          </p:cNvPicPr>
          <p:nvPr/>
        </p:nvPicPr>
        <p:blipFill rotWithShape="1">
          <a:blip r:embed="rId3"/>
          <a:srcRect t="14307" b="13662"/>
          <a:stretch/>
        </p:blipFill>
        <p:spPr>
          <a:xfrm>
            <a:off x="6816080" y="1632802"/>
            <a:ext cx="2799150" cy="2016224"/>
          </a:xfrm>
          <a:prstGeom prst="rect">
            <a:avLst/>
          </a:prstGeom>
        </p:spPr>
      </p:pic>
      <p:sp>
        <p:nvSpPr>
          <p:cNvPr id="13" name="TextovéPole 12">
            <a:extLst>
              <a:ext uri="{FF2B5EF4-FFF2-40B4-BE49-F238E27FC236}">
                <a16:creationId xmlns:a16="http://schemas.microsoft.com/office/drawing/2014/main" id="{CE3B75C6-2CBB-7789-EF0F-D0266CE9ECDD}"/>
              </a:ext>
            </a:extLst>
          </p:cNvPr>
          <p:cNvSpPr txBox="1"/>
          <p:nvPr/>
        </p:nvSpPr>
        <p:spPr>
          <a:xfrm>
            <a:off x="335360" y="1543020"/>
            <a:ext cx="6273519" cy="3139321"/>
          </a:xfrm>
          <a:prstGeom prst="rect">
            <a:avLst/>
          </a:prstGeom>
          <a:noFill/>
        </p:spPr>
        <p:txBody>
          <a:bodyPr wrap="square" rtlCol="0">
            <a:spAutoFit/>
          </a:bodyPr>
          <a:lstStyle/>
          <a:p>
            <a:r>
              <a:rPr lang="cs-CZ" dirty="0"/>
              <a:t>Kolem vodiče, kterým prochází neměnný elektrický proud, vzniká neměnní (stacionární) magnetické pole.  To lze zjistit pomocí magnetky, která se v magnetickém poli natáčí ve směru </a:t>
            </a:r>
            <a:r>
              <a:rPr lang="cs-CZ" b="1" dirty="0"/>
              <a:t>magnetických indukčních čar</a:t>
            </a:r>
            <a:r>
              <a:rPr lang="cs-CZ" dirty="0"/>
              <a:t>. </a:t>
            </a:r>
          </a:p>
          <a:p>
            <a:r>
              <a:rPr lang="cs-CZ" dirty="0"/>
              <a:t>Magnetické indukční čáry lze zviditelnit pomocí železných pilin rozmístěných kolem vodiče. Působením magnetického pole se piliny uspořádají ve směru magnetických indukčních čar a kolem vodiče vytvoří soustředné kružnice – viz obrázek.</a:t>
            </a:r>
          </a:p>
          <a:p>
            <a:r>
              <a:rPr lang="cs-CZ" b="1" dirty="0"/>
              <a:t>Magnetická indukční čára</a:t>
            </a:r>
            <a:r>
              <a:rPr lang="cs-CZ" dirty="0"/>
              <a:t> je uzavřená křivka, jejíž tečna v každém bodě určuje směr magnetického pole. Směr magnetické indukční čáry udává směr, kterým ukazuje </a:t>
            </a:r>
            <a:r>
              <a:rPr lang="cs-CZ" b="1" dirty="0"/>
              <a:t>severní pól magnetky</a:t>
            </a:r>
            <a:r>
              <a:rPr lang="cs-CZ" dirty="0"/>
              <a:t>.</a:t>
            </a:r>
          </a:p>
        </p:txBody>
      </p:sp>
    </p:spTree>
    <p:extLst>
      <p:ext uri="{BB962C8B-B14F-4D97-AF65-F5344CB8AC3E}">
        <p14:creationId xmlns:p14="http://schemas.microsoft.com/office/powerpoint/2010/main" val="2413279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Nadpis 1"/>
          <p:cNvSpPr>
            <a:spLocks noGrp="1"/>
          </p:cNvSpPr>
          <p:nvPr>
            <p:ph type="title"/>
          </p:nvPr>
        </p:nvSpPr>
        <p:spPr>
          <a:xfrm>
            <a:off x="335360" y="237809"/>
            <a:ext cx="9217024" cy="562074"/>
          </a:xfrm>
        </p:spPr>
        <p:txBody>
          <a:bodyPr/>
          <a:lstStyle/>
          <a:p>
            <a:pPr algn="l"/>
            <a:r>
              <a:rPr lang="cs-CZ" altLang="cs-CZ" sz="2400" dirty="0"/>
              <a:t>Magnetické pole a magnetické indukční čáry přímého vodiče s proudem</a:t>
            </a:r>
          </a:p>
        </p:txBody>
      </p:sp>
      <p:sp>
        <p:nvSpPr>
          <p:cNvPr id="2" name="TextovéPole 1"/>
          <p:cNvSpPr txBox="1"/>
          <p:nvPr/>
        </p:nvSpPr>
        <p:spPr>
          <a:xfrm>
            <a:off x="407368" y="4323273"/>
            <a:ext cx="5774432" cy="1200329"/>
          </a:xfrm>
          <a:prstGeom prst="rect">
            <a:avLst/>
          </a:prstGeom>
          <a:noFill/>
          <a:ln w="19050">
            <a:solidFill>
              <a:srgbClr val="FF0000"/>
            </a:solidFill>
          </a:ln>
        </p:spPr>
        <p:txBody>
          <a:bodyPr wrap="square" rtlCol="0">
            <a:spAutoFit/>
          </a:bodyPr>
          <a:lstStyle/>
          <a:p>
            <a:r>
              <a:rPr lang="cs-CZ" dirty="0"/>
              <a:t>Magnetické indukční čáry přímého vodiče s proudem mají tvar soustředných kružnic. Jsou rozloženy v rovině kolmé k vodiči a jejich středy leží v místě, v němž vodič prochází rovinou.</a:t>
            </a:r>
          </a:p>
        </p:txBody>
      </p:sp>
      <p:sp>
        <p:nvSpPr>
          <p:cNvPr id="3" name="TextovéPole 2"/>
          <p:cNvSpPr txBox="1"/>
          <p:nvPr/>
        </p:nvSpPr>
        <p:spPr>
          <a:xfrm>
            <a:off x="6646232" y="4317861"/>
            <a:ext cx="5140152" cy="2031325"/>
          </a:xfrm>
          <a:prstGeom prst="rect">
            <a:avLst/>
          </a:prstGeom>
          <a:noFill/>
          <a:ln w="19050">
            <a:solidFill>
              <a:srgbClr val="FF0000"/>
            </a:solidFill>
          </a:ln>
        </p:spPr>
        <p:txBody>
          <a:bodyPr wrap="square" rtlCol="0">
            <a:spAutoFit/>
          </a:bodyPr>
          <a:lstStyle/>
          <a:p>
            <a:r>
              <a:rPr lang="cs-CZ" dirty="0"/>
              <a:t>Orientace indukčních čar závisí na směru proudu a k určení orientace používáme </a:t>
            </a:r>
          </a:p>
          <a:p>
            <a:endParaRPr lang="cs-CZ" sz="900" dirty="0"/>
          </a:p>
          <a:p>
            <a:r>
              <a:rPr lang="cs-CZ" b="1" dirty="0"/>
              <a:t>Ampérovo pravidlo</a:t>
            </a:r>
            <a:r>
              <a:rPr lang="cs-CZ" dirty="0"/>
              <a:t> </a:t>
            </a:r>
            <a:r>
              <a:rPr lang="cs-CZ" b="1" dirty="0"/>
              <a:t>pravé ruky pro přímý vodič</a:t>
            </a:r>
            <a:r>
              <a:rPr lang="cs-CZ" dirty="0"/>
              <a:t>:</a:t>
            </a:r>
          </a:p>
          <a:p>
            <a:endParaRPr lang="cs-CZ" sz="900" dirty="0"/>
          </a:p>
          <a:p>
            <a:r>
              <a:rPr lang="cs-CZ" dirty="0"/>
              <a:t>Naznačíme-li uchopení vodiče do pravé ruky tak, aby palec ukazoval směr proudu ve vodiči, pak prsty ukazují orientaci magnetických indukčních čar</a:t>
            </a:r>
          </a:p>
        </p:txBody>
      </p:sp>
      <p:pic>
        <p:nvPicPr>
          <p:cNvPr id="7" name="Obrázek 6"/>
          <p:cNvPicPr>
            <a:picLocks noChangeAspect="1"/>
          </p:cNvPicPr>
          <p:nvPr/>
        </p:nvPicPr>
        <p:blipFill>
          <a:blip r:embed="rId2"/>
          <a:stretch>
            <a:fillRect/>
          </a:stretch>
        </p:blipFill>
        <p:spPr>
          <a:xfrm>
            <a:off x="3436095" y="1074590"/>
            <a:ext cx="3235969" cy="2943144"/>
          </a:xfrm>
          <a:prstGeom prst="rect">
            <a:avLst/>
          </a:prstGeom>
        </p:spPr>
      </p:pic>
      <p:pic>
        <p:nvPicPr>
          <p:cNvPr id="8" name="Obrázek 7"/>
          <p:cNvPicPr>
            <a:picLocks noChangeAspect="1"/>
          </p:cNvPicPr>
          <p:nvPr/>
        </p:nvPicPr>
        <p:blipFill>
          <a:blip r:embed="rId3"/>
          <a:stretch>
            <a:fillRect/>
          </a:stretch>
        </p:blipFill>
        <p:spPr>
          <a:xfrm>
            <a:off x="88095" y="1047906"/>
            <a:ext cx="3348000" cy="3035288"/>
          </a:xfrm>
          <a:prstGeom prst="rect">
            <a:avLst/>
          </a:prstGeom>
        </p:spPr>
      </p:pic>
      <p:pic>
        <p:nvPicPr>
          <p:cNvPr id="9" name="Obrázek 8"/>
          <p:cNvPicPr>
            <a:picLocks noChangeAspect="1"/>
          </p:cNvPicPr>
          <p:nvPr/>
        </p:nvPicPr>
        <p:blipFill>
          <a:blip r:embed="rId4"/>
          <a:stretch>
            <a:fillRect/>
          </a:stretch>
        </p:blipFill>
        <p:spPr>
          <a:xfrm>
            <a:off x="8334308" y="917922"/>
            <a:ext cx="1764000" cy="3220060"/>
          </a:xfrm>
          <a:prstGeom prst="rect">
            <a:avLst/>
          </a:prstGeom>
        </p:spPr>
      </p:pic>
      <p:sp>
        <p:nvSpPr>
          <p:cNvPr id="4" name="Zástupný symbol pro číslo snímku 3">
            <a:extLst>
              <a:ext uri="{FF2B5EF4-FFF2-40B4-BE49-F238E27FC236}">
                <a16:creationId xmlns:a16="http://schemas.microsoft.com/office/drawing/2014/main" id="{6F6FBCDB-40E2-D261-50C8-BD0FBBE7B83C}"/>
              </a:ext>
            </a:extLst>
          </p:cNvPr>
          <p:cNvSpPr>
            <a:spLocks noGrp="1"/>
          </p:cNvSpPr>
          <p:nvPr>
            <p:ph type="sldNum" sz="quarter" idx="12"/>
          </p:nvPr>
        </p:nvSpPr>
        <p:spPr/>
        <p:txBody>
          <a:bodyPr/>
          <a:lstStyle/>
          <a:p>
            <a:pPr>
              <a:defRPr/>
            </a:pPr>
            <a:fld id="{9EC29595-81E5-4E8E-8A82-5684CCFD186E}" type="slidenum">
              <a:rPr lang="cs-CZ" smtClean="0"/>
              <a:pPr>
                <a:defRPr/>
              </a:pPr>
              <a:t>3</a:t>
            </a:fld>
            <a:endParaRPr lang="cs-CZ"/>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ovéPole 4">
            <a:extLst>
              <a:ext uri="{FF2B5EF4-FFF2-40B4-BE49-F238E27FC236}">
                <a16:creationId xmlns:a16="http://schemas.microsoft.com/office/drawing/2014/main" id="{A8F8B236-11CC-F3E0-FD36-F92FE467F5A1}"/>
              </a:ext>
            </a:extLst>
          </p:cNvPr>
          <p:cNvSpPr txBox="1"/>
          <p:nvPr/>
        </p:nvSpPr>
        <p:spPr>
          <a:xfrm>
            <a:off x="335360" y="940109"/>
            <a:ext cx="11593288" cy="923330"/>
          </a:xfrm>
          <a:prstGeom prst="rect">
            <a:avLst/>
          </a:prstGeom>
          <a:noFill/>
        </p:spPr>
        <p:txBody>
          <a:bodyPr wrap="square" rtlCol="0">
            <a:spAutoFit/>
          </a:bodyPr>
          <a:lstStyle/>
          <a:p>
            <a:r>
              <a:rPr lang="cs-CZ" dirty="0"/>
              <a:t>Složitější magnetické pole vytváří elektrický proud procházející spirálou. I zde můžeme určit rozložení a orientaci magnetických indukčních čar pomocí magnetky. Podle směru magnetky označíme jeden konec spirály za severní pól (N) a druhý za jižní pól (S). Magnetka míří svým severním pólem k pólu jižnímu a naopak.</a:t>
            </a:r>
          </a:p>
        </p:txBody>
      </p:sp>
      <p:grpSp>
        <p:nvGrpSpPr>
          <p:cNvPr id="33" name="Skupina 32">
            <a:extLst>
              <a:ext uri="{FF2B5EF4-FFF2-40B4-BE49-F238E27FC236}">
                <a16:creationId xmlns:a16="http://schemas.microsoft.com/office/drawing/2014/main" id="{CD3379D5-9F95-B89C-8257-83C18221459D}"/>
              </a:ext>
            </a:extLst>
          </p:cNvPr>
          <p:cNvGrpSpPr/>
          <p:nvPr/>
        </p:nvGrpSpPr>
        <p:grpSpPr>
          <a:xfrm>
            <a:off x="6766021" y="2457502"/>
            <a:ext cx="3240000" cy="2555674"/>
            <a:chOff x="6672063" y="1481277"/>
            <a:chExt cx="3240000" cy="2555674"/>
          </a:xfrm>
        </p:grpSpPr>
        <p:sp>
          <p:nvSpPr>
            <p:cNvPr id="2" name="TextovéPole 1"/>
            <p:cNvSpPr txBox="1"/>
            <p:nvPr/>
          </p:nvSpPr>
          <p:spPr>
            <a:xfrm>
              <a:off x="7463971" y="1481277"/>
              <a:ext cx="1656184" cy="369332"/>
            </a:xfrm>
            <a:prstGeom prst="rect">
              <a:avLst/>
            </a:prstGeom>
            <a:noFill/>
          </p:spPr>
          <p:txBody>
            <a:bodyPr wrap="square" rtlCol="0">
              <a:spAutoFit/>
            </a:bodyPr>
            <a:lstStyle/>
            <a:p>
              <a:r>
                <a:rPr lang="cs-CZ" dirty="0"/>
                <a:t>Tyčový magnet</a:t>
              </a:r>
            </a:p>
          </p:txBody>
        </p:sp>
        <p:pic>
          <p:nvPicPr>
            <p:cNvPr id="11" name="Obrázek 10">
              <a:extLst>
                <a:ext uri="{FF2B5EF4-FFF2-40B4-BE49-F238E27FC236}">
                  <a16:creationId xmlns:a16="http://schemas.microsoft.com/office/drawing/2014/main" id="{BF26F0E2-7052-BB54-455B-449ACEBAF984}"/>
                </a:ext>
              </a:extLst>
            </p:cNvPr>
            <p:cNvPicPr>
              <a:picLocks noChangeAspect="1"/>
            </p:cNvPicPr>
            <p:nvPr/>
          </p:nvPicPr>
          <p:blipFill>
            <a:blip r:embed="rId2" cstate="print">
              <a:extLst>
                <a:ext uri="{28A0092B-C50C-407E-A947-70E740481C1C}">
                  <a14:useLocalDpi xmlns:a14="http://schemas.microsoft.com/office/drawing/2010/main" val="0"/>
                </a:ext>
              </a:extLst>
            </a:blip>
            <a:srcRect b="10872"/>
            <a:stretch>
              <a:fillRect/>
            </a:stretch>
          </p:blipFill>
          <p:spPr>
            <a:xfrm>
              <a:off x="6672063" y="1850609"/>
              <a:ext cx="3240000" cy="2186342"/>
            </a:xfrm>
            <a:prstGeom prst="rect">
              <a:avLst/>
            </a:prstGeom>
          </p:spPr>
        </p:pic>
        <p:grpSp>
          <p:nvGrpSpPr>
            <p:cNvPr id="22" name="Skupina 21">
              <a:extLst>
                <a:ext uri="{FF2B5EF4-FFF2-40B4-BE49-F238E27FC236}">
                  <a16:creationId xmlns:a16="http://schemas.microsoft.com/office/drawing/2014/main" id="{59ED333C-813F-2BE5-3BCA-0E4B445096B6}"/>
                </a:ext>
              </a:extLst>
            </p:cNvPr>
            <p:cNvGrpSpPr/>
            <p:nvPr/>
          </p:nvGrpSpPr>
          <p:grpSpPr>
            <a:xfrm>
              <a:off x="8256241" y="3668946"/>
              <a:ext cx="272382" cy="148972"/>
              <a:chOff x="8256241" y="3668946"/>
              <a:chExt cx="272382" cy="148972"/>
            </a:xfrm>
          </p:grpSpPr>
          <p:sp>
            <p:nvSpPr>
              <p:cNvPr id="12" name="Rovnoramenný trojúhelník 11">
                <a:extLst>
                  <a:ext uri="{FF2B5EF4-FFF2-40B4-BE49-F238E27FC236}">
                    <a16:creationId xmlns:a16="http://schemas.microsoft.com/office/drawing/2014/main" id="{D7DD3549-F861-A59F-77A6-65278C9540CC}"/>
                  </a:ext>
                </a:extLst>
              </p:cNvPr>
              <p:cNvSpPr/>
              <p:nvPr/>
            </p:nvSpPr>
            <p:spPr>
              <a:xfrm rot="16200000">
                <a:off x="8256241" y="3668946"/>
                <a:ext cx="144016" cy="144016"/>
              </a:xfrm>
              <a:prstGeom prst="triangl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Rovnoramenný trojúhelník 12">
                <a:extLst>
                  <a:ext uri="{FF2B5EF4-FFF2-40B4-BE49-F238E27FC236}">
                    <a16:creationId xmlns:a16="http://schemas.microsoft.com/office/drawing/2014/main" id="{E06A19AA-024E-AFA2-8F69-46532D4F8C2C}"/>
                  </a:ext>
                </a:extLst>
              </p:cNvPr>
              <p:cNvSpPr/>
              <p:nvPr/>
            </p:nvSpPr>
            <p:spPr>
              <a:xfrm rot="5240291">
                <a:off x="8398499" y="3687793"/>
                <a:ext cx="144016" cy="116233"/>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16" name="Rovnoramenný trojúhelník 15">
              <a:extLst>
                <a:ext uri="{FF2B5EF4-FFF2-40B4-BE49-F238E27FC236}">
                  <a16:creationId xmlns:a16="http://schemas.microsoft.com/office/drawing/2014/main" id="{55A62DFE-C25F-B464-F4D0-700B297A0858}"/>
                </a:ext>
              </a:extLst>
            </p:cNvPr>
            <p:cNvSpPr/>
            <p:nvPr/>
          </p:nvSpPr>
          <p:spPr>
            <a:xfrm rot="16200000">
              <a:off x="8155872" y="2041703"/>
              <a:ext cx="144016" cy="144016"/>
            </a:xfrm>
            <a:prstGeom prst="triangl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Rovnoramenný trojúhelník 16">
              <a:extLst>
                <a:ext uri="{FF2B5EF4-FFF2-40B4-BE49-F238E27FC236}">
                  <a16:creationId xmlns:a16="http://schemas.microsoft.com/office/drawing/2014/main" id="{B2B2C00B-32BA-A691-1619-EF889C6DDCEA}"/>
                </a:ext>
              </a:extLst>
            </p:cNvPr>
            <p:cNvSpPr/>
            <p:nvPr/>
          </p:nvSpPr>
          <p:spPr>
            <a:xfrm rot="5240291">
              <a:off x="8298130" y="2060550"/>
              <a:ext cx="144016" cy="116233"/>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grpSp>
      <p:grpSp>
        <p:nvGrpSpPr>
          <p:cNvPr id="34" name="Skupina 33">
            <a:extLst>
              <a:ext uri="{FF2B5EF4-FFF2-40B4-BE49-F238E27FC236}">
                <a16:creationId xmlns:a16="http://schemas.microsoft.com/office/drawing/2014/main" id="{628F216A-6C25-6C6B-A0C6-AA82B0CD0E2B}"/>
              </a:ext>
            </a:extLst>
          </p:cNvPr>
          <p:cNvGrpSpPr/>
          <p:nvPr/>
        </p:nvGrpSpPr>
        <p:grpSpPr>
          <a:xfrm>
            <a:off x="1950879" y="2295906"/>
            <a:ext cx="3606164" cy="3000758"/>
            <a:chOff x="1919976" y="1481277"/>
            <a:chExt cx="3606164" cy="3000758"/>
          </a:xfrm>
        </p:grpSpPr>
        <p:sp>
          <p:nvSpPr>
            <p:cNvPr id="6" name="TextovéPole 5"/>
            <p:cNvSpPr txBox="1"/>
            <p:nvPr/>
          </p:nvSpPr>
          <p:spPr>
            <a:xfrm>
              <a:off x="2855460" y="1481277"/>
              <a:ext cx="1944216" cy="369332"/>
            </a:xfrm>
            <a:prstGeom prst="rect">
              <a:avLst/>
            </a:prstGeom>
            <a:noFill/>
          </p:spPr>
          <p:txBody>
            <a:bodyPr wrap="square" rtlCol="0">
              <a:spAutoFit/>
            </a:bodyPr>
            <a:lstStyle/>
            <a:p>
              <a:r>
                <a:rPr lang="cs-CZ" dirty="0"/>
                <a:t>Spirála s proudem</a:t>
              </a:r>
            </a:p>
          </p:txBody>
        </p:sp>
        <p:pic>
          <p:nvPicPr>
            <p:cNvPr id="21" name="Obrázek 20">
              <a:extLst>
                <a:ext uri="{FF2B5EF4-FFF2-40B4-BE49-F238E27FC236}">
                  <a16:creationId xmlns:a16="http://schemas.microsoft.com/office/drawing/2014/main" id="{7A1AE6C7-0D62-C570-EE7C-668846AC149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07568" y="1907536"/>
              <a:ext cx="3240000" cy="2574499"/>
            </a:xfrm>
            <a:prstGeom prst="rect">
              <a:avLst/>
            </a:prstGeom>
          </p:spPr>
        </p:pic>
        <p:grpSp>
          <p:nvGrpSpPr>
            <p:cNvPr id="23" name="Skupina 22">
              <a:extLst>
                <a:ext uri="{FF2B5EF4-FFF2-40B4-BE49-F238E27FC236}">
                  <a16:creationId xmlns:a16="http://schemas.microsoft.com/office/drawing/2014/main" id="{7539CF07-D786-0A16-CB73-1D9CFC86BB42}"/>
                </a:ext>
              </a:extLst>
            </p:cNvPr>
            <p:cNvGrpSpPr/>
            <p:nvPr/>
          </p:nvGrpSpPr>
          <p:grpSpPr>
            <a:xfrm>
              <a:off x="3691377" y="2111233"/>
              <a:ext cx="272382" cy="148972"/>
              <a:chOff x="8256241" y="3668946"/>
              <a:chExt cx="272382" cy="148972"/>
            </a:xfrm>
          </p:grpSpPr>
          <p:sp>
            <p:nvSpPr>
              <p:cNvPr id="24" name="Rovnoramenný trojúhelník 23">
                <a:extLst>
                  <a:ext uri="{FF2B5EF4-FFF2-40B4-BE49-F238E27FC236}">
                    <a16:creationId xmlns:a16="http://schemas.microsoft.com/office/drawing/2014/main" id="{F2BE6C9A-249A-5033-5801-2B80806BFF08}"/>
                  </a:ext>
                </a:extLst>
              </p:cNvPr>
              <p:cNvSpPr/>
              <p:nvPr/>
            </p:nvSpPr>
            <p:spPr>
              <a:xfrm rot="16200000">
                <a:off x="8256241" y="3668946"/>
                <a:ext cx="144016" cy="144016"/>
              </a:xfrm>
              <a:prstGeom prst="triangl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5" name="Rovnoramenný trojúhelník 24">
                <a:extLst>
                  <a:ext uri="{FF2B5EF4-FFF2-40B4-BE49-F238E27FC236}">
                    <a16:creationId xmlns:a16="http://schemas.microsoft.com/office/drawing/2014/main" id="{7D82F688-F74C-18FC-AF0F-59C774506F1A}"/>
                  </a:ext>
                </a:extLst>
              </p:cNvPr>
              <p:cNvSpPr/>
              <p:nvPr/>
            </p:nvSpPr>
            <p:spPr>
              <a:xfrm rot="5240291">
                <a:off x="8398499" y="3687793"/>
                <a:ext cx="144016" cy="116233"/>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grpSp>
        <p:grpSp>
          <p:nvGrpSpPr>
            <p:cNvPr id="26" name="Skupina 25">
              <a:extLst>
                <a:ext uri="{FF2B5EF4-FFF2-40B4-BE49-F238E27FC236}">
                  <a16:creationId xmlns:a16="http://schemas.microsoft.com/office/drawing/2014/main" id="{7E1E7878-F4FF-3C75-0DD4-6914AF5ADFDB}"/>
                </a:ext>
              </a:extLst>
            </p:cNvPr>
            <p:cNvGrpSpPr/>
            <p:nvPr/>
          </p:nvGrpSpPr>
          <p:grpSpPr>
            <a:xfrm>
              <a:off x="3719736" y="4005064"/>
              <a:ext cx="272382" cy="148972"/>
              <a:chOff x="8256241" y="3668946"/>
              <a:chExt cx="272382" cy="148972"/>
            </a:xfrm>
          </p:grpSpPr>
          <p:sp>
            <p:nvSpPr>
              <p:cNvPr id="27" name="Rovnoramenný trojúhelník 26">
                <a:extLst>
                  <a:ext uri="{FF2B5EF4-FFF2-40B4-BE49-F238E27FC236}">
                    <a16:creationId xmlns:a16="http://schemas.microsoft.com/office/drawing/2014/main" id="{A79D1355-9C08-F3ED-0A40-C5F25EFBACBE}"/>
                  </a:ext>
                </a:extLst>
              </p:cNvPr>
              <p:cNvSpPr/>
              <p:nvPr/>
            </p:nvSpPr>
            <p:spPr>
              <a:xfrm rot="16200000">
                <a:off x="8256241" y="3668946"/>
                <a:ext cx="144016" cy="144016"/>
              </a:xfrm>
              <a:prstGeom prst="triangl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8" name="Rovnoramenný trojúhelník 27">
                <a:extLst>
                  <a:ext uri="{FF2B5EF4-FFF2-40B4-BE49-F238E27FC236}">
                    <a16:creationId xmlns:a16="http://schemas.microsoft.com/office/drawing/2014/main" id="{75396A12-BCE0-4582-5AAE-1F007A3CA05F}"/>
                  </a:ext>
                </a:extLst>
              </p:cNvPr>
              <p:cNvSpPr/>
              <p:nvPr/>
            </p:nvSpPr>
            <p:spPr>
              <a:xfrm rot="5240291">
                <a:off x="8398499" y="3687793"/>
                <a:ext cx="144016" cy="116233"/>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grpSp>
        <mc:AlternateContent xmlns:mc="http://schemas.openxmlformats.org/markup-compatibility/2006" xmlns:a14="http://schemas.microsoft.com/office/drawing/2010/main">
          <mc:Choice Requires="a14">
            <p:sp>
              <p:nvSpPr>
                <p:cNvPr id="29" name="TextovéPole 28">
                  <a:extLst>
                    <a:ext uri="{FF2B5EF4-FFF2-40B4-BE49-F238E27FC236}">
                      <a16:creationId xmlns:a16="http://schemas.microsoft.com/office/drawing/2014/main" id="{10F3ECEC-65B1-092C-CE03-F738A94A71DB}"/>
                    </a:ext>
                  </a:extLst>
                </p:cNvPr>
                <p:cNvSpPr txBox="1"/>
                <p:nvPr/>
              </p:nvSpPr>
              <p:spPr>
                <a:xfrm>
                  <a:off x="1919976" y="2990368"/>
                  <a:ext cx="21638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m:rPr>
                            <m:sty m:val="p"/>
                          </m:rPr>
                          <a:rPr lang="cs-CZ" i="0" dirty="0" smtClean="0">
                            <a:latin typeface="Cambria Math" panose="02040503050406030204" pitchFamily="18" charset="0"/>
                          </a:rPr>
                          <m:t>S</m:t>
                        </m:r>
                      </m:oMath>
                    </m:oMathPara>
                  </a14:m>
                  <a:endParaRPr lang="cs-CZ" dirty="0"/>
                </a:p>
              </p:txBody>
            </p:sp>
          </mc:Choice>
          <mc:Fallback xmlns="">
            <p:sp>
              <p:nvSpPr>
                <p:cNvPr id="29" name="TextovéPole 28">
                  <a:extLst>
                    <a:ext uri="{FF2B5EF4-FFF2-40B4-BE49-F238E27FC236}">
                      <a16:creationId xmlns:a16="http://schemas.microsoft.com/office/drawing/2014/main" id="{10F3ECEC-65B1-092C-CE03-F738A94A71DB}"/>
                    </a:ext>
                  </a:extLst>
                </p:cNvPr>
                <p:cNvSpPr txBox="1">
                  <a:spLocks noRot="1" noChangeAspect="1" noMove="1" noResize="1" noEditPoints="1" noAdjustHandles="1" noChangeArrowheads="1" noChangeShapeType="1" noTextEdit="1"/>
                </p:cNvSpPr>
                <p:nvPr/>
              </p:nvSpPr>
              <p:spPr>
                <a:xfrm>
                  <a:off x="1919976" y="2990368"/>
                  <a:ext cx="216384" cy="369332"/>
                </a:xfrm>
                <a:prstGeom prst="rect">
                  <a:avLst/>
                </a:prstGeom>
                <a:blipFill>
                  <a:blip r:embed="rId4"/>
                  <a:stretch>
                    <a:fillRect r="-33333"/>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30" name="TextovéPole 29">
                  <a:extLst>
                    <a:ext uri="{FF2B5EF4-FFF2-40B4-BE49-F238E27FC236}">
                      <a16:creationId xmlns:a16="http://schemas.microsoft.com/office/drawing/2014/main" id="{CFD1516A-7127-0A87-55F7-91EC09260F4B}"/>
                    </a:ext>
                  </a:extLst>
                </p:cNvPr>
                <p:cNvSpPr txBox="1"/>
                <p:nvPr/>
              </p:nvSpPr>
              <p:spPr>
                <a:xfrm>
                  <a:off x="5309756" y="3010119"/>
                  <a:ext cx="21638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m:rPr>
                            <m:sty m:val="p"/>
                          </m:rPr>
                          <a:rPr lang="cs-CZ" i="0" dirty="0" smtClean="0">
                            <a:latin typeface="Cambria Math" panose="02040503050406030204" pitchFamily="18" charset="0"/>
                          </a:rPr>
                          <m:t>N</m:t>
                        </m:r>
                      </m:oMath>
                    </m:oMathPara>
                  </a14:m>
                  <a:endParaRPr lang="cs-CZ" dirty="0"/>
                </a:p>
              </p:txBody>
            </p:sp>
          </mc:Choice>
          <mc:Fallback xmlns="">
            <p:sp>
              <p:nvSpPr>
                <p:cNvPr id="30" name="TextovéPole 29">
                  <a:extLst>
                    <a:ext uri="{FF2B5EF4-FFF2-40B4-BE49-F238E27FC236}">
                      <a16:creationId xmlns:a16="http://schemas.microsoft.com/office/drawing/2014/main" id="{CFD1516A-7127-0A87-55F7-91EC09260F4B}"/>
                    </a:ext>
                  </a:extLst>
                </p:cNvPr>
                <p:cNvSpPr txBox="1">
                  <a:spLocks noRot="1" noChangeAspect="1" noMove="1" noResize="1" noEditPoints="1" noAdjustHandles="1" noChangeArrowheads="1" noChangeShapeType="1" noTextEdit="1"/>
                </p:cNvSpPr>
                <p:nvPr/>
              </p:nvSpPr>
              <p:spPr>
                <a:xfrm>
                  <a:off x="5309756" y="3010119"/>
                  <a:ext cx="216384" cy="369332"/>
                </a:xfrm>
                <a:prstGeom prst="rect">
                  <a:avLst/>
                </a:prstGeom>
                <a:blipFill>
                  <a:blip r:embed="rId5"/>
                  <a:stretch>
                    <a:fillRect r="-52778"/>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31" name="TextovéPole 30">
                  <a:extLst>
                    <a:ext uri="{FF2B5EF4-FFF2-40B4-BE49-F238E27FC236}">
                      <a16:creationId xmlns:a16="http://schemas.microsoft.com/office/drawing/2014/main" id="{D3261740-C5FB-195F-194D-520911ACF1AB}"/>
                    </a:ext>
                  </a:extLst>
                </p:cNvPr>
                <p:cNvSpPr txBox="1"/>
                <p:nvPr/>
              </p:nvSpPr>
              <p:spPr>
                <a:xfrm>
                  <a:off x="4004252" y="4036951"/>
                  <a:ext cx="21638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m:rPr>
                            <m:sty m:val="p"/>
                          </m:rPr>
                          <a:rPr lang="cs-CZ" i="0" dirty="0" smtClean="0">
                            <a:latin typeface="Cambria Math" panose="02040503050406030204" pitchFamily="18" charset="0"/>
                          </a:rPr>
                          <m:t>S</m:t>
                        </m:r>
                      </m:oMath>
                    </m:oMathPara>
                  </a14:m>
                  <a:endParaRPr lang="cs-CZ" dirty="0"/>
                </a:p>
              </p:txBody>
            </p:sp>
          </mc:Choice>
          <mc:Fallback xmlns="">
            <p:sp>
              <p:nvSpPr>
                <p:cNvPr id="31" name="TextovéPole 30">
                  <a:extLst>
                    <a:ext uri="{FF2B5EF4-FFF2-40B4-BE49-F238E27FC236}">
                      <a16:creationId xmlns:a16="http://schemas.microsoft.com/office/drawing/2014/main" id="{D3261740-C5FB-195F-194D-520911ACF1AB}"/>
                    </a:ext>
                  </a:extLst>
                </p:cNvPr>
                <p:cNvSpPr txBox="1">
                  <a:spLocks noRot="1" noChangeAspect="1" noMove="1" noResize="1" noEditPoints="1" noAdjustHandles="1" noChangeArrowheads="1" noChangeShapeType="1" noTextEdit="1"/>
                </p:cNvSpPr>
                <p:nvPr/>
              </p:nvSpPr>
              <p:spPr>
                <a:xfrm>
                  <a:off x="4004252" y="4036951"/>
                  <a:ext cx="216384" cy="369332"/>
                </a:xfrm>
                <a:prstGeom prst="rect">
                  <a:avLst/>
                </a:prstGeom>
                <a:blipFill>
                  <a:blip r:embed="rId6"/>
                  <a:stretch>
                    <a:fillRect r="-34286"/>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32" name="TextovéPole 31">
                  <a:extLst>
                    <a:ext uri="{FF2B5EF4-FFF2-40B4-BE49-F238E27FC236}">
                      <a16:creationId xmlns:a16="http://schemas.microsoft.com/office/drawing/2014/main" id="{CB4AF9BB-9E09-A987-1F77-6C8195B90D91}"/>
                    </a:ext>
                  </a:extLst>
                </p:cNvPr>
                <p:cNvSpPr txBox="1"/>
                <p:nvPr/>
              </p:nvSpPr>
              <p:spPr>
                <a:xfrm>
                  <a:off x="3439153" y="4052221"/>
                  <a:ext cx="21638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m:rPr>
                            <m:sty m:val="p"/>
                          </m:rPr>
                          <a:rPr lang="cs-CZ" i="0" dirty="0" smtClean="0">
                            <a:latin typeface="Cambria Math" panose="02040503050406030204" pitchFamily="18" charset="0"/>
                          </a:rPr>
                          <m:t>N</m:t>
                        </m:r>
                      </m:oMath>
                    </m:oMathPara>
                  </a14:m>
                  <a:endParaRPr lang="cs-CZ" dirty="0"/>
                </a:p>
              </p:txBody>
            </p:sp>
          </mc:Choice>
          <mc:Fallback xmlns="">
            <p:sp>
              <p:nvSpPr>
                <p:cNvPr id="32" name="TextovéPole 31">
                  <a:extLst>
                    <a:ext uri="{FF2B5EF4-FFF2-40B4-BE49-F238E27FC236}">
                      <a16:creationId xmlns:a16="http://schemas.microsoft.com/office/drawing/2014/main" id="{CB4AF9BB-9E09-A987-1F77-6C8195B90D91}"/>
                    </a:ext>
                  </a:extLst>
                </p:cNvPr>
                <p:cNvSpPr txBox="1">
                  <a:spLocks noRot="1" noChangeAspect="1" noMove="1" noResize="1" noEditPoints="1" noAdjustHandles="1" noChangeArrowheads="1" noChangeShapeType="1" noTextEdit="1"/>
                </p:cNvSpPr>
                <p:nvPr/>
              </p:nvSpPr>
              <p:spPr>
                <a:xfrm>
                  <a:off x="3439153" y="4052221"/>
                  <a:ext cx="216384" cy="369332"/>
                </a:xfrm>
                <a:prstGeom prst="rect">
                  <a:avLst/>
                </a:prstGeom>
                <a:blipFill>
                  <a:blip r:embed="rId7"/>
                  <a:stretch>
                    <a:fillRect r="-52778"/>
                  </a:stretch>
                </a:blipFill>
              </p:spPr>
              <p:txBody>
                <a:bodyPr/>
                <a:lstStyle/>
                <a:p>
                  <a:r>
                    <a:rPr lang="cs-CZ">
                      <a:noFill/>
                    </a:rPr>
                    <a:t> </a:t>
                  </a:r>
                </a:p>
              </p:txBody>
            </p:sp>
          </mc:Fallback>
        </mc:AlternateContent>
      </p:grpSp>
      <p:sp>
        <p:nvSpPr>
          <p:cNvPr id="35" name="TextovéPole 34">
            <a:extLst>
              <a:ext uri="{FF2B5EF4-FFF2-40B4-BE49-F238E27FC236}">
                <a16:creationId xmlns:a16="http://schemas.microsoft.com/office/drawing/2014/main" id="{2CFEE743-648A-07C3-F892-5E23FCAFFE0F}"/>
              </a:ext>
            </a:extLst>
          </p:cNvPr>
          <p:cNvSpPr txBox="1"/>
          <p:nvPr/>
        </p:nvSpPr>
        <p:spPr>
          <a:xfrm>
            <a:off x="479376" y="5445224"/>
            <a:ext cx="11449272" cy="646331"/>
          </a:xfrm>
          <a:prstGeom prst="rect">
            <a:avLst/>
          </a:prstGeom>
          <a:noFill/>
        </p:spPr>
        <p:txBody>
          <a:bodyPr wrap="square" rtlCol="0">
            <a:spAutoFit/>
          </a:bodyPr>
          <a:lstStyle/>
          <a:p>
            <a:r>
              <a:rPr lang="cs-CZ" dirty="0"/>
              <a:t>Poloha pólů cívky závisí na směru toku proudu v závitech spirály. Jestliže se směr proudu změní v opačný, zamění se navzájem i póly cívky.</a:t>
            </a:r>
          </a:p>
        </p:txBody>
      </p:sp>
      <p:sp>
        <p:nvSpPr>
          <p:cNvPr id="37" name="TextovéPole 36">
            <a:extLst>
              <a:ext uri="{FF2B5EF4-FFF2-40B4-BE49-F238E27FC236}">
                <a16:creationId xmlns:a16="http://schemas.microsoft.com/office/drawing/2014/main" id="{C3B89F5E-622A-ACB0-927A-9BCA5DCBCF0C}"/>
              </a:ext>
            </a:extLst>
          </p:cNvPr>
          <p:cNvSpPr txBox="1"/>
          <p:nvPr/>
        </p:nvSpPr>
        <p:spPr>
          <a:xfrm>
            <a:off x="479376" y="404664"/>
            <a:ext cx="4608512" cy="461665"/>
          </a:xfrm>
          <a:prstGeom prst="rect">
            <a:avLst/>
          </a:prstGeom>
          <a:noFill/>
        </p:spPr>
        <p:txBody>
          <a:bodyPr wrap="square" rtlCol="0">
            <a:spAutoFit/>
          </a:bodyPr>
          <a:lstStyle/>
          <a:p>
            <a:r>
              <a:rPr lang="cs-CZ" sz="2400" dirty="0">
                <a:latin typeface="+mj-lt"/>
                <a:ea typeface="+mj-ea"/>
                <a:cs typeface="+mj-cs"/>
              </a:rPr>
              <a:t>Magnetické pole spirály</a:t>
            </a:r>
          </a:p>
        </p:txBody>
      </p:sp>
      <p:sp>
        <p:nvSpPr>
          <p:cNvPr id="3" name="Zástupný symbol pro číslo snímku 2">
            <a:extLst>
              <a:ext uri="{FF2B5EF4-FFF2-40B4-BE49-F238E27FC236}">
                <a16:creationId xmlns:a16="http://schemas.microsoft.com/office/drawing/2014/main" id="{F09CDCD2-53BB-63D5-F77B-45A39053536E}"/>
              </a:ext>
            </a:extLst>
          </p:cNvPr>
          <p:cNvSpPr>
            <a:spLocks noGrp="1"/>
          </p:cNvSpPr>
          <p:nvPr>
            <p:ph type="sldNum" sz="quarter" idx="12"/>
          </p:nvPr>
        </p:nvSpPr>
        <p:spPr/>
        <p:txBody>
          <a:bodyPr/>
          <a:lstStyle/>
          <a:p>
            <a:pPr>
              <a:defRPr/>
            </a:pPr>
            <a:fld id="{9EC29595-81E5-4E8E-8A82-5684CCFD186E}" type="slidenum">
              <a:rPr lang="cs-CZ" smtClean="0"/>
              <a:pPr>
                <a:defRPr/>
              </a:pPr>
              <a:t>4</a:t>
            </a:fld>
            <a:endParaRPr lang="cs-CZ"/>
          </a:p>
        </p:txBody>
      </p:sp>
    </p:spTree>
    <p:extLst>
      <p:ext uri="{BB962C8B-B14F-4D97-AF65-F5344CB8AC3E}">
        <p14:creationId xmlns:p14="http://schemas.microsoft.com/office/powerpoint/2010/main" val="7368455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Nadpis 1"/>
          <p:cNvSpPr>
            <a:spLocks noGrp="1"/>
          </p:cNvSpPr>
          <p:nvPr>
            <p:ph type="title"/>
          </p:nvPr>
        </p:nvSpPr>
        <p:spPr>
          <a:xfrm>
            <a:off x="609600" y="274638"/>
            <a:ext cx="10670976" cy="1143000"/>
          </a:xfrm>
        </p:spPr>
        <p:txBody>
          <a:bodyPr/>
          <a:lstStyle/>
          <a:p>
            <a:pPr algn="l"/>
            <a:r>
              <a:rPr lang="cs-CZ" altLang="cs-CZ" sz="2800" dirty="0"/>
              <a:t>Určení severního a jižního pólu spirály, kterou prochází elektrický proud. Ampérovo pravidlo pravé ruky (pro spirálu – cívku)</a:t>
            </a:r>
          </a:p>
        </p:txBody>
      </p:sp>
      <p:sp>
        <p:nvSpPr>
          <p:cNvPr id="2" name="Obdélník 1"/>
          <p:cNvSpPr/>
          <p:nvPr/>
        </p:nvSpPr>
        <p:spPr>
          <a:xfrm>
            <a:off x="760512" y="4524887"/>
            <a:ext cx="4788532" cy="1200329"/>
          </a:xfrm>
          <a:prstGeom prst="rect">
            <a:avLst/>
          </a:prstGeom>
        </p:spPr>
        <p:txBody>
          <a:bodyPr wrap="square">
            <a:spAutoFit/>
          </a:bodyPr>
          <a:lstStyle/>
          <a:p>
            <a:r>
              <a:rPr lang="pt-BR" b="1" dirty="0"/>
              <a:t>AMPÉROVO PRAVIDLO PRAVÉ RUKY</a:t>
            </a:r>
            <a:r>
              <a:rPr lang="cs-CZ" b="1" dirty="0"/>
              <a:t> - cívka</a:t>
            </a:r>
            <a:r>
              <a:rPr lang="pt-BR" b="1" dirty="0"/>
              <a:t>:</a:t>
            </a:r>
          </a:p>
          <a:p>
            <a:r>
              <a:rPr lang="cs-CZ" dirty="0"/>
              <a:t>Pravou ruku položíme na cívku tak, aby pokrčené prsty ukazovaly směr proudu v závitech cívky, pak palec ukazuje polohu severního pólu cívky.</a:t>
            </a:r>
          </a:p>
        </p:txBody>
      </p:sp>
      <p:pic>
        <p:nvPicPr>
          <p:cNvPr id="7" name="Obrázek 6">
            <a:extLst>
              <a:ext uri="{FF2B5EF4-FFF2-40B4-BE49-F238E27FC236}">
                <a16:creationId xmlns:a16="http://schemas.microsoft.com/office/drawing/2014/main" id="{F190B435-76A6-DC9A-C583-B573F22719B6}"/>
              </a:ext>
            </a:extLst>
          </p:cNvPr>
          <p:cNvPicPr>
            <a:picLocks noChangeAspect="1"/>
          </p:cNvPicPr>
          <p:nvPr/>
        </p:nvPicPr>
        <p:blipFill>
          <a:blip r:embed="rId2" cstate="print">
            <a:extLst>
              <a:ext uri="{28A0092B-C50C-407E-A947-70E740481C1C}">
                <a14:useLocalDpi xmlns:a14="http://schemas.microsoft.com/office/drawing/2010/main" val="0"/>
              </a:ext>
            </a:extLst>
          </a:blip>
          <a:srcRect b="11952"/>
          <a:stretch>
            <a:fillRect/>
          </a:stretch>
        </p:blipFill>
        <p:spPr>
          <a:xfrm>
            <a:off x="760512" y="1598824"/>
            <a:ext cx="4669892" cy="2694272"/>
          </a:xfrm>
          <a:prstGeom prst="rect">
            <a:avLst/>
          </a:prstGeom>
        </p:spPr>
      </p:pic>
      <p:pic>
        <p:nvPicPr>
          <p:cNvPr id="9" name="Obrázek 8">
            <a:extLst>
              <a:ext uri="{FF2B5EF4-FFF2-40B4-BE49-F238E27FC236}">
                <a16:creationId xmlns:a16="http://schemas.microsoft.com/office/drawing/2014/main" id="{DFE8E437-E370-EE7D-15B3-7D19D050F89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20136" y="1598824"/>
            <a:ext cx="3456000" cy="2926063"/>
          </a:xfrm>
          <a:prstGeom prst="rect">
            <a:avLst/>
          </a:prstGeom>
        </p:spPr>
      </p:pic>
      <p:sp>
        <p:nvSpPr>
          <p:cNvPr id="10" name="TextovéPole 9">
            <a:extLst>
              <a:ext uri="{FF2B5EF4-FFF2-40B4-BE49-F238E27FC236}">
                <a16:creationId xmlns:a16="http://schemas.microsoft.com/office/drawing/2014/main" id="{A0DBA424-0CFC-9C68-2699-7ABDF5033261}"/>
              </a:ext>
            </a:extLst>
          </p:cNvPr>
          <p:cNvSpPr txBox="1"/>
          <p:nvPr/>
        </p:nvSpPr>
        <p:spPr>
          <a:xfrm>
            <a:off x="6312024" y="4706073"/>
            <a:ext cx="5616624" cy="923330"/>
          </a:xfrm>
          <a:prstGeom prst="rect">
            <a:avLst/>
          </a:prstGeom>
          <a:noFill/>
        </p:spPr>
        <p:txBody>
          <a:bodyPr wrap="square" rtlCol="0">
            <a:spAutoFit/>
          </a:bodyPr>
          <a:lstStyle/>
          <a:p>
            <a:r>
              <a:rPr lang="cs-CZ" dirty="0"/>
              <a:t>Magnetické pole spirály (cívky) existuje i v její dutině, kde jsou indukční čáry rovnoběžné. Takové pole označujeme jako </a:t>
            </a:r>
            <a:r>
              <a:rPr lang="cs-CZ" b="1" dirty="0"/>
              <a:t>homogenní</a:t>
            </a:r>
            <a:r>
              <a:rPr lang="cs-CZ" dirty="0"/>
              <a:t>.</a:t>
            </a:r>
          </a:p>
        </p:txBody>
      </p:sp>
      <p:sp>
        <p:nvSpPr>
          <p:cNvPr id="11" name="TextovéPole 10">
            <a:extLst>
              <a:ext uri="{FF2B5EF4-FFF2-40B4-BE49-F238E27FC236}">
                <a16:creationId xmlns:a16="http://schemas.microsoft.com/office/drawing/2014/main" id="{0EB3EA0E-587E-9CFF-372A-C69AF4336E2C}"/>
              </a:ext>
            </a:extLst>
          </p:cNvPr>
          <p:cNvSpPr txBox="1"/>
          <p:nvPr/>
        </p:nvSpPr>
        <p:spPr>
          <a:xfrm>
            <a:off x="407368" y="5725216"/>
            <a:ext cx="11377264" cy="338554"/>
          </a:xfrm>
          <a:prstGeom prst="rect">
            <a:avLst/>
          </a:prstGeom>
          <a:noFill/>
        </p:spPr>
        <p:txBody>
          <a:bodyPr wrap="square" rtlCol="0">
            <a:spAutoFit/>
          </a:bodyPr>
          <a:lstStyle/>
          <a:p>
            <a:r>
              <a:rPr lang="cs-CZ" sz="1600" dirty="0"/>
              <a:t>Magnetické indukční čáry jsou vždy uzavřené křivky. Tím se liší magnetické pole o elektrického pole v okolí těles  s elektrickým nábojem.</a:t>
            </a:r>
          </a:p>
        </p:txBody>
      </p:sp>
      <p:sp>
        <p:nvSpPr>
          <p:cNvPr id="12" name="TextovéPole 11">
            <a:extLst>
              <a:ext uri="{FF2B5EF4-FFF2-40B4-BE49-F238E27FC236}">
                <a16:creationId xmlns:a16="http://schemas.microsoft.com/office/drawing/2014/main" id="{ED26BE1B-1FD7-7EBC-7B79-0BB9AFCDF97D}"/>
              </a:ext>
            </a:extLst>
          </p:cNvPr>
          <p:cNvSpPr txBox="1"/>
          <p:nvPr/>
        </p:nvSpPr>
        <p:spPr>
          <a:xfrm>
            <a:off x="875420" y="6165304"/>
            <a:ext cx="10441160" cy="338554"/>
          </a:xfrm>
          <a:prstGeom prst="rect">
            <a:avLst/>
          </a:prstGeom>
          <a:noFill/>
          <a:ln w="19050">
            <a:solidFill>
              <a:srgbClr val="FF0000"/>
            </a:solidFill>
          </a:ln>
        </p:spPr>
        <p:txBody>
          <a:bodyPr wrap="square" rtlCol="0">
            <a:spAutoFit/>
          </a:bodyPr>
          <a:lstStyle/>
          <a:p>
            <a:pPr algn="ctr"/>
            <a:r>
              <a:rPr lang="cs-CZ" sz="1600" dirty="0"/>
              <a:t>Magnetické pole je důsledkem pohybu částic s elektrickým nábojem, například elektronů, a vzniká v okolí vodičů s proudem.</a:t>
            </a:r>
          </a:p>
        </p:txBody>
      </p:sp>
      <p:sp>
        <p:nvSpPr>
          <p:cNvPr id="3" name="Zástupný symbol pro číslo snímku 2">
            <a:extLst>
              <a:ext uri="{FF2B5EF4-FFF2-40B4-BE49-F238E27FC236}">
                <a16:creationId xmlns:a16="http://schemas.microsoft.com/office/drawing/2014/main" id="{F6078A76-5183-9A8B-603C-44211FD6E461}"/>
              </a:ext>
            </a:extLst>
          </p:cNvPr>
          <p:cNvSpPr>
            <a:spLocks noGrp="1"/>
          </p:cNvSpPr>
          <p:nvPr>
            <p:ph type="sldNum" sz="quarter" idx="12"/>
          </p:nvPr>
        </p:nvSpPr>
        <p:spPr/>
        <p:txBody>
          <a:bodyPr/>
          <a:lstStyle/>
          <a:p>
            <a:pPr>
              <a:defRPr/>
            </a:pPr>
            <a:fld id="{9EC29595-81E5-4E8E-8A82-5684CCFD186E}" type="slidenum">
              <a:rPr lang="cs-CZ" smtClean="0"/>
              <a:pPr>
                <a:defRPr/>
              </a:pPr>
              <a:t>5</a:t>
            </a:fld>
            <a:endParaRPr lang="cs-CZ"/>
          </a:p>
        </p:txBody>
      </p:sp>
    </p:spTree>
    <p:extLst>
      <p:ext uri="{BB962C8B-B14F-4D97-AF65-F5344CB8AC3E}">
        <p14:creationId xmlns:p14="http://schemas.microsoft.com/office/powerpoint/2010/main" val="29190490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a:extLst>
              <a:ext uri="{FF2B5EF4-FFF2-40B4-BE49-F238E27FC236}">
                <a16:creationId xmlns:a16="http://schemas.microsoft.com/office/drawing/2014/main" id="{EC27F1AC-BA8A-B56E-B0EC-BAB46322230D}"/>
              </a:ext>
            </a:extLst>
          </p:cNvPr>
          <p:cNvSpPr txBox="1"/>
          <p:nvPr/>
        </p:nvSpPr>
        <p:spPr>
          <a:xfrm>
            <a:off x="521350" y="476672"/>
            <a:ext cx="11377264" cy="646331"/>
          </a:xfrm>
          <a:prstGeom prst="rect">
            <a:avLst/>
          </a:prstGeom>
          <a:noFill/>
        </p:spPr>
        <p:txBody>
          <a:bodyPr wrap="square">
            <a:spAutoFit/>
          </a:bodyPr>
          <a:lstStyle/>
          <a:p>
            <a:pPr algn="ctr"/>
            <a:r>
              <a:rPr lang="cs-CZ" b="1" dirty="0"/>
              <a:t>Jak by se orientovala magnetickém poli Země volně otočná spirála kterou by procházel stejnosměrný elektrický proud? Chovala by se jako magnetka?</a:t>
            </a:r>
          </a:p>
        </p:txBody>
      </p:sp>
      <p:sp>
        <p:nvSpPr>
          <p:cNvPr id="6" name="TextovéPole 5">
            <a:extLst>
              <a:ext uri="{FF2B5EF4-FFF2-40B4-BE49-F238E27FC236}">
                <a16:creationId xmlns:a16="http://schemas.microsoft.com/office/drawing/2014/main" id="{FCD5D896-94EA-B01F-7594-59E6F61DE106}"/>
              </a:ext>
            </a:extLst>
          </p:cNvPr>
          <p:cNvSpPr txBox="1"/>
          <p:nvPr/>
        </p:nvSpPr>
        <p:spPr>
          <a:xfrm>
            <a:off x="551384" y="1535881"/>
            <a:ext cx="11377264" cy="3970318"/>
          </a:xfrm>
          <a:prstGeom prst="rect">
            <a:avLst/>
          </a:prstGeom>
          <a:noFill/>
        </p:spPr>
        <p:txBody>
          <a:bodyPr wrap="square">
            <a:spAutoFit/>
          </a:bodyPr>
          <a:lstStyle/>
          <a:p>
            <a:pPr>
              <a:buNone/>
            </a:pPr>
            <a:r>
              <a:rPr lang="cs-CZ" b="1" dirty="0"/>
              <a:t>Ano — chovala by se velmi podobně jako magnetka.</a:t>
            </a:r>
          </a:p>
          <a:p>
            <a:pPr>
              <a:buNone/>
            </a:pPr>
            <a:r>
              <a:rPr lang="cs-CZ" dirty="0"/>
              <a:t>Když spirálou (cívkou) prochází stejnosměrný proud, vzniká kolem ní magnetické pole. Cívka se pak chová jako elektromagnet:</a:t>
            </a:r>
          </a:p>
          <a:p>
            <a:pPr>
              <a:buNone/>
            </a:pPr>
            <a:endParaRPr lang="cs-CZ" dirty="0"/>
          </a:p>
          <a:p>
            <a:pPr marL="285750" indent="-285750">
              <a:buFont typeface="Arial" panose="020B0604020202020204" pitchFamily="34" charset="0"/>
              <a:buChar char="•"/>
            </a:pPr>
            <a:r>
              <a:rPr lang="cs-CZ" dirty="0"/>
              <a:t>jeden konec cívky je magnetický severní pól, </a:t>
            </a:r>
          </a:p>
          <a:p>
            <a:pPr marL="285750" indent="-285750">
              <a:buFont typeface="Arial" panose="020B0604020202020204" pitchFamily="34" charset="0"/>
              <a:buChar char="•"/>
            </a:pPr>
            <a:r>
              <a:rPr lang="cs-CZ" dirty="0"/>
              <a:t>druhý konec je magnetický jižní pól. </a:t>
            </a:r>
          </a:p>
          <a:p>
            <a:pPr marL="285750" indent="-285750">
              <a:buFont typeface="Arial" panose="020B0604020202020204" pitchFamily="34" charset="0"/>
              <a:buChar char="•"/>
            </a:pPr>
            <a:endParaRPr lang="cs-CZ" dirty="0"/>
          </a:p>
          <a:p>
            <a:pPr>
              <a:buNone/>
            </a:pPr>
            <a:r>
              <a:rPr lang="cs-CZ" dirty="0"/>
              <a:t>Pokud by byla cívka volně otočná v magnetickém poli Země, působily by na ni magnetické síly a natočila by se stejně jako kompas:</a:t>
            </a:r>
          </a:p>
          <a:p>
            <a:pPr>
              <a:buNone/>
            </a:pPr>
            <a:endParaRPr lang="cs-CZ" dirty="0"/>
          </a:p>
          <a:p>
            <a:pPr marL="285750" indent="-285750">
              <a:buFont typeface="Arial" panose="020B0604020202020204" pitchFamily="34" charset="0"/>
              <a:buChar char="•"/>
            </a:pPr>
            <a:r>
              <a:rPr lang="cs-CZ" dirty="0"/>
              <a:t>její magnetický severní pól by směřoval k jihu magnetického pole Země (tedy přibližně k zeměpisnému severu), </a:t>
            </a:r>
          </a:p>
          <a:p>
            <a:pPr marL="285750" indent="-285750">
              <a:buFont typeface="Arial" panose="020B0604020202020204" pitchFamily="34" charset="0"/>
              <a:buChar char="•"/>
            </a:pPr>
            <a:r>
              <a:rPr lang="cs-CZ" dirty="0"/>
              <a:t>její osa by se ustálila ve směru sever–jih. </a:t>
            </a:r>
          </a:p>
          <a:p>
            <a:pPr marL="285750" indent="-285750">
              <a:buFont typeface="Arial" panose="020B0604020202020204" pitchFamily="34" charset="0"/>
              <a:buChar char="•"/>
            </a:pPr>
            <a:endParaRPr lang="cs-CZ" dirty="0"/>
          </a:p>
          <a:p>
            <a:pPr>
              <a:buNone/>
            </a:pPr>
            <a:r>
              <a:rPr lang="cs-CZ" b="1" dirty="0"/>
              <a:t>Takže ano — cívka se stejnosměrným proudem by se v magnetickém poli Země orientovala podobně jako magnetka.</a:t>
            </a:r>
          </a:p>
        </p:txBody>
      </p:sp>
      <p:sp>
        <p:nvSpPr>
          <p:cNvPr id="2" name="Zástupný symbol pro číslo snímku 1">
            <a:extLst>
              <a:ext uri="{FF2B5EF4-FFF2-40B4-BE49-F238E27FC236}">
                <a16:creationId xmlns:a16="http://schemas.microsoft.com/office/drawing/2014/main" id="{94AAB99E-C68D-B731-F83F-993C60527494}"/>
              </a:ext>
            </a:extLst>
          </p:cNvPr>
          <p:cNvSpPr>
            <a:spLocks noGrp="1"/>
          </p:cNvSpPr>
          <p:nvPr>
            <p:ph type="sldNum" sz="quarter" idx="12"/>
          </p:nvPr>
        </p:nvSpPr>
        <p:spPr/>
        <p:txBody>
          <a:bodyPr/>
          <a:lstStyle/>
          <a:p>
            <a:pPr>
              <a:defRPr/>
            </a:pPr>
            <a:fld id="{9EC29595-81E5-4E8E-8A82-5684CCFD186E}" type="slidenum">
              <a:rPr lang="cs-CZ" smtClean="0"/>
              <a:pPr>
                <a:defRPr/>
              </a:pPr>
              <a:t>6</a:t>
            </a:fld>
            <a:endParaRPr lang="cs-CZ"/>
          </a:p>
        </p:txBody>
      </p:sp>
    </p:spTree>
    <p:extLst>
      <p:ext uri="{BB962C8B-B14F-4D97-AF65-F5344CB8AC3E}">
        <p14:creationId xmlns:p14="http://schemas.microsoft.com/office/powerpoint/2010/main" val="8755914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23392" y="286102"/>
            <a:ext cx="5122912" cy="562074"/>
          </a:xfrm>
        </p:spPr>
        <p:txBody>
          <a:bodyPr/>
          <a:lstStyle/>
          <a:p>
            <a:pPr algn="l"/>
            <a:r>
              <a:rPr lang="cs-CZ" sz="2800" dirty="0"/>
              <a:t>Silové účinky magnetického pole</a:t>
            </a:r>
          </a:p>
        </p:txBody>
      </p:sp>
      <p:sp>
        <p:nvSpPr>
          <p:cNvPr id="3" name="TextovéPole 2"/>
          <p:cNvSpPr txBox="1"/>
          <p:nvPr/>
        </p:nvSpPr>
        <p:spPr>
          <a:xfrm>
            <a:off x="623392" y="750309"/>
            <a:ext cx="7992888" cy="2492990"/>
          </a:xfrm>
          <a:prstGeom prst="rect">
            <a:avLst/>
          </a:prstGeom>
          <a:noFill/>
        </p:spPr>
        <p:txBody>
          <a:bodyPr wrap="square" rtlCol="0">
            <a:spAutoFit/>
          </a:bodyPr>
          <a:lstStyle/>
          <a:p>
            <a:r>
              <a:rPr lang="cs-CZ" dirty="0"/>
              <a:t>V gravitačním poli působí na hmotná tělesa gravitační síla </a:t>
            </a:r>
            <a:r>
              <a:rPr lang="cs-CZ" dirty="0" err="1"/>
              <a:t>F</a:t>
            </a:r>
            <a:r>
              <a:rPr lang="cs-CZ" baseline="-25000" dirty="0" err="1"/>
              <a:t>g</a:t>
            </a:r>
            <a:r>
              <a:rPr lang="cs-CZ" dirty="0"/>
              <a:t> – viz Newtonův gravitační zákon.</a:t>
            </a:r>
          </a:p>
          <a:p>
            <a:r>
              <a:rPr lang="cs-CZ" dirty="0"/>
              <a:t>V elektrickém poli působí na elektricky nabité těleso elektrická síla </a:t>
            </a:r>
            <a:r>
              <a:rPr lang="cs-CZ" dirty="0" err="1"/>
              <a:t>F</a:t>
            </a:r>
            <a:r>
              <a:rPr lang="cs-CZ" baseline="-25000" dirty="0" err="1"/>
              <a:t>e</a:t>
            </a:r>
            <a:r>
              <a:rPr lang="cs-CZ" dirty="0"/>
              <a:t> – viz Coulombův zákon.</a:t>
            </a:r>
          </a:p>
          <a:p>
            <a:endParaRPr lang="cs-CZ" sz="600" dirty="0"/>
          </a:p>
          <a:p>
            <a:r>
              <a:rPr lang="cs-CZ" b="1" dirty="0"/>
              <a:t>Silové působení určitého druhu je charakteristickou vlastností každého fyzikálního pole</a:t>
            </a:r>
          </a:p>
          <a:p>
            <a:endParaRPr lang="cs-CZ" sz="600" dirty="0"/>
          </a:p>
          <a:p>
            <a:r>
              <a:rPr lang="cs-CZ" b="1" dirty="0"/>
              <a:t>V magnetickém poli působí na vodič, kterým prochází elektrický proud magnetická síla </a:t>
            </a:r>
            <a:r>
              <a:rPr lang="cs-CZ" b="1" dirty="0" err="1"/>
              <a:t>F</a:t>
            </a:r>
            <a:r>
              <a:rPr lang="cs-CZ" b="1" baseline="-25000" dirty="0" err="1"/>
              <a:t>m</a:t>
            </a:r>
            <a:r>
              <a:rPr lang="cs-CZ" b="1" dirty="0"/>
              <a:t> </a:t>
            </a:r>
          </a:p>
        </p:txBody>
      </p:sp>
      <p:pic>
        <p:nvPicPr>
          <p:cNvPr id="11" name="Obrázek 10" descr="NPG x91858; Sir (John) Ambrose Fleming - Portrait - National Portrait Gallery">
            <a:extLst>
              <a:ext uri="{FF2B5EF4-FFF2-40B4-BE49-F238E27FC236}">
                <a16:creationId xmlns:a16="http://schemas.microsoft.com/office/drawing/2014/main" id="{CE5A6873-0D58-E16C-9CFE-2FC898C11F53}"/>
              </a:ext>
            </a:extLst>
          </p:cNvPr>
          <p:cNvPicPr>
            <a:picLocks noChangeAspect="1"/>
          </p:cNvPicPr>
          <p:nvPr/>
        </p:nvPicPr>
        <p:blipFill>
          <a:blip r:embed="rId2"/>
          <a:stretch>
            <a:fillRect/>
          </a:stretch>
        </p:blipFill>
        <p:spPr>
          <a:xfrm>
            <a:off x="9089263" y="1181606"/>
            <a:ext cx="2304256" cy="3051995"/>
          </a:xfrm>
          <a:prstGeom prst="rect">
            <a:avLst/>
          </a:prstGeom>
        </p:spPr>
      </p:pic>
      <p:sp>
        <p:nvSpPr>
          <p:cNvPr id="15" name="TextovéPole 14">
            <a:extLst>
              <a:ext uri="{FF2B5EF4-FFF2-40B4-BE49-F238E27FC236}">
                <a16:creationId xmlns:a16="http://schemas.microsoft.com/office/drawing/2014/main" id="{9A7A1BE3-B8AC-43EA-4C10-BB62D1DDACA7}"/>
              </a:ext>
            </a:extLst>
          </p:cNvPr>
          <p:cNvSpPr txBox="1"/>
          <p:nvPr/>
        </p:nvSpPr>
        <p:spPr>
          <a:xfrm>
            <a:off x="3593834" y="3243299"/>
            <a:ext cx="4904593" cy="2862322"/>
          </a:xfrm>
          <a:prstGeom prst="rect">
            <a:avLst/>
          </a:prstGeom>
          <a:noFill/>
        </p:spPr>
        <p:txBody>
          <a:bodyPr wrap="square">
            <a:spAutoFit/>
          </a:bodyPr>
          <a:lstStyle/>
          <a:p>
            <a:pPr>
              <a:buNone/>
            </a:pPr>
            <a:r>
              <a:rPr lang="cs-CZ" dirty="0"/>
              <a:t>Mezi póly permanentního magnetu je umístěn vodič připojený ke zdroji elektrického napětí. Pokud vodičem prochází elektrický proud, začne na vodič působit magnetická síla a vodič se vychýlí doprava nebo doleva. Směr vychýlení závisí na směru elektrického proudu a na směru magnetických indukčních čar magnetu.</a:t>
            </a:r>
          </a:p>
          <a:p>
            <a:pPr>
              <a:buNone/>
            </a:pPr>
            <a:r>
              <a:rPr lang="cs-CZ" dirty="0"/>
              <a:t>K určení směru pohybu vodiče používáme </a:t>
            </a:r>
            <a:r>
              <a:rPr lang="cs-CZ" dirty="0" err="1"/>
              <a:t>Flemingovo</a:t>
            </a:r>
            <a:r>
              <a:rPr lang="cs-CZ" dirty="0"/>
              <a:t> pravidlo levé ruky viz snímek 10 této prezentace. </a:t>
            </a:r>
          </a:p>
        </p:txBody>
      </p:sp>
      <p:pic>
        <p:nvPicPr>
          <p:cNvPr id="5" name="Obrázek 4">
            <a:extLst>
              <a:ext uri="{FF2B5EF4-FFF2-40B4-BE49-F238E27FC236}">
                <a16:creationId xmlns:a16="http://schemas.microsoft.com/office/drawing/2014/main" id="{1E092C41-7741-4E3F-AA24-FAB2F5CE0B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3392" y="3243299"/>
            <a:ext cx="2889894" cy="3473443"/>
          </a:xfrm>
          <a:prstGeom prst="rect">
            <a:avLst/>
          </a:prstGeom>
        </p:spPr>
      </p:pic>
      <p:sp>
        <p:nvSpPr>
          <p:cNvPr id="4" name="Obdélník 3"/>
          <p:cNvSpPr/>
          <p:nvPr/>
        </p:nvSpPr>
        <p:spPr>
          <a:xfrm>
            <a:off x="9139553" y="4379208"/>
            <a:ext cx="2203675" cy="2308324"/>
          </a:xfrm>
          <a:prstGeom prst="rect">
            <a:avLst/>
          </a:prstGeom>
        </p:spPr>
        <p:txBody>
          <a:bodyPr wrap="square">
            <a:spAutoFit/>
          </a:bodyPr>
          <a:lstStyle/>
          <a:p>
            <a:pPr algn="ctr">
              <a:buNone/>
            </a:pPr>
            <a:r>
              <a:rPr lang="cs-CZ" dirty="0"/>
              <a:t>Jednoduché pravidlo k určení směru působení </a:t>
            </a:r>
          </a:p>
          <a:p>
            <a:pPr algn="ctr">
              <a:buNone/>
            </a:pPr>
            <a:r>
              <a:rPr lang="cs-CZ" dirty="0"/>
              <a:t>Magnetické síly </a:t>
            </a:r>
          </a:p>
          <a:p>
            <a:pPr algn="ctr">
              <a:buNone/>
            </a:pPr>
            <a:r>
              <a:rPr lang="cs-CZ" dirty="0"/>
              <a:t>formuloval britský fyzik John </a:t>
            </a:r>
            <a:r>
              <a:rPr lang="cs-CZ" dirty="0" err="1"/>
              <a:t>Ambrose</a:t>
            </a:r>
            <a:r>
              <a:rPr lang="cs-CZ" dirty="0"/>
              <a:t> Fleming</a:t>
            </a:r>
          </a:p>
          <a:p>
            <a:pPr algn="ctr">
              <a:buNone/>
            </a:pPr>
            <a:r>
              <a:rPr lang="cs-CZ" dirty="0"/>
              <a:t>(1849–1945).</a:t>
            </a:r>
          </a:p>
        </p:txBody>
      </p:sp>
      <p:sp>
        <p:nvSpPr>
          <p:cNvPr id="6" name="Ovál 5">
            <a:hlinkClick r:id="rId4"/>
          </p:cNvPr>
          <p:cNvSpPr/>
          <p:nvPr/>
        </p:nvSpPr>
        <p:spPr>
          <a:xfrm>
            <a:off x="11064552" y="145532"/>
            <a:ext cx="720000" cy="72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Zástupný symbol pro číslo snímku 6">
            <a:extLst>
              <a:ext uri="{FF2B5EF4-FFF2-40B4-BE49-F238E27FC236}">
                <a16:creationId xmlns:a16="http://schemas.microsoft.com/office/drawing/2014/main" id="{4519B292-1B7C-59F3-9663-E1462A979EF9}"/>
              </a:ext>
            </a:extLst>
          </p:cNvPr>
          <p:cNvSpPr>
            <a:spLocks noGrp="1"/>
          </p:cNvSpPr>
          <p:nvPr>
            <p:ph type="sldNum" sz="quarter" idx="12"/>
          </p:nvPr>
        </p:nvSpPr>
        <p:spPr/>
        <p:txBody>
          <a:bodyPr/>
          <a:lstStyle/>
          <a:p>
            <a:pPr>
              <a:defRPr/>
            </a:pPr>
            <a:fld id="{9EC29595-81E5-4E8E-8A82-5684CCFD186E}" type="slidenum">
              <a:rPr lang="cs-CZ" smtClean="0"/>
              <a:pPr>
                <a:defRPr/>
              </a:pPr>
              <a:t>7</a:t>
            </a:fld>
            <a:endParaRPr lang="cs-CZ"/>
          </a:p>
        </p:txBody>
      </p:sp>
    </p:spTree>
    <p:extLst>
      <p:ext uri="{BB962C8B-B14F-4D97-AF65-F5344CB8AC3E}">
        <p14:creationId xmlns:p14="http://schemas.microsoft.com/office/powerpoint/2010/main" val="25838991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Nadpis 1"/>
          <p:cNvSpPr>
            <a:spLocks noGrp="1"/>
          </p:cNvSpPr>
          <p:nvPr>
            <p:ph type="title"/>
          </p:nvPr>
        </p:nvSpPr>
        <p:spPr>
          <a:xfrm>
            <a:off x="335360" y="338396"/>
            <a:ext cx="7574632" cy="508918"/>
          </a:xfrm>
        </p:spPr>
        <p:txBody>
          <a:bodyPr/>
          <a:lstStyle/>
          <a:p>
            <a:pPr algn="l"/>
            <a:r>
              <a:rPr lang="cs-CZ" altLang="cs-CZ" sz="2800" dirty="0"/>
              <a:t>Působení magnetického pole na vodič s proudem</a:t>
            </a:r>
          </a:p>
        </p:txBody>
      </p:sp>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0F68C786-9EE8-0E42-327A-7F2272E87174}"/>
                  </a:ext>
                </a:extLst>
              </p:cNvPr>
              <p:cNvSpPr txBox="1"/>
              <p:nvPr/>
            </p:nvSpPr>
            <p:spPr>
              <a:xfrm>
                <a:off x="335360" y="3970526"/>
                <a:ext cx="11521280" cy="2585323"/>
              </a:xfrm>
              <a:prstGeom prst="rect">
                <a:avLst/>
              </a:prstGeom>
              <a:noFill/>
            </p:spPr>
            <p:txBody>
              <a:bodyPr wrap="square">
                <a:spAutoFit/>
              </a:bodyPr>
              <a:lstStyle/>
              <a:p>
                <a:pPr>
                  <a:buNone/>
                </a:pPr>
                <a:r>
                  <a:rPr lang="cs-CZ" dirty="0"/>
                  <a:t>Na obrázku je znázorněno působení magnetického pole na vodič, kterým prochází elektrický proud. Vodič je umístěn mezi póly podkovovitého magnetu. Horní pól magnetu je </a:t>
                </a:r>
                <a:r>
                  <a:rPr lang="cs-CZ" b="1" dirty="0">
                    <a:solidFill>
                      <a:srgbClr val="0167CE"/>
                    </a:solidFill>
                  </a:rPr>
                  <a:t>jižní</a:t>
                </a:r>
                <a:r>
                  <a:rPr lang="cs-CZ" dirty="0">
                    <a:solidFill>
                      <a:srgbClr val="0167CE"/>
                    </a:solidFill>
                  </a:rPr>
                  <a:t> </a:t>
                </a:r>
                <a:r>
                  <a:rPr lang="cs-CZ" b="1" dirty="0">
                    <a:solidFill>
                      <a:srgbClr val="0167CE"/>
                    </a:solidFill>
                  </a:rPr>
                  <a:t>pól S (modrý)</a:t>
                </a:r>
                <a:r>
                  <a:rPr lang="cs-CZ" b="1" dirty="0">
                    <a:solidFill>
                      <a:schemeClr val="accent1"/>
                    </a:solidFill>
                  </a:rPr>
                  <a:t> </a:t>
                </a:r>
                <a:r>
                  <a:rPr lang="cs-CZ" dirty="0"/>
                  <a:t>a dolní pól je </a:t>
                </a:r>
                <a:r>
                  <a:rPr lang="cs-CZ" b="1" dirty="0">
                    <a:solidFill>
                      <a:srgbClr val="FF0000"/>
                    </a:solidFill>
                  </a:rPr>
                  <a:t>severní pól N (červený)</a:t>
                </a:r>
                <a:r>
                  <a:rPr lang="cs-CZ" dirty="0"/>
                  <a:t>. Magnetické indukční čáry směřují od severního pólu k jižnímu pólu.</a:t>
                </a:r>
              </a:p>
              <a:p>
                <a:pPr>
                  <a:buNone/>
                </a:pPr>
                <a:r>
                  <a:rPr lang="cs-CZ" dirty="0"/>
                  <a:t>Symbol ⊗ uprostřed znamená, že elektrický proud ve vodiči směřuje kolmo do roviny obrázku.</a:t>
                </a:r>
              </a:p>
              <a:p>
                <a:pPr>
                  <a:buNone/>
                </a:pPr>
                <a:r>
                  <a:rPr lang="cs-CZ" dirty="0"/>
                  <a:t>V levé části obrázku jsou znázorněny magnetické indukční čáry kolem vodiče s proudem. Tyto čáry mají kruhový tvar a vytvářejí vlastní magnetické pole vodiče.</a:t>
                </a:r>
              </a:p>
              <a:p>
                <a:pPr>
                  <a:buNone/>
                </a:pPr>
                <a:r>
                  <a:rPr lang="cs-CZ" dirty="0"/>
                  <a:t>V pravé části obrázku je vidět výsledné magnetické pole vzniklé složením magnetického pole vodiče a pole permanentního magnetu. Na jedné straně se magnetické indukční čáry zhušťují, na druhé straně se rozestupují. Tím vzniká magnetická síla </a:t>
                </a:r>
                <a14:m>
                  <m:oMath xmlns:m="http://schemas.openxmlformats.org/officeDocument/2006/math">
                    <m:sSub>
                      <m:sSubPr>
                        <m:ctrlPr>
                          <a:rPr lang="ar-AE" i="1">
                            <a:latin typeface="Cambria Math" panose="02040503050406030204" pitchFamily="18" charset="0"/>
                          </a:rPr>
                        </m:ctrlPr>
                      </m:sSubPr>
                      <m:e>
                        <m:r>
                          <a:rPr lang="ar-AE" i="1">
                            <a:latin typeface="Cambria Math" panose="02040503050406030204" pitchFamily="18" charset="0"/>
                          </a:rPr>
                          <m:t>𝐹</m:t>
                        </m:r>
                      </m:e>
                      <m:sub>
                        <m:r>
                          <a:rPr lang="ar-AE" i="1">
                            <a:latin typeface="Cambria Math" panose="02040503050406030204" pitchFamily="18" charset="0"/>
                          </a:rPr>
                          <m:t>𝑚</m:t>
                        </m:r>
                      </m:sub>
                    </m:sSub>
                  </m:oMath>
                </a14:m>
                <a:r>
                  <a:rPr lang="ar-AE" dirty="0"/>
                  <a:t>, </a:t>
                </a:r>
                <a:r>
                  <a:rPr lang="cs-CZ" dirty="0"/>
                  <a:t>která působí na vodič směrem doprava. Směr působící síly lze určit pomocí </a:t>
                </a:r>
                <a:r>
                  <a:rPr lang="cs-CZ" dirty="0" err="1"/>
                  <a:t>Flemingova</a:t>
                </a:r>
                <a:r>
                  <a:rPr lang="cs-CZ" dirty="0"/>
                  <a:t> pravidla levé ruky.</a:t>
                </a:r>
              </a:p>
            </p:txBody>
          </p:sp>
        </mc:Choice>
        <mc:Fallback xmlns="">
          <p:sp>
            <p:nvSpPr>
              <p:cNvPr id="5" name="TextovéPole 4">
                <a:extLst>
                  <a:ext uri="{FF2B5EF4-FFF2-40B4-BE49-F238E27FC236}">
                    <a16:creationId xmlns:a16="http://schemas.microsoft.com/office/drawing/2014/main" id="{0F68C786-9EE8-0E42-327A-7F2272E87174}"/>
                  </a:ext>
                </a:extLst>
              </p:cNvPr>
              <p:cNvSpPr txBox="1">
                <a:spLocks noRot="1" noChangeAspect="1" noMove="1" noResize="1" noEditPoints="1" noAdjustHandles="1" noChangeArrowheads="1" noChangeShapeType="1" noTextEdit="1"/>
              </p:cNvSpPr>
              <p:nvPr/>
            </p:nvSpPr>
            <p:spPr>
              <a:xfrm>
                <a:off x="335360" y="3970526"/>
                <a:ext cx="11521280" cy="2585323"/>
              </a:xfrm>
              <a:prstGeom prst="rect">
                <a:avLst/>
              </a:prstGeom>
              <a:blipFill>
                <a:blip r:embed="rId2"/>
                <a:stretch>
                  <a:fillRect l="-423" t="-1179" r="-688" b="-2830"/>
                </a:stretch>
              </a:blipFill>
            </p:spPr>
            <p:txBody>
              <a:bodyPr/>
              <a:lstStyle/>
              <a:p>
                <a:r>
                  <a:rPr lang="cs-CZ">
                    <a:noFill/>
                  </a:rPr>
                  <a:t> </a:t>
                </a:r>
              </a:p>
            </p:txBody>
          </p:sp>
        </mc:Fallback>
      </mc:AlternateContent>
      <p:pic>
        <p:nvPicPr>
          <p:cNvPr id="3" name="Obrázek 2">
            <a:extLst>
              <a:ext uri="{FF2B5EF4-FFF2-40B4-BE49-F238E27FC236}">
                <a16:creationId xmlns:a16="http://schemas.microsoft.com/office/drawing/2014/main" id="{9727AA06-9A5C-A534-611A-DE475DCE05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28758" y="877120"/>
            <a:ext cx="4534484" cy="3063600"/>
          </a:xfrm>
          <a:prstGeom prst="rect">
            <a:avLst/>
          </a:prstGeom>
        </p:spPr>
      </p:pic>
      <p:sp>
        <p:nvSpPr>
          <p:cNvPr id="2" name="Zástupný symbol pro číslo snímku 1">
            <a:extLst>
              <a:ext uri="{FF2B5EF4-FFF2-40B4-BE49-F238E27FC236}">
                <a16:creationId xmlns:a16="http://schemas.microsoft.com/office/drawing/2014/main" id="{657EABEB-186D-3566-6A89-9D88001FB7AC}"/>
              </a:ext>
            </a:extLst>
          </p:cNvPr>
          <p:cNvSpPr>
            <a:spLocks noGrp="1"/>
          </p:cNvSpPr>
          <p:nvPr>
            <p:ph type="sldNum" sz="quarter" idx="12"/>
          </p:nvPr>
        </p:nvSpPr>
        <p:spPr/>
        <p:txBody>
          <a:bodyPr/>
          <a:lstStyle/>
          <a:p>
            <a:pPr>
              <a:defRPr/>
            </a:pPr>
            <a:fld id="{9EC29595-81E5-4E8E-8A82-5684CCFD186E}" type="slidenum">
              <a:rPr lang="cs-CZ" smtClean="0"/>
              <a:pPr>
                <a:defRPr/>
              </a:pPr>
              <a:t>8</a:t>
            </a:fld>
            <a:endParaRPr lang="cs-CZ"/>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5890" y="219909"/>
            <a:ext cx="3614192" cy="673187"/>
          </a:xfrm>
        </p:spPr>
        <p:txBody>
          <a:bodyPr/>
          <a:lstStyle/>
          <a:p>
            <a:pPr algn="l"/>
            <a:r>
              <a:rPr lang="cs-CZ" sz="3200" dirty="0"/>
              <a:t>Magnetická indukce</a:t>
            </a:r>
          </a:p>
        </p:txBody>
      </p:sp>
      <mc:AlternateContent xmlns:mc="http://schemas.openxmlformats.org/markup-compatibility/2006">
        <mc:Choice xmlns:a14="http://schemas.microsoft.com/office/drawing/2010/main" Requires="a14">
          <p:sp>
            <p:nvSpPr>
              <p:cNvPr id="4" name="TextovéPole 3"/>
              <p:cNvSpPr txBox="1"/>
              <p:nvPr/>
            </p:nvSpPr>
            <p:spPr>
              <a:xfrm>
                <a:off x="3914894" y="893096"/>
                <a:ext cx="8136904" cy="3048014"/>
              </a:xfrm>
              <a:prstGeom prst="rect">
                <a:avLst/>
              </a:prstGeom>
              <a:noFill/>
              <a:ln>
                <a:noFill/>
              </a:ln>
            </p:spPr>
            <p:txBody>
              <a:bodyPr wrap="square" rtlCol="0">
                <a:spAutoFit/>
              </a:bodyPr>
              <a:lstStyle/>
              <a:p>
                <a:r>
                  <a:rPr lang="cs-CZ" dirty="0"/>
                  <a:t>Předpoklad:</a:t>
                </a:r>
              </a:p>
              <a:p>
                <a:r>
                  <a:rPr lang="cs-CZ" dirty="0"/>
                  <a:t>Vodič je kolmý k magnetickým indukčním čarám a magnetické indukční čáry jsou navzájem rovnoběžné – </a:t>
                </a:r>
                <a:r>
                  <a:rPr lang="cs-CZ" b="1" dirty="0"/>
                  <a:t>tvoří homogenní magnetické pole</a:t>
                </a:r>
                <a:r>
                  <a:rPr lang="cs-CZ" dirty="0"/>
                  <a:t>.</a:t>
                </a:r>
              </a:p>
              <a:p>
                <a:endParaRPr lang="cs-CZ" sz="800" dirty="0"/>
              </a:p>
              <a:p>
                <a:r>
                  <a:rPr lang="cs-CZ" dirty="0"/>
                  <a:t>Magnetická síla je přímo úměrná velikosti procházejícího proudu </a:t>
                </a:r>
                <a14:m>
                  <m:oMath xmlns:m="http://schemas.openxmlformats.org/officeDocument/2006/math">
                    <m:r>
                      <a:rPr lang="cs-CZ" i="1" dirty="0" smtClean="0">
                        <a:latin typeface="Cambria Math" panose="02040503050406030204" pitchFamily="18" charset="0"/>
                        <a:cs typeface="Times New Roman" panose="02020603050405020304" pitchFamily="18" charset="0"/>
                      </a:rPr>
                      <m:t>𝐼</m:t>
                    </m:r>
                  </m:oMath>
                </a14:m>
                <a:r>
                  <a:rPr lang="cs-CZ" dirty="0"/>
                  <a:t> a délce vodiče</a:t>
                </a:r>
                <a:r>
                  <a:rPr lang="cs-CZ" b="1" dirty="0"/>
                  <a:t> </a:t>
                </a:r>
                <a14:m>
                  <m:oMath xmlns:m="http://schemas.openxmlformats.org/officeDocument/2006/math">
                    <m:r>
                      <a:rPr lang="cs-CZ" i="1" dirty="0" smtClean="0">
                        <a:latin typeface="Cambria Math" panose="02040503050406030204" pitchFamily="18" charset="0"/>
                        <a:cs typeface="Times New Roman" panose="02020603050405020304" pitchFamily="18" charset="0"/>
                      </a:rPr>
                      <m:t>𝑙</m:t>
                    </m:r>
                  </m:oMath>
                </a14:m>
                <a:r>
                  <a:rPr lang="cs-CZ" b="1" dirty="0"/>
                  <a:t> </a:t>
                </a:r>
              </a:p>
              <a:p>
                <a:endParaRPr lang="cs-CZ" sz="800" b="1" dirty="0"/>
              </a:p>
              <a:p>
                <a:pPr algn="ctr"/>
                <a:r>
                  <a:rPr lang="cs-CZ" sz="2400" i="1" dirty="0" err="1">
                    <a:latin typeface="Cambria Math"/>
                    <a:cs typeface="Times New Roman" panose="02020603050405020304" pitchFamily="18" charset="0"/>
                  </a:rPr>
                  <a:t>F</a:t>
                </a:r>
                <a:r>
                  <a:rPr lang="cs-CZ" sz="2400" i="1" baseline="-25000" dirty="0" err="1">
                    <a:latin typeface="Cambria Math"/>
                    <a:cs typeface="Times New Roman" panose="02020603050405020304" pitchFamily="18" charset="0"/>
                  </a:rPr>
                  <a:t>m</a:t>
                </a:r>
                <a:r>
                  <a:rPr lang="cs-CZ" sz="2400" i="1" dirty="0">
                    <a:latin typeface="Cambria Math"/>
                    <a:cs typeface="Times New Roman" panose="02020603050405020304" pitchFamily="18" charset="0"/>
                  </a:rPr>
                  <a:t> = B . I . l</a:t>
                </a:r>
              </a:p>
              <a:p>
                <a:pPr algn="ctr"/>
                <a:endParaRPr lang="cs-CZ" sz="800" dirty="0">
                  <a:latin typeface="Times New Roman" panose="02020603050405020304" pitchFamily="18" charset="0"/>
                  <a:cs typeface="Times New Roman" panose="02020603050405020304" pitchFamily="18" charset="0"/>
                </a:endParaRPr>
              </a:p>
              <a:p>
                <a:r>
                  <a:rPr lang="cs-CZ" dirty="0">
                    <a:latin typeface="Times New Roman" panose="02020603050405020304" pitchFamily="18" charset="0"/>
                    <a:cs typeface="Times New Roman" panose="02020603050405020304" pitchFamily="18" charset="0"/>
                  </a:rPr>
                  <a:t>Konstanta úměrnosti </a:t>
                </a:r>
                <a14:m>
                  <m:oMath xmlns:m="http://schemas.openxmlformats.org/officeDocument/2006/math">
                    <m:r>
                      <a:rPr lang="cs-CZ" i="1" dirty="0" smtClean="0">
                        <a:latin typeface="Cambria Math" panose="02040503050406030204" pitchFamily="18" charset="0"/>
                        <a:cs typeface="Times New Roman" panose="02020603050405020304" pitchFamily="18" charset="0"/>
                      </a:rPr>
                      <m:t>𝐵</m:t>
                    </m:r>
                  </m:oMath>
                </a14:m>
                <a:r>
                  <a:rPr lang="cs-CZ" dirty="0">
                    <a:latin typeface="Times New Roman" panose="02020603050405020304" pitchFamily="18" charset="0"/>
                    <a:cs typeface="Times New Roman" panose="02020603050405020304" pitchFamily="18" charset="0"/>
                  </a:rPr>
                  <a:t> se nazývá </a:t>
                </a:r>
                <a:r>
                  <a:rPr lang="cs-CZ" b="1" dirty="0">
                    <a:latin typeface="Times New Roman" panose="02020603050405020304" pitchFamily="18" charset="0"/>
                    <a:cs typeface="Times New Roman" panose="02020603050405020304" pitchFamily="18" charset="0"/>
                  </a:rPr>
                  <a:t>magnetická indukce</a:t>
                </a:r>
                <a:r>
                  <a:rPr lang="cs-CZ" dirty="0">
                    <a:latin typeface="Times New Roman" panose="02020603050405020304" pitchFamily="18" charset="0"/>
                    <a:cs typeface="Times New Roman" panose="02020603050405020304" pitchFamily="18" charset="0"/>
                  </a:rPr>
                  <a:t>.</a:t>
                </a:r>
              </a:p>
              <a:p>
                <a:endParaRPr lang="cs-CZ" b="1" dirty="0">
                  <a:latin typeface="Times New Roman" panose="02020603050405020304" pitchFamily="18" charset="0"/>
                  <a:cs typeface="Times New Roman" panose="02020603050405020304" pitchFamily="18" charset="0"/>
                </a:endParaRPr>
              </a:p>
              <a:p>
                <a:pPr algn="ctr"/>
                <a14:m>
                  <m:oMath xmlns:m="http://schemas.openxmlformats.org/officeDocument/2006/math">
                    <m:r>
                      <a:rPr lang="cs-CZ" sz="2400" b="0" i="1" smtClean="0">
                        <a:latin typeface="Cambria Math"/>
                        <a:cs typeface="Times New Roman" panose="02020603050405020304" pitchFamily="18" charset="0"/>
                      </a:rPr>
                      <m:t>𝐵</m:t>
                    </m:r>
                    <m:r>
                      <a:rPr lang="cs-CZ" sz="2400" b="0" i="1" smtClean="0">
                        <a:latin typeface="Cambria Math"/>
                        <a:cs typeface="Times New Roman" panose="02020603050405020304" pitchFamily="18" charset="0"/>
                      </a:rPr>
                      <m:t> = </m:t>
                    </m:r>
                    <m:f>
                      <m:fPr>
                        <m:ctrlPr>
                          <a:rPr lang="cs-CZ" sz="2400" b="0" i="1" smtClean="0">
                            <a:latin typeface="Cambria Math" panose="02040503050406030204" pitchFamily="18" charset="0"/>
                            <a:ea typeface="Cambria Math"/>
                            <a:cs typeface="Times New Roman" panose="02020603050405020304" pitchFamily="18" charset="0"/>
                          </a:rPr>
                        </m:ctrlPr>
                      </m:fPr>
                      <m:num>
                        <m:r>
                          <a:rPr lang="cs-CZ" sz="2400" b="0" i="1" smtClean="0">
                            <a:latin typeface="Cambria Math"/>
                            <a:ea typeface="Cambria Math"/>
                            <a:cs typeface="Times New Roman" panose="02020603050405020304" pitchFamily="18" charset="0"/>
                          </a:rPr>
                          <m:t>𝐹</m:t>
                        </m:r>
                        <m:r>
                          <a:rPr lang="cs-CZ" sz="2400" b="0" i="1" baseline="-25000" smtClean="0">
                            <a:latin typeface="Cambria Math"/>
                            <a:ea typeface="Cambria Math"/>
                            <a:cs typeface="Times New Roman" panose="02020603050405020304" pitchFamily="18" charset="0"/>
                          </a:rPr>
                          <m:t>𝑚</m:t>
                        </m:r>
                      </m:num>
                      <m:den>
                        <m:r>
                          <a:rPr lang="cs-CZ" sz="2400" b="0" i="1" smtClean="0">
                            <a:latin typeface="Cambria Math"/>
                            <a:ea typeface="Cambria Math"/>
                            <a:cs typeface="Times New Roman" panose="02020603050405020304" pitchFamily="18" charset="0"/>
                          </a:rPr>
                          <m:t>𝐼</m:t>
                        </m:r>
                        <m:r>
                          <a:rPr lang="cs-CZ" sz="2400" b="0" i="1" smtClean="0">
                            <a:latin typeface="Cambria Math"/>
                            <a:ea typeface="Cambria Math"/>
                            <a:cs typeface="Times New Roman" panose="02020603050405020304" pitchFamily="18" charset="0"/>
                          </a:rPr>
                          <m:t> . </m:t>
                        </m:r>
                        <m:r>
                          <a:rPr lang="cs-CZ" sz="2400" b="0" i="1" smtClean="0">
                            <a:latin typeface="Cambria Math"/>
                            <a:ea typeface="Cambria Math"/>
                            <a:cs typeface="Times New Roman" panose="02020603050405020304" pitchFamily="18" charset="0"/>
                          </a:rPr>
                          <m:t>𝑙</m:t>
                        </m:r>
                      </m:den>
                    </m:f>
                  </m:oMath>
                </a14:m>
                <a:r>
                  <a:rPr lang="cs-CZ" sz="2400" dirty="0">
                    <a:latin typeface="Times New Roman" panose="02020603050405020304" pitchFamily="18" charset="0"/>
                    <a:cs typeface="Times New Roman" panose="02020603050405020304" pitchFamily="18" charset="0"/>
                  </a:rPr>
                  <a:t>       </a:t>
                </a:r>
                <a14:m>
                  <m:oMath xmlns:m="http://schemas.openxmlformats.org/officeDocument/2006/math">
                    <m:d>
                      <m:dPr>
                        <m:begChr m:val="["/>
                        <m:endChr m:val="]"/>
                        <m:ctrlPr>
                          <a:rPr lang="cs-CZ" sz="2400" i="1" dirty="0" smtClean="0">
                            <a:latin typeface="Cambria Math" panose="02040503050406030204" pitchFamily="18" charset="0"/>
                            <a:cs typeface="Times New Roman" panose="02020603050405020304" pitchFamily="18" charset="0"/>
                          </a:rPr>
                        </m:ctrlPr>
                      </m:dPr>
                      <m:e>
                        <m:r>
                          <a:rPr lang="cs-CZ" sz="2400" b="0" i="1" dirty="0" smtClean="0">
                            <a:latin typeface="Cambria Math" panose="02040503050406030204" pitchFamily="18" charset="0"/>
                            <a:cs typeface="Times New Roman" panose="02020603050405020304" pitchFamily="18" charset="0"/>
                          </a:rPr>
                          <m:t>𝐵</m:t>
                        </m:r>
                      </m:e>
                    </m:d>
                    <m:r>
                      <a:rPr lang="cs-CZ" sz="2400" b="0" i="1" dirty="0" smtClean="0">
                        <a:latin typeface="Cambria Math" panose="02040503050406030204" pitchFamily="18" charset="0"/>
                        <a:cs typeface="Times New Roman" panose="02020603050405020304" pitchFamily="18" charset="0"/>
                      </a:rPr>
                      <m:t>=</m:t>
                    </m:r>
                    <m:f>
                      <m:fPr>
                        <m:ctrlPr>
                          <a:rPr lang="cs-CZ" sz="2400" b="0" i="1" dirty="0" smtClean="0">
                            <a:latin typeface="Cambria Math" panose="02040503050406030204" pitchFamily="18" charset="0"/>
                            <a:cs typeface="Times New Roman" panose="02020603050405020304" pitchFamily="18" charset="0"/>
                          </a:rPr>
                        </m:ctrlPr>
                      </m:fPr>
                      <m:num>
                        <m:r>
                          <m:rPr>
                            <m:sty m:val="p"/>
                          </m:rPr>
                          <a:rPr lang="cs-CZ" sz="2400" b="0" i="0" dirty="0" smtClean="0">
                            <a:latin typeface="Cambria Math" panose="02040503050406030204" pitchFamily="18" charset="0"/>
                            <a:cs typeface="Times New Roman" panose="02020603050405020304" pitchFamily="18" charset="0"/>
                          </a:rPr>
                          <m:t>N</m:t>
                        </m:r>
                      </m:num>
                      <m:den>
                        <m:r>
                          <m:rPr>
                            <m:sty m:val="p"/>
                          </m:rPr>
                          <a:rPr lang="cs-CZ" sz="2400" b="0" i="0" dirty="0" smtClean="0">
                            <a:latin typeface="Cambria Math" panose="02040503050406030204" pitchFamily="18" charset="0"/>
                            <a:cs typeface="Times New Roman" panose="02020603050405020304" pitchFamily="18" charset="0"/>
                          </a:rPr>
                          <m:t>A</m:t>
                        </m:r>
                        <m:r>
                          <a:rPr lang="cs-CZ" sz="2400" b="0" i="0" dirty="0" smtClean="0">
                            <a:latin typeface="Cambria Math" panose="02040503050406030204" pitchFamily="18" charset="0"/>
                            <a:cs typeface="Times New Roman" panose="02020603050405020304" pitchFamily="18" charset="0"/>
                          </a:rPr>
                          <m:t> . </m:t>
                        </m:r>
                        <m:r>
                          <m:rPr>
                            <m:sty m:val="p"/>
                          </m:rPr>
                          <a:rPr lang="cs-CZ" sz="2400" b="0" i="0" dirty="0" smtClean="0">
                            <a:latin typeface="Cambria Math" panose="02040503050406030204" pitchFamily="18" charset="0"/>
                            <a:cs typeface="Times New Roman" panose="02020603050405020304" pitchFamily="18" charset="0"/>
                          </a:rPr>
                          <m:t>m</m:t>
                        </m:r>
                      </m:den>
                    </m:f>
                  </m:oMath>
                </a14:m>
                <a:r>
                  <a:rPr lang="cs-CZ" sz="2400" dirty="0">
                    <a:latin typeface="Times New Roman" panose="02020603050405020304" pitchFamily="18" charset="0"/>
                    <a:cs typeface="Times New Roman" panose="02020603050405020304" pitchFamily="18" charset="0"/>
                  </a:rPr>
                  <a:t>= </a:t>
                </a:r>
                <a:r>
                  <a:rPr lang="cs-CZ" sz="2400" dirty="0" err="1">
                    <a:latin typeface="Times New Roman" panose="02020603050405020304" pitchFamily="18" charset="0"/>
                    <a:cs typeface="Times New Roman" panose="02020603050405020304" pitchFamily="18" charset="0"/>
                  </a:rPr>
                  <a:t>tesla</a:t>
                </a:r>
                <a:r>
                  <a:rPr lang="cs-CZ" sz="2400" dirty="0">
                    <a:latin typeface="Times New Roman" panose="02020603050405020304" pitchFamily="18" charset="0"/>
                    <a:cs typeface="Times New Roman" panose="02020603050405020304" pitchFamily="18" charset="0"/>
                  </a:rPr>
                  <a:t> T</a:t>
                </a:r>
              </a:p>
            </p:txBody>
          </p:sp>
        </mc:Choice>
        <mc:Fallback>
          <p:sp>
            <p:nvSpPr>
              <p:cNvPr id="4" name="TextovéPole 3"/>
              <p:cNvSpPr txBox="1">
                <a:spLocks noRot="1" noChangeAspect="1" noMove="1" noResize="1" noEditPoints="1" noAdjustHandles="1" noChangeArrowheads="1" noChangeShapeType="1" noTextEdit="1"/>
              </p:cNvSpPr>
              <p:nvPr/>
            </p:nvSpPr>
            <p:spPr>
              <a:xfrm>
                <a:off x="3914894" y="893096"/>
                <a:ext cx="8136904" cy="3048014"/>
              </a:xfrm>
              <a:prstGeom prst="rect">
                <a:avLst/>
              </a:prstGeom>
              <a:blipFill>
                <a:blip r:embed="rId2"/>
                <a:stretch>
                  <a:fillRect l="-599" t="-1200" b="-200"/>
                </a:stretch>
              </a:blipFill>
              <a:ln>
                <a:noFill/>
              </a:ln>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15B02ED0-6D1E-65D5-72D5-1EE0D9C6A8D1}"/>
                  </a:ext>
                </a:extLst>
              </p:cNvPr>
              <p:cNvSpPr txBox="1"/>
              <p:nvPr/>
            </p:nvSpPr>
            <p:spPr>
              <a:xfrm>
                <a:off x="170478" y="4133987"/>
                <a:ext cx="3744416" cy="2585323"/>
              </a:xfrm>
              <a:prstGeom prst="rect">
                <a:avLst/>
              </a:prstGeom>
              <a:noFill/>
              <a:ln w="19050">
                <a:solidFill>
                  <a:srgbClr val="FF0000"/>
                </a:solidFill>
              </a:ln>
            </p:spPr>
            <p:txBody>
              <a:bodyPr wrap="square" rtlCol="0">
                <a:spAutoFit/>
              </a:bodyPr>
              <a:lstStyle/>
              <a:p>
                <a:r>
                  <a:rPr lang="cs-CZ" dirty="0"/>
                  <a:t>Magnetické pole charakterizuje vektorová veličina </a:t>
                </a:r>
                <a14:m>
                  <m:oMath xmlns:m="http://schemas.openxmlformats.org/officeDocument/2006/math">
                    <m:r>
                      <a:rPr lang="cs-CZ" b="1" i="1" dirty="0">
                        <a:latin typeface="Cambria Math" panose="02040503050406030204" pitchFamily="18" charset="0"/>
                      </a:rPr>
                      <m:t>𝑩</m:t>
                    </m:r>
                  </m:oMath>
                </a14:m>
                <a:r>
                  <a:rPr lang="cs-CZ" dirty="0"/>
                  <a:t>, kterou nazýváme </a:t>
                </a:r>
                <a:r>
                  <a:rPr lang="cs-CZ" b="1" dirty="0"/>
                  <a:t>magnetická indukce</a:t>
                </a:r>
              </a:p>
              <a:p>
                <a:r>
                  <a:rPr lang="cs-CZ" dirty="0"/>
                  <a:t>Magnetická indukce je vektorová veličina. Vektor magnetické indukce </a:t>
                </a:r>
                <a14:m>
                  <m:oMath xmlns:m="http://schemas.openxmlformats.org/officeDocument/2006/math">
                    <m:r>
                      <a:rPr lang="cs-CZ" b="1" i="1" dirty="0" smtClean="0">
                        <a:latin typeface="Cambria Math" panose="02040503050406030204" pitchFamily="18" charset="0"/>
                      </a:rPr>
                      <m:t>𝑩</m:t>
                    </m:r>
                  </m:oMath>
                </a14:m>
                <a:r>
                  <a:rPr lang="cs-CZ" dirty="0"/>
                  <a:t> je rovnoběžný s tečnou k indukční čáře v daném místě magnetického pole a jeho směr odpovídá orientaci indukční čáry.</a:t>
                </a:r>
              </a:p>
            </p:txBody>
          </p:sp>
        </mc:Choice>
        <mc:Fallback xmlns="">
          <p:sp>
            <p:nvSpPr>
              <p:cNvPr id="6" name="TextovéPole 5">
                <a:extLst>
                  <a:ext uri="{FF2B5EF4-FFF2-40B4-BE49-F238E27FC236}">
                    <a16:creationId xmlns:a16="http://schemas.microsoft.com/office/drawing/2014/main" id="{15B02ED0-6D1E-65D5-72D5-1EE0D9C6A8D1}"/>
                  </a:ext>
                </a:extLst>
              </p:cNvPr>
              <p:cNvSpPr txBox="1">
                <a:spLocks noRot="1" noChangeAspect="1" noMove="1" noResize="1" noEditPoints="1" noAdjustHandles="1" noChangeArrowheads="1" noChangeShapeType="1" noTextEdit="1"/>
              </p:cNvSpPr>
              <p:nvPr/>
            </p:nvSpPr>
            <p:spPr>
              <a:xfrm>
                <a:off x="170478" y="4133987"/>
                <a:ext cx="3744416" cy="2585323"/>
              </a:xfrm>
              <a:prstGeom prst="rect">
                <a:avLst/>
              </a:prstGeom>
              <a:blipFill>
                <a:blip r:embed="rId3"/>
                <a:stretch>
                  <a:fillRect l="-1297" t="-937" b="-2342"/>
                </a:stretch>
              </a:blipFill>
              <a:ln w="19050">
                <a:solidFill>
                  <a:srgbClr val="FF0000"/>
                </a:solidFill>
              </a:ln>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917C95C2-ADF6-8BA6-C46D-61555D47E1BF}"/>
                  </a:ext>
                </a:extLst>
              </p:cNvPr>
              <p:cNvSpPr txBox="1"/>
              <p:nvPr/>
            </p:nvSpPr>
            <p:spPr>
              <a:xfrm>
                <a:off x="3914894" y="3968130"/>
                <a:ext cx="7797730" cy="1126142"/>
              </a:xfrm>
              <a:prstGeom prst="rect">
                <a:avLst/>
              </a:prstGeom>
              <a:noFill/>
            </p:spPr>
            <p:txBody>
              <a:bodyPr wrap="square">
                <a:spAutoFit/>
              </a:bodyPr>
              <a:lstStyle/>
              <a:p>
                <a:r>
                  <a:rPr lang="cs-CZ" dirty="0"/>
                  <a:t>Výpočet magnetické síly pro vodič, který svírá s magnetickými indukčními čarami úhel </a:t>
                </a:r>
                <a:r>
                  <a:rPr lang="el-GR" dirty="0">
                    <a:latin typeface="Times New Roman"/>
                    <a:cs typeface="Times New Roman"/>
                  </a:rPr>
                  <a:t>α</a:t>
                </a:r>
                <a:r>
                  <a:rPr lang="cs-CZ" dirty="0">
                    <a:latin typeface="Times New Roman"/>
                    <a:cs typeface="Times New Roman"/>
                  </a:rPr>
                  <a:t> je </a:t>
                </a:r>
              </a:p>
              <a:p>
                <a:pPr algn="ctr"/>
                <a14:m>
                  <m:oMath xmlns:m="http://schemas.openxmlformats.org/officeDocument/2006/math">
                    <m:sSub>
                      <m:sSubPr>
                        <m:ctrlPr>
                          <a:rPr lang="cs-CZ" b="0" i="1" smtClean="0">
                            <a:latin typeface="Cambria Math" panose="02040503050406030204" pitchFamily="18" charset="0"/>
                          </a:rPr>
                        </m:ctrlPr>
                      </m:sSubPr>
                      <m:e>
                        <m:r>
                          <a:rPr lang="cs-CZ" b="0" i="1" smtClean="0">
                            <a:latin typeface="Cambria Math"/>
                          </a:rPr>
                          <m:t>𝐹</m:t>
                        </m:r>
                      </m:e>
                      <m:sub>
                        <m:r>
                          <a:rPr lang="cs-CZ" b="0" i="1" smtClean="0">
                            <a:latin typeface="Cambria Math"/>
                          </a:rPr>
                          <m:t>𝑚</m:t>
                        </m:r>
                      </m:sub>
                    </m:sSub>
                    <m:r>
                      <a:rPr lang="cs-CZ" b="0" i="1" smtClean="0">
                        <a:latin typeface="Cambria Math"/>
                      </a:rPr>
                      <m:t> </m:t>
                    </m:r>
                    <m:r>
                      <a:rPr lang="cs-CZ" b="0" i="1" smtClean="0">
                        <a:latin typeface="Cambria Math"/>
                        <a:ea typeface="Cambria Math"/>
                      </a:rPr>
                      <m:t>=</m:t>
                    </m:r>
                    <m:r>
                      <a:rPr lang="cs-CZ" b="0" i="1" smtClean="0">
                        <a:latin typeface="Cambria Math"/>
                        <a:ea typeface="Cambria Math"/>
                      </a:rPr>
                      <m:t>𝐵</m:t>
                    </m:r>
                    <m:r>
                      <a:rPr lang="cs-CZ" b="0" i="1" smtClean="0">
                        <a:latin typeface="Cambria Math"/>
                        <a:ea typeface="Cambria Math"/>
                      </a:rPr>
                      <m:t> </m:t>
                    </m:r>
                    <m:r>
                      <a:rPr lang="cs-CZ" b="0" i="1" smtClean="0">
                        <a:latin typeface="Cambria Math"/>
                        <a:ea typeface="Cambria Math"/>
                      </a:rPr>
                      <m:t>𝐼</m:t>
                    </m:r>
                    <m:r>
                      <a:rPr lang="cs-CZ" b="0" i="1" smtClean="0">
                        <a:latin typeface="Cambria Math"/>
                        <a:ea typeface="Cambria Math"/>
                      </a:rPr>
                      <m:t> </m:t>
                    </m:r>
                    <m:r>
                      <a:rPr lang="cs-CZ" b="0" i="1" smtClean="0">
                        <a:latin typeface="Cambria Math"/>
                        <a:ea typeface="Cambria Math"/>
                      </a:rPr>
                      <m:t>𝑙</m:t>
                    </m:r>
                    <m:r>
                      <a:rPr lang="cs-CZ" b="0" i="1" smtClean="0">
                        <a:latin typeface="Cambria Math"/>
                        <a:ea typeface="Cambria Math"/>
                      </a:rPr>
                      <m:t> </m:t>
                    </m:r>
                    <m:func>
                      <m:funcPr>
                        <m:ctrlPr>
                          <a:rPr lang="cs-CZ" b="0" i="1" smtClean="0">
                            <a:latin typeface="Cambria Math" panose="02040503050406030204" pitchFamily="18" charset="0"/>
                            <a:ea typeface="Cambria Math"/>
                          </a:rPr>
                        </m:ctrlPr>
                      </m:funcPr>
                      <m:fName>
                        <m:r>
                          <m:rPr>
                            <m:sty m:val="p"/>
                          </m:rPr>
                          <a:rPr lang="cs-CZ" b="0" i="0" smtClean="0">
                            <a:latin typeface="Cambria Math"/>
                            <a:ea typeface="Cambria Math"/>
                          </a:rPr>
                          <m:t>sin</m:t>
                        </m:r>
                      </m:fName>
                      <m:e>
                        <m:r>
                          <a:rPr lang="cs-CZ" b="0" i="1" smtClean="0">
                            <a:latin typeface="Cambria Math"/>
                            <a:ea typeface="Cambria Math"/>
                          </a:rPr>
                          <m:t>∝</m:t>
                        </m:r>
                      </m:e>
                    </m:func>
                    <m:r>
                      <a:rPr lang="cs-CZ" b="0" i="1" smtClean="0">
                        <a:latin typeface="Cambria Math"/>
                        <a:ea typeface="Cambria Math"/>
                      </a:rPr>
                      <m:t>  </m:t>
                    </m:r>
                  </m:oMath>
                </a14:m>
                <a:r>
                  <a:rPr lang="cs-CZ" b="0" dirty="0">
                    <a:ea typeface="Cambria Math"/>
                  </a:rPr>
                  <a:t>     kde  </a:t>
                </a:r>
                <a14:m>
                  <m:oMath xmlns:m="http://schemas.openxmlformats.org/officeDocument/2006/math">
                    <m:r>
                      <a:rPr lang="cs-CZ" b="0" i="1" smtClean="0">
                        <a:latin typeface="Cambria Math"/>
                        <a:ea typeface="Cambria Math"/>
                      </a:rPr>
                      <m:t>∝</m:t>
                    </m:r>
                    <m:r>
                      <a:rPr lang="cs-CZ" b="0" i="1" smtClean="0">
                        <a:latin typeface="Cambria Math"/>
                        <a:ea typeface="Cambria Math"/>
                      </a:rPr>
                      <m:t>𝜖</m:t>
                    </m:r>
                    <m:d>
                      <m:dPr>
                        <m:begChr m:val="⟨"/>
                        <m:endChr m:val="⟩"/>
                        <m:ctrlPr>
                          <a:rPr lang="cs-CZ" b="0" i="1" smtClean="0">
                            <a:latin typeface="Cambria Math" panose="02040503050406030204" pitchFamily="18" charset="0"/>
                            <a:ea typeface="Cambria Math"/>
                          </a:rPr>
                        </m:ctrlPr>
                      </m:dPr>
                      <m:e>
                        <m:r>
                          <a:rPr lang="cs-CZ" b="0" i="1" smtClean="0">
                            <a:latin typeface="Cambria Math"/>
                            <a:ea typeface="Cambria Math"/>
                          </a:rPr>
                          <m:t>0,</m:t>
                        </m:r>
                        <m:f>
                          <m:fPr>
                            <m:ctrlPr>
                              <a:rPr lang="cs-CZ" b="0" i="1" smtClean="0">
                                <a:latin typeface="Cambria Math" panose="02040503050406030204" pitchFamily="18" charset="0"/>
                                <a:ea typeface="Cambria Math"/>
                              </a:rPr>
                            </m:ctrlPr>
                          </m:fPr>
                          <m:num>
                            <m:r>
                              <a:rPr lang="cs-CZ" b="0" i="1" smtClean="0">
                                <a:latin typeface="Cambria Math"/>
                                <a:ea typeface="Cambria Math"/>
                              </a:rPr>
                              <m:t>𝜋</m:t>
                            </m:r>
                          </m:num>
                          <m:den>
                            <m:r>
                              <a:rPr lang="cs-CZ" b="0" i="1" smtClean="0">
                                <a:latin typeface="Cambria Math"/>
                                <a:ea typeface="Cambria Math"/>
                              </a:rPr>
                              <m:t>2</m:t>
                            </m:r>
                          </m:den>
                        </m:f>
                      </m:e>
                    </m:d>
                  </m:oMath>
                </a14:m>
                <a:endParaRPr lang="cs-CZ" dirty="0"/>
              </a:p>
            </p:txBody>
          </p:sp>
        </mc:Choice>
        <mc:Fallback xmlns="">
          <p:sp>
            <p:nvSpPr>
              <p:cNvPr id="8" name="TextovéPole 7">
                <a:extLst>
                  <a:ext uri="{FF2B5EF4-FFF2-40B4-BE49-F238E27FC236}">
                    <a16:creationId xmlns:a16="http://schemas.microsoft.com/office/drawing/2014/main" id="{917C95C2-ADF6-8BA6-C46D-61555D47E1BF}"/>
                  </a:ext>
                </a:extLst>
              </p:cNvPr>
              <p:cNvSpPr txBox="1">
                <a:spLocks noRot="1" noChangeAspect="1" noMove="1" noResize="1" noEditPoints="1" noAdjustHandles="1" noChangeArrowheads="1" noChangeShapeType="1" noTextEdit="1"/>
              </p:cNvSpPr>
              <p:nvPr/>
            </p:nvSpPr>
            <p:spPr>
              <a:xfrm>
                <a:off x="3914894" y="3968130"/>
                <a:ext cx="7797730" cy="1126142"/>
              </a:xfrm>
              <a:prstGeom prst="rect">
                <a:avLst/>
              </a:prstGeom>
              <a:blipFill>
                <a:blip r:embed="rId4"/>
                <a:stretch>
                  <a:fillRect l="-625" t="-3243"/>
                </a:stretch>
              </a:blipFill>
            </p:spPr>
            <p:txBody>
              <a:bodyPr/>
              <a:lstStyle/>
              <a:p>
                <a:r>
                  <a:rPr lang="cs-CZ">
                    <a:noFill/>
                  </a:rPr>
                  <a:t> </a:t>
                </a:r>
              </a:p>
            </p:txBody>
          </p:sp>
        </mc:Fallback>
      </mc:AlternateContent>
      <p:pic>
        <p:nvPicPr>
          <p:cNvPr id="7" name="Obrázek 6">
            <a:extLst>
              <a:ext uri="{FF2B5EF4-FFF2-40B4-BE49-F238E27FC236}">
                <a16:creationId xmlns:a16="http://schemas.microsoft.com/office/drawing/2014/main" id="{B1645F83-6724-8A57-F897-E39DFDFC61F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5401" y="946772"/>
            <a:ext cx="2592288" cy="3120719"/>
          </a:xfrm>
          <a:prstGeom prst="rect">
            <a:avLst/>
          </a:prstGeom>
        </p:spPr>
      </p:pic>
      <p:sp>
        <p:nvSpPr>
          <p:cNvPr id="3" name="Zástupný symbol pro číslo snímku 2">
            <a:extLst>
              <a:ext uri="{FF2B5EF4-FFF2-40B4-BE49-F238E27FC236}">
                <a16:creationId xmlns:a16="http://schemas.microsoft.com/office/drawing/2014/main" id="{F78432C0-FCE8-EA91-ECD5-36C3890B813B}"/>
              </a:ext>
            </a:extLst>
          </p:cNvPr>
          <p:cNvSpPr>
            <a:spLocks noGrp="1"/>
          </p:cNvSpPr>
          <p:nvPr>
            <p:ph type="sldNum" sz="quarter" idx="12"/>
          </p:nvPr>
        </p:nvSpPr>
        <p:spPr/>
        <p:txBody>
          <a:bodyPr/>
          <a:lstStyle/>
          <a:p>
            <a:pPr>
              <a:defRPr/>
            </a:pPr>
            <a:fld id="{9EC29595-81E5-4E8E-8A82-5684CCFD186E}" type="slidenum">
              <a:rPr lang="cs-CZ" smtClean="0"/>
              <a:pPr>
                <a:defRPr/>
              </a:pPr>
              <a:t>9</a:t>
            </a:fld>
            <a:endParaRPr lang="cs-CZ"/>
          </a:p>
        </p:txBody>
      </p:sp>
    </p:spTree>
    <p:extLst>
      <p:ext uri="{BB962C8B-B14F-4D97-AF65-F5344CB8AC3E}">
        <p14:creationId xmlns:p14="http://schemas.microsoft.com/office/powerpoint/2010/main" val="23651670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Nadpis 1"/>
          <p:cNvSpPr>
            <a:spLocks noGrp="1"/>
          </p:cNvSpPr>
          <p:nvPr>
            <p:ph type="title"/>
          </p:nvPr>
        </p:nvSpPr>
        <p:spPr>
          <a:xfrm>
            <a:off x="407368" y="263278"/>
            <a:ext cx="4608512" cy="706090"/>
          </a:xfrm>
        </p:spPr>
        <p:txBody>
          <a:bodyPr/>
          <a:lstStyle/>
          <a:p>
            <a:pPr algn="l"/>
            <a:r>
              <a:rPr lang="cs-CZ" altLang="cs-CZ" sz="2800" dirty="0" err="1"/>
              <a:t>Flemingovo</a:t>
            </a:r>
            <a:r>
              <a:rPr lang="cs-CZ" altLang="cs-CZ" sz="2800" dirty="0"/>
              <a:t> pravidlo levé ruky</a:t>
            </a:r>
          </a:p>
        </p:txBody>
      </p:sp>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2A59726B-97BA-2110-7304-A670F0A00CAC}"/>
                  </a:ext>
                </a:extLst>
              </p:cNvPr>
              <p:cNvSpPr txBox="1"/>
              <p:nvPr/>
            </p:nvSpPr>
            <p:spPr>
              <a:xfrm>
                <a:off x="407368" y="1124372"/>
                <a:ext cx="11161240" cy="646331"/>
              </a:xfrm>
              <a:prstGeom prst="rect">
                <a:avLst/>
              </a:prstGeom>
              <a:noFill/>
            </p:spPr>
            <p:txBody>
              <a:bodyPr wrap="square" rtlCol="0">
                <a:spAutoFit/>
              </a:bodyPr>
              <a:lstStyle/>
              <a:p>
                <a:r>
                  <a:rPr lang="cs-CZ" dirty="0"/>
                  <a:t>Magnetická síla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𝑭</m:t>
                        </m:r>
                      </m:e>
                      <m:sub>
                        <m:r>
                          <a:rPr lang="cs-CZ" b="1" i="1" smtClean="0">
                            <a:latin typeface="Cambria Math" panose="02040503050406030204" pitchFamily="18" charset="0"/>
                          </a:rPr>
                          <m:t>𝒎</m:t>
                        </m:r>
                      </m:sub>
                    </m:sSub>
                  </m:oMath>
                </a14:m>
                <a:r>
                  <a:rPr lang="cs-CZ" b="1" dirty="0"/>
                  <a:t> </a:t>
                </a:r>
                <a:r>
                  <a:rPr lang="cs-CZ" dirty="0"/>
                  <a:t>je kolmá jak na vodič, tak na vektor magnetické indukce B, a tedy i na magnetické indukční čáry. K určení směru magnetické síly použijeme </a:t>
                </a:r>
                <a:r>
                  <a:rPr lang="cs-CZ" b="1" dirty="0" err="1"/>
                  <a:t>Flemingovo</a:t>
                </a:r>
                <a:r>
                  <a:rPr lang="cs-CZ" b="1" dirty="0"/>
                  <a:t> pravidlo levé ruky</a:t>
                </a:r>
                <a:endParaRPr lang="cs-CZ" dirty="0"/>
              </a:p>
            </p:txBody>
          </p:sp>
        </mc:Choice>
        <mc:Fallback xmlns="">
          <p:sp>
            <p:nvSpPr>
              <p:cNvPr id="5" name="TextovéPole 4">
                <a:extLst>
                  <a:ext uri="{FF2B5EF4-FFF2-40B4-BE49-F238E27FC236}">
                    <a16:creationId xmlns:a16="http://schemas.microsoft.com/office/drawing/2014/main" id="{2A59726B-97BA-2110-7304-A670F0A00CAC}"/>
                  </a:ext>
                </a:extLst>
              </p:cNvPr>
              <p:cNvSpPr txBox="1">
                <a:spLocks noRot="1" noChangeAspect="1" noMove="1" noResize="1" noEditPoints="1" noAdjustHandles="1" noChangeArrowheads="1" noChangeShapeType="1" noTextEdit="1"/>
              </p:cNvSpPr>
              <p:nvPr/>
            </p:nvSpPr>
            <p:spPr>
              <a:xfrm>
                <a:off x="407368" y="1124372"/>
                <a:ext cx="11161240" cy="646331"/>
              </a:xfrm>
              <a:prstGeom prst="rect">
                <a:avLst/>
              </a:prstGeom>
              <a:blipFill>
                <a:blip r:embed="rId5"/>
                <a:stretch>
                  <a:fillRect l="-492" t="-4717" b="-14151"/>
                </a:stretch>
              </a:blipFill>
            </p:spPr>
            <p:txBody>
              <a:bodyPr/>
              <a:lstStyle/>
              <a:p>
                <a:r>
                  <a:rPr lang="cs-CZ">
                    <a:noFill/>
                  </a:rPr>
                  <a:t> </a:t>
                </a:r>
              </a:p>
            </p:txBody>
          </p:sp>
        </mc:Fallback>
      </mc:AlternateContent>
      <p:sp>
        <p:nvSpPr>
          <p:cNvPr id="6" name="TextovéPole 5">
            <a:extLst>
              <a:ext uri="{FF2B5EF4-FFF2-40B4-BE49-F238E27FC236}">
                <a16:creationId xmlns:a16="http://schemas.microsoft.com/office/drawing/2014/main" id="{17C0535E-279E-BF21-11A2-7F96628BBDB8}"/>
              </a:ext>
            </a:extLst>
          </p:cNvPr>
          <p:cNvSpPr txBox="1"/>
          <p:nvPr/>
        </p:nvSpPr>
        <p:spPr>
          <a:xfrm>
            <a:off x="587388" y="1868980"/>
            <a:ext cx="10801200" cy="923330"/>
          </a:xfrm>
          <a:prstGeom prst="rect">
            <a:avLst/>
          </a:prstGeom>
          <a:noFill/>
          <a:ln w="19050">
            <a:solidFill>
              <a:srgbClr val="FF0000"/>
            </a:solidFill>
          </a:ln>
        </p:spPr>
        <p:txBody>
          <a:bodyPr wrap="square" rtlCol="0">
            <a:spAutoFit/>
          </a:bodyPr>
          <a:lstStyle/>
          <a:p>
            <a:r>
              <a:rPr lang="cs-CZ" dirty="0"/>
              <a:t>Položíme-li otevřenou levou ruku k přímému vodiči tak, aby prsty ukazovaly směr elektrického proudu a indukční čáry vstupovaly do dlaně, ukazuje odtažený palec směr síly, kterou působí magnetické pole na vodič s elektrickým proudem.</a:t>
            </a:r>
          </a:p>
        </p:txBody>
      </p:sp>
      <p:pic>
        <p:nvPicPr>
          <p:cNvPr id="4" name="Obrázek 3">
            <a:extLst>
              <a:ext uri="{FF2B5EF4-FFF2-40B4-BE49-F238E27FC236}">
                <a16:creationId xmlns:a16="http://schemas.microsoft.com/office/drawing/2014/main" id="{10462C6A-C932-73CC-EA40-21B02B6CA3D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256240" y="3073739"/>
            <a:ext cx="2924623" cy="3520800"/>
          </a:xfrm>
          <a:prstGeom prst="rect">
            <a:avLst/>
          </a:prstGeom>
        </p:spPr>
      </p:pic>
      <p:pic>
        <p:nvPicPr>
          <p:cNvPr id="9" name="Obrázek 8">
            <a:extLst>
              <a:ext uri="{FF2B5EF4-FFF2-40B4-BE49-F238E27FC236}">
                <a16:creationId xmlns:a16="http://schemas.microsoft.com/office/drawing/2014/main" id="{ED5930A0-5C66-7370-4749-4B87167DEF3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1424" y="3073739"/>
            <a:ext cx="6213616" cy="3520800"/>
          </a:xfrm>
          <a:prstGeom prst="rect">
            <a:avLst/>
          </a:prstGeom>
        </p:spPr>
      </p:pic>
      <p:sp>
        <p:nvSpPr>
          <p:cNvPr id="2" name="Zástupný symbol pro číslo snímku 1">
            <a:extLst>
              <a:ext uri="{FF2B5EF4-FFF2-40B4-BE49-F238E27FC236}">
                <a16:creationId xmlns:a16="http://schemas.microsoft.com/office/drawing/2014/main" id="{E27BECB2-7B86-A948-ED9D-40D69D4FF2A6}"/>
              </a:ext>
            </a:extLst>
          </p:cNvPr>
          <p:cNvSpPr>
            <a:spLocks noGrp="1"/>
          </p:cNvSpPr>
          <p:nvPr>
            <p:ph type="sldNum" sz="quarter" idx="12"/>
          </p:nvPr>
        </p:nvSpPr>
        <p:spPr/>
        <p:txBody>
          <a:bodyPr/>
          <a:lstStyle/>
          <a:p>
            <a:pPr>
              <a:defRPr/>
            </a:pPr>
            <a:fld id="{9EC29595-81E5-4E8E-8A82-5684CCFD186E}" type="slidenum">
              <a:rPr lang="cs-CZ" smtClean="0"/>
              <a:pPr>
                <a:defRPr/>
              </a:pPr>
              <a:t>10</a:t>
            </a:fld>
            <a:endParaRPr lang="cs-CZ"/>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Obrázek 10">
            <a:extLst>
              <a:ext uri="{FF2B5EF4-FFF2-40B4-BE49-F238E27FC236}">
                <a16:creationId xmlns:a16="http://schemas.microsoft.com/office/drawing/2014/main" id="{08B20757-DEAB-C474-3700-5DF1184E28D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7356" y="2110405"/>
            <a:ext cx="6600772" cy="3256037"/>
          </a:xfrm>
          <a:prstGeom prst="rect">
            <a:avLst/>
          </a:prstGeom>
        </p:spPr>
      </p:pic>
      <p:sp>
        <p:nvSpPr>
          <p:cNvPr id="9218" name="Nadpis 1"/>
          <p:cNvSpPr>
            <a:spLocks noGrp="1"/>
          </p:cNvSpPr>
          <p:nvPr>
            <p:ph type="title"/>
          </p:nvPr>
        </p:nvSpPr>
        <p:spPr>
          <a:xfrm>
            <a:off x="647355" y="476887"/>
            <a:ext cx="4133640" cy="646332"/>
          </a:xfrm>
        </p:spPr>
        <p:txBody>
          <a:bodyPr/>
          <a:lstStyle/>
          <a:p>
            <a:pPr algn="l"/>
            <a:r>
              <a:rPr lang="cs-CZ" altLang="cs-CZ" sz="3200" dirty="0"/>
              <a:t>Měření magnetické síly</a:t>
            </a:r>
          </a:p>
        </p:txBody>
      </p:sp>
      <p:cxnSp>
        <p:nvCxnSpPr>
          <p:cNvPr id="5" name="Přímá spojnice se šipkou 4">
            <a:extLst>
              <a:ext uri="{FF2B5EF4-FFF2-40B4-BE49-F238E27FC236}">
                <a16:creationId xmlns:a16="http://schemas.microsoft.com/office/drawing/2014/main" id="{0E6F999D-8BF6-6367-8508-AEDFF0B03F34}"/>
              </a:ext>
            </a:extLst>
          </p:cNvPr>
          <p:cNvCxnSpPr/>
          <p:nvPr/>
        </p:nvCxnSpPr>
        <p:spPr>
          <a:xfrm flipH="1">
            <a:off x="6096000" y="3356992"/>
            <a:ext cx="648072" cy="86409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13E7C4B9-740F-5CD1-6E71-2AE8125475A8}"/>
                  </a:ext>
                </a:extLst>
              </p:cNvPr>
              <p:cNvSpPr txBox="1"/>
              <p:nvPr/>
            </p:nvSpPr>
            <p:spPr>
              <a:xfrm>
                <a:off x="6420036" y="2780928"/>
                <a:ext cx="1980220" cy="646331"/>
              </a:xfrm>
              <a:prstGeom prst="rect">
                <a:avLst/>
              </a:prstGeom>
              <a:noFill/>
            </p:spPr>
            <p:txBody>
              <a:bodyPr wrap="square" rtlCol="0">
                <a:spAutoFit/>
              </a:bodyPr>
              <a:lstStyle/>
              <a:p>
                <a:pPr algn="ctr"/>
                <a:r>
                  <a:rPr lang="cs-CZ" dirty="0"/>
                  <a:t>Závaží o hmotnosti </a:t>
                </a:r>
                <a14:m>
                  <m:oMath xmlns:m="http://schemas.openxmlformats.org/officeDocument/2006/math">
                    <m:r>
                      <a:rPr lang="cs-CZ" i="1" dirty="0" smtClean="0">
                        <a:latin typeface="Cambria Math" panose="02040503050406030204" pitchFamily="18" charset="0"/>
                      </a:rPr>
                      <m:t>𝑚</m:t>
                    </m:r>
                  </m:oMath>
                </a14:m>
                <a:endParaRPr lang="cs-CZ" dirty="0"/>
              </a:p>
            </p:txBody>
          </p:sp>
        </mc:Choice>
        <mc:Fallback xmlns="">
          <p:sp>
            <p:nvSpPr>
              <p:cNvPr id="6" name="TextovéPole 5">
                <a:extLst>
                  <a:ext uri="{FF2B5EF4-FFF2-40B4-BE49-F238E27FC236}">
                    <a16:creationId xmlns:a16="http://schemas.microsoft.com/office/drawing/2014/main" id="{13E7C4B9-740F-5CD1-6E71-2AE8125475A8}"/>
                  </a:ext>
                </a:extLst>
              </p:cNvPr>
              <p:cNvSpPr txBox="1">
                <a:spLocks noRot="1" noChangeAspect="1" noMove="1" noResize="1" noEditPoints="1" noAdjustHandles="1" noChangeArrowheads="1" noChangeShapeType="1" noTextEdit="1"/>
              </p:cNvSpPr>
              <p:nvPr/>
            </p:nvSpPr>
            <p:spPr>
              <a:xfrm>
                <a:off x="6420036" y="2780928"/>
                <a:ext cx="1980220" cy="646331"/>
              </a:xfrm>
              <a:prstGeom prst="rect">
                <a:avLst/>
              </a:prstGeom>
              <a:blipFill>
                <a:blip r:embed="rId3"/>
                <a:stretch>
                  <a:fillRect l="-1538" t="-4717" r="-3692"/>
                </a:stretch>
              </a:blipFill>
            </p:spPr>
            <p:txBody>
              <a:bodyPr/>
              <a:lstStyle/>
              <a:p>
                <a:r>
                  <a:rPr lang="cs-CZ">
                    <a:noFill/>
                  </a:rPr>
                  <a:t> </a:t>
                </a:r>
              </a:p>
            </p:txBody>
          </p:sp>
        </mc:Fallback>
      </mc:AlternateContent>
      <p:cxnSp>
        <p:nvCxnSpPr>
          <p:cNvPr id="8" name="Přímá spojnice se šipkou 7">
            <a:extLst>
              <a:ext uri="{FF2B5EF4-FFF2-40B4-BE49-F238E27FC236}">
                <a16:creationId xmlns:a16="http://schemas.microsoft.com/office/drawing/2014/main" id="{941FC076-D915-9DBC-EFD6-2F220821A966}"/>
              </a:ext>
            </a:extLst>
          </p:cNvPr>
          <p:cNvCxnSpPr/>
          <p:nvPr/>
        </p:nvCxnSpPr>
        <p:spPr>
          <a:xfrm>
            <a:off x="6111806" y="4653136"/>
            <a:ext cx="0" cy="936104"/>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8D58A846-DCD3-4F75-D2EE-79B10BCCD2DE}"/>
                  </a:ext>
                </a:extLst>
              </p:cNvPr>
              <p:cNvSpPr txBox="1"/>
              <p:nvPr/>
            </p:nvSpPr>
            <p:spPr>
              <a:xfrm>
                <a:off x="5519936" y="5652027"/>
                <a:ext cx="1332147"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𝐺</m:t>
                          </m:r>
                        </m:sub>
                      </m:sSub>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 . </m:t>
                      </m:r>
                      <m:r>
                        <a:rPr lang="cs-CZ" b="0" i="1" smtClean="0">
                          <a:latin typeface="Cambria Math" panose="02040503050406030204" pitchFamily="18" charset="0"/>
                        </a:rPr>
                        <m:t>𝑔</m:t>
                      </m:r>
                    </m:oMath>
                  </m:oMathPara>
                </a14:m>
                <a:endParaRPr lang="cs-CZ" dirty="0"/>
              </a:p>
            </p:txBody>
          </p:sp>
        </mc:Choice>
        <mc:Fallback xmlns="">
          <p:sp>
            <p:nvSpPr>
              <p:cNvPr id="9" name="TextovéPole 8">
                <a:extLst>
                  <a:ext uri="{FF2B5EF4-FFF2-40B4-BE49-F238E27FC236}">
                    <a16:creationId xmlns:a16="http://schemas.microsoft.com/office/drawing/2014/main" id="{8D58A846-DCD3-4F75-D2EE-79B10BCCD2DE}"/>
                  </a:ext>
                </a:extLst>
              </p:cNvPr>
              <p:cNvSpPr txBox="1">
                <a:spLocks noRot="1" noChangeAspect="1" noMove="1" noResize="1" noEditPoints="1" noAdjustHandles="1" noChangeArrowheads="1" noChangeShapeType="1" noTextEdit="1"/>
              </p:cNvSpPr>
              <p:nvPr/>
            </p:nvSpPr>
            <p:spPr>
              <a:xfrm>
                <a:off x="5519936" y="5652027"/>
                <a:ext cx="1332147" cy="369332"/>
              </a:xfrm>
              <a:prstGeom prst="rect">
                <a:avLst/>
              </a:prstGeom>
              <a:blipFill>
                <a:blip r:embed="rId4"/>
                <a:stretch>
                  <a:fillRect b="-6557"/>
                </a:stretch>
              </a:blipFill>
            </p:spPr>
            <p:txBody>
              <a:bodyPr/>
              <a:lstStyle/>
              <a:p>
                <a:r>
                  <a:rPr lang="cs-CZ">
                    <a:noFill/>
                  </a:rPr>
                  <a:t> </a:t>
                </a:r>
              </a:p>
            </p:txBody>
          </p:sp>
        </mc:Fallback>
      </mc:AlternateContent>
      <p:cxnSp>
        <p:nvCxnSpPr>
          <p:cNvPr id="10" name="Přímá spojnice se šipkou 9">
            <a:extLst>
              <a:ext uri="{FF2B5EF4-FFF2-40B4-BE49-F238E27FC236}">
                <a16:creationId xmlns:a16="http://schemas.microsoft.com/office/drawing/2014/main" id="{889664E4-7705-7D91-8697-B6546DCDA339}"/>
              </a:ext>
            </a:extLst>
          </p:cNvPr>
          <p:cNvCxnSpPr/>
          <p:nvPr/>
        </p:nvCxnSpPr>
        <p:spPr>
          <a:xfrm>
            <a:off x="2334332" y="4267218"/>
            <a:ext cx="0" cy="936104"/>
          </a:xfrm>
          <a:prstGeom prst="straightConnector1">
            <a:avLst/>
          </a:prstGeom>
          <a:ln w="76200">
            <a:solidFill>
              <a:srgbClr val="92D05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2" name="TextovéPole 11">
                <a:extLst>
                  <a:ext uri="{FF2B5EF4-FFF2-40B4-BE49-F238E27FC236}">
                    <a16:creationId xmlns:a16="http://schemas.microsoft.com/office/drawing/2014/main" id="{F7D5AF5C-DB9D-B1AB-2101-61DC957A9871}"/>
                  </a:ext>
                </a:extLst>
              </p:cNvPr>
              <p:cNvSpPr txBox="1"/>
              <p:nvPr/>
            </p:nvSpPr>
            <p:spPr>
              <a:xfrm>
                <a:off x="1775520" y="5404574"/>
                <a:ext cx="1812590" cy="369332"/>
              </a:xfrm>
              <a:prstGeom prst="rect">
                <a:avLst/>
              </a:prstGeom>
              <a:noFill/>
            </p:spPr>
            <p:txBody>
              <a:bodyPr wrap="square">
                <a:spAutoFit/>
              </a:bodyPr>
              <a:lstStyle/>
              <a:p>
                <a:pPr algn="ctr"/>
                <a:r>
                  <a:rPr lang="cs-CZ" sz="1800" i="1" dirty="0" err="1">
                    <a:latin typeface="Cambria Math"/>
                    <a:cs typeface="Times New Roman" panose="02020603050405020304" pitchFamily="18" charset="0"/>
                  </a:rPr>
                  <a:t>F</a:t>
                </a:r>
                <a:r>
                  <a:rPr lang="cs-CZ" sz="1800" i="1" baseline="-25000" dirty="0" err="1">
                    <a:latin typeface="Cambria Math"/>
                    <a:cs typeface="Times New Roman" panose="02020603050405020304" pitchFamily="18" charset="0"/>
                  </a:rPr>
                  <a:t>m</a:t>
                </a:r>
                <a:r>
                  <a:rPr lang="cs-CZ" sz="1800" i="1" dirty="0">
                    <a:latin typeface="Cambria Math"/>
                    <a:cs typeface="Times New Roman" panose="02020603050405020304" pitchFamily="18" charset="0"/>
                  </a:rPr>
                  <a:t> = </a:t>
                </a:r>
                <a14:m>
                  <m:oMath xmlns:m="http://schemas.openxmlformats.org/officeDocument/2006/math">
                    <m:r>
                      <a:rPr lang="cs-CZ" sz="1800" i="1" dirty="0" smtClean="0">
                        <a:latin typeface="Cambria Math" panose="02040503050406030204" pitchFamily="18" charset="0"/>
                        <a:cs typeface="Times New Roman" panose="02020603050405020304" pitchFamily="18" charset="0"/>
                      </a:rPr>
                      <m:t>𝐵</m:t>
                    </m:r>
                    <m:r>
                      <a:rPr lang="cs-CZ" sz="1800" i="1" dirty="0" smtClean="0">
                        <a:latin typeface="Cambria Math" panose="02040503050406030204" pitchFamily="18" charset="0"/>
                        <a:cs typeface="Times New Roman" panose="02020603050405020304" pitchFamily="18" charset="0"/>
                      </a:rPr>
                      <m:t> . </m:t>
                    </m:r>
                    <m:r>
                      <a:rPr lang="cs-CZ" sz="1800" i="1" dirty="0" smtClean="0">
                        <a:latin typeface="Cambria Math" panose="02040503050406030204" pitchFamily="18" charset="0"/>
                        <a:cs typeface="Times New Roman" panose="02020603050405020304" pitchFamily="18" charset="0"/>
                      </a:rPr>
                      <m:t>𝐼</m:t>
                    </m:r>
                    <m:r>
                      <a:rPr lang="cs-CZ" sz="1800" i="1" dirty="0" smtClean="0">
                        <a:latin typeface="Cambria Math" panose="02040503050406030204" pitchFamily="18" charset="0"/>
                        <a:cs typeface="Times New Roman" panose="02020603050405020304" pitchFamily="18" charset="0"/>
                      </a:rPr>
                      <m:t> . </m:t>
                    </m:r>
                    <m:r>
                      <a:rPr lang="cs-CZ" sz="1800" i="1" dirty="0" smtClean="0">
                        <a:latin typeface="Cambria Math" panose="02040503050406030204" pitchFamily="18" charset="0"/>
                        <a:cs typeface="Times New Roman" panose="02020603050405020304" pitchFamily="18" charset="0"/>
                      </a:rPr>
                      <m:t>𝑙</m:t>
                    </m:r>
                  </m:oMath>
                </a14:m>
                <a:endParaRPr lang="cs-CZ" sz="1800" i="1" dirty="0">
                  <a:latin typeface="Cambria Math"/>
                  <a:cs typeface="Times New Roman" panose="02020603050405020304" pitchFamily="18" charset="0"/>
                </a:endParaRPr>
              </a:p>
            </p:txBody>
          </p:sp>
        </mc:Choice>
        <mc:Fallback xmlns="">
          <p:sp>
            <p:nvSpPr>
              <p:cNvPr id="12" name="TextovéPole 11">
                <a:extLst>
                  <a:ext uri="{FF2B5EF4-FFF2-40B4-BE49-F238E27FC236}">
                    <a16:creationId xmlns:a16="http://schemas.microsoft.com/office/drawing/2014/main" id="{F7D5AF5C-DB9D-B1AB-2101-61DC957A9871}"/>
                  </a:ext>
                </a:extLst>
              </p:cNvPr>
              <p:cNvSpPr txBox="1">
                <a:spLocks noRot="1" noChangeAspect="1" noMove="1" noResize="1" noEditPoints="1" noAdjustHandles="1" noChangeArrowheads="1" noChangeShapeType="1" noTextEdit="1"/>
              </p:cNvSpPr>
              <p:nvPr/>
            </p:nvSpPr>
            <p:spPr>
              <a:xfrm>
                <a:off x="1775520" y="5404574"/>
                <a:ext cx="1812590" cy="369332"/>
              </a:xfrm>
              <a:prstGeom prst="rect">
                <a:avLst/>
              </a:prstGeom>
              <a:blipFill>
                <a:blip r:embed="rId5"/>
                <a:stretch>
                  <a:fillRect t="-11667" b="-25000"/>
                </a:stretch>
              </a:blipFill>
            </p:spPr>
            <p:txBody>
              <a:bodyPr/>
              <a:lstStyle/>
              <a:p>
                <a:r>
                  <a:rPr lang="cs-CZ">
                    <a:noFill/>
                  </a:rPr>
                  <a:t> </a:t>
                </a:r>
              </a:p>
            </p:txBody>
          </p:sp>
        </mc:Fallback>
      </mc:AlternateContent>
      <p:cxnSp>
        <p:nvCxnSpPr>
          <p:cNvPr id="15" name="Přímá spojnice se šipkou 14">
            <a:extLst>
              <a:ext uri="{FF2B5EF4-FFF2-40B4-BE49-F238E27FC236}">
                <a16:creationId xmlns:a16="http://schemas.microsoft.com/office/drawing/2014/main" id="{245EA27E-4D44-EAAF-E433-3A4295F29AA2}"/>
              </a:ext>
            </a:extLst>
          </p:cNvPr>
          <p:cNvCxnSpPr>
            <a:cxnSpLocks/>
          </p:cNvCxnSpPr>
          <p:nvPr/>
        </p:nvCxnSpPr>
        <p:spPr>
          <a:xfrm>
            <a:off x="1757232" y="3580419"/>
            <a:ext cx="1296144" cy="864096"/>
          </a:xfrm>
          <a:prstGeom prst="straightConnector1">
            <a:avLst/>
          </a:prstGeom>
          <a:ln w="38100">
            <a:solidFill>
              <a:srgbClr val="00B0F0"/>
            </a:solidFill>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TextovéPole 16">
                <a:extLst>
                  <a:ext uri="{FF2B5EF4-FFF2-40B4-BE49-F238E27FC236}">
                    <a16:creationId xmlns:a16="http://schemas.microsoft.com/office/drawing/2014/main" id="{B871157C-D73B-2554-07AE-202F06FC83A3}"/>
                  </a:ext>
                </a:extLst>
              </p:cNvPr>
              <p:cNvSpPr txBox="1"/>
              <p:nvPr/>
            </p:nvSpPr>
            <p:spPr>
              <a:xfrm>
                <a:off x="2210119" y="3701640"/>
                <a:ext cx="504056"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i="1" dirty="0" smtClean="0">
                          <a:solidFill>
                            <a:schemeClr val="bg1"/>
                          </a:solidFill>
                          <a:latin typeface="Cambria Math" panose="02040503050406030204" pitchFamily="18" charset="0"/>
                        </a:rPr>
                        <m:t>𝑙</m:t>
                      </m:r>
                    </m:oMath>
                  </m:oMathPara>
                </a14:m>
                <a:endParaRPr lang="cs-CZ" dirty="0">
                  <a:solidFill>
                    <a:schemeClr val="bg1"/>
                  </a:solidFill>
                </a:endParaRPr>
              </a:p>
            </p:txBody>
          </p:sp>
        </mc:Choice>
        <mc:Fallback xmlns="">
          <p:sp>
            <p:nvSpPr>
              <p:cNvPr id="17" name="TextovéPole 16">
                <a:extLst>
                  <a:ext uri="{FF2B5EF4-FFF2-40B4-BE49-F238E27FC236}">
                    <a16:creationId xmlns:a16="http://schemas.microsoft.com/office/drawing/2014/main" id="{B871157C-D73B-2554-07AE-202F06FC83A3}"/>
                  </a:ext>
                </a:extLst>
              </p:cNvPr>
              <p:cNvSpPr txBox="1">
                <a:spLocks noRot="1" noChangeAspect="1" noMove="1" noResize="1" noEditPoints="1" noAdjustHandles="1" noChangeArrowheads="1" noChangeShapeType="1" noTextEdit="1"/>
              </p:cNvSpPr>
              <p:nvPr/>
            </p:nvSpPr>
            <p:spPr>
              <a:xfrm>
                <a:off x="2210119" y="3701640"/>
                <a:ext cx="504056" cy="369332"/>
              </a:xfrm>
              <a:prstGeom prst="rect">
                <a:avLst/>
              </a:prstGeom>
              <a:blipFill>
                <a:blip r:embed="rId6"/>
                <a:stretch>
                  <a:fillRect/>
                </a:stretch>
              </a:blipFill>
            </p:spPr>
            <p:txBody>
              <a:bodyPr/>
              <a:lstStyle/>
              <a:p>
                <a:r>
                  <a:rPr lang="cs-CZ">
                    <a:noFill/>
                  </a:rPr>
                  <a:t> </a:t>
                </a:r>
              </a:p>
            </p:txBody>
          </p:sp>
        </mc:Fallback>
      </mc:AlternateContent>
      <p:sp>
        <p:nvSpPr>
          <p:cNvPr id="2" name="TextovéPole 1"/>
          <p:cNvSpPr txBox="1"/>
          <p:nvPr/>
        </p:nvSpPr>
        <p:spPr>
          <a:xfrm>
            <a:off x="8519321" y="3566840"/>
            <a:ext cx="2736304" cy="369332"/>
          </a:xfrm>
          <a:prstGeom prst="rect">
            <a:avLst/>
          </a:prstGeom>
          <a:noFill/>
        </p:spPr>
        <p:txBody>
          <a:bodyPr wrap="square" rtlCol="0">
            <a:spAutoFit/>
          </a:bodyPr>
          <a:lstStyle/>
          <a:p>
            <a:r>
              <a:rPr lang="cs-CZ" dirty="0"/>
              <a:t>Magnetická indukce</a:t>
            </a:r>
          </a:p>
        </p:txBody>
      </p:sp>
      <mc:AlternateContent xmlns:mc="http://schemas.openxmlformats.org/markup-compatibility/2006" xmlns:a14="http://schemas.microsoft.com/office/drawing/2010/main">
        <mc:Choice Requires="a14">
          <p:sp>
            <p:nvSpPr>
              <p:cNvPr id="4" name="TextovéPole 3"/>
              <p:cNvSpPr txBox="1"/>
              <p:nvPr/>
            </p:nvSpPr>
            <p:spPr>
              <a:xfrm>
                <a:off x="8520787" y="4070972"/>
                <a:ext cx="2582572" cy="1654684"/>
              </a:xfrm>
              <a:prstGeom prst="rect">
                <a:avLst/>
              </a:prstGeom>
              <a:noFill/>
            </p:spPr>
            <p:txBody>
              <a:bodyPr wrap="square" rtlCol="0">
                <a:spAutoFit/>
              </a:bodyPr>
              <a:lstStyle/>
              <a:p>
                <a:pPr algn="ctr"/>
                <a14:m>
                  <m:oMathPara xmlns:m="http://schemas.openxmlformats.org/officeDocument/2006/math">
                    <m:oMathParaPr>
                      <m:jc m:val="left"/>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𝑚</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𝐺</m:t>
                          </m:r>
                        </m:sub>
                      </m:sSub>
                    </m:oMath>
                  </m:oMathPara>
                </a14:m>
                <a:endParaRPr lang="cs-CZ" dirty="0"/>
              </a:p>
              <a:p>
                <a:pPr algn="ctr"/>
                <a:endParaRPr lang="cs-CZ" dirty="0"/>
              </a:p>
              <a:p>
                <a:pPr algn="ctr"/>
                <a14:m>
                  <m:oMathPara xmlns:m="http://schemas.openxmlformats.org/officeDocument/2006/math">
                    <m:oMathParaPr>
                      <m:jc m:val="left"/>
                    </m:oMathParaPr>
                    <m:oMath xmlns:m="http://schemas.openxmlformats.org/officeDocument/2006/math">
                      <m:r>
                        <a:rPr lang="cs-CZ" b="0" i="1" smtClean="0">
                          <a:latin typeface="Cambria Math" panose="02040503050406030204" pitchFamily="18" charset="0"/>
                        </a:rPr>
                        <m:t>𝐵</m:t>
                      </m:r>
                      <m:r>
                        <a:rPr lang="cs-CZ" b="0" i="1" smtClean="0">
                          <a:latin typeface="Cambria Math" panose="02040503050406030204" pitchFamily="18" charset="0"/>
                        </a:rPr>
                        <m:t> . </m:t>
                      </m:r>
                      <m:r>
                        <a:rPr lang="cs-CZ" b="0" i="1" smtClean="0">
                          <a:latin typeface="Cambria Math" panose="02040503050406030204" pitchFamily="18" charset="0"/>
                        </a:rPr>
                        <m:t>𝐼</m:t>
                      </m:r>
                      <m:r>
                        <a:rPr lang="cs-CZ" b="0" i="1" smtClean="0">
                          <a:latin typeface="Cambria Math" panose="02040503050406030204" pitchFamily="18" charset="0"/>
                        </a:rPr>
                        <m:t> . </m:t>
                      </m:r>
                      <m:r>
                        <a:rPr lang="cs-CZ" b="0" i="1" smtClean="0">
                          <a:latin typeface="Cambria Math" panose="02040503050406030204" pitchFamily="18" charset="0"/>
                        </a:rPr>
                        <m:t>𝑙</m:t>
                      </m:r>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 . </m:t>
                      </m:r>
                      <m:r>
                        <a:rPr lang="cs-CZ" b="0" i="1" smtClean="0">
                          <a:latin typeface="Cambria Math" panose="02040503050406030204" pitchFamily="18" charset="0"/>
                        </a:rPr>
                        <m:t>𝑔</m:t>
                      </m:r>
                    </m:oMath>
                  </m:oMathPara>
                </a14:m>
                <a:endParaRPr lang="cs-CZ" dirty="0"/>
              </a:p>
              <a:p>
                <a:pPr algn="ctr"/>
                <a:endParaRPr lang="cs-CZ" dirty="0"/>
              </a:p>
              <a:p>
                <a14:m>
                  <m:oMath xmlns:m="http://schemas.openxmlformats.org/officeDocument/2006/math">
                    <m:r>
                      <a:rPr lang="cs-CZ" b="0" i="1" smtClean="0">
                        <a:latin typeface="Cambria Math" panose="02040503050406030204" pitchFamily="18" charset="0"/>
                      </a:rPr>
                      <m:t>𝐵</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𝑚</m:t>
                        </m:r>
                        <m:r>
                          <a:rPr lang="cs-CZ" b="0" i="1" smtClean="0">
                            <a:latin typeface="Cambria Math" panose="02040503050406030204" pitchFamily="18" charset="0"/>
                          </a:rPr>
                          <m:t> .  </m:t>
                        </m:r>
                        <m:r>
                          <a:rPr lang="cs-CZ" b="0" i="1" smtClean="0">
                            <a:latin typeface="Cambria Math" panose="02040503050406030204" pitchFamily="18" charset="0"/>
                          </a:rPr>
                          <m:t>𝑔</m:t>
                        </m:r>
                      </m:num>
                      <m:den>
                        <m:r>
                          <a:rPr lang="cs-CZ" b="0" i="1" smtClean="0">
                            <a:latin typeface="Cambria Math" panose="02040503050406030204" pitchFamily="18" charset="0"/>
                          </a:rPr>
                          <m:t> . </m:t>
                        </m:r>
                        <m:r>
                          <a:rPr lang="cs-CZ" b="0" i="1" smtClean="0">
                            <a:latin typeface="Cambria Math" panose="02040503050406030204" pitchFamily="18" charset="0"/>
                          </a:rPr>
                          <m:t>𝐼</m:t>
                        </m:r>
                        <m:r>
                          <a:rPr lang="cs-CZ" b="0" i="1" smtClean="0">
                            <a:latin typeface="Cambria Math" panose="02040503050406030204" pitchFamily="18" charset="0"/>
                          </a:rPr>
                          <m:t> . </m:t>
                        </m:r>
                        <m:r>
                          <a:rPr lang="cs-CZ" b="0" i="1" smtClean="0">
                            <a:latin typeface="Cambria Math" panose="02040503050406030204" pitchFamily="18" charset="0"/>
                          </a:rPr>
                          <m:t>𝑙</m:t>
                        </m:r>
                      </m:den>
                    </m:f>
                  </m:oMath>
                </a14:m>
                <a:r>
                  <a:rPr lang="cs-CZ" dirty="0"/>
                  <a:t>        </a:t>
                </a:r>
                <a14:m>
                  <m:oMath xmlns:m="http://schemas.openxmlformats.org/officeDocument/2006/math">
                    <m:d>
                      <m:dPr>
                        <m:begChr m:val="["/>
                        <m:endChr m:val="]"/>
                        <m:ctrlPr>
                          <a:rPr lang="cs-CZ" i="1" dirty="0" smtClean="0">
                            <a:latin typeface="Cambria Math" panose="02040503050406030204" pitchFamily="18" charset="0"/>
                          </a:rPr>
                        </m:ctrlPr>
                      </m:dPr>
                      <m:e>
                        <m:r>
                          <a:rPr lang="cs-CZ" b="0" i="1" dirty="0" smtClean="0">
                            <a:latin typeface="Cambria Math" panose="02040503050406030204" pitchFamily="18" charset="0"/>
                          </a:rPr>
                          <m:t>𝐵</m:t>
                        </m:r>
                      </m:e>
                    </m:d>
                    <m:r>
                      <a:rPr lang="cs-CZ" b="0" i="1" dirty="0" smtClean="0">
                        <a:latin typeface="Cambria Math" panose="02040503050406030204" pitchFamily="18" charset="0"/>
                      </a:rPr>
                      <m:t>=</m:t>
                    </m:r>
                    <m:f>
                      <m:fPr>
                        <m:ctrlPr>
                          <a:rPr lang="cs-CZ" b="0" i="1" dirty="0" smtClean="0">
                            <a:latin typeface="Cambria Math" panose="02040503050406030204" pitchFamily="18" charset="0"/>
                          </a:rPr>
                        </m:ctrlPr>
                      </m:fPr>
                      <m:num>
                        <m:r>
                          <m:rPr>
                            <m:sty m:val="p"/>
                          </m:rPr>
                          <a:rPr lang="cs-CZ" b="0" i="0" dirty="0" smtClean="0">
                            <a:latin typeface="Cambria Math" panose="02040503050406030204" pitchFamily="18" charset="0"/>
                          </a:rPr>
                          <m:t>N</m:t>
                        </m:r>
                      </m:num>
                      <m:den>
                        <m:r>
                          <m:rPr>
                            <m:sty m:val="p"/>
                          </m:rPr>
                          <a:rPr lang="cs-CZ" b="0" i="0" dirty="0" smtClean="0">
                            <a:latin typeface="Cambria Math" panose="02040503050406030204" pitchFamily="18" charset="0"/>
                          </a:rPr>
                          <m:t>A</m:t>
                        </m:r>
                        <m:r>
                          <a:rPr lang="cs-CZ" b="0" i="0" dirty="0" smtClean="0">
                            <a:latin typeface="Cambria Math" panose="02040503050406030204" pitchFamily="18" charset="0"/>
                          </a:rPr>
                          <m:t> . </m:t>
                        </m:r>
                        <m:r>
                          <m:rPr>
                            <m:sty m:val="p"/>
                          </m:rPr>
                          <a:rPr lang="cs-CZ" b="0" i="0" dirty="0" smtClean="0">
                            <a:latin typeface="Cambria Math" panose="02040503050406030204" pitchFamily="18" charset="0"/>
                          </a:rPr>
                          <m:t>m</m:t>
                        </m:r>
                      </m:den>
                    </m:f>
                  </m:oMath>
                </a14:m>
                <a:endParaRPr lang="cs-CZ" dirty="0"/>
              </a:p>
            </p:txBody>
          </p:sp>
        </mc:Choice>
        <mc:Fallback xmlns="">
          <p:sp>
            <p:nvSpPr>
              <p:cNvPr id="4" name="TextovéPole 3"/>
              <p:cNvSpPr txBox="1">
                <a:spLocks noRot="1" noChangeAspect="1" noMove="1" noResize="1" noEditPoints="1" noAdjustHandles="1" noChangeArrowheads="1" noChangeShapeType="1" noTextEdit="1"/>
              </p:cNvSpPr>
              <p:nvPr/>
            </p:nvSpPr>
            <p:spPr>
              <a:xfrm>
                <a:off x="8520787" y="4070972"/>
                <a:ext cx="2582572" cy="1654684"/>
              </a:xfrm>
              <a:prstGeom prst="rect">
                <a:avLst/>
              </a:prstGeom>
              <a:blipFill>
                <a:blip r:embed="rId7"/>
                <a:stretch>
                  <a:fillRect/>
                </a:stretch>
              </a:blipFill>
            </p:spPr>
            <p:txBody>
              <a:bodyPr/>
              <a:lstStyle/>
              <a:p>
                <a:r>
                  <a:rPr lang="cs-CZ">
                    <a:noFill/>
                  </a:rPr>
                  <a:t> </a:t>
                </a:r>
              </a:p>
            </p:txBody>
          </p:sp>
        </mc:Fallback>
      </mc:AlternateContent>
      <p:sp>
        <p:nvSpPr>
          <p:cNvPr id="3" name="Zástupný symbol pro číslo snímku 2">
            <a:extLst>
              <a:ext uri="{FF2B5EF4-FFF2-40B4-BE49-F238E27FC236}">
                <a16:creationId xmlns:a16="http://schemas.microsoft.com/office/drawing/2014/main" id="{EFABC67F-DB6E-6F07-2231-79232795E653}"/>
              </a:ext>
            </a:extLst>
          </p:cNvPr>
          <p:cNvSpPr>
            <a:spLocks noGrp="1"/>
          </p:cNvSpPr>
          <p:nvPr>
            <p:ph type="sldNum" sz="quarter" idx="12"/>
          </p:nvPr>
        </p:nvSpPr>
        <p:spPr/>
        <p:txBody>
          <a:bodyPr/>
          <a:lstStyle/>
          <a:p>
            <a:pPr>
              <a:defRPr/>
            </a:pPr>
            <a:fld id="{9EC29595-81E5-4E8E-8A82-5684CCFD186E}" type="slidenum">
              <a:rPr lang="cs-CZ" smtClean="0"/>
              <a:pPr>
                <a:defRPr/>
              </a:pPr>
              <a:t>11</a:t>
            </a:fld>
            <a:endParaRPr lang="cs-CZ"/>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Nadpis 1"/>
          <p:cNvSpPr>
            <a:spLocks noGrp="1"/>
          </p:cNvSpPr>
          <p:nvPr>
            <p:ph type="title"/>
          </p:nvPr>
        </p:nvSpPr>
        <p:spPr>
          <a:xfrm>
            <a:off x="263352" y="304567"/>
            <a:ext cx="8942784" cy="490066"/>
          </a:xfrm>
        </p:spPr>
        <p:txBody>
          <a:bodyPr/>
          <a:lstStyle/>
          <a:p>
            <a:pPr algn="l"/>
            <a:r>
              <a:rPr lang="cs-CZ" altLang="cs-CZ" sz="3200" dirty="0"/>
              <a:t>Vzájemné působení rovnoběžných vodičů s proudem</a:t>
            </a:r>
          </a:p>
        </p:txBody>
      </p:sp>
      <p:sp>
        <p:nvSpPr>
          <p:cNvPr id="3" name="TextovéPole 2">
            <a:extLst>
              <a:ext uri="{FF2B5EF4-FFF2-40B4-BE49-F238E27FC236}">
                <a16:creationId xmlns:a16="http://schemas.microsoft.com/office/drawing/2014/main" id="{8A2EAD21-32B9-8A97-AB73-B55A2CC334BF}"/>
              </a:ext>
            </a:extLst>
          </p:cNvPr>
          <p:cNvSpPr txBox="1"/>
          <p:nvPr/>
        </p:nvSpPr>
        <p:spPr>
          <a:xfrm>
            <a:off x="1667508" y="5497939"/>
            <a:ext cx="8856984" cy="1200329"/>
          </a:xfrm>
          <a:prstGeom prst="rect">
            <a:avLst/>
          </a:prstGeom>
          <a:noFill/>
          <a:ln w="19050">
            <a:solidFill>
              <a:srgbClr val="FF0000"/>
            </a:solidFill>
          </a:ln>
        </p:spPr>
        <p:txBody>
          <a:bodyPr wrap="square" rtlCol="0">
            <a:spAutoFit/>
          </a:bodyPr>
          <a:lstStyle/>
          <a:p>
            <a:r>
              <a:rPr lang="cs-CZ" dirty="0"/>
              <a:t>Směry magnetických sil, kterými na sebe působí rovnoběžné vodiče s elektrickým proudem, závisí na směrech proudů ve vodičích.</a:t>
            </a:r>
          </a:p>
          <a:p>
            <a:r>
              <a:rPr lang="cs-CZ" dirty="0"/>
              <a:t>Při souhlasných směrech proudů se vodiče přitahují a při nesouhlasných směrech proudů se odpuzují.</a:t>
            </a:r>
          </a:p>
        </p:txBody>
      </p:sp>
      <p:pic>
        <p:nvPicPr>
          <p:cNvPr id="5" name="Obrázek 4">
            <a:extLst>
              <a:ext uri="{FF2B5EF4-FFF2-40B4-BE49-F238E27FC236}">
                <a16:creationId xmlns:a16="http://schemas.microsoft.com/office/drawing/2014/main" id="{97E8252B-B711-03A1-BEA0-3C6CCB1AFD4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63964" y="1988840"/>
            <a:ext cx="6064073" cy="3386195"/>
          </a:xfrm>
          <a:prstGeom prst="rect">
            <a:avLst/>
          </a:prstGeom>
        </p:spPr>
      </p:pic>
      <p:sp>
        <p:nvSpPr>
          <p:cNvPr id="7" name="TextovéPole 6">
            <a:extLst>
              <a:ext uri="{FF2B5EF4-FFF2-40B4-BE49-F238E27FC236}">
                <a16:creationId xmlns:a16="http://schemas.microsoft.com/office/drawing/2014/main" id="{1EDDBA25-82E6-AA24-30B7-872AD267D02E}"/>
              </a:ext>
            </a:extLst>
          </p:cNvPr>
          <p:cNvSpPr txBox="1"/>
          <p:nvPr/>
        </p:nvSpPr>
        <p:spPr>
          <a:xfrm>
            <a:off x="263352" y="884925"/>
            <a:ext cx="11521280" cy="923330"/>
          </a:xfrm>
          <a:prstGeom prst="rect">
            <a:avLst/>
          </a:prstGeom>
          <a:noFill/>
        </p:spPr>
        <p:txBody>
          <a:bodyPr wrap="square" rtlCol="0">
            <a:spAutoFit/>
          </a:bodyPr>
          <a:lstStyle/>
          <a:p>
            <a:r>
              <a:rPr lang="cs-CZ" dirty="0"/>
              <a:t>Magnetická síla však vzniká nejen v případě kdy se vodič s proudem nachází v blízkosti magnetu. Magnetická síla i tehdy, kdy je vodič v magnetickém poli jiného vodiče s proudem. Orientace sil, kterými na sebe vodiče působí záleží na směrech elektrických proudů, které vodičem protékají.</a:t>
            </a:r>
          </a:p>
        </p:txBody>
      </p:sp>
      <p:sp>
        <p:nvSpPr>
          <p:cNvPr id="2" name="Zástupný symbol pro číslo snímku 1">
            <a:extLst>
              <a:ext uri="{FF2B5EF4-FFF2-40B4-BE49-F238E27FC236}">
                <a16:creationId xmlns:a16="http://schemas.microsoft.com/office/drawing/2014/main" id="{3A778010-0B91-D5D1-83BB-34611DD23A9D}"/>
              </a:ext>
            </a:extLst>
          </p:cNvPr>
          <p:cNvSpPr>
            <a:spLocks noGrp="1"/>
          </p:cNvSpPr>
          <p:nvPr>
            <p:ph type="sldNum" sz="quarter" idx="12"/>
          </p:nvPr>
        </p:nvSpPr>
        <p:spPr/>
        <p:txBody>
          <a:bodyPr/>
          <a:lstStyle/>
          <a:p>
            <a:pPr>
              <a:defRPr/>
            </a:pPr>
            <a:fld id="{9EC29595-81E5-4E8E-8A82-5684CCFD186E}" type="slidenum">
              <a:rPr lang="cs-CZ" smtClean="0"/>
              <a:pPr>
                <a:defRPr/>
              </a:pPr>
              <a:t>12</a:t>
            </a:fld>
            <a:endParaRPr lang="cs-CZ"/>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9CA72A-E83F-C285-7B27-33DC106B7506}"/>
            </a:ext>
          </a:extLst>
        </p:cNvPr>
        <p:cNvGrpSpPr/>
        <p:nvPr/>
      </p:nvGrpSpPr>
      <p:grpSpPr>
        <a:xfrm>
          <a:off x="0" y="0"/>
          <a:ext cx="0" cy="0"/>
          <a:chOff x="0" y="0"/>
          <a:chExt cx="0" cy="0"/>
        </a:xfrm>
      </p:grpSpPr>
      <p:sp>
        <p:nvSpPr>
          <p:cNvPr id="13314" name="Nadpis 1">
            <a:extLst>
              <a:ext uri="{FF2B5EF4-FFF2-40B4-BE49-F238E27FC236}">
                <a16:creationId xmlns:a16="http://schemas.microsoft.com/office/drawing/2014/main" id="{D3C3717F-5BD9-C5F1-76B9-0D643D9DAF69}"/>
              </a:ext>
            </a:extLst>
          </p:cNvPr>
          <p:cNvSpPr>
            <a:spLocks noGrp="1"/>
          </p:cNvSpPr>
          <p:nvPr>
            <p:ph type="title"/>
          </p:nvPr>
        </p:nvSpPr>
        <p:spPr>
          <a:xfrm>
            <a:off x="263352" y="304567"/>
            <a:ext cx="8942784" cy="490066"/>
          </a:xfrm>
        </p:spPr>
        <p:txBody>
          <a:bodyPr/>
          <a:lstStyle/>
          <a:p>
            <a:pPr algn="l"/>
            <a:r>
              <a:rPr lang="cs-CZ" altLang="cs-CZ" sz="3200" dirty="0"/>
              <a:t>Definice jednotky elektrického proudu - ampér</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273E5635-D11F-BDAD-3B87-7BAFEDEC3F0F}"/>
                  </a:ext>
                </a:extLst>
              </p:cNvPr>
              <p:cNvSpPr txBox="1"/>
              <p:nvPr/>
            </p:nvSpPr>
            <p:spPr>
              <a:xfrm>
                <a:off x="1667508" y="5497939"/>
                <a:ext cx="8856984" cy="946991"/>
              </a:xfrm>
              <a:prstGeom prst="rect">
                <a:avLst/>
              </a:prstGeom>
              <a:noFill/>
              <a:ln w="19050">
                <a:solidFill>
                  <a:srgbClr val="FF0000"/>
                </a:solidFill>
              </a:ln>
            </p:spPr>
            <p:txBody>
              <a:bodyPr wrap="square" rtlCol="0">
                <a:spAutoFit/>
              </a:bodyPr>
              <a:lstStyle/>
              <a:p>
                <a:r>
                  <a:rPr lang="cs-CZ" dirty="0"/>
                  <a:t>Ampér je stálý proud, který při průchodu dvěma přímými rovnoběžnými nekonečně dlouhými vodiči zanedbatelného průřezu umístěnými ve vakuu ve vzdálenosti 1 m od sebe vyvolá mezi vodiči sílu o velikosti </a:t>
                </a:r>
                <a14:m>
                  <m:oMath xmlns:m="http://schemas.openxmlformats.org/officeDocument/2006/math">
                    <m:r>
                      <a:rPr lang="cs-CZ" b="0" i="1" smtClean="0">
                        <a:latin typeface="Cambria Math" panose="02040503050406030204" pitchFamily="18" charset="0"/>
                      </a:rPr>
                      <m:t>2</m:t>
                    </m:r>
                    <m:r>
                      <a:rPr lang="cs-CZ" b="0" i="1" smtClean="0">
                        <a:latin typeface="Cambria Math" panose="02040503050406030204" pitchFamily="18" charset="0"/>
                        <a:ea typeface="Cambria Math" panose="02040503050406030204" pitchFamily="18" charset="0"/>
                      </a:rPr>
                      <m:t>∙</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10</m:t>
                        </m:r>
                      </m:e>
                      <m:sup>
                        <m:r>
                          <a:rPr lang="cs-CZ" b="0" i="1" smtClean="0">
                            <a:latin typeface="Cambria Math" panose="02040503050406030204" pitchFamily="18" charset="0"/>
                            <a:ea typeface="Cambria Math" panose="02040503050406030204" pitchFamily="18" charset="0"/>
                          </a:rPr>
                          <m:t>−7</m:t>
                        </m:r>
                      </m:sup>
                    </m:sSup>
                    <m:r>
                      <a:rPr lang="cs-CZ" b="0" i="1" smtClean="0">
                        <a:latin typeface="Cambria Math" panose="02040503050406030204" pitchFamily="18" charset="0"/>
                        <a:ea typeface="Cambria Math" panose="02040503050406030204" pitchFamily="18" charset="0"/>
                      </a:rPr>
                      <m:t> </m:t>
                    </m:r>
                    <m:r>
                      <m:rPr>
                        <m:sty m:val="p"/>
                      </m:rPr>
                      <a:rPr lang="cs-CZ" b="0" i="0" smtClean="0">
                        <a:latin typeface="Cambria Math" panose="02040503050406030204" pitchFamily="18" charset="0"/>
                        <a:ea typeface="Cambria Math" panose="02040503050406030204" pitchFamily="18" charset="0"/>
                      </a:rPr>
                      <m:t>N</m:t>
                    </m:r>
                  </m:oMath>
                </a14:m>
                <a:r>
                  <a:rPr lang="cs-CZ" dirty="0"/>
                  <a:t> na 1 metr délky vodiče.</a:t>
                </a:r>
              </a:p>
            </p:txBody>
          </p:sp>
        </mc:Choice>
        <mc:Fallback xmlns="">
          <p:sp>
            <p:nvSpPr>
              <p:cNvPr id="3" name="TextovéPole 2">
                <a:extLst>
                  <a:ext uri="{FF2B5EF4-FFF2-40B4-BE49-F238E27FC236}">
                    <a16:creationId xmlns:a16="http://schemas.microsoft.com/office/drawing/2014/main" id="{273E5635-D11F-BDAD-3B87-7BAFEDEC3F0F}"/>
                  </a:ext>
                </a:extLst>
              </p:cNvPr>
              <p:cNvSpPr txBox="1">
                <a:spLocks noRot="1" noChangeAspect="1" noMove="1" noResize="1" noEditPoints="1" noAdjustHandles="1" noChangeArrowheads="1" noChangeShapeType="1" noTextEdit="1"/>
              </p:cNvSpPr>
              <p:nvPr/>
            </p:nvSpPr>
            <p:spPr>
              <a:xfrm>
                <a:off x="1667508" y="5497939"/>
                <a:ext cx="8856984" cy="946991"/>
              </a:xfrm>
              <a:prstGeom prst="rect">
                <a:avLst/>
              </a:prstGeom>
              <a:blipFill>
                <a:blip r:embed="rId2"/>
                <a:stretch>
                  <a:fillRect l="-550" t="-3165" r="-687" b="-5696"/>
                </a:stretch>
              </a:blipFill>
              <a:ln w="19050">
                <a:solidFill>
                  <a:srgbClr val="FF0000"/>
                </a:solidFill>
              </a:ln>
            </p:spPr>
            <p:txBody>
              <a:bodyPr/>
              <a:lstStyle/>
              <a:p>
                <a:r>
                  <a:rPr lang="cs-CZ">
                    <a:noFill/>
                  </a:rPr>
                  <a:t> </a:t>
                </a:r>
              </a:p>
            </p:txBody>
          </p:sp>
        </mc:Fallback>
      </mc:AlternateContent>
      <p:sp>
        <p:nvSpPr>
          <p:cNvPr id="7" name="TextovéPole 6">
            <a:extLst>
              <a:ext uri="{FF2B5EF4-FFF2-40B4-BE49-F238E27FC236}">
                <a16:creationId xmlns:a16="http://schemas.microsoft.com/office/drawing/2014/main" id="{5AB229DB-5664-962D-2C74-5849AB98BA9E}"/>
              </a:ext>
            </a:extLst>
          </p:cNvPr>
          <p:cNvSpPr txBox="1"/>
          <p:nvPr/>
        </p:nvSpPr>
        <p:spPr>
          <a:xfrm>
            <a:off x="263352" y="764704"/>
            <a:ext cx="11521280" cy="646331"/>
          </a:xfrm>
          <a:prstGeom prst="rect">
            <a:avLst/>
          </a:prstGeom>
          <a:noFill/>
        </p:spPr>
        <p:txBody>
          <a:bodyPr wrap="square" rtlCol="0">
            <a:spAutoFit/>
          </a:bodyPr>
          <a:lstStyle/>
          <a:p>
            <a:r>
              <a:rPr lang="cs-CZ" dirty="0"/>
              <a:t>Ze vzájemného silového působení dvou rovnoběžných vodičů elektrického proudu vychází i definice jednotky elektrického proudu – ampér.</a:t>
            </a:r>
          </a:p>
        </p:txBody>
      </p:sp>
      <p:pic>
        <p:nvPicPr>
          <p:cNvPr id="19" name="Obrázek 18">
            <a:extLst>
              <a:ext uri="{FF2B5EF4-FFF2-40B4-BE49-F238E27FC236}">
                <a16:creationId xmlns:a16="http://schemas.microsoft.com/office/drawing/2014/main" id="{C1B32EB3-F070-C463-D5ED-952B1B91160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72000" y="1485232"/>
            <a:ext cx="6048000" cy="4032000"/>
          </a:xfrm>
          <a:prstGeom prst="rect">
            <a:avLst/>
          </a:prstGeom>
        </p:spPr>
      </p:pic>
      <p:sp>
        <p:nvSpPr>
          <p:cNvPr id="2" name="Zástupný symbol pro číslo snímku 1">
            <a:extLst>
              <a:ext uri="{FF2B5EF4-FFF2-40B4-BE49-F238E27FC236}">
                <a16:creationId xmlns:a16="http://schemas.microsoft.com/office/drawing/2014/main" id="{48570053-3EB1-D6DA-8AB9-75B088AAAD24}"/>
              </a:ext>
            </a:extLst>
          </p:cNvPr>
          <p:cNvSpPr>
            <a:spLocks noGrp="1"/>
          </p:cNvSpPr>
          <p:nvPr>
            <p:ph type="sldNum" sz="quarter" idx="12"/>
          </p:nvPr>
        </p:nvSpPr>
        <p:spPr/>
        <p:txBody>
          <a:bodyPr/>
          <a:lstStyle/>
          <a:p>
            <a:pPr>
              <a:defRPr/>
            </a:pPr>
            <a:fld id="{9EC29595-81E5-4E8E-8A82-5684CCFD186E}" type="slidenum">
              <a:rPr lang="cs-CZ" smtClean="0"/>
              <a:pPr>
                <a:defRPr/>
              </a:pPr>
              <a:t>13</a:t>
            </a:fld>
            <a:endParaRPr lang="cs-CZ"/>
          </a:p>
        </p:txBody>
      </p:sp>
    </p:spTree>
    <p:extLst>
      <p:ext uri="{BB962C8B-B14F-4D97-AF65-F5344CB8AC3E}">
        <p14:creationId xmlns:p14="http://schemas.microsoft.com/office/powerpoint/2010/main" val="8419837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Rectangle 1">
                <a:extLst>
                  <a:ext uri="{FF2B5EF4-FFF2-40B4-BE49-F238E27FC236}">
                    <a16:creationId xmlns:a16="http://schemas.microsoft.com/office/drawing/2014/main" id="{A5A81C93-36EC-DA39-CACD-4C1B9A54DD2E}"/>
                  </a:ext>
                </a:extLst>
              </p:cNvPr>
              <p:cNvSpPr>
                <a:spLocks noChangeArrowheads="1"/>
              </p:cNvSpPr>
              <p:nvPr/>
            </p:nvSpPr>
            <p:spPr bwMode="auto">
              <a:xfrm>
                <a:off x="280362" y="1052736"/>
                <a:ext cx="6554513" cy="5109091"/>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0" i="0" u="none" strike="noStrike" cap="none" normalizeH="0" baseline="0" dirty="0">
                    <a:ln>
                      <a:noFill/>
                    </a:ln>
                    <a:solidFill>
                      <a:schemeClr val="tx1"/>
                    </a:solidFill>
                    <a:effectLst/>
                    <a:latin typeface="Arial" panose="020B0604020202020204" pitchFamily="34" charset="0"/>
                  </a:rPr>
                  <a:t>Nejnovější definice ampéru je založena na </a:t>
                </a:r>
                <a:r>
                  <a:rPr kumimoji="0" lang="cs-CZ" altLang="cs-CZ" sz="1800" b="1" i="0" u="none" strike="noStrike" cap="none" normalizeH="0" baseline="0" dirty="0">
                    <a:ln>
                      <a:noFill/>
                    </a:ln>
                    <a:solidFill>
                      <a:schemeClr val="tx1"/>
                    </a:solidFill>
                    <a:effectLst/>
                    <a:latin typeface="Arial" panose="020B0604020202020204" pitchFamily="34" charset="0"/>
                  </a:rPr>
                  <a:t>pevně stanovené hodnotě elementárního náboje</a:t>
                </a:r>
                <a:r>
                  <a:rPr kumimoji="0" lang="cs-CZ" altLang="cs-CZ" sz="1800" b="0" i="0" u="none" strike="noStrike" cap="none" normalizeH="0" baseline="0" dirty="0">
                    <a:ln>
                      <a:noFill/>
                    </a:ln>
                    <a:solidFill>
                      <a:schemeClr val="tx1"/>
                    </a:solidFill>
                    <a:effectLst/>
                    <a:latin typeface="Arial" panose="020B0604020202020204" pitchFamily="34" charset="0"/>
                  </a:rPr>
                  <a:t>.</a:t>
                </a:r>
              </a:p>
              <a:p>
                <a:pPr lvl="0" eaLnBrk="0" hangingPunct="0"/>
                <a:r>
                  <a:rPr lang="cs-CZ" altLang="cs-CZ" dirty="0">
                    <a:latin typeface="Arial" panose="020B0604020202020204" pitchFamily="34" charset="0"/>
                  </a:rPr>
                  <a:t>Elementární náboj elektronu má přesně stanovenou hodnotu:</a:t>
                </a:r>
              </a:p>
              <a:p>
                <a:pPr lvl="0" eaLnBrk="0" hangingPunct="0"/>
                <a:endParaRPr lang="cs-CZ" altLang="cs-CZ" sz="800" dirty="0">
                  <a:latin typeface="Arial" panose="020B0604020202020204" pitchFamily="34" charset="0"/>
                </a:endParaRPr>
              </a:p>
              <a:p>
                <a:pPr lvl="0" eaLnBrk="0" hangingPunct="0"/>
                <a14:m>
                  <m:oMathPara xmlns:m="http://schemas.openxmlformats.org/officeDocument/2006/math">
                    <m:oMathParaPr>
                      <m:jc m:val="centerGroup"/>
                    </m:oMathParaPr>
                    <m:oMath xmlns:m="http://schemas.openxmlformats.org/officeDocument/2006/math">
                      <m:r>
                        <a:rPr lang="cs-CZ" altLang="cs-CZ" i="1">
                          <a:latin typeface="Cambria Math" panose="02040503050406030204" pitchFamily="18" charset="0"/>
                        </a:rPr>
                        <m:t>𝑒</m:t>
                      </m:r>
                      <m:r>
                        <a:rPr lang="cs-CZ" altLang="cs-CZ" i="1">
                          <a:latin typeface="Cambria Math" panose="02040503050406030204" pitchFamily="18" charset="0"/>
                        </a:rPr>
                        <m:t>=1,602176634 . </m:t>
                      </m:r>
                      <m:sSup>
                        <m:sSupPr>
                          <m:ctrlPr>
                            <a:rPr lang="cs-CZ" altLang="cs-CZ" i="1">
                              <a:latin typeface="Cambria Math" panose="02040503050406030204" pitchFamily="18" charset="0"/>
                            </a:rPr>
                          </m:ctrlPr>
                        </m:sSupPr>
                        <m:e>
                          <m:r>
                            <a:rPr lang="cs-CZ" altLang="cs-CZ" i="1">
                              <a:latin typeface="Cambria Math" panose="02040503050406030204" pitchFamily="18" charset="0"/>
                            </a:rPr>
                            <m:t>10</m:t>
                          </m:r>
                        </m:e>
                        <m:sup>
                          <m:r>
                            <a:rPr lang="cs-CZ" altLang="cs-CZ" i="1">
                              <a:latin typeface="Cambria Math" panose="02040503050406030204" pitchFamily="18" charset="0"/>
                            </a:rPr>
                            <m:t>−19</m:t>
                          </m:r>
                        </m:sup>
                      </m:sSup>
                      <m:r>
                        <a:rPr lang="cs-CZ" altLang="cs-CZ" i="1">
                          <a:latin typeface="Cambria Math" panose="02040503050406030204" pitchFamily="18" charset="0"/>
                        </a:rPr>
                        <m:t> </m:t>
                      </m:r>
                      <m:r>
                        <m:rPr>
                          <m:sty m:val="p"/>
                        </m:rPr>
                        <a:rPr lang="cs-CZ" altLang="cs-CZ">
                          <a:latin typeface="Cambria Math" panose="02040503050406030204" pitchFamily="18" charset="0"/>
                        </a:rPr>
                        <m:t>C</m:t>
                      </m:r>
                    </m:oMath>
                  </m:oMathPara>
                </a14:m>
                <a:endParaRPr lang="cs-CZ" altLang="cs-CZ"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dirty="0">
                    <a:ln>
                      <a:noFill/>
                    </a:ln>
                    <a:solidFill>
                      <a:schemeClr val="tx1"/>
                    </a:solidFill>
                    <a:effectLst/>
                    <a:latin typeface="Arial" panose="020B0604020202020204" pitchFamily="34" charset="0"/>
                  </a:rPr>
                  <a:t>Jednotka ampér je definován takto:</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0" i="0" u="none" strike="noStrike" cap="none" normalizeH="0" baseline="0" dirty="0">
                    <a:ln>
                      <a:noFill/>
                    </a:ln>
                    <a:solidFill>
                      <a:schemeClr val="tx1"/>
                    </a:solidFill>
                    <a:effectLst/>
                    <a:latin typeface="Arial" panose="020B0604020202020204" pitchFamily="34" charset="0"/>
                  </a:rPr>
                  <a:t>ampér je elektrický proud odpovídající toku elementárních nábojů, kdy za jednu sekundu projde vodičem přesně definovaný elektrický náboj.</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0" i="0" u="none" strike="noStrike" cap="none" normalizeH="0" baseline="0" dirty="0">
                    <a:ln>
                      <a:noFill/>
                    </a:ln>
                    <a:solidFill>
                      <a:schemeClr val="tx1"/>
                    </a:solidFill>
                    <a:effectLst/>
                    <a:latin typeface="Arial" panose="020B0604020202020204" pitchFamily="34" charset="0"/>
                  </a:rPr>
                  <a:t>Základní vztah:</a:t>
                </a:r>
              </a:p>
              <a:p>
                <a:pPr marL="0" marR="0" lvl="0" indent="0" algn="l" defTabSz="914400" rtl="0" eaLnBrk="0" fontAlgn="base" latinLnBrk="0" hangingPunct="0">
                  <a:lnSpc>
                    <a:spcPct val="100000"/>
                  </a:lnSpc>
                  <a:spcBef>
                    <a:spcPct val="0"/>
                  </a:spcBef>
                  <a:spcAft>
                    <a:spcPct val="0"/>
                  </a:spcAft>
                  <a:buClrTx/>
                  <a:buSzTx/>
                  <a:buFontTx/>
                  <a:buNone/>
                  <a:tabLst/>
                </a:pPr>
                <a14:m>
                  <m:oMathPara xmlns:m="http://schemas.openxmlformats.org/officeDocument/2006/math">
                    <m:oMathParaPr>
                      <m:jc m:val="centerGroup"/>
                    </m:oMathParaPr>
                    <m:oMath xmlns:m="http://schemas.openxmlformats.org/officeDocument/2006/math">
                      <m:sSup>
                        <m:sSupPr>
                          <m:ctrlPr>
                            <a:rPr kumimoji="0" lang="cs-CZ" altLang="cs-CZ" sz="1800" b="0" i="1" u="none" strike="noStrike" cap="none" normalizeH="0" baseline="0" smtClean="0">
                              <a:ln>
                                <a:noFill/>
                              </a:ln>
                              <a:solidFill>
                                <a:schemeClr val="tx1"/>
                              </a:solidFill>
                              <a:effectLst/>
                              <a:latin typeface="Cambria Math" panose="02040503050406030204" pitchFamily="18" charset="0"/>
                            </a:rPr>
                          </m:ctrlPr>
                        </m:sSupPr>
                        <m:e>
                          <m:r>
                            <a:rPr kumimoji="0" lang="cs-CZ" altLang="cs-CZ" sz="1800" b="0" i="1" u="none" strike="noStrike" cap="none" normalizeH="0" baseline="0" smtClean="0">
                              <a:ln>
                                <a:noFill/>
                              </a:ln>
                              <a:solidFill>
                                <a:schemeClr val="tx1"/>
                              </a:solidFill>
                              <a:effectLst/>
                              <a:latin typeface="Cambria Math" panose="02040503050406030204" pitchFamily="18" charset="0"/>
                            </a:rPr>
                            <m:t>1 </m:t>
                          </m:r>
                          <m:r>
                            <m:rPr>
                              <m:sty m:val="p"/>
                            </m:rPr>
                            <a:rPr kumimoji="0" lang="cs-CZ" altLang="cs-CZ" sz="1800" b="0" i="0" u="none" strike="noStrike" cap="none" normalizeH="0" baseline="0" smtClean="0">
                              <a:ln>
                                <a:noFill/>
                              </a:ln>
                              <a:solidFill>
                                <a:schemeClr val="tx1"/>
                              </a:solidFill>
                              <a:effectLst/>
                              <a:latin typeface="Cambria Math" panose="02040503050406030204" pitchFamily="18" charset="0"/>
                            </a:rPr>
                            <m:t>A</m:t>
                          </m:r>
                          <m:r>
                            <a:rPr kumimoji="0" lang="cs-CZ" altLang="cs-CZ" sz="1800" b="0" i="1" u="none" strike="noStrike" cap="none" normalizeH="0" baseline="0" smtClean="0">
                              <a:ln>
                                <a:noFill/>
                              </a:ln>
                              <a:solidFill>
                                <a:schemeClr val="tx1"/>
                              </a:solidFill>
                              <a:effectLst/>
                              <a:latin typeface="Cambria Math" panose="02040503050406030204" pitchFamily="18" charset="0"/>
                            </a:rPr>
                            <m:t>=1 </m:t>
                          </m:r>
                          <m:r>
                            <m:rPr>
                              <m:sty m:val="p"/>
                            </m:rPr>
                            <a:rPr kumimoji="0" lang="cs-CZ" altLang="cs-CZ" sz="1800" b="0" i="0" u="none" strike="noStrike" cap="none" normalizeH="0" baseline="0" smtClean="0">
                              <a:ln>
                                <a:noFill/>
                              </a:ln>
                              <a:solidFill>
                                <a:schemeClr val="tx1"/>
                              </a:solidFill>
                              <a:effectLst/>
                              <a:latin typeface="Cambria Math" panose="02040503050406030204" pitchFamily="18" charset="0"/>
                            </a:rPr>
                            <m:t>C</m:t>
                          </m:r>
                          <m:r>
                            <a:rPr kumimoji="0" lang="cs-CZ" altLang="cs-CZ" sz="1800" b="0" i="0" u="none" strike="noStrike" cap="none" normalizeH="0" baseline="0" smtClean="0">
                              <a:ln>
                                <a:noFill/>
                              </a:ln>
                              <a:solidFill>
                                <a:schemeClr val="tx1"/>
                              </a:solidFill>
                              <a:effectLst/>
                              <a:latin typeface="Cambria Math" panose="02040503050406030204" pitchFamily="18" charset="0"/>
                            </a:rPr>
                            <m:t> . </m:t>
                          </m:r>
                          <m:r>
                            <m:rPr>
                              <m:sty m:val="p"/>
                            </m:rPr>
                            <a:rPr kumimoji="0" lang="cs-CZ" altLang="cs-CZ" sz="1800" b="0" i="0" u="none" strike="noStrike" cap="none" normalizeH="0" baseline="0" smtClean="0">
                              <a:ln>
                                <a:noFill/>
                              </a:ln>
                              <a:solidFill>
                                <a:schemeClr val="tx1"/>
                              </a:solidFill>
                              <a:effectLst/>
                              <a:latin typeface="Cambria Math" panose="02040503050406030204" pitchFamily="18" charset="0"/>
                            </a:rPr>
                            <m:t>s</m:t>
                          </m:r>
                        </m:e>
                        <m:sup>
                          <m:r>
                            <a:rPr kumimoji="0" lang="cs-CZ" altLang="cs-CZ" sz="1800" b="0" i="1" u="none" strike="noStrike" cap="none" normalizeH="0" baseline="0" smtClean="0">
                              <a:ln>
                                <a:noFill/>
                              </a:ln>
                              <a:solidFill>
                                <a:schemeClr val="tx1"/>
                              </a:solidFill>
                              <a:effectLst/>
                              <a:latin typeface="Cambria Math" panose="02040503050406030204" pitchFamily="18" charset="0"/>
                            </a:rPr>
                            <m:t>−1</m:t>
                          </m:r>
                        </m:sup>
                      </m:sSup>
                    </m:oMath>
                  </m:oMathPara>
                </a14:m>
                <a:endParaRPr kumimoji="0" lang="cs-CZ" altLang="cs-CZ"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0" i="0" u="none" strike="noStrike" cap="none" normalizeH="0" baseline="0" dirty="0">
                    <a:ln>
                      <a:noFill/>
                    </a:ln>
                    <a:solidFill>
                      <a:schemeClr val="tx1"/>
                    </a:solidFill>
                    <a:effectLst/>
                    <a:latin typeface="Arial" panose="020B0604020202020204" pitchFamily="34" charset="0"/>
                  </a:rPr>
                  <a:t>Z toho plyne, že proud 1 A odpovídá toku přibližně:</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14:m>
                  <m:oMath xmlns:m="http://schemas.openxmlformats.org/officeDocument/2006/math">
                    <m:r>
                      <a:rPr kumimoji="0" lang="cs-CZ" altLang="cs-CZ" sz="1800" b="0" i="1" u="none" strike="noStrike" cap="none" normalizeH="0" baseline="0" dirty="0" smtClean="0">
                        <a:ln>
                          <a:noFill/>
                        </a:ln>
                        <a:solidFill>
                          <a:schemeClr val="tx1"/>
                        </a:solidFill>
                        <a:effectLst/>
                        <a:latin typeface="Cambria Math" panose="02040503050406030204" pitchFamily="18" charset="0"/>
                      </a:rPr>
                      <m:t>6,241509074 . </m:t>
                    </m:r>
                    <m:sSup>
                      <m:sSupPr>
                        <m:ctrlPr>
                          <a:rPr kumimoji="0" lang="cs-CZ" altLang="cs-CZ" sz="1800" b="0" i="1" u="none" strike="noStrike" cap="none" normalizeH="0" baseline="0" smtClean="0">
                            <a:ln>
                              <a:noFill/>
                            </a:ln>
                            <a:solidFill>
                              <a:schemeClr val="tx1"/>
                            </a:solidFill>
                            <a:effectLst/>
                            <a:latin typeface="Cambria Math" panose="02040503050406030204" pitchFamily="18" charset="0"/>
                          </a:rPr>
                        </m:ctrlPr>
                      </m:sSupPr>
                      <m:e>
                        <m:r>
                          <a:rPr kumimoji="0" lang="cs-CZ" altLang="cs-CZ" sz="1800" b="0" i="1" u="none" strike="noStrike" cap="none" normalizeH="0" baseline="0" smtClean="0">
                            <a:ln>
                              <a:noFill/>
                            </a:ln>
                            <a:solidFill>
                              <a:schemeClr val="tx1"/>
                            </a:solidFill>
                            <a:effectLst/>
                            <a:latin typeface="Cambria Math" panose="02040503050406030204" pitchFamily="18" charset="0"/>
                          </a:rPr>
                          <m:t>10</m:t>
                        </m:r>
                      </m:e>
                      <m:sup>
                        <m:r>
                          <a:rPr kumimoji="0" lang="cs-CZ" altLang="cs-CZ" sz="1800" b="0" i="1" u="none" strike="noStrike" cap="none" normalizeH="0" baseline="0" smtClean="0">
                            <a:ln>
                              <a:noFill/>
                            </a:ln>
                            <a:solidFill>
                              <a:schemeClr val="tx1"/>
                            </a:solidFill>
                            <a:effectLst/>
                            <a:latin typeface="Cambria Math" panose="02040503050406030204" pitchFamily="18" charset="0"/>
                          </a:rPr>
                          <m:t>18</m:t>
                        </m:r>
                      </m:sup>
                    </m:sSup>
                  </m:oMath>
                </a14:m>
                <a:r>
                  <a:rPr kumimoji="0" lang="cs-CZ" altLang="cs-CZ" sz="1800" b="0" i="0" u="none" strike="noStrike" cap="none" normalizeH="0" baseline="0" dirty="0">
                    <a:ln>
                      <a:noFill/>
                    </a:ln>
                    <a:solidFill>
                      <a:schemeClr val="tx1"/>
                    </a:solidFill>
                    <a:effectLst/>
                    <a:latin typeface="Arial" panose="020B0604020202020204" pitchFamily="34" charset="0"/>
                  </a:rPr>
                  <a:t> elektronů za sekundu</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0" i="0" u="none" strike="noStrike" cap="none" normalizeH="0" baseline="0" dirty="0">
                    <a:ln>
                      <a:noFill/>
                    </a:ln>
                    <a:solidFill>
                      <a:schemeClr val="tx1"/>
                    </a:solidFill>
                    <a:effectLst/>
                    <a:latin typeface="Arial" panose="020B0604020202020204" pitchFamily="34" charset="0"/>
                  </a:rPr>
                  <a:t>Tato moderní definice je přesnější než stará definice pomocí síly mezi vodiči a je založena na fundamentálních fyzikálních konstantách SI.</a:t>
                </a:r>
              </a:p>
            </p:txBody>
          </p:sp>
        </mc:Choice>
        <mc:Fallback xmlns="">
          <p:sp>
            <p:nvSpPr>
              <p:cNvPr id="3" name="Rectangle 1">
                <a:extLst>
                  <a:ext uri="{FF2B5EF4-FFF2-40B4-BE49-F238E27FC236}">
                    <a16:creationId xmlns:a16="http://schemas.microsoft.com/office/drawing/2014/main" id="{A5A81C93-36EC-DA39-CACD-4C1B9A54DD2E}"/>
                  </a:ext>
                </a:extLst>
              </p:cNvPr>
              <p:cNvSpPr>
                <a:spLocks noRot="1" noChangeAspect="1" noMove="1" noResize="1" noEditPoints="1" noAdjustHandles="1" noChangeArrowheads="1" noChangeShapeType="1" noTextEdit="1"/>
              </p:cNvSpPr>
              <p:nvPr/>
            </p:nvSpPr>
            <p:spPr bwMode="auto">
              <a:xfrm>
                <a:off x="280362" y="1052736"/>
                <a:ext cx="6554513" cy="5109091"/>
              </a:xfrm>
              <a:prstGeom prst="rect">
                <a:avLst/>
              </a:prstGeom>
              <a:blipFill>
                <a:blip r:embed="rId2"/>
                <a:stretch>
                  <a:fillRect l="-837" t="-239" b="-1432"/>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cs-CZ">
                    <a:noFill/>
                  </a:rPr>
                  <a:t> </a:t>
                </a:r>
              </a:p>
            </p:txBody>
          </p:sp>
        </mc:Fallback>
      </mc:AlternateContent>
      <p:sp>
        <p:nvSpPr>
          <p:cNvPr id="4" name="TextovéPole 3">
            <a:extLst>
              <a:ext uri="{FF2B5EF4-FFF2-40B4-BE49-F238E27FC236}">
                <a16:creationId xmlns:a16="http://schemas.microsoft.com/office/drawing/2014/main" id="{CD149087-FE7F-5527-5698-AA002A028F4E}"/>
              </a:ext>
            </a:extLst>
          </p:cNvPr>
          <p:cNvSpPr txBox="1"/>
          <p:nvPr/>
        </p:nvSpPr>
        <p:spPr>
          <a:xfrm>
            <a:off x="263352" y="260648"/>
            <a:ext cx="7416824" cy="646331"/>
          </a:xfrm>
          <a:prstGeom prst="rect">
            <a:avLst/>
          </a:prstGeom>
          <a:noFill/>
        </p:spPr>
        <p:txBody>
          <a:bodyPr wrap="square" rtlCol="0">
            <a:spAutoFit/>
          </a:bodyPr>
          <a:lstStyle/>
          <a:p>
            <a:r>
              <a:rPr lang="cs-CZ" b="1" dirty="0"/>
              <a:t>Poznámka:</a:t>
            </a:r>
          </a:p>
          <a:p>
            <a:r>
              <a:rPr lang="cs-CZ" b="1" dirty="0"/>
              <a:t>Definice jednotky elektrického proudu ampér platná od roku 2019:</a:t>
            </a:r>
          </a:p>
        </p:txBody>
      </p:sp>
      <p:pic>
        <p:nvPicPr>
          <p:cNvPr id="6" name="Obrázek 5">
            <a:extLst>
              <a:ext uri="{FF2B5EF4-FFF2-40B4-BE49-F238E27FC236}">
                <a16:creationId xmlns:a16="http://schemas.microsoft.com/office/drawing/2014/main" id="{B5A4E6D7-4A87-B68C-CAEB-DF4015ED132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48128" y="2156810"/>
            <a:ext cx="4351412" cy="2900941"/>
          </a:xfrm>
          <a:prstGeom prst="rect">
            <a:avLst/>
          </a:prstGeom>
        </p:spPr>
      </p:pic>
      <p:sp>
        <p:nvSpPr>
          <p:cNvPr id="2" name="Zástupný symbol pro číslo snímku 1">
            <a:extLst>
              <a:ext uri="{FF2B5EF4-FFF2-40B4-BE49-F238E27FC236}">
                <a16:creationId xmlns:a16="http://schemas.microsoft.com/office/drawing/2014/main" id="{58618C94-CB7D-1768-A194-749C64A619E3}"/>
              </a:ext>
            </a:extLst>
          </p:cNvPr>
          <p:cNvSpPr>
            <a:spLocks noGrp="1"/>
          </p:cNvSpPr>
          <p:nvPr>
            <p:ph type="sldNum" sz="quarter" idx="12"/>
          </p:nvPr>
        </p:nvSpPr>
        <p:spPr/>
        <p:txBody>
          <a:bodyPr/>
          <a:lstStyle/>
          <a:p>
            <a:pPr>
              <a:defRPr/>
            </a:pPr>
            <a:fld id="{9EC29595-81E5-4E8E-8A82-5684CCFD186E}" type="slidenum">
              <a:rPr lang="cs-CZ" smtClean="0"/>
              <a:pPr>
                <a:defRPr/>
              </a:pPr>
              <a:t>14</a:t>
            </a:fld>
            <a:endParaRPr lang="cs-CZ"/>
          </a:p>
        </p:txBody>
      </p:sp>
    </p:spTree>
    <p:extLst>
      <p:ext uri="{BB962C8B-B14F-4D97-AF65-F5344CB8AC3E}">
        <p14:creationId xmlns:p14="http://schemas.microsoft.com/office/powerpoint/2010/main" val="15409065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a:extLst>
              <a:ext uri="{FF2B5EF4-FFF2-40B4-BE49-F238E27FC236}">
                <a16:creationId xmlns:a16="http://schemas.microsoft.com/office/drawing/2014/main" id="{A5BFE991-89F8-DE2F-C324-735E5B6D3D52}"/>
              </a:ext>
            </a:extLst>
          </p:cNvPr>
          <p:cNvSpPr>
            <a:spLocks noGrp="1"/>
          </p:cNvSpPr>
          <p:nvPr>
            <p:ph type="sldNum" sz="quarter" idx="12"/>
          </p:nvPr>
        </p:nvSpPr>
        <p:spPr/>
        <p:txBody>
          <a:bodyPr/>
          <a:lstStyle/>
          <a:p>
            <a:pPr>
              <a:defRPr/>
            </a:pPr>
            <a:fld id="{9EC29595-81E5-4E8E-8A82-5684CCFD186E}" type="slidenum">
              <a:rPr lang="cs-CZ" smtClean="0"/>
              <a:pPr>
                <a:defRPr/>
              </a:pPr>
              <a:t>15</a:t>
            </a:fld>
            <a:endParaRPr lang="cs-CZ"/>
          </a:p>
        </p:txBody>
      </p:sp>
      <p:sp>
        <p:nvSpPr>
          <p:cNvPr id="4" name="TextovéPole 3">
            <a:extLst>
              <a:ext uri="{FF2B5EF4-FFF2-40B4-BE49-F238E27FC236}">
                <a16:creationId xmlns:a16="http://schemas.microsoft.com/office/drawing/2014/main" id="{9CB9DFB2-4C35-3EF9-606B-F78D4CB96456}"/>
              </a:ext>
            </a:extLst>
          </p:cNvPr>
          <p:cNvSpPr txBox="1"/>
          <p:nvPr/>
        </p:nvSpPr>
        <p:spPr>
          <a:xfrm>
            <a:off x="335360" y="404664"/>
            <a:ext cx="9433048" cy="584775"/>
          </a:xfrm>
          <a:prstGeom prst="rect">
            <a:avLst/>
          </a:prstGeom>
          <a:noFill/>
        </p:spPr>
        <p:txBody>
          <a:bodyPr wrap="square" rtlCol="0">
            <a:spAutoFit/>
          </a:bodyPr>
          <a:lstStyle/>
          <a:p>
            <a:r>
              <a:rPr lang="cs-CZ" sz="3200" dirty="0">
                <a:latin typeface="+mj-lt"/>
                <a:ea typeface="+mj-ea"/>
                <a:cs typeface="+mj-cs"/>
              </a:rPr>
              <a:t>Nestacionární magnetické pole</a:t>
            </a:r>
          </a:p>
        </p:txBody>
      </p:sp>
      <p:sp>
        <p:nvSpPr>
          <p:cNvPr id="6" name="TextovéPole 5">
            <a:extLst>
              <a:ext uri="{FF2B5EF4-FFF2-40B4-BE49-F238E27FC236}">
                <a16:creationId xmlns:a16="http://schemas.microsoft.com/office/drawing/2014/main" id="{BD111F83-427C-771E-26A4-B45746F5ADD6}"/>
              </a:ext>
            </a:extLst>
          </p:cNvPr>
          <p:cNvSpPr txBox="1"/>
          <p:nvPr/>
        </p:nvSpPr>
        <p:spPr>
          <a:xfrm>
            <a:off x="407368" y="1052736"/>
            <a:ext cx="11521280" cy="2616101"/>
          </a:xfrm>
          <a:prstGeom prst="rect">
            <a:avLst/>
          </a:prstGeom>
          <a:noFill/>
        </p:spPr>
        <p:txBody>
          <a:bodyPr wrap="square" rtlCol="0">
            <a:spAutoFit/>
          </a:bodyPr>
          <a:lstStyle/>
          <a:p>
            <a:r>
              <a:rPr lang="cs-CZ" dirty="0"/>
              <a:t>Nestacionární magnetické pole je pole, kde se magnetická indukce B s časem mění. Zdrojem nestacionárního magnetického pole může být:</a:t>
            </a:r>
          </a:p>
          <a:p>
            <a:endParaRPr lang="cs-CZ" dirty="0"/>
          </a:p>
          <a:p>
            <a:pPr marL="342900" indent="-342900">
              <a:buFont typeface="+mj-lt"/>
              <a:buAutoNum type="alphaLcParenR"/>
            </a:pPr>
            <a:r>
              <a:rPr lang="cs-CZ" dirty="0"/>
              <a:t>Nepohybující se vodič s časově proměnným proudem</a:t>
            </a:r>
          </a:p>
          <a:p>
            <a:r>
              <a:rPr lang="cs-CZ" dirty="0"/>
              <a:t>       Kolem vodiče, kterým prochází elektrický proud, který mění svou velikost, případně i směr, vzniká nestacionární  </a:t>
            </a:r>
          </a:p>
          <a:p>
            <a:pPr>
              <a:spcAft>
                <a:spcPts val="1200"/>
              </a:spcAft>
            </a:pPr>
            <a:r>
              <a:rPr lang="cs-CZ" dirty="0"/>
              <a:t>       magnetické pole s proměnnou magnetickou indukcí.</a:t>
            </a:r>
          </a:p>
          <a:p>
            <a:pPr marL="342900" indent="-342900">
              <a:spcAft>
                <a:spcPts val="1200"/>
              </a:spcAft>
              <a:buFont typeface="+mj-lt"/>
              <a:buAutoNum type="alphaLcParenR" startAt="2"/>
            </a:pPr>
            <a:r>
              <a:rPr lang="cs-CZ" dirty="0"/>
              <a:t>Pohybující se vodič s proudem, který může být konstantní, ale i časově proměnný.</a:t>
            </a:r>
          </a:p>
          <a:p>
            <a:pPr marL="342900" indent="-342900">
              <a:buFont typeface="+mj-lt"/>
              <a:buAutoNum type="alphaLcParenR" startAt="2"/>
            </a:pPr>
            <a:r>
              <a:rPr lang="cs-CZ" dirty="0"/>
              <a:t>Pohybující se permanentní magnet nebo elektromagnet</a:t>
            </a:r>
          </a:p>
        </p:txBody>
      </p:sp>
      <p:sp>
        <p:nvSpPr>
          <p:cNvPr id="7" name="TextovéPole 6">
            <a:extLst>
              <a:ext uri="{FF2B5EF4-FFF2-40B4-BE49-F238E27FC236}">
                <a16:creationId xmlns:a16="http://schemas.microsoft.com/office/drawing/2014/main" id="{5ED16897-FE64-A733-D698-3329EA0FC1C8}"/>
              </a:ext>
            </a:extLst>
          </p:cNvPr>
          <p:cNvSpPr txBox="1"/>
          <p:nvPr/>
        </p:nvSpPr>
        <p:spPr>
          <a:xfrm>
            <a:off x="407368" y="3789040"/>
            <a:ext cx="11305256" cy="1200329"/>
          </a:xfrm>
          <a:prstGeom prst="rect">
            <a:avLst/>
          </a:prstGeom>
          <a:noFill/>
        </p:spPr>
        <p:txBody>
          <a:bodyPr wrap="square" rtlCol="0">
            <a:spAutoFit/>
          </a:bodyPr>
          <a:lstStyle/>
          <a:p>
            <a:r>
              <a:rPr lang="cs-CZ" dirty="0"/>
              <a:t>Nestacionární magnetické pole je příčinou vzniku elektrického pole ve vodiči, který je umístěn v blízkosti zdroje nestacionárního magnetického pole. Vzniklé elektrické pole je rovněž nestacionární a označujeme jej jako </a:t>
            </a:r>
            <a:r>
              <a:rPr lang="cs-CZ" b="1" dirty="0"/>
              <a:t>indukované elektrické pole</a:t>
            </a:r>
            <a:r>
              <a:rPr lang="cs-CZ" dirty="0"/>
              <a:t>. Toto indukované elektrické pole se projevuje na koncích vodiče časově proměnným napětím, které je měřitelné citlivým voltmetrem.</a:t>
            </a:r>
          </a:p>
        </p:txBody>
      </p:sp>
      <mc:AlternateContent xmlns:mc="http://schemas.openxmlformats.org/markup-compatibility/2006">
        <mc:Choice xmlns:a14="http://schemas.microsoft.com/office/drawing/2010/main" Requires="a14">
          <p:sp>
            <p:nvSpPr>
              <p:cNvPr id="8" name="TextovéPole 7">
                <a:extLst>
                  <a:ext uri="{FF2B5EF4-FFF2-40B4-BE49-F238E27FC236}">
                    <a16:creationId xmlns:a16="http://schemas.microsoft.com/office/drawing/2014/main" id="{48E96FC5-8BDE-8861-7977-1B22E9BC5D8E}"/>
                  </a:ext>
                </a:extLst>
              </p:cNvPr>
              <p:cNvSpPr txBox="1"/>
              <p:nvPr/>
            </p:nvSpPr>
            <p:spPr>
              <a:xfrm>
                <a:off x="407368" y="5157192"/>
                <a:ext cx="11305256" cy="923330"/>
              </a:xfrm>
              <a:prstGeom prst="rect">
                <a:avLst/>
              </a:prstGeom>
              <a:noFill/>
              <a:ln w="19050">
                <a:solidFill>
                  <a:srgbClr val="FF0000"/>
                </a:solidFill>
              </a:ln>
            </p:spPr>
            <p:txBody>
              <a:bodyPr wrap="square" rtlCol="0">
                <a:spAutoFit/>
              </a:bodyPr>
              <a:lstStyle/>
              <a:p>
                <a:r>
                  <a:rPr lang="cs-CZ" dirty="0"/>
                  <a:t>Nestacionární magnetické pole je příčinou vzniku indukovaného elektrického pole a tento jev nazýváme </a:t>
                </a:r>
                <a:r>
                  <a:rPr lang="cs-CZ" b="1" dirty="0"/>
                  <a:t>elektromagnetická indukce</a:t>
                </a:r>
                <a:r>
                  <a:rPr lang="cs-CZ" dirty="0"/>
                  <a:t>. Na koncích vodiče vzniká indukované elektromotorické napětí </a:t>
                </a:r>
                <a14:m>
                  <m:oMath xmlns:m="http://schemas.openxmlformats.org/officeDocument/2006/math">
                    <m:r>
                      <a:rPr lang="cs-CZ" i="1" dirty="0" smtClean="0">
                        <a:latin typeface="Cambria Math" panose="02040503050406030204" pitchFamily="18" charset="0"/>
                      </a:rPr>
                      <m:t>𝑈</m:t>
                    </m:r>
                  </m:oMath>
                </a14:m>
                <a:r>
                  <a:rPr lang="cs-CZ" dirty="0"/>
                  <a:t> a uzavřeným obvodem prochází indukovaný proud </a:t>
                </a:r>
                <a14:m>
                  <m:oMath xmlns:m="http://schemas.openxmlformats.org/officeDocument/2006/math">
                    <m:r>
                      <a:rPr lang="cs-CZ" i="1" dirty="0" smtClean="0">
                        <a:latin typeface="Cambria Math" panose="02040503050406030204" pitchFamily="18" charset="0"/>
                      </a:rPr>
                      <m:t>𝐼</m:t>
                    </m:r>
                  </m:oMath>
                </a14:m>
                <a:r>
                  <a:rPr lang="cs-CZ" dirty="0"/>
                  <a:t>.</a:t>
                </a:r>
              </a:p>
            </p:txBody>
          </p:sp>
        </mc:Choice>
        <mc:Fallback>
          <p:sp>
            <p:nvSpPr>
              <p:cNvPr id="8" name="TextovéPole 7">
                <a:extLst>
                  <a:ext uri="{FF2B5EF4-FFF2-40B4-BE49-F238E27FC236}">
                    <a16:creationId xmlns:a16="http://schemas.microsoft.com/office/drawing/2014/main" id="{48E96FC5-8BDE-8861-7977-1B22E9BC5D8E}"/>
                  </a:ext>
                </a:extLst>
              </p:cNvPr>
              <p:cNvSpPr txBox="1">
                <a:spLocks noRot="1" noChangeAspect="1" noMove="1" noResize="1" noEditPoints="1" noAdjustHandles="1" noChangeArrowheads="1" noChangeShapeType="1" noTextEdit="1"/>
              </p:cNvSpPr>
              <p:nvPr/>
            </p:nvSpPr>
            <p:spPr>
              <a:xfrm>
                <a:off x="407368" y="5157192"/>
                <a:ext cx="11305256" cy="923330"/>
              </a:xfrm>
              <a:prstGeom prst="rect">
                <a:avLst/>
              </a:prstGeom>
              <a:blipFill>
                <a:blip r:embed="rId2"/>
                <a:stretch>
                  <a:fillRect l="-431" t="-3247" b="-8442"/>
                </a:stretch>
              </a:blipFill>
              <a:ln w="19050">
                <a:solidFill>
                  <a:srgbClr val="FF0000"/>
                </a:solidFill>
              </a:ln>
            </p:spPr>
            <p:txBody>
              <a:bodyPr/>
              <a:lstStyle/>
              <a:p>
                <a:r>
                  <a:rPr lang="cs-CZ">
                    <a:noFill/>
                  </a:rPr>
                  <a:t> </a:t>
                </a:r>
              </a:p>
            </p:txBody>
          </p:sp>
        </mc:Fallback>
      </mc:AlternateContent>
    </p:spTree>
    <p:extLst>
      <p:ext uri="{BB962C8B-B14F-4D97-AF65-F5344CB8AC3E}">
        <p14:creationId xmlns:p14="http://schemas.microsoft.com/office/powerpoint/2010/main" val="42569401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4694312" cy="490066"/>
          </a:xfrm>
        </p:spPr>
        <p:txBody>
          <a:bodyPr/>
          <a:lstStyle/>
          <a:p>
            <a:pPr algn="l"/>
            <a:r>
              <a:rPr lang="cs-CZ" sz="3200" dirty="0"/>
              <a:t>Elektromagnetická indukce</a:t>
            </a:r>
          </a:p>
        </p:txBody>
      </p:sp>
      <p:pic>
        <p:nvPicPr>
          <p:cNvPr id="4" name="Obrázek 3">
            <a:extLst>
              <a:ext uri="{FF2B5EF4-FFF2-40B4-BE49-F238E27FC236}">
                <a16:creationId xmlns:a16="http://schemas.microsoft.com/office/drawing/2014/main" id="{6BD2FBA5-B84E-27E0-4B94-3F2892F263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7368" y="850146"/>
            <a:ext cx="2160000" cy="2093877"/>
          </a:xfrm>
          <a:prstGeom prst="rect">
            <a:avLst/>
          </a:prstGeom>
        </p:spPr>
      </p:pic>
      <p:sp>
        <p:nvSpPr>
          <p:cNvPr id="8" name="TextovéPole 7">
            <a:extLst>
              <a:ext uri="{FF2B5EF4-FFF2-40B4-BE49-F238E27FC236}">
                <a16:creationId xmlns:a16="http://schemas.microsoft.com/office/drawing/2014/main" id="{9DA052E2-5B85-BDA5-1B3E-5FFF2A8099FA}"/>
              </a:ext>
            </a:extLst>
          </p:cNvPr>
          <p:cNvSpPr txBox="1"/>
          <p:nvPr/>
        </p:nvSpPr>
        <p:spPr>
          <a:xfrm>
            <a:off x="395028" y="4904000"/>
            <a:ext cx="11401944" cy="1323439"/>
          </a:xfrm>
          <a:prstGeom prst="rect">
            <a:avLst/>
          </a:prstGeom>
          <a:noFill/>
          <a:ln w="19050">
            <a:solidFill>
              <a:srgbClr val="FF0000"/>
            </a:solidFill>
          </a:ln>
        </p:spPr>
        <p:txBody>
          <a:bodyPr wrap="square" rtlCol="0">
            <a:spAutoFit/>
          </a:bodyPr>
          <a:lstStyle/>
          <a:p>
            <a:r>
              <a:rPr lang="cs-CZ" dirty="0"/>
              <a:t>Elektromagnetická indukce je děj vyvolaný nestacionárním (časově nestálým) magnetickým polem. Měnící se magnetické pole vzbuzuje ve vodiči indukované elektrické pole, a pokud je vodič částí uzavřeného elektrického obvodu, vzniká v něm indukovaný elektrický proud.</a:t>
            </a:r>
          </a:p>
          <a:p>
            <a:endParaRPr lang="cs-CZ" sz="800" dirty="0"/>
          </a:p>
          <a:p>
            <a:r>
              <a:rPr lang="cs-CZ" dirty="0"/>
              <a:t>Nestacionární magnetické a elektrické pole jsou vždy navzájem neoddělitelné a vytvářejí pole elektromagnetické.</a:t>
            </a:r>
          </a:p>
        </p:txBody>
      </p:sp>
      <p:sp>
        <p:nvSpPr>
          <p:cNvPr id="9" name="TextovéPole 8">
            <a:extLst>
              <a:ext uri="{FF2B5EF4-FFF2-40B4-BE49-F238E27FC236}">
                <a16:creationId xmlns:a16="http://schemas.microsoft.com/office/drawing/2014/main" id="{976845A8-B567-0592-8CBA-B574D8CEA171}"/>
              </a:ext>
            </a:extLst>
          </p:cNvPr>
          <p:cNvSpPr txBox="1"/>
          <p:nvPr/>
        </p:nvSpPr>
        <p:spPr>
          <a:xfrm>
            <a:off x="3215680" y="1124744"/>
            <a:ext cx="8640960" cy="1477328"/>
          </a:xfrm>
          <a:prstGeom prst="rect">
            <a:avLst/>
          </a:prstGeom>
          <a:noFill/>
        </p:spPr>
        <p:txBody>
          <a:bodyPr wrap="square" rtlCol="0">
            <a:spAutoFit/>
          </a:bodyPr>
          <a:lstStyle/>
          <a:p>
            <a:r>
              <a:rPr lang="cs-CZ" dirty="0"/>
              <a:t>Podstatu elektromagnetické indukce lze demonstrovat  jednoduchým pokusem – viz obrázek a). Jestliže do cívky zasunujeme tyčový magnet (viz bod c) na předchozím snímku), pak na dostatečně citlivém voltmetru, který je připojen na konce závitů cívky pozorujeme výchylku ručičky voltmetru na jednu či na druhou stranu, podle toho, zda tyčový magnet zasouváme do cívky nebo jej vysouváme z cívky.</a:t>
            </a:r>
          </a:p>
        </p:txBody>
      </p:sp>
      <p:pic>
        <p:nvPicPr>
          <p:cNvPr id="11" name="Obrázek 10">
            <a:extLst>
              <a:ext uri="{FF2B5EF4-FFF2-40B4-BE49-F238E27FC236}">
                <a16:creationId xmlns:a16="http://schemas.microsoft.com/office/drawing/2014/main" id="{F589B197-DF34-86AB-FB2B-DABDAEB9F7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9600" y="3206215"/>
            <a:ext cx="2160000" cy="1652385"/>
          </a:xfrm>
          <a:prstGeom prst="rect">
            <a:avLst/>
          </a:prstGeom>
        </p:spPr>
      </p:pic>
      <p:sp>
        <p:nvSpPr>
          <p:cNvPr id="12" name="TextovéPole 11">
            <a:extLst>
              <a:ext uri="{FF2B5EF4-FFF2-40B4-BE49-F238E27FC236}">
                <a16:creationId xmlns:a16="http://schemas.microsoft.com/office/drawing/2014/main" id="{549E5BAF-34BB-8D7B-48B0-E89A04A5AE0E}"/>
              </a:ext>
            </a:extLst>
          </p:cNvPr>
          <p:cNvSpPr txBox="1"/>
          <p:nvPr/>
        </p:nvSpPr>
        <p:spPr>
          <a:xfrm>
            <a:off x="609600" y="970855"/>
            <a:ext cx="432048" cy="307777"/>
          </a:xfrm>
          <a:prstGeom prst="rect">
            <a:avLst/>
          </a:prstGeom>
          <a:noFill/>
        </p:spPr>
        <p:txBody>
          <a:bodyPr wrap="square" rtlCol="0">
            <a:spAutoFit/>
          </a:bodyPr>
          <a:lstStyle/>
          <a:p>
            <a:r>
              <a:rPr lang="cs-CZ" sz="1400" dirty="0"/>
              <a:t>a)</a:t>
            </a:r>
          </a:p>
        </p:txBody>
      </p:sp>
      <p:sp>
        <p:nvSpPr>
          <p:cNvPr id="14" name="TextovéPole 13">
            <a:extLst>
              <a:ext uri="{FF2B5EF4-FFF2-40B4-BE49-F238E27FC236}">
                <a16:creationId xmlns:a16="http://schemas.microsoft.com/office/drawing/2014/main" id="{37BACBD1-4D74-D003-EA84-F7E7D9FA4118}"/>
              </a:ext>
            </a:extLst>
          </p:cNvPr>
          <p:cNvSpPr txBox="1"/>
          <p:nvPr/>
        </p:nvSpPr>
        <p:spPr>
          <a:xfrm>
            <a:off x="3210352" y="3014372"/>
            <a:ext cx="8568952" cy="1477328"/>
          </a:xfrm>
          <a:prstGeom prst="rect">
            <a:avLst/>
          </a:prstGeom>
          <a:noFill/>
        </p:spPr>
        <p:txBody>
          <a:bodyPr wrap="square">
            <a:spAutoFit/>
          </a:bodyPr>
          <a:lstStyle/>
          <a:p>
            <a:r>
              <a:rPr lang="cs-CZ" dirty="0"/>
              <a:t>Elektromagnetická indukce nastane také v případě, který je znázorněn na obrázku b). Nestacionární magnetické pole vzniká jako důsledek změn proudu v cívce P (primární cívka), která je v klidu vzhledem ke druhé cívce S (sekundární cívka). Např. při sepnutí vypínače v obvodu primární cívky vznikne v sekundární cívce indukované napětí a ručka voltmetru se vychýlí na jednu stranu. Při rozpojení vypínače nastane opačná výchylka.</a:t>
            </a:r>
          </a:p>
        </p:txBody>
      </p:sp>
      <p:sp>
        <p:nvSpPr>
          <p:cNvPr id="3" name="Zástupný symbol pro číslo snímku 2">
            <a:extLst>
              <a:ext uri="{FF2B5EF4-FFF2-40B4-BE49-F238E27FC236}">
                <a16:creationId xmlns:a16="http://schemas.microsoft.com/office/drawing/2014/main" id="{39DEE28A-69D0-A8B4-7AF7-64880FA82D97}"/>
              </a:ext>
            </a:extLst>
          </p:cNvPr>
          <p:cNvSpPr>
            <a:spLocks noGrp="1"/>
          </p:cNvSpPr>
          <p:nvPr>
            <p:ph type="sldNum" sz="quarter" idx="12"/>
          </p:nvPr>
        </p:nvSpPr>
        <p:spPr/>
        <p:txBody>
          <a:bodyPr/>
          <a:lstStyle/>
          <a:p>
            <a:pPr>
              <a:defRPr/>
            </a:pPr>
            <a:fld id="{9EC29595-81E5-4E8E-8A82-5684CCFD186E}" type="slidenum">
              <a:rPr lang="cs-CZ" smtClean="0"/>
              <a:pPr>
                <a:defRPr/>
              </a:pPr>
              <a:t>16</a:t>
            </a:fld>
            <a:endParaRPr lang="cs-CZ"/>
          </a:p>
        </p:txBody>
      </p:sp>
    </p:spTree>
    <p:extLst>
      <p:ext uri="{BB962C8B-B14F-4D97-AF65-F5344CB8AC3E}">
        <p14:creationId xmlns:p14="http://schemas.microsoft.com/office/powerpoint/2010/main" val="6584298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a:extLst>
              <a:ext uri="{FF2B5EF4-FFF2-40B4-BE49-F238E27FC236}">
                <a16:creationId xmlns:a16="http://schemas.microsoft.com/office/drawing/2014/main" id="{626F195B-B174-727C-C77E-92123313ED36}"/>
              </a:ext>
            </a:extLst>
          </p:cNvPr>
          <p:cNvSpPr>
            <a:spLocks noGrp="1"/>
          </p:cNvSpPr>
          <p:nvPr>
            <p:ph type="sldNum" sz="quarter" idx="12"/>
          </p:nvPr>
        </p:nvSpPr>
        <p:spPr/>
        <p:txBody>
          <a:bodyPr/>
          <a:lstStyle/>
          <a:p>
            <a:pPr>
              <a:defRPr/>
            </a:pPr>
            <a:fld id="{9EC29595-81E5-4E8E-8A82-5684CCFD186E}" type="slidenum">
              <a:rPr lang="cs-CZ" smtClean="0"/>
              <a:pPr>
                <a:defRPr/>
              </a:pPr>
              <a:t>17</a:t>
            </a:fld>
            <a:endParaRPr lang="cs-CZ"/>
          </a:p>
        </p:txBody>
      </p:sp>
      <p:pic>
        <p:nvPicPr>
          <p:cNvPr id="8" name="Obrázek 7">
            <a:extLst>
              <a:ext uri="{FF2B5EF4-FFF2-40B4-BE49-F238E27FC236}">
                <a16:creationId xmlns:a16="http://schemas.microsoft.com/office/drawing/2014/main" id="{1C9B6726-8E6C-0BE9-C92A-585C541B9FF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5360" y="260648"/>
            <a:ext cx="2132856" cy="2132856"/>
          </a:xfrm>
          <a:prstGeom prst="rect">
            <a:avLst/>
          </a:prstGeom>
        </p:spPr>
      </p:pic>
      <p:pic>
        <p:nvPicPr>
          <p:cNvPr id="12" name="Obrázek 11">
            <a:extLst>
              <a:ext uri="{FF2B5EF4-FFF2-40B4-BE49-F238E27FC236}">
                <a16:creationId xmlns:a16="http://schemas.microsoft.com/office/drawing/2014/main" id="{CE0EDBFA-3D29-E70E-22E4-10D08D1CDCA8}"/>
              </a:ext>
            </a:extLst>
          </p:cNvPr>
          <p:cNvPicPr>
            <a:picLocks noChangeAspect="1"/>
          </p:cNvPicPr>
          <p:nvPr/>
        </p:nvPicPr>
        <p:blipFill>
          <a:blip r:embed="rId3" cstate="print">
            <a:extLst>
              <a:ext uri="{28A0092B-C50C-407E-A947-70E740481C1C}">
                <a14:useLocalDpi xmlns:a14="http://schemas.microsoft.com/office/drawing/2010/main" val="0"/>
              </a:ext>
            </a:extLst>
          </a:blip>
          <a:srcRect b="8514"/>
          <a:stretch>
            <a:fillRect/>
          </a:stretch>
        </p:blipFill>
        <p:spPr>
          <a:xfrm>
            <a:off x="3503712" y="136524"/>
            <a:ext cx="6048672" cy="2787199"/>
          </a:xfrm>
          <a:prstGeom prst="rect">
            <a:avLst/>
          </a:prstGeom>
        </p:spPr>
      </p:pic>
      <p:sp>
        <p:nvSpPr>
          <p:cNvPr id="13" name="TextovéPole 12">
            <a:extLst>
              <a:ext uri="{FF2B5EF4-FFF2-40B4-BE49-F238E27FC236}">
                <a16:creationId xmlns:a16="http://schemas.microsoft.com/office/drawing/2014/main" id="{4A92CEB4-7C6A-D3E4-B3D0-7BB148B3695E}"/>
              </a:ext>
            </a:extLst>
          </p:cNvPr>
          <p:cNvSpPr txBox="1"/>
          <p:nvPr/>
        </p:nvSpPr>
        <p:spPr>
          <a:xfrm>
            <a:off x="263352" y="3068960"/>
            <a:ext cx="11521280" cy="2154436"/>
          </a:xfrm>
          <a:prstGeom prst="rect">
            <a:avLst/>
          </a:prstGeom>
          <a:noFill/>
        </p:spPr>
        <p:txBody>
          <a:bodyPr wrap="square" rtlCol="0">
            <a:spAutoFit/>
          </a:bodyPr>
          <a:lstStyle/>
          <a:p>
            <a:r>
              <a:rPr lang="cs-CZ" dirty="0"/>
              <a:t>Indukované napětí vznikne v cívce i tehdy, když bude magnet v klidu a budeme v magnetickém poli pohybovat cívkou. V tomto případě je magnetické pole magnetu z hlediska vztažné soustavy spojené s magnetem </a:t>
            </a:r>
            <a:r>
              <a:rPr lang="cs-CZ" b="1" dirty="0"/>
              <a:t>stacionární</a:t>
            </a:r>
            <a:r>
              <a:rPr lang="cs-CZ" dirty="0"/>
              <a:t>, takže vznik napětí nemůžeme vysvětlit indukcí elektrického pole ve vodiči. Za příčinu vzniku napětí považujeme magnetickou sílu, která ve stacionárním magnetickém poli působí na volné elektrony, pohybující se současně s vodič, viz obrázek a).</a:t>
            </a:r>
          </a:p>
          <a:p>
            <a:endParaRPr lang="cs-CZ" sz="800" dirty="0"/>
          </a:p>
          <a:p>
            <a:r>
              <a:rPr lang="cs-CZ" dirty="0"/>
              <a:t>Stejný děj můžeme popsat z hlediska vztažné soustavy spojené s cívkou. Pozorovatel v této soustavě sleduje pohybující se magnet a z jeho hlediska je příčinou napětí indukované elektrické pole, viz obrázek b). I když jsou příčiny vzniku napětí v uvedených případech různé, oba děje jsou shodné.</a:t>
            </a:r>
          </a:p>
        </p:txBody>
      </p:sp>
      <p:sp>
        <p:nvSpPr>
          <p:cNvPr id="14" name="TextovéPole 13">
            <a:extLst>
              <a:ext uri="{FF2B5EF4-FFF2-40B4-BE49-F238E27FC236}">
                <a16:creationId xmlns:a16="http://schemas.microsoft.com/office/drawing/2014/main" id="{77F2D7FD-33A5-3505-8B2C-1BD262F1A9E2}"/>
              </a:ext>
            </a:extLst>
          </p:cNvPr>
          <p:cNvSpPr txBox="1"/>
          <p:nvPr/>
        </p:nvSpPr>
        <p:spPr>
          <a:xfrm>
            <a:off x="3719736" y="5276748"/>
            <a:ext cx="8064896" cy="1200329"/>
          </a:xfrm>
          <a:prstGeom prst="rect">
            <a:avLst/>
          </a:prstGeom>
          <a:noFill/>
        </p:spPr>
        <p:txBody>
          <a:bodyPr wrap="square" rtlCol="0">
            <a:spAutoFit/>
          </a:bodyPr>
          <a:lstStyle/>
          <a:p>
            <a:r>
              <a:rPr lang="cs-CZ" dirty="0"/>
              <a:t>Indukované elektrické pole se liší od pole tvořeného náboji, které tvoří pole </a:t>
            </a:r>
            <a:r>
              <a:rPr lang="cs-CZ" dirty="0" err="1"/>
              <a:t>zřídlové</a:t>
            </a:r>
            <a:r>
              <a:rPr lang="cs-CZ" dirty="0"/>
              <a:t>. Siločáry indukovaného elektrického pole jsou uzavřené křivky a je to tedy pole vírové. Zatímco magnetické pole je vždy jen vírové, může být elektrické pole </a:t>
            </a:r>
            <a:r>
              <a:rPr lang="cs-CZ" dirty="0" err="1"/>
              <a:t>zřídlové</a:t>
            </a:r>
            <a:r>
              <a:rPr lang="cs-CZ" dirty="0"/>
              <a:t> nebo vírové.</a:t>
            </a:r>
          </a:p>
        </p:txBody>
      </p:sp>
      <p:pic>
        <p:nvPicPr>
          <p:cNvPr id="16" name="Obrázek 15">
            <a:extLst>
              <a:ext uri="{FF2B5EF4-FFF2-40B4-BE49-F238E27FC236}">
                <a16:creationId xmlns:a16="http://schemas.microsoft.com/office/drawing/2014/main" id="{3F6B5DCB-E9C0-A1B2-18EB-32D161653A8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5360" y="5223396"/>
            <a:ext cx="1260000" cy="1260000"/>
          </a:xfrm>
          <a:prstGeom prst="rect">
            <a:avLst/>
          </a:prstGeom>
        </p:spPr>
      </p:pic>
      <p:sp>
        <p:nvSpPr>
          <p:cNvPr id="17" name="TextovéPole 16">
            <a:extLst>
              <a:ext uri="{FF2B5EF4-FFF2-40B4-BE49-F238E27FC236}">
                <a16:creationId xmlns:a16="http://schemas.microsoft.com/office/drawing/2014/main" id="{284EA834-D6C4-4491-6350-F06541D024DA}"/>
              </a:ext>
            </a:extLst>
          </p:cNvPr>
          <p:cNvSpPr txBox="1"/>
          <p:nvPr/>
        </p:nvSpPr>
        <p:spPr>
          <a:xfrm>
            <a:off x="465684" y="6499969"/>
            <a:ext cx="1008112" cy="276999"/>
          </a:xfrm>
          <a:prstGeom prst="rect">
            <a:avLst/>
          </a:prstGeom>
          <a:noFill/>
        </p:spPr>
        <p:txBody>
          <a:bodyPr wrap="square" rtlCol="0">
            <a:spAutoFit/>
          </a:bodyPr>
          <a:lstStyle/>
          <a:p>
            <a:r>
              <a:rPr lang="cs-CZ" sz="1200" dirty="0" err="1"/>
              <a:t>Zřídlové</a:t>
            </a:r>
            <a:r>
              <a:rPr lang="cs-CZ" sz="1200" dirty="0"/>
              <a:t> pole</a:t>
            </a:r>
          </a:p>
        </p:txBody>
      </p:sp>
      <p:pic>
        <p:nvPicPr>
          <p:cNvPr id="19" name="Obrázek 18">
            <a:extLst>
              <a:ext uri="{FF2B5EF4-FFF2-40B4-BE49-F238E27FC236}">
                <a16:creationId xmlns:a16="http://schemas.microsoft.com/office/drawing/2014/main" id="{2E91DFDA-8CBC-FCA0-2D54-1B8C9CAE1D6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01684" y="5276748"/>
            <a:ext cx="1260000" cy="1260000"/>
          </a:xfrm>
          <a:prstGeom prst="rect">
            <a:avLst/>
          </a:prstGeom>
        </p:spPr>
      </p:pic>
      <p:sp>
        <p:nvSpPr>
          <p:cNvPr id="20" name="TextovéPole 19">
            <a:extLst>
              <a:ext uri="{FF2B5EF4-FFF2-40B4-BE49-F238E27FC236}">
                <a16:creationId xmlns:a16="http://schemas.microsoft.com/office/drawing/2014/main" id="{C7AB5738-73EC-725D-30A7-9814EDC5F303}"/>
              </a:ext>
            </a:extLst>
          </p:cNvPr>
          <p:cNvSpPr txBox="1"/>
          <p:nvPr/>
        </p:nvSpPr>
        <p:spPr>
          <a:xfrm>
            <a:off x="2127628" y="6477077"/>
            <a:ext cx="1008112" cy="276999"/>
          </a:xfrm>
          <a:prstGeom prst="rect">
            <a:avLst/>
          </a:prstGeom>
          <a:noFill/>
        </p:spPr>
        <p:txBody>
          <a:bodyPr wrap="square" rtlCol="0">
            <a:spAutoFit/>
          </a:bodyPr>
          <a:lstStyle/>
          <a:p>
            <a:r>
              <a:rPr lang="cs-CZ" sz="1200" dirty="0"/>
              <a:t>Vírové pole</a:t>
            </a:r>
          </a:p>
        </p:txBody>
      </p:sp>
    </p:spTree>
    <p:extLst>
      <p:ext uri="{BB962C8B-B14F-4D97-AF65-F5344CB8AC3E}">
        <p14:creationId xmlns:p14="http://schemas.microsoft.com/office/powerpoint/2010/main" val="1984328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0482" name="Nadpis 1"/>
              <p:cNvSpPr>
                <a:spLocks noGrp="1"/>
              </p:cNvSpPr>
              <p:nvPr>
                <p:ph type="title"/>
              </p:nvPr>
            </p:nvSpPr>
            <p:spPr>
              <a:xfrm>
                <a:off x="263352" y="314899"/>
                <a:ext cx="5270376" cy="490066"/>
              </a:xfrm>
            </p:spPr>
            <p:txBody>
              <a:bodyPr/>
              <a:lstStyle/>
              <a:p>
                <a:pPr algn="l"/>
                <a:r>
                  <a:rPr lang="cs-CZ" altLang="cs-CZ" sz="3200" dirty="0"/>
                  <a:t>Magnetický indukční tok </a:t>
                </a:r>
                <a14:m>
                  <m:oMath xmlns:m="http://schemas.openxmlformats.org/officeDocument/2006/math">
                    <m:r>
                      <m:rPr>
                        <m:sty m:val="p"/>
                      </m:rPr>
                      <a:rPr lang="el-GR" altLang="cs-CZ" sz="3200" i="0" dirty="0" smtClean="0">
                        <a:latin typeface="Cambria Math" panose="02040503050406030204" pitchFamily="18" charset="0"/>
                        <a:sym typeface="Symbol" pitchFamily="18" charset="2"/>
                      </a:rPr>
                      <m:t>Φ</m:t>
                    </m:r>
                  </m:oMath>
                </a14:m>
                <a:r>
                  <a:rPr lang="cs-CZ" altLang="cs-CZ" sz="3200" dirty="0">
                    <a:sym typeface="Symbol" pitchFamily="18" charset="2"/>
                  </a:rPr>
                  <a:t> (fí)</a:t>
                </a:r>
                <a:endParaRPr lang="cs-CZ" altLang="cs-CZ" sz="3200" dirty="0"/>
              </a:p>
            </p:txBody>
          </p:sp>
        </mc:Choice>
        <mc:Fallback xmlns="">
          <p:sp>
            <p:nvSpPr>
              <p:cNvPr id="20482" name="Nadpis 1"/>
              <p:cNvSpPr>
                <a:spLocks noGrp="1" noRot="1" noChangeAspect="1" noMove="1" noResize="1" noEditPoints="1" noAdjustHandles="1" noChangeArrowheads="1" noChangeShapeType="1" noTextEdit="1"/>
              </p:cNvSpPr>
              <p:nvPr>
                <p:ph type="title"/>
              </p:nvPr>
            </p:nvSpPr>
            <p:spPr>
              <a:xfrm>
                <a:off x="263352" y="314899"/>
                <a:ext cx="5270376" cy="490066"/>
              </a:xfrm>
              <a:blipFill>
                <a:blip r:embed="rId2"/>
                <a:stretch>
                  <a:fillRect l="-2890" t="-25000" r="-925" b="-51250"/>
                </a:stretch>
              </a:blipFill>
            </p:spPr>
            <p:txBody>
              <a:bodyPr/>
              <a:lstStyle/>
              <a:p>
                <a:r>
                  <a:rPr lang="cs-CZ">
                    <a:noFill/>
                  </a:rPr>
                  <a:t> </a:t>
                </a:r>
              </a:p>
            </p:txBody>
          </p:sp>
        </mc:Fallback>
      </mc:AlternateContent>
      <mc:AlternateContent xmlns:mc="http://schemas.openxmlformats.org/markup-compatibility/2006">
        <mc:Choice xmlns:a14="http://schemas.microsoft.com/office/drawing/2010/main" Requires="a14">
          <p:sp>
            <p:nvSpPr>
              <p:cNvPr id="20485" name="TextovéPole 6"/>
              <p:cNvSpPr txBox="1">
                <a:spLocks noChangeArrowheads="1"/>
              </p:cNvSpPr>
              <p:nvPr/>
            </p:nvSpPr>
            <p:spPr bwMode="auto">
              <a:xfrm>
                <a:off x="5218112" y="2742600"/>
                <a:ext cx="6120680" cy="1046440"/>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cs-CZ" altLang="cs-CZ" dirty="0"/>
                  <a:t>Jestliže je kolmice vedená na plochu S rovnoběžná s vektorem magnetické indukce B, pak pro magnetický indukční tok </a:t>
                </a:r>
                <a:r>
                  <a:rPr lang="el-GR" altLang="cs-CZ" dirty="0">
                    <a:latin typeface="Times New Roman" pitchFamily="18" charset="0"/>
                    <a:cs typeface="Times New Roman" pitchFamily="18" charset="0"/>
                    <a:sym typeface="Symbol" pitchFamily="18" charset="2"/>
                  </a:rPr>
                  <a:t>Φ</a:t>
                </a:r>
                <a:r>
                  <a:rPr lang="cs-CZ" altLang="cs-CZ" dirty="0"/>
                  <a:t> platí </a:t>
                </a:r>
              </a:p>
              <a:p>
                <a:endParaRPr lang="cs-CZ" altLang="cs-CZ" sz="800" dirty="0"/>
              </a:p>
              <a:p>
                <a:pPr algn="ctr"/>
                <a:r>
                  <a:rPr lang="el-GR" altLang="cs-CZ" dirty="0">
                    <a:latin typeface="Times New Roman" pitchFamily="18" charset="0"/>
                    <a:cs typeface="Times New Roman" pitchFamily="18" charset="0"/>
                    <a:sym typeface="Symbol" pitchFamily="18" charset="2"/>
                  </a:rPr>
                  <a:t>Φ</a:t>
                </a:r>
                <a:r>
                  <a:rPr lang="cs-CZ" altLang="cs-CZ" dirty="0">
                    <a:latin typeface="Times New Roman" pitchFamily="18" charset="0"/>
                    <a:cs typeface="Times New Roman" pitchFamily="18" charset="0"/>
                    <a:sym typeface="Symbol" pitchFamily="18" charset="2"/>
                  </a:rPr>
                  <a:t> = </a:t>
                </a:r>
                <a14:m>
                  <m:oMath xmlns:m="http://schemas.openxmlformats.org/officeDocument/2006/math">
                    <m:d>
                      <m:dPr>
                        <m:begChr m:val="|"/>
                        <m:endChr m:val="|"/>
                        <m:ctrlPr>
                          <a:rPr lang="cs-CZ" altLang="cs-CZ" i="1" smtClean="0">
                            <a:latin typeface="Cambria Math" panose="02040503050406030204" pitchFamily="18" charset="0"/>
                            <a:cs typeface="Times New Roman" pitchFamily="18" charset="0"/>
                            <a:sym typeface="Symbol" pitchFamily="18" charset="2"/>
                          </a:rPr>
                        </m:ctrlPr>
                      </m:dPr>
                      <m:e>
                        <m:r>
                          <a:rPr lang="cs-CZ" altLang="cs-CZ" b="1" i="1" smtClean="0">
                            <a:latin typeface="Cambria Math" panose="02040503050406030204" pitchFamily="18" charset="0"/>
                            <a:cs typeface="Times New Roman" pitchFamily="18" charset="0"/>
                            <a:sym typeface="Symbol" pitchFamily="18" charset="2"/>
                          </a:rPr>
                          <m:t>𝑩</m:t>
                        </m:r>
                      </m:e>
                    </m:d>
                  </m:oMath>
                </a14:m>
                <a:r>
                  <a:rPr lang="cs-CZ" altLang="cs-CZ" dirty="0">
                    <a:latin typeface="Times New Roman" pitchFamily="18" charset="0"/>
                    <a:cs typeface="Times New Roman" pitchFamily="18" charset="0"/>
                    <a:sym typeface="Symbol" pitchFamily="18" charset="2"/>
                  </a:rPr>
                  <a:t> . S      </a:t>
                </a:r>
                <a14:m>
                  <m:oMath xmlns:m="http://schemas.openxmlformats.org/officeDocument/2006/math">
                    <m:d>
                      <m:dPr>
                        <m:begChr m:val="["/>
                        <m:endChr m:val="]"/>
                        <m:ctrlPr>
                          <a:rPr lang="cs-CZ" altLang="cs-CZ" i="1">
                            <a:latin typeface="Cambria Math" panose="02040503050406030204" pitchFamily="18" charset="0"/>
                            <a:cs typeface="Times New Roman" pitchFamily="18" charset="0"/>
                            <a:sym typeface="Symbol" pitchFamily="18" charset="2"/>
                          </a:rPr>
                        </m:ctrlPr>
                      </m:dPr>
                      <m:e>
                        <m:r>
                          <m:rPr>
                            <m:nor/>
                          </m:rPr>
                          <a:rPr lang="el-GR" altLang="cs-CZ" dirty="0">
                            <a:latin typeface="Times New Roman" pitchFamily="18" charset="0"/>
                            <a:cs typeface="Times New Roman" pitchFamily="18" charset="0"/>
                            <a:sym typeface="Symbol" pitchFamily="18" charset="2"/>
                          </a:rPr>
                          <m:t>Φ</m:t>
                        </m:r>
                      </m:e>
                    </m:d>
                    <m:r>
                      <a:rPr lang="cs-CZ" altLang="cs-CZ" i="1">
                        <a:latin typeface="Cambria Math" panose="02040503050406030204" pitchFamily="18" charset="0"/>
                        <a:cs typeface="Times New Roman" pitchFamily="18" charset="0"/>
                        <a:sym typeface="Symbol" pitchFamily="18" charset="2"/>
                      </a:rPr>
                      <m:t>=</m:t>
                    </m:r>
                    <m:r>
                      <m:rPr>
                        <m:sty m:val="p"/>
                      </m:rPr>
                      <a:rPr lang="cs-CZ" altLang="cs-CZ">
                        <a:latin typeface="Cambria Math" panose="02040503050406030204" pitchFamily="18" charset="0"/>
                        <a:cs typeface="Times New Roman" pitchFamily="18" charset="0"/>
                        <a:sym typeface="Symbol" pitchFamily="18" charset="2"/>
                      </a:rPr>
                      <m:t>T</m:t>
                    </m:r>
                    <m:r>
                      <a:rPr lang="cs-CZ" altLang="cs-CZ">
                        <a:latin typeface="Cambria Math" panose="02040503050406030204" pitchFamily="18" charset="0"/>
                        <a:cs typeface="Times New Roman" pitchFamily="18" charset="0"/>
                        <a:sym typeface="Symbol" pitchFamily="18" charset="2"/>
                      </a:rPr>
                      <m:t> . </m:t>
                    </m:r>
                    <m:sSup>
                      <m:sSupPr>
                        <m:ctrlPr>
                          <a:rPr lang="cs-CZ" altLang="cs-CZ" i="1">
                            <a:latin typeface="Cambria Math" panose="02040503050406030204" pitchFamily="18" charset="0"/>
                            <a:cs typeface="Times New Roman" pitchFamily="18" charset="0"/>
                            <a:sym typeface="Symbol" pitchFamily="18" charset="2"/>
                          </a:rPr>
                        </m:ctrlPr>
                      </m:sSupPr>
                      <m:e>
                        <m:r>
                          <m:rPr>
                            <m:sty m:val="p"/>
                          </m:rPr>
                          <a:rPr lang="cs-CZ" altLang="cs-CZ">
                            <a:latin typeface="Cambria Math" panose="02040503050406030204" pitchFamily="18" charset="0"/>
                            <a:cs typeface="Times New Roman" pitchFamily="18" charset="0"/>
                            <a:sym typeface="Symbol" pitchFamily="18" charset="2"/>
                          </a:rPr>
                          <m:t>m</m:t>
                        </m:r>
                      </m:e>
                      <m:sup>
                        <m:r>
                          <a:rPr lang="cs-CZ" altLang="cs-CZ" i="1">
                            <a:latin typeface="Cambria Math" panose="02040503050406030204" pitchFamily="18" charset="0"/>
                            <a:cs typeface="Times New Roman" pitchFamily="18" charset="0"/>
                            <a:sym typeface="Symbol" pitchFamily="18" charset="2"/>
                          </a:rPr>
                          <m:t>2</m:t>
                        </m:r>
                      </m:sup>
                    </m:sSup>
                    <m:r>
                      <a:rPr lang="cs-CZ" altLang="cs-CZ" i="1">
                        <a:latin typeface="Cambria Math" panose="02040503050406030204" pitchFamily="18" charset="0"/>
                        <a:cs typeface="Times New Roman" pitchFamily="18" charset="0"/>
                        <a:sym typeface="Symbol" pitchFamily="18" charset="2"/>
                      </a:rPr>
                      <m:t>=</m:t>
                    </m:r>
                  </m:oMath>
                </a14:m>
                <a:r>
                  <a:rPr lang="cs-CZ" altLang="cs-CZ" dirty="0">
                    <a:latin typeface="Times New Roman" pitchFamily="18" charset="0"/>
                    <a:cs typeface="Times New Roman" pitchFamily="18" charset="0"/>
                    <a:sym typeface="Symbol" pitchFamily="18" charset="2"/>
                  </a:rPr>
                  <a:t> </a:t>
                </a:r>
                <a:r>
                  <a:rPr lang="cs-CZ" altLang="cs-CZ" dirty="0" err="1">
                    <a:latin typeface="Times New Roman" pitchFamily="18" charset="0"/>
                    <a:cs typeface="Times New Roman" pitchFamily="18" charset="0"/>
                    <a:sym typeface="Symbol" pitchFamily="18" charset="2"/>
                  </a:rPr>
                  <a:t>Wb</a:t>
                </a:r>
                <a:r>
                  <a:rPr lang="cs-CZ" altLang="cs-CZ" dirty="0">
                    <a:latin typeface="Times New Roman" pitchFamily="18" charset="0"/>
                    <a:cs typeface="Times New Roman" pitchFamily="18" charset="0"/>
                    <a:sym typeface="Symbol" pitchFamily="18" charset="2"/>
                  </a:rPr>
                  <a:t> (weber)</a:t>
                </a:r>
                <a:endParaRPr lang="cs-CZ" altLang="cs-CZ" dirty="0"/>
              </a:p>
            </p:txBody>
          </p:sp>
        </mc:Choice>
        <mc:Fallback>
          <p:sp>
            <p:nvSpPr>
              <p:cNvPr id="20485" name="TextovéPole 6"/>
              <p:cNvSpPr txBox="1">
                <a:spLocks noRot="1" noChangeAspect="1" noMove="1" noResize="1" noEditPoints="1" noAdjustHandles="1" noChangeArrowheads="1" noChangeShapeType="1" noTextEdit="1"/>
              </p:cNvSpPr>
              <p:nvPr/>
            </p:nvSpPr>
            <p:spPr bwMode="auto">
              <a:xfrm>
                <a:off x="5218112" y="2742600"/>
                <a:ext cx="6120680" cy="1046440"/>
              </a:xfrm>
              <a:prstGeom prst="rect">
                <a:avLst/>
              </a:prstGeom>
              <a:blipFill>
                <a:blip r:embed="rId3"/>
                <a:stretch>
                  <a:fillRect l="-896" t="-3488" b="-7558"/>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cs-CZ">
                    <a:noFill/>
                  </a:rPr>
                  <a:t> </a:t>
                </a:r>
              </a:p>
            </p:txBody>
          </p:sp>
        </mc:Fallback>
      </mc:AlternateContent>
      <p:sp>
        <p:nvSpPr>
          <p:cNvPr id="2" name="TextovéPole 1"/>
          <p:cNvSpPr txBox="1"/>
          <p:nvPr/>
        </p:nvSpPr>
        <p:spPr>
          <a:xfrm>
            <a:off x="246552" y="1669509"/>
            <a:ext cx="10657184" cy="369332"/>
          </a:xfrm>
          <a:prstGeom prst="rect">
            <a:avLst/>
          </a:prstGeom>
          <a:noFill/>
        </p:spPr>
        <p:txBody>
          <a:bodyPr wrap="square" rtlCol="0">
            <a:spAutoFit/>
          </a:bodyPr>
          <a:lstStyle/>
          <a:p>
            <a:r>
              <a:rPr lang="cs-CZ" dirty="0"/>
              <a:t>Magnetický indukční tok vyjadřuje, kolik magnetického pole prochází určitou plochou. </a:t>
            </a:r>
          </a:p>
        </p:txBody>
      </p:sp>
      <mc:AlternateContent xmlns:mc="http://schemas.openxmlformats.org/markup-compatibility/2006">
        <mc:Choice xmlns:a14="http://schemas.microsoft.com/office/drawing/2010/main" Requires="a14">
          <p:sp>
            <p:nvSpPr>
              <p:cNvPr id="20" name="TextovéPole 19">
                <a:extLst>
                  <a:ext uri="{FF2B5EF4-FFF2-40B4-BE49-F238E27FC236}">
                    <a16:creationId xmlns:a16="http://schemas.microsoft.com/office/drawing/2014/main" id="{48883C48-18F7-7B07-FCD9-8EAB1EA2C835}"/>
                  </a:ext>
                </a:extLst>
              </p:cNvPr>
              <p:cNvSpPr txBox="1"/>
              <p:nvPr/>
            </p:nvSpPr>
            <p:spPr>
              <a:xfrm>
                <a:off x="5218112" y="4202133"/>
                <a:ext cx="6120680" cy="1046440"/>
              </a:xfrm>
              <a:prstGeom prst="rect">
                <a:avLst/>
              </a:prstGeom>
              <a:noFill/>
            </p:spPr>
            <p:txBody>
              <a:bodyPr wrap="square" rtlCol="0">
                <a:spAutoFit/>
              </a:bodyPr>
              <a:lstStyle/>
              <a:p>
                <a:r>
                  <a:rPr lang="cs-CZ" dirty="0"/>
                  <a:t>Jestliže vektor magnetické indukce B svírá s kolmicí vedenou na plochu S úhel </a:t>
                </a:r>
                <a14:m>
                  <m:oMath xmlns:m="http://schemas.openxmlformats.org/officeDocument/2006/math">
                    <m:r>
                      <a:rPr lang="cs-CZ" i="1" smtClean="0">
                        <a:latin typeface="Cambria Math" panose="02040503050406030204" pitchFamily="18" charset="0"/>
                        <a:ea typeface="Cambria Math" panose="02040503050406030204" pitchFamily="18" charset="0"/>
                      </a:rPr>
                      <m:t>𝛼</m:t>
                    </m:r>
                  </m:oMath>
                </a14:m>
                <a:r>
                  <a:rPr lang="cs-CZ" dirty="0"/>
                  <a:t>, pak pro magnetický indukční tok </a:t>
                </a:r>
                <a:r>
                  <a:rPr lang="el-GR" altLang="cs-CZ" dirty="0">
                    <a:latin typeface="Times New Roman" pitchFamily="18" charset="0"/>
                    <a:cs typeface="Times New Roman" pitchFamily="18" charset="0"/>
                    <a:sym typeface="Symbol" pitchFamily="18" charset="2"/>
                  </a:rPr>
                  <a:t>Φ</a:t>
                </a:r>
                <a:r>
                  <a:rPr lang="cs-CZ" altLang="cs-CZ" dirty="0">
                    <a:latin typeface="Times New Roman" pitchFamily="18" charset="0"/>
                    <a:cs typeface="Times New Roman" pitchFamily="18" charset="0"/>
                    <a:sym typeface="Symbol" pitchFamily="18" charset="2"/>
                  </a:rPr>
                  <a:t> platí</a:t>
                </a:r>
              </a:p>
              <a:p>
                <a:endParaRPr lang="cs-CZ" altLang="cs-CZ" sz="800" dirty="0">
                  <a:latin typeface="Times New Roman" pitchFamily="18" charset="0"/>
                  <a:cs typeface="Times New Roman" pitchFamily="18" charset="0"/>
                  <a:sym typeface="Symbol" pitchFamily="18" charset="2"/>
                </a:endParaRPr>
              </a:p>
              <a:p>
                <a:pPr/>
                <a14:m>
                  <m:oMathPara xmlns:m="http://schemas.openxmlformats.org/officeDocument/2006/math">
                    <m:oMathParaPr>
                      <m:jc m:val="centerGroup"/>
                    </m:oMathParaPr>
                    <m:oMath xmlns:m="http://schemas.openxmlformats.org/officeDocument/2006/math">
                      <m:r>
                        <m:rPr>
                          <m:nor/>
                        </m:rPr>
                        <a:rPr lang="el-GR" altLang="cs-CZ" dirty="0">
                          <a:latin typeface="Times New Roman" pitchFamily="18" charset="0"/>
                          <a:cs typeface="Times New Roman" pitchFamily="18" charset="0"/>
                          <a:sym typeface="Symbol" pitchFamily="18" charset="2"/>
                        </a:rPr>
                        <m:t>Φ</m:t>
                      </m:r>
                      <m:r>
                        <m:rPr>
                          <m:nor/>
                        </m:rPr>
                        <a:rPr lang="cs-CZ" altLang="cs-CZ" b="0" i="0" dirty="0" smtClean="0">
                          <a:latin typeface="Times New Roman" pitchFamily="18" charset="0"/>
                          <a:cs typeface="Times New Roman" pitchFamily="18" charset="0"/>
                          <a:sym typeface="Symbol" pitchFamily="18" charset="2"/>
                        </a:rPr>
                        <m:t>=</m:t>
                      </m:r>
                      <m:d>
                        <m:dPr>
                          <m:begChr m:val="|"/>
                          <m:endChr m:val="|"/>
                          <m:ctrlPr>
                            <a:rPr lang="cs-CZ" altLang="cs-CZ" b="0" i="1" dirty="0" smtClean="0">
                              <a:latin typeface="Cambria Math" panose="02040503050406030204" pitchFamily="18" charset="0"/>
                              <a:cs typeface="Times New Roman" pitchFamily="18" charset="0"/>
                              <a:sym typeface="Symbol" pitchFamily="18" charset="2"/>
                            </a:rPr>
                          </m:ctrlPr>
                        </m:dPr>
                        <m:e>
                          <m:r>
                            <a:rPr lang="cs-CZ" altLang="cs-CZ" b="1" i="1" dirty="0" smtClean="0">
                              <a:latin typeface="Cambria Math" panose="02040503050406030204" pitchFamily="18" charset="0"/>
                              <a:cs typeface="Times New Roman" pitchFamily="18" charset="0"/>
                              <a:sym typeface="Symbol" pitchFamily="18" charset="2"/>
                            </a:rPr>
                            <m:t>𝑩</m:t>
                          </m:r>
                        </m:e>
                      </m:d>
                      <m:r>
                        <m:rPr>
                          <m:nor/>
                        </m:rPr>
                        <a:rPr lang="cs-CZ" altLang="cs-CZ" b="1" i="0" dirty="0" smtClean="0">
                          <a:latin typeface="Times New Roman" pitchFamily="18" charset="0"/>
                          <a:cs typeface="Times New Roman" pitchFamily="18" charset="0"/>
                          <a:sym typeface="Symbol" pitchFamily="18" charset="2"/>
                        </a:rPr>
                        <m:t> </m:t>
                      </m:r>
                      <m:r>
                        <m:rPr>
                          <m:nor/>
                        </m:rPr>
                        <a:rPr lang="cs-CZ" altLang="cs-CZ" i="0" dirty="0" smtClean="0">
                          <a:latin typeface="Times New Roman" pitchFamily="18" charset="0"/>
                          <a:cs typeface="Times New Roman" pitchFamily="18" charset="0"/>
                          <a:sym typeface="Symbol" pitchFamily="18" charset="2"/>
                        </a:rPr>
                        <m:t>.</m:t>
                      </m:r>
                      <m:r>
                        <m:rPr>
                          <m:nor/>
                        </m:rPr>
                        <a:rPr lang="cs-CZ" altLang="cs-CZ" b="1" i="0" dirty="0" smtClean="0">
                          <a:latin typeface="Times New Roman" pitchFamily="18" charset="0"/>
                          <a:cs typeface="Times New Roman" pitchFamily="18" charset="0"/>
                          <a:sym typeface="Symbol" pitchFamily="18" charset="2"/>
                        </a:rPr>
                        <m:t> </m:t>
                      </m:r>
                      <m:r>
                        <m:rPr>
                          <m:nor/>
                        </m:rPr>
                        <a:rPr lang="cs-CZ" altLang="cs-CZ" b="0" i="0" dirty="0" smtClean="0">
                          <a:latin typeface="Times New Roman" pitchFamily="18" charset="0"/>
                          <a:cs typeface="Times New Roman" pitchFamily="18" charset="0"/>
                          <a:sym typeface="Symbol" pitchFamily="18" charset="2"/>
                        </a:rPr>
                        <m:t>S</m:t>
                      </m:r>
                      <m:r>
                        <m:rPr>
                          <m:nor/>
                        </m:rPr>
                        <a:rPr lang="cs-CZ" altLang="cs-CZ" b="0" i="0" dirty="0" smtClean="0">
                          <a:latin typeface="Times New Roman" pitchFamily="18" charset="0"/>
                          <a:cs typeface="Times New Roman" pitchFamily="18" charset="0"/>
                          <a:sym typeface="Symbol" pitchFamily="18" charset="2"/>
                        </a:rPr>
                        <m:t> . </m:t>
                      </m:r>
                      <m:func>
                        <m:funcPr>
                          <m:ctrlPr>
                            <a:rPr lang="cs-CZ" altLang="cs-CZ" b="0" i="1" dirty="0" smtClean="0">
                              <a:latin typeface="Cambria Math" panose="02040503050406030204" pitchFamily="18" charset="0"/>
                              <a:cs typeface="Times New Roman" pitchFamily="18" charset="0"/>
                              <a:sym typeface="Symbol" pitchFamily="18" charset="2"/>
                            </a:rPr>
                          </m:ctrlPr>
                        </m:funcPr>
                        <m:fName>
                          <m:r>
                            <m:rPr>
                              <m:sty m:val="p"/>
                            </m:rPr>
                            <a:rPr lang="cs-CZ" altLang="cs-CZ" b="0" i="0" dirty="0" smtClean="0">
                              <a:latin typeface="Cambria Math" panose="02040503050406030204" pitchFamily="18" charset="0"/>
                              <a:cs typeface="Times New Roman" pitchFamily="18" charset="0"/>
                              <a:sym typeface="Symbol" pitchFamily="18" charset="2"/>
                            </a:rPr>
                            <m:t>cos</m:t>
                          </m:r>
                        </m:fName>
                        <m:e>
                          <m:r>
                            <a:rPr lang="cs-CZ" altLang="cs-CZ" b="0" i="1" dirty="0" smtClean="0">
                              <a:latin typeface="Cambria Math" panose="02040503050406030204" pitchFamily="18" charset="0"/>
                              <a:ea typeface="Cambria Math" panose="02040503050406030204" pitchFamily="18" charset="0"/>
                              <a:cs typeface="Times New Roman" pitchFamily="18" charset="0"/>
                              <a:sym typeface="Symbol" pitchFamily="18" charset="2"/>
                            </a:rPr>
                            <m:t>𝛼</m:t>
                          </m:r>
                        </m:e>
                      </m:func>
                    </m:oMath>
                  </m:oMathPara>
                </a14:m>
                <a:endParaRPr lang="cs-CZ" dirty="0"/>
              </a:p>
            </p:txBody>
          </p:sp>
        </mc:Choice>
        <mc:Fallback>
          <p:sp>
            <p:nvSpPr>
              <p:cNvPr id="20" name="TextovéPole 19">
                <a:extLst>
                  <a:ext uri="{FF2B5EF4-FFF2-40B4-BE49-F238E27FC236}">
                    <a16:creationId xmlns:a16="http://schemas.microsoft.com/office/drawing/2014/main" id="{48883C48-18F7-7B07-FCD9-8EAB1EA2C835}"/>
                  </a:ext>
                </a:extLst>
              </p:cNvPr>
              <p:cNvSpPr txBox="1">
                <a:spLocks noRot="1" noChangeAspect="1" noMove="1" noResize="1" noEditPoints="1" noAdjustHandles="1" noChangeArrowheads="1" noChangeShapeType="1" noTextEdit="1"/>
              </p:cNvSpPr>
              <p:nvPr/>
            </p:nvSpPr>
            <p:spPr>
              <a:xfrm>
                <a:off x="5218112" y="4202133"/>
                <a:ext cx="6120680" cy="1046440"/>
              </a:xfrm>
              <a:prstGeom prst="rect">
                <a:avLst/>
              </a:prstGeom>
              <a:blipFill>
                <a:blip r:embed="rId4"/>
                <a:stretch>
                  <a:fillRect l="-896" t="-2907" r="-100"/>
                </a:stretch>
              </a:blipFill>
            </p:spPr>
            <p:txBody>
              <a:bodyPr/>
              <a:lstStyle/>
              <a:p>
                <a:r>
                  <a:rPr lang="cs-CZ">
                    <a:noFill/>
                  </a:rPr>
                  <a:t> </a:t>
                </a:r>
              </a:p>
            </p:txBody>
          </p:sp>
        </mc:Fallback>
      </mc:AlternateContent>
      <p:grpSp>
        <p:nvGrpSpPr>
          <p:cNvPr id="11" name="Skupina 10">
            <a:extLst>
              <a:ext uri="{FF2B5EF4-FFF2-40B4-BE49-F238E27FC236}">
                <a16:creationId xmlns:a16="http://schemas.microsoft.com/office/drawing/2014/main" id="{B5EE342B-DFCF-353D-D4D7-04D00815DDFB}"/>
              </a:ext>
            </a:extLst>
          </p:cNvPr>
          <p:cNvGrpSpPr/>
          <p:nvPr/>
        </p:nvGrpSpPr>
        <p:grpSpPr>
          <a:xfrm>
            <a:off x="386318" y="2188319"/>
            <a:ext cx="4526909" cy="4003265"/>
            <a:chOff x="386318" y="2188319"/>
            <a:chExt cx="4526909" cy="4003265"/>
          </a:xfrm>
        </p:grpSpPr>
        <p:sp>
          <p:nvSpPr>
            <p:cNvPr id="3" name="Obdélník 2">
              <a:extLst>
                <a:ext uri="{FF2B5EF4-FFF2-40B4-BE49-F238E27FC236}">
                  <a16:creationId xmlns:a16="http://schemas.microsoft.com/office/drawing/2014/main" id="{C0DAC3D5-C3D7-9E44-5FED-239AE51DA3F3}"/>
                </a:ext>
              </a:extLst>
            </p:cNvPr>
            <p:cNvSpPr/>
            <p:nvPr/>
          </p:nvSpPr>
          <p:spPr>
            <a:xfrm>
              <a:off x="1833736" y="2505894"/>
              <a:ext cx="591033" cy="1355154"/>
            </a:xfrm>
            <a:prstGeom prst="rect">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cxnSp>
          <p:nvCxnSpPr>
            <p:cNvPr id="5" name="Přímá spojnice se šipkou 4">
              <a:extLst>
                <a:ext uri="{FF2B5EF4-FFF2-40B4-BE49-F238E27FC236}">
                  <a16:creationId xmlns:a16="http://schemas.microsoft.com/office/drawing/2014/main" id="{67C18CA7-A901-71A7-9759-4D8808237AAD}"/>
                </a:ext>
              </a:extLst>
            </p:cNvPr>
            <p:cNvCxnSpPr>
              <a:cxnSpLocks/>
            </p:cNvCxnSpPr>
            <p:nvPr/>
          </p:nvCxnSpPr>
          <p:spPr>
            <a:xfrm>
              <a:off x="2092660" y="2751423"/>
              <a:ext cx="1613284"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7" name="Přímá spojnice se šipkou 6">
              <a:extLst>
                <a:ext uri="{FF2B5EF4-FFF2-40B4-BE49-F238E27FC236}">
                  <a16:creationId xmlns:a16="http://schemas.microsoft.com/office/drawing/2014/main" id="{5BFBF8C9-7C83-A2F0-16F9-99D284BF5E1A}"/>
                </a:ext>
              </a:extLst>
            </p:cNvPr>
            <p:cNvCxnSpPr>
              <a:cxnSpLocks/>
            </p:cNvCxnSpPr>
            <p:nvPr/>
          </p:nvCxnSpPr>
          <p:spPr>
            <a:xfrm>
              <a:off x="2129128" y="3039455"/>
              <a:ext cx="1613284"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8" name="Přímá spojnice se šipkou 7">
              <a:extLst>
                <a:ext uri="{FF2B5EF4-FFF2-40B4-BE49-F238E27FC236}">
                  <a16:creationId xmlns:a16="http://schemas.microsoft.com/office/drawing/2014/main" id="{B50D7A86-4B42-9B67-D778-79FD556904CD}"/>
                </a:ext>
              </a:extLst>
            </p:cNvPr>
            <p:cNvCxnSpPr>
              <a:cxnSpLocks/>
            </p:cNvCxnSpPr>
            <p:nvPr/>
          </p:nvCxnSpPr>
          <p:spPr>
            <a:xfrm>
              <a:off x="2129128" y="3327487"/>
              <a:ext cx="1613284"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9" name="Přímá spojnice se šipkou 8">
              <a:extLst>
                <a:ext uri="{FF2B5EF4-FFF2-40B4-BE49-F238E27FC236}">
                  <a16:creationId xmlns:a16="http://schemas.microsoft.com/office/drawing/2014/main" id="{B1F1470A-C079-A274-C70F-9F3BEDA00215}"/>
                </a:ext>
              </a:extLst>
            </p:cNvPr>
            <p:cNvCxnSpPr>
              <a:cxnSpLocks/>
            </p:cNvCxnSpPr>
            <p:nvPr/>
          </p:nvCxnSpPr>
          <p:spPr>
            <a:xfrm>
              <a:off x="2129128" y="3615519"/>
              <a:ext cx="1613284"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3" name="Přímá spojnice se šipkou 12">
              <a:extLst>
                <a:ext uri="{FF2B5EF4-FFF2-40B4-BE49-F238E27FC236}">
                  <a16:creationId xmlns:a16="http://schemas.microsoft.com/office/drawing/2014/main" id="{EAEDCF94-799C-8CC6-94C0-17ABFAC7BE05}"/>
                </a:ext>
              </a:extLst>
            </p:cNvPr>
            <p:cNvCxnSpPr/>
            <p:nvPr/>
          </p:nvCxnSpPr>
          <p:spPr>
            <a:xfrm>
              <a:off x="2129128" y="3183471"/>
              <a:ext cx="1936856"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Přímá spojnice 14">
              <a:extLst>
                <a:ext uri="{FF2B5EF4-FFF2-40B4-BE49-F238E27FC236}">
                  <a16:creationId xmlns:a16="http://schemas.microsoft.com/office/drawing/2014/main" id="{745B24A8-4960-3C95-8823-504E4C4A3297}"/>
                </a:ext>
              </a:extLst>
            </p:cNvPr>
            <p:cNvCxnSpPr/>
            <p:nvPr/>
          </p:nvCxnSpPr>
          <p:spPr>
            <a:xfrm flipH="1">
              <a:off x="1041648" y="2751423"/>
              <a:ext cx="792088"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6" name="Přímá spojnice 15">
              <a:extLst>
                <a:ext uri="{FF2B5EF4-FFF2-40B4-BE49-F238E27FC236}">
                  <a16:creationId xmlns:a16="http://schemas.microsoft.com/office/drawing/2014/main" id="{58B812A2-4770-2F40-DC28-232C0A3EE6BA}"/>
                </a:ext>
              </a:extLst>
            </p:cNvPr>
            <p:cNvCxnSpPr/>
            <p:nvPr/>
          </p:nvCxnSpPr>
          <p:spPr>
            <a:xfrm flipH="1">
              <a:off x="1041648" y="3039455"/>
              <a:ext cx="792088"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7" name="Přímá spojnice 16">
              <a:extLst>
                <a:ext uri="{FF2B5EF4-FFF2-40B4-BE49-F238E27FC236}">
                  <a16:creationId xmlns:a16="http://schemas.microsoft.com/office/drawing/2014/main" id="{BC36AD11-03C9-45E0-69C5-91C5C7289FC0}"/>
                </a:ext>
              </a:extLst>
            </p:cNvPr>
            <p:cNvCxnSpPr/>
            <p:nvPr/>
          </p:nvCxnSpPr>
          <p:spPr>
            <a:xfrm flipH="1">
              <a:off x="1041648" y="3327487"/>
              <a:ext cx="792088"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8" name="Přímá spojnice 17">
              <a:extLst>
                <a:ext uri="{FF2B5EF4-FFF2-40B4-BE49-F238E27FC236}">
                  <a16:creationId xmlns:a16="http://schemas.microsoft.com/office/drawing/2014/main" id="{9A02AE78-E353-BD6A-B5C0-7C4FFA630C94}"/>
                </a:ext>
              </a:extLst>
            </p:cNvPr>
            <p:cNvCxnSpPr/>
            <p:nvPr/>
          </p:nvCxnSpPr>
          <p:spPr>
            <a:xfrm flipH="1">
              <a:off x="1041648" y="3615519"/>
              <a:ext cx="792088" cy="0"/>
            </a:xfrm>
            <a:prstGeom prst="line">
              <a:avLst/>
            </a:prstGeom>
            <a:ln w="28575"/>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sp>
              <p:nvSpPr>
                <p:cNvPr id="19" name="TextovéPole 18">
                  <a:extLst>
                    <a:ext uri="{FF2B5EF4-FFF2-40B4-BE49-F238E27FC236}">
                      <a16:creationId xmlns:a16="http://schemas.microsoft.com/office/drawing/2014/main" id="{FBA96016-7668-E664-B6CF-429DBE674B03}"/>
                    </a:ext>
                  </a:extLst>
                </p:cNvPr>
                <p:cNvSpPr txBox="1"/>
                <p:nvPr/>
              </p:nvSpPr>
              <p:spPr>
                <a:xfrm>
                  <a:off x="4089248" y="3009912"/>
                  <a:ext cx="417079"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1" i="1" smtClean="0">
                            <a:latin typeface="Cambria Math" panose="02040503050406030204" pitchFamily="18" charset="0"/>
                          </a:rPr>
                          <m:t>𝑩</m:t>
                        </m:r>
                      </m:oMath>
                    </m:oMathPara>
                  </a14:m>
                  <a:endParaRPr lang="cs-CZ" b="1" dirty="0"/>
                </a:p>
              </p:txBody>
            </p:sp>
          </mc:Choice>
          <mc:Fallback>
            <p:sp>
              <p:nvSpPr>
                <p:cNvPr id="19" name="TextovéPole 18">
                  <a:extLst>
                    <a:ext uri="{FF2B5EF4-FFF2-40B4-BE49-F238E27FC236}">
                      <a16:creationId xmlns:a16="http://schemas.microsoft.com/office/drawing/2014/main" id="{FBA96016-7668-E664-B6CF-429DBE674B03}"/>
                    </a:ext>
                  </a:extLst>
                </p:cNvPr>
                <p:cNvSpPr txBox="1">
                  <a:spLocks noRot="1" noChangeAspect="1" noMove="1" noResize="1" noEditPoints="1" noAdjustHandles="1" noChangeArrowheads="1" noChangeShapeType="1" noTextEdit="1"/>
                </p:cNvSpPr>
                <p:nvPr/>
              </p:nvSpPr>
              <p:spPr>
                <a:xfrm>
                  <a:off x="4089248" y="3009912"/>
                  <a:ext cx="417079" cy="369332"/>
                </a:xfrm>
                <a:prstGeom prst="rect">
                  <a:avLst/>
                </a:prstGeom>
                <a:blipFill>
                  <a:blip r:embed="rId5"/>
                  <a:stretch>
                    <a:fillRect/>
                  </a:stretch>
                </a:blipFill>
              </p:spPr>
              <p:txBody>
                <a:bodyPr/>
                <a:lstStyle/>
                <a:p>
                  <a:r>
                    <a:rPr lang="cs-CZ">
                      <a:noFill/>
                    </a:rPr>
                    <a:t> </a:t>
                  </a:r>
                </a:p>
              </p:txBody>
            </p:sp>
          </mc:Fallback>
        </mc:AlternateContent>
        <mc:AlternateContent xmlns:mc="http://schemas.openxmlformats.org/markup-compatibility/2006">
          <mc:Choice xmlns:a14="http://schemas.microsoft.com/office/drawing/2010/main" Requires="a14">
            <p:sp>
              <p:nvSpPr>
                <p:cNvPr id="21" name="TextovéPole 20">
                  <a:extLst>
                    <a:ext uri="{FF2B5EF4-FFF2-40B4-BE49-F238E27FC236}">
                      <a16:creationId xmlns:a16="http://schemas.microsoft.com/office/drawing/2014/main" id="{EFA9FE04-D9BF-8AA7-1B75-8CACF6C3987C}"/>
                    </a:ext>
                  </a:extLst>
                </p:cNvPr>
                <p:cNvSpPr txBox="1"/>
                <p:nvPr/>
              </p:nvSpPr>
              <p:spPr>
                <a:xfrm>
                  <a:off x="1797160" y="2188319"/>
                  <a:ext cx="360040" cy="3077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sz="1400" b="0" i="1" smtClean="0">
                            <a:latin typeface="Cambria Math" panose="02040503050406030204" pitchFamily="18" charset="0"/>
                          </a:rPr>
                          <m:t>𝑆</m:t>
                        </m:r>
                        <m:r>
                          <a:rPr lang="cs-CZ" sz="1400" b="0" i="1" smtClean="0">
                            <a:latin typeface="Cambria Math" panose="02040503050406030204" pitchFamily="18" charset="0"/>
                          </a:rPr>
                          <m:t>  (</m:t>
                        </m:r>
                        <m:sSup>
                          <m:sSupPr>
                            <m:ctrlPr>
                              <a:rPr lang="cs-CZ" sz="1400" b="0" i="1" smtClean="0">
                                <a:latin typeface="Cambria Math" panose="02040503050406030204" pitchFamily="18" charset="0"/>
                              </a:rPr>
                            </m:ctrlPr>
                          </m:sSupPr>
                          <m:e>
                            <m:r>
                              <m:rPr>
                                <m:sty m:val="p"/>
                              </m:rPr>
                              <a:rPr lang="cs-CZ" sz="1400" b="0" i="0" smtClean="0">
                                <a:latin typeface="Cambria Math" panose="02040503050406030204" pitchFamily="18" charset="0"/>
                              </a:rPr>
                              <m:t>m</m:t>
                            </m:r>
                          </m:e>
                          <m:sup>
                            <m:r>
                              <a:rPr lang="cs-CZ" sz="1400" b="0" i="1" smtClean="0">
                                <a:latin typeface="Cambria Math" panose="02040503050406030204" pitchFamily="18" charset="0"/>
                              </a:rPr>
                              <m:t>2</m:t>
                            </m:r>
                          </m:sup>
                        </m:sSup>
                        <m:r>
                          <a:rPr lang="cs-CZ" sz="1400" b="0" i="1" smtClean="0">
                            <a:latin typeface="Cambria Math" panose="02040503050406030204" pitchFamily="18" charset="0"/>
                          </a:rPr>
                          <m:t>)</m:t>
                        </m:r>
                      </m:oMath>
                    </m:oMathPara>
                  </a14:m>
                  <a:endParaRPr lang="cs-CZ" sz="1400" dirty="0"/>
                </a:p>
              </p:txBody>
            </p:sp>
          </mc:Choice>
          <mc:Fallback>
            <p:sp>
              <p:nvSpPr>
                <p:cNvPr id="21" name="TextovéPole 20">
                  <a:extLst>
                    <a:ext uri="{FF2B5EF4-FFF2-40B4-BE49-F238E27FC236}">
                      <a16:creationId xmlns:a16="http://schemas.microsoft.com/office/drawing/2014/main" id="{EFA9FE04-D9BF-8AA7-1B75-8CACF6C3987C}"/>
                    </a:ext>
                  </a:extLst>
                </p:cNvPr>
                <p:cNvSpPr txBox="1">
                  <a:spLocks noRot="1" noChangeAspect="1" noMove="1" noResize="1" noEditPoints="1" noAdjustHandles="1" noChangeArrowheads="1" noChangeShapeType="1" noTextEdit="1"/>
                </p:cNvSpPr>
                <p:nvPr/>
              </p:nvSpPr>
              <p:spPr>
                <a:xfrm>
                  <a:off x="1797160" y="2188319"/>
                  <a:ext cx="360040" cy="307777"/>
                </a:xfrm>
                <a:prstGeom prst="rect">
                  <a:avLst/>
                </a:prstGeom>
                <a:blipFill>
                  <a:blip r:embed="rId6"/>
                  <a:stretch>
                    <a:fillRect r="-101695" b="-10000"/>
                  </a:stretch>
                </a:blipFill>
              </p:spPr>
              <p:txBody>
                <a:bodyPr/>
                <a:lstStyle/>
                <a:p>
                  <a:r>
                    <a:rPr lang="cs-CZ">
                      <a:noFill/>
                    </a:rPr>
                    <a:t> </a:t>
                  </a:r>
                </a:p>
              </p:txBody>
            </p:sp>
          </mc:Fallback>
        </mc:AlternateContent>
        <p:cxnSp>
          <p:nvCxnSpPr>
            <p:cNvPr id="23" name="Přímá spojnice 22">
              <a:extLst>
                <a:ext uri="{FF2B5EF4-FFF2-40B4-BE49-F238E27FC236}">
                  <a16:creationId xmlns:a16="http://schemas.microsoft.com/office/drawing/2014/main" id="{F5591373-5BD0-DA42-2044-083BA0361CE9}"/>
                </a:ext>
              </a:extLst>
            </p:cNvPr>
            <p:cNvCxnSpPr/>
            <p:nvPr/>
          </p:nvCxnSpPr>
          <p:spPr>
            <a:xfrm flipV="1">
              <a:off x="1437692" y="4447662"/>
              <a:ext cx="900100" cy="504056"/>
            </a:xfrm>
            <a:prstGeom prst="line">
              <a:avLst/>
            </a:prstGeom>
            <a:ln w="28575"/>
          </p:spPr>
          <p:style>
            <a:lnRef idx="1">
              <a:schemeClr val="dk1"/>
            </a:lnRef>
            <a:fillRef idx="0">
              <a:schemeClr val="dk1"/>
            </a:fillRef>
            <a:effectRef idx="0">
              <a:schemeClr val="dk1"/>
            </a:effectRef>
            <a:fontRef idx="minor">
              <a:schemeClr val="tx1"/>
            </a:fontRef>
          </p:style>
        </p:cxnSp>
        <p:cxnSp>
          <p:nvCxnSpPr>
            <p:cNvPr id="26" name="Přímá spojnice 25">
              <a:extLst>
                <a:ext uri="{FF2B5EF4-FFF2-40B4-BE49-F238E27FC236}">
                  <a16:creationId xmlns:a16="http://schemas.microsoft.com/office/drawing/2014/main" id="{C96A8D55-64D4-5CE6-8CE0-B02B2665A6A9}"/>
                </a:ext>
              </a:extLst>
            </p:cNvPr>
            <p:cNvCxnSpPr>
              <a:cxnSpLocks/>
            </p:cNvCxnSpPr>
            <p:nvPr/>
          </p:nvCxnSpPr>
          <p:spPr>
            <a:xfrm flipH="1">
              <a:off x="1995468" y="4418157"/>
              <a:ext cx="342324" cy="1269371"/>
            </a:xfrm>
            <a:prstGeom prst="line">
              <a:avLst/>
            </a:prstGeom>
            <a:ln w="28575"/>
          </p:spPr>
          <p:style>
            <a:lnRef idx="1">
              <a:schemeClr val="dk1"/>
            </a:lnRef>
            <a:fillRef idx="0">
              <a:schemeClr val="dk1"/>
            </a:fillRef>
            <a:effectRef idx="0">
              <a:schemeClr val="dk1"/>
            </a:effectRef>
            <a:fontRef idx="minor">
              <a:schemeClr val="tx1"/>
            </a:fontRef>
          </p:style>
        </p:cxnSp>
        <p:cxnSp>
          <p:nvCxnSpPr>
            <p:cNvPr id="25" name="Přímá spojnice 24">
              <a:extLst>
                <a:ext uri="{FF2B5EF4-FFF2-40B4-BE49-F238E27FC236}">
                  <a16:creationId xmlns:a16="http://schemas.microsoft.com/office/drawing/2014/main" id="{3E661B83-99ED-3937-6528-CAC349D32F41}"/>
                </a:ext>
              </a:extLst>
            </p:cNvPr>
            <p:cNvCxnSpPr>
              <a:cxnSpLocks/>
            </p:cNvCxnSpPr>
            <p:nvPr/>
          </p:nvCxnSpPr>
          <p:spPr>
            <a:xfrm flipH="1">
              <a:off x="1093272" y="4951718"/>
              <a:ext cx="344420" cy="1237134"/>
            </a:xfrm>
            <a:prstGeom prst="line">
              <a:avLst/>
            </a:prstGeom>
            <a:ln w="28575"/>
          </p:spPr>
          <p:style>
            <a:lnRef idx="1">
              <a:schemeClr val="dk1"/>
            </a:lnRef>
            <a:fillRef idx="0">
              <a:schemeClr val="dk1"/>
            </a:fillRef>
            <a:effectRef idx="0">
              <a:schemeClr val="dk1"/>
            </a:effectRef>
            <a:fontRef idx="minor">
              <a:schemeClr val="tx1"/>
            </a:fontRef>
          </p:style>
        </p:cxnSp>
        <p:cxnSp>
          <p:nvCxnSpPr>
            <p:cNvPr id="27" name="Přímá spojnice 26">
              <a:extLst>
                <a:ext uri="{FF2B5EF4-FFF2-40B4-BE49-F238E27FC236}">
                  <a16:creationId xmlns:a16="http://schemas.microsoft.com/office/drawing/2014/main" id="{E949CE48-8E08-B128-700E-882ADA4C81BC}"/>
                </a:ext>
              </a:extLst>
            </p:cNvPr>
            <p:cNvCxnSpPr/>
            <p:nvPr/>
          </p:nvCxnSpPr>
          <p:spPr>
            <a:xfrm flipV="1">
              <a:off x="1095368" y="5687528"/>
              <a:ext cx="900100" cy="504056"/>
            </a:xfrm>
            <a:prstGeom prst="line">
              <a:avLst/>
            </a:prstGeom>
            <a:ln w="28575"/>
          </p:spPr>
          <p:style>
            <a:lnRef idx="1">
              <a:schemeClr val="dk1"/>
            </a:lnRef>
            <a:fillRef idx="0">
              <a:schemeClr val="dk1"/>
            </a:fillRef>
            <a:effectRef idx="0">
              <a:schemeClr val="dk1"/>
            </a:effectRef>
            <a:fontRef idx="minor">
              <a:schemeClr val="tx1"/>
            </a:fontRef>
          </p:style>
        </p:cxnSp>
        <p:cxnSp>
          <p:nvCxnSpPr>
            <p:cNvPr id="28" name="Přímá spojnice 27">
              <a:extLst>
                <a:ext uri="{FF2B5EF4-FFF2-40B4-BE49-F238E27FC236}">
                  <a16:creationId xmlns:a16="http://schemas.microsoft.com/office/drawing/2014/main" id="{64B11BB1-4A86-FF59-6373-2BCDAC2C3F7F}"/>
                </a:ext>
              </a:extLst>
            </p:cNvPr>
            <p:cNvCxnSpPr/>
            <p:nvPr/>
          </p:nvCxnSpPr>
          <p:spPr>
            <a:xfrm flipH="1">
              <a:off x="645604" y="5031535"/>
              <a:ext cx="792088"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9" name="Přímá spojnice 28">
              <a:extLst>
                <a:ext uri="{FF2B5EF4-FFF2-40B4-BE49-F238E27FC236}">
                  <a16:creationId xmlns:a16="http://schemas.microsoft.com/office/drawing/2014/main" id="{AA74199E-5EE5-D6DD-D9AE-FF99BE73A46F}"/>
                </a:ext>
              </a:extLst>
            </p:cNvPr>
            <p:cNvCxnSpPr/>
            <p:nvPr/>
          </p:nvCxnSpPr>
          <p:spPr>
            <a:xfrm flipH="1">
              <a:off x="542044" y="5293877"/>
              <a:ext cx="792088"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0" name="Přímá spojnice 29">
              <a:extLst>
                <a:ext uri="{FF2B5EF4-FFF2-40B4-BE49-F238E27FC236}">
                  <a16:creationId xmlns:a16="http://schemas.microsoft.com/office/drawing/2014/main" id="{A1D76A8D-7E91-4311-DA94-EA98C48D897A}"/>
                </a:ext>
              </a:extLst>
            </p:cNvPr>
            <p:cNvCxnSpPr/>
            <p:nvPr/>
          </p:nvCxnSpPr>
          <p:spPr>
            <a:xfrm flipH="1">
              <a:off x="483586" y="5563597"/>
              <a:ext cx="792088"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1" name="Přímá spojnice 30">
              <a:extLst>
                <a:ext uri="{FF2B5EF4-FFF2-40B4-BE49-F238E27FC236}">
                  <a16:creationId xmlns:a16="http://schemas.microsoft.com/office/drawing/2014/main" id="{7C9E2504-85FF-6F0A-9BBE-ACC264E773DC}"/>
                </a:ext>
              </a:extLst>
            </p:cNvPr>
            <p:cNvCxnSpPr/>
            <p:nvPr/>
          </p:nvCxnSpPr>
          <p:spPr>
            <a:xfrm flipH="1">
              <a:off x="386318" y="5820684"/>
              <a:ext cx="792088"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2" name="Přímá spojnice se šipkou 31">
              <a:extLst>
                <a:ext uri="{FF2B5EF4-FFF2-40B4-BE49-F238E27FC236}">
                  <a16:creationId xmlns:a16="http://schemas.microsoft.com/office/drawing/2014/main" id="{3AEEAD56-F905-B2DF-5BCD-8D4C087A08E0}"/>
                </a:ext>
              </a:extLst>
            </p:cNvPr>
            <p:cNvCxnSpPr>
              <a:cxnSpLocks/>
            </p:cNvCxnSpPr>
            <p:nvPr/>
          </p:nvCxnSpPr>
          <p:spPr>
            <a:xfrm>
              <a:off x="1797160" y="5031535"/>
              <a:ext cx="1620000"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33" name="Přímá spojnice se šipkou 32">
              <a:extLst>
                <a:ext uri="{FF2B5EF4-FFF2-40B4-BE49-F238E27FC236}">
                  <a16:creationId xmlns:a16="http://schemas.microsoft.com/office/drawing/2014/main" id="{C5A7DA6C-2CCC-0419-7884-9C73369B6E03}"/>
                </a:ext>
              </a:extLst>
            </p:cNvPr>
            <p:cNvCxnSpPr>
              <a:cxnSpLocks/>
            </p:cNvCxnSpPr>
            <p:nvPr/>
          </p:nvCxnSpPr>
          <p:spPr>
            <a:xfrm>
              <a:off x="1705080" y="5315382"/>
              <a:ext cx="1613284"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34" name="Přímá spojnice se šipkou 33">
              <a:extLst>
                <a:ext uri="{FF2B5EF4-FFF2-40B4-BE49-F238E27FC236}">
                  <a16:creationId xmlns:a16="http://schemas.microsoft.com/office/drawing/2014/main" id="{BFA5300D-673B-DD31-A074-FAA78EAD7D8E}"/>
                </a:ext>
              </a:extLst>
            </p:cNvPr>
            <p:cNvCxnSpPr>
              <a:cxnSpLocks/>
            </p:cNvCxnSpPr>
            <p:nvPr/>
          </p:nvCxnSpPr>
          <p:spPr>
            <a:xfrm>
              <a:off x="1617712" y="5568524"/>
              <a:ext cx="1613284"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35" name="Přímá spojnice se šipkou 34">
              <a:extLst>
                <a:ext uri="{FF2B5EF4-FFF2-40B4-BE49-F238E27FC236}">
                  <a16:creationId xmlns:a16="http://schemas.microsoft.com/office/drawing/2014/main" id="{9BDC07DA-7AD5-E7B3-D7B8-ED7A38294BC8}"/>
                </a:ext>
              </a:extLst>
            </p:cNvPr>
            <p:cNvCxnSpPr>
              <a:cxnSpLocks/>
            </p:cNvCxnSpPr>
            <p:nvPr/>
          </p:nvCxnSpPr>
          <p:spPr>
            <a:xfrm>
              <a:off x="1543322" y="5820684"/>
              <a:ext cx="1613284"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41" name="Přímá spojnice 40">
              <a:extLst>
                <a:ext uri="{FF2B5EF4-FFF2-40B4-BE49-F238E27FC236}">
                  <a16:creationId xmlns:a16="http://schemas.microsoft.com/office/drawing/2014/main" id="{C5BF5FC8-D57C-9C75-F8DA-2D0747211611}"/>
                </a:ext>
              </a:extLst>
            </p:cNvPr>
            <p:cNvCxnSpPr/>
            <p:nvPr/>
          </p:nvCxnSpPr>
          <p:spPr>
            <a:xfrm>
              <a:off x="1705080" y="5455774"/>
              <a:ext cx="1705364" cy="436115"/>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2" name="Přímá spojnice se šipkou 41">
              <a:extLst>
                <a:ext uri="{FF2B5EF4-FFF2-40B4-BE49-F238E27FC236}">
                  <a16:creationId xmlns:a16="http://schemas.microsoft.com/office/drawing/2014/main" id="{9260B2AE-9CB3-9DE0-F954-F13DA94504D7}"/>
                </a:ext>
              </a:extLst>
            </p:cNvPr>
            <p:cNvCxnSpPr/>
            <p:nvPr/>
          </p:nvCxnSpPr>
          <p:spPr>
            <a:xfrm>
              <a:off x="1705080" y="5444557"/>
              <a:ext cx="1936856"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sp>
              <p:nvSpPr>
                <p:cNvPr id="43" name="TextovéPole 42">
                  <a:extLst>
                    <a:ext uri="{FF2B5EF4-FFF2-40B4-BE49-F238E27FC236}">
                      <a16:creationId xmlns:a16="http://schemas.microsoft.com/office/drawing/2014/main" id="{EE83F409-48C4-05F1-33A6-5322C58F39EC}"/>
                    </a:ext>
                  </a:extLst>
                </p:cNvPr>
                <p:cNvSpPr txBox="1"/>
                <p:nvPr/>
              </p:nvSpPr>
              <p:spPr>
                <a:xfrm>
                  <a:off x="3715142" y="5281197"/>
                  <a:ext cx="417079"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1" i="1" smtClean="0">
                            <a:latin typeface="Cambria Math" panose="02040503050406030204" pitchFamily="18" charset="0"/>
                          </a:rPr>
                          <m:t>𝑩</m:t>
                        </m:r>
                      </m:oMath>
                    </m:oMathPara>
                  </a14:m>
                  <a:endParaRPr lang="cs-CZ" b="1" dirty="0"/>
                </a:p>
              </p:txBody>
            </p:sp>
          </mc:Choice>
          <mc:Fallback>
            <p:sp>
              <p:nvSpPr>
                <p:cNvPr id="43" name="TextovéPole 42">
                  <a:extLst>
                    <a:ext uri="{FF2B5EF4-FFF2-40B4-BE49-F238E27FC236}">
                      <a16:creationId xmlns:a16="http://schemas.microsoft.com/office/drawing/2014/main" id="{EE83F409-48C4-05F1-33A6-5322C58F39EC}"/>
                    </a:ext>
                  </a:extLst>
                </p:cNvPr>
                <p:cNvSpPr txBox="1">
                  <a:spLocks noRot="1" noChangeAspect="1" noMove="1" noResize="1" noEditPoints="1" noAdjustHandles="1" noChangeArrowheads="1" noChangeShapeType="1" noTextEdit="1"/>
                </p:cNvSpPr>
                <p:nvPr/>
              </p:nvSpPr>
              <p:spPr>
                <a:xfrm>
                  <a:off x="3715142" y="5281197"/>
                  <a:ext cx="417079" cy="369332"/>
                </a:xfrm>
                <a:prstGeom prst="rect">
                  <a:avLst/>
                </a:prstGeom>
                <a:blipFill>
                  <a:blip r:embed="rId7"/>
                  <a:stretch>
                    <a:fillRect/>
                  </a:stretch>
                </a:blipFill>
              </p:spPr>
              <p:txBody>
                <a:bodyPr/>
                <a:lstStyle/>
                <a:p>
                  <a:r>
                    <a:rPr lang="cs-CZ">
                      <a:noFill/>
                    </a:rPr>
                    <a:t> </a:t>
                  </a:r>
                </a:p>
              </p:txBody>
            </p:sp>
          </mc:Fallback>
        </mc:AlternateContent>
        <mc:AlternateContent xmlns:mc="http://schemas.openxmlformats.org/markup-compatibility/2006">
          <mc:Choice xmlns:a14="http://schemas.microsoft.com/office/drawing/2010/main" Requires="a14">
            <p:sp>
              <p:nvSpPr>
                <p:cNvPr id="44" name="TextovéPole 43">
                  <a:extLst>
                    <a:ext uri="{FF2B5EF4-FFF2-40B4-BE49-F238E27FC236}">
                      <a16:creationId xmlns:a16="http://schemas.microsoft.com/office/drawing/2014/main" id="{6C62E395-1ECB-4B95-AE65-A2B2B9ABEB3C}"/>
                    </a:ext>
                  </a:extLst>
                </p:cNvPr>
                <p:cNvSpPr txBox="1"/>
                <p:nvPr/>
              </p:nvSpPr>
              <p:spPr>
                <a:xfrm>
                  <a:off x="1995732" y="5346261"/>
                  <a:ext cx="312888" cy="3077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sz="1400" i="1" smtClean="0">
                            <a:latin typeface="Cambria Math" panose="02040503050406030204" pitchFamily="18" charset="0"/>
                            <a:ea typeface="Cambria Math" panose="02040503050406030204" pitchFamily="18" charset="0"/>
                          </a:rPr>
                          <m:t>𝛼</m:t>
                        </m:r>
                      </m:oMath>
                    </m:oMathPara>
                  </a14:m>
                  <a:endParaRPr lang="cs-CZ" sz="1400" dirty="0"/>
                </a:p>
              </p:txBody>
            </p:sp>
          </mc:Choice>
          <mc:Fallback>
            <p:sp>
              <p:nvSpPr>
                <p:cNvPr id="44" name="TextovéPole 43">
                  <a:extLst>
                    <a:ext uri="{FF2B5EF4-FFF2-40B4-BE49-F238E27FC236}">
                      <a16:creationId xmlns:a16="http://schemas.microsoft.com/office/drawing/2014/main" id="{6C62E395-1ECB-4B95-AE65-A2B2B9ABEB3C}"/>
                    </a:ext>
                  </a:extLst>
                </p:cNvPr>
                <p:cNvSpPr txBox="1">
                  <a:spLocks noRot="1" noChangeAspect="1" noMove="1" noResize="1" noEditPoints="1" noAdjustHandles="1" noChangeArrowheads="1" noChangeShapeType="1" noTextEdit="1"/>
                </p:cNvSpPr>
                <p:nvPr/>
              </p:nvSpPr>
              <p:spPr>
                <a:xfrm>
                  <a:off x="1995732" y="5346261"/>
                  <a:ext cx="312888" cy="307777"/>
                </a:xfrm>
                <a:prstGeom prst="rect">
                  <a:avLst/>
                </a:prstGeom>
                <a:blipFill>
                  <a:blip r:embed="rId8"/>
                  <a:stretch>
                    <a:fillRect/>
                  </a:stretch>
                </a:blipFill>
              </p:spPr>
              <p:txBody>
                <a:bodyPr/>
                <a:lstStyle/>
                <a:p>
                  <a:r>
                    <a:rPr lang="cs-CZ">
                      <a:noFill/>
                    </a:rPr>
                    <a:t> </a:t>
                  </a:r>
                </a:p>
              </p:txBody>
            </p:sp>
          </mc:Fallback>
        </mc:AlternateContent>
        <p:sp>
          <p:nvSpPr>
            <p:cNvPr id="45" name="TextovéPole 44">
              <a:extLst>
                <a:ext uri="{FF2B5EF4-FFF2-40B4-BE49-F238E27FC236}">
                  <a16:creationId xmlns:a16="http://schemas.microsoft.com/office/drawing/2014/main" id="{AB47248A-E018-242B-06BE-A8647FF4029A}"/>
                </a:ext>
              </a:extLst>
            </p:cNvPr>
            <p:cNvSpPr txBox="1"/>
            <p:nvPr/>
          </p:nvSpPr>
          <p:spPr>
            <a:xfrm>
              <a:off x="3265268" y="5878391"/>
              <a:ext cx="1647959" cy="307777"/>
            </a:xfrm>
            <a:prstGeom prst="rect">
              <a:avLst/>
            </a:prstGeom>
            <a:noFill/>
          </p:spPr>
          <p:txBody>
            <a:bodyPr wrap="square" rtlCol="0">
              <a:spAutoFit/>
            </a:bodyPr>
            <a:lstStyle/>
            <a:p>
              <a:r>
                <a:rPr lang="cs-CZ" sz="1400" dirty="0"/>
                <a:t>Kolmice na plochu S</a:t>
              </a:r>
            </a:p>
          </p:txBody>
        </p:sp>
        <mc:AlternateContent xmlns:mc="http://schemas.openxmlformats.org/markup-compatibility/2006">
          <mc:Choice xmlns:a14="http://schemas.microsoft.com/office/drawing/2010/main" Requires="a14">
            <p:sp>
              <p:nvSpPr>
                <p:cNvPr id="46" name="TextovéPole 45">
                  <a:extLst>
                    <a:ext uri="{FF2B5EF4-FFF2-40B4-BE49-F238E27FC236}">
                      <a16:creationId xmlns:a16="http://schemas.microsoft.com/office/drawing/2014/main" id="{E72EDB33-EE4C-75DF-B19F-B97A634E8E45}"/>
                    </a:ext>
                  </a:extLst>
                </p:cNvPr>
                <p:cNvSpPr txBox="1"/>
                <p:nvPr/>
              </p:nvSpPr>
              <p:spPr>
                <a:xfrm>
                  <a:off x="1176520" y="4463681"/>
                  <a:ext cx="360040" cy="3077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sz="1400" b="0" i="1" smtClean="0">
                            <a:latin typeface="Cambria Math" panose="02040503050406030204" pitchFamily="18" charset="0"/>
                          </a:rPr>
                          <m:t>𝑆</m:t>
                        </m:r>
                        <m:r>
                          <a:rPr lang="cs-CZ" sz="1400" b="0" i="1" smtClean="0">
                            <a:latin typeface="Cambria Math" panose="02040503050406030204" pitchFamily="18" charset="0"/>
                          </a:rPr>
                          <m:t>  (</m:t>
                        </m:r>
                        <m:sSup>
                          <m:sSupPr>
                            <m:ctrlPr>
                              <a:rPr lang="cs-CZ" sz="1400" b="0" i="1" smtClean="0">
                                <a:latin typeface="Cambria Math" panose="02040503050406030204" pitchFamily="18" charset="0"/>
                              </a:rPr>
                            </m:ctrlPr>
                          </m:sSupPr>
                          <m:e>
                            <m:r>
                              <m:rPr>
                                <m:sty m:val="p"/>
                              </m:rPr>
                              <a:rPr lang="cs-CZ" sz="1400" b="0" i="0" smtClean="0">
                                <a:latin typeface="Cambria Math" panose="02040503050406030204" pitchFamily="18" charset="0"/>
                              </a:rPr>
                              <m:t>m</m:t>
                            </m:r>
                          </m:e>
                          <m:sup>
                            <m:r>
                              <a:rPr lang="cs-CZ" sz="1400" b="0" i="1" smtClean="0">
                                <a:latin typeface="Cambria Math" panose="02040503050406030204" pitchFamily="18" charset="0"/>
                              </a:rPr>
                              <m:t>2</m:t>
                            </m:r>
                          </m:sup>
                        </m:sSup>
                        <m:r>
                          <a:rPr lang="cs-CZ" sz="1400" b="0" i="1" smtClean="0">
                            <a:latin typeface="Cambria Math" panose="02040503050406030204" pitchFamily="18" charset="0"/>
                          </a:rPr>
                          <m:t>)</m:t>
                        </m:r>
                      </m:oMath>
                    </m:oMathPara>
                  </a14:m>
                  <a:endParaRPr lang="cs-CZ" sz="1400" dirty="0"/>
                </a:p>
              </p:txBody>
            </p:sp>
          </mc:Choice>
          <mc:Fallback>
            <p:sp>
              <p:nvSpPr>
                <p:cNvPr id="46" name="TextovéPole 45">
                  <a:extLst>
                    <a:ext uri="{FF2B5EF4-FFF2-40B4-BE49-F238E27FC236}">
                      <a16:creationId xmlns:a16="http://schemas.microsoft.com/office/drawing/2014/main" id="{E72EDB33-EE4C-75DF-B19F-B97A634E8E45}"/>
                    </a:ext>
                  </a:extLst>
                </p:cNvPr>
                <p:cNvSpPr txBox="1">
                  <a:spLocks noRot="1" noChangeAspect="1" noMove="1" noResize="1" noEditPoints="1" noAdjustHandles="1" noChangeArrowheads="1" noChangeShapeType="1" noTextEdit="1"/>
                </p:cNvSpPr>
                <p:nvPr/>
              </p:nvSpPr>
              <p:spPr>
                <a:xfrm>
                  <a:off x="1176520" y="4463681"/>
                  <a:ext cx="360040" cy="307777"/>
                </a:xfrm>
                <a:prstGeom prst="rect">
                  <a:avLst/>
                </a:prstGeom>
                <a:blipFill>
                  <a:blip r:embed="rId6"/>
                  <a:stretch>
                    <a:fillRect r="-101695" b="-7843"/>
                  </a:stretch>
                </a:blipFill>
              </p:spPr>
              <p:txBody>
                <a:bodyPr/>
                <a:lstStyle/>
                <a:p>
                  <a:r>
                    <a:rPr lang="cs-CZ">
                      <a:noFill/>
                    </a:rPr>
                    <a:t> </a:t>
                  </a:r>
                </a:p>
              </p:txBody>
            </p:sp>
          </mc:Fallback>
        </mc:AlternateContent>
      </p:grpSp>
      <mc:AlternateContent xmlns:mc="http://schemas.openxmlformats.org/markup-compatibility/2006">
        <mc:Choice xmlns:a14="http://schemas.microsoft.com/office/drawing/2010/main" Requires="a14">
          <p:sp>
            <p:nvSpPr>
              <p:cNvPr id="47" name="TextovéPole 46">
                <a:extLst>
                  <a:ext uri="{FF2B5EF4-FFF2-40B4-BE49-F238E27FC236}">
                    <a16:creationId xmlns:a16="http://schemas.microsoft.com/office/drawing/2014/main" id="{03116FE5-56B5-DE08-0803-999B4C775B2B}"/>
                  </a:ext>
                </a:extLst>
              </p:cNvPr>
              <p:cNvSpPr txBox="1"/>
              <p:nvPr/>
            </p:nvSpPr>
            <p:spPr>
              <a:xfrm>
                <a:off x="5362128" y="5858317"/>
                <a:ext cx="5904656" cy="923330"/>
              </a:xfrm>
              <a:prstGeom prst="rect">
                <a:avLst/>
              </a:prstGeom>
              <a:noFill/>
            </p:spPr>
            <p:txBody>
              <a:bodyPr wrap="square" rtlCol="0">
                <a:spAutoFit/>
              </a:bodyPr>
              <a:lstStyle/>
              <a:p>
                <a:r>
                  <a:rPr lang="cs-CZ" dirty="0"/>
                  <a:t>Magnetický indukční tok </a:t>
                </a:r>
                <a:r>
                  <a:rPr lang="el-GR" altLang="cs-CZ" dirty="0">
                    <a:latin typeface="Times New Roman" pitchFamily="18" charset="0"/>
                    <a:cs typeface="Times New Roman" pitchFamily="18" charset="0"/>
                    <a:sym typeface="Symbol" pitchFamily="18" charset="2"/>
                  </a:rPr>
                  <a:t>Φ</a:t>
                </a:r>
                <a:r>
                  <a:rPr lang="cs-CZ" altLang="cs-CZ" dirty="0">
                    <a:latin typeface="Times New Roman" pitchFamily="18" charset="0"/>
                    <a:cs typeface="Times New Roman" pitchFamily="18" charset="0"/>
                    <a:sym typeface="Symbol" pitchFamily="18" charset="2"/>
                  </a:rPr>
                  <a:t> je skalární veličina.</a:t>
                </a:r>
              </a:p>
              <a:p>
                <a:r>
                  <a:rPr lang="cs-CZ" dirty="0">
                    <a:latin typeface="Times New Roman" pitchFamily="18" charset="0"/>
                    <a:cs typeface="Times New Roman" pitchFamily="18" charset="0"/>
                    <a:sym typeface="Symbol" pitchFamily="18" charset="2"/>
                  </a:rPr>
                  <a:t>Je-li </a:t>
                </a:r>
                <a14:m>
                  <m:oMath xmlns:m="http://schemas.openxmlformats.org/officeDocument/2006/math">
                    <m:r>
                      <a:rPr lang="cs-CZ" i="1" smtClean="0">
                        <a:latin typeface="Cambria Math" panose="02040503050406030204" pitchFamily="18" charset="0"/>
                        <a:ea typeface="Cambria Math" panose="02040503050406030204" pitchFamily="18" charset="0"/>
                        <a:cs typeface="Times New Roman" pitchFamily="18" charset="0"/>
                        <a:sym typeface="Symbol" pitchFamily="18" charset="2"/>
                      </a:rPr>
                      <m:t>𝛼</m:t>
                    </m:r>
                    <m:r>
                      <a:rPr lang="cs-CZ" b="0" i="1" smtClean="0">
                        <a:latin typeface="Cambria Math" panose="02040503050406030204" pitchFamily="18" charset="0"/>
                        <a:ea typeface="Cambria Math" panose="02040503050406030204" pitchFamily="18" charset="0"/>
                        <a:cs typeface="Times New Roman" pitchFamily="18" charset="0"/>
                        <a:sym typeface="Symbol" pitchFamily="18" charset="2"/>
                      </a:rPr>
                      <m:t>=</m:t>
                    </m:r>
                    <m:sSup>
                      <m:sSupPr>
                        <m:ctrlPr>
                          <a:rPr lang="cs-CZ" b="0" i="1" smtClean="0">
                            <a:latin typeface="Cambria Math" panose="02040503050406030204" pitchFamily="18" charset="0"/>
                            <a:ea typeface="Cambria Math" panose="02040503050406030204" pitchFamily="18" charset="0"/>
                            <a:cs typeface="Times New Roman" pitchFamily="18" charset="0"/>
                            <a:sym typeface="Symbol" pitchFamily="18" charset="2"/>
                          </a:rPr>
                        </m:ctrlPr>
                      </m:sSupPr>
                      <m:e>
                        <m:r>
                          <a:rPr lang="cs-CZ" b="0" i="1" smtClean="0">
                            <a:latin typeface="Cambria Math" panose="02040503050406030204" pitchFamily="18" charset="0"/>
                            <a:ea typeface="Cambria Math" panose="02040503050406030204" pitchFamily="18" charset="0"/>
                            <a:cs typeface="Times New Roman" pitchFamily="18" charset="0"/>
                            <a:sym typeface="Symbol" pitchFamily="18" charset="2"/>
                          </a:rPr>
                          <m:t>0</m:t>
                        </m:r>
                      </m:e>
                      <m:sup>
                        <m:r>
                          <a:rPr lang="cs-CZ" b="0" i="1" smtClean="0">
                            <a:latin typeface="Cambria Math" panose="02040503050406030204" pitchFamily="18" charset="0"/>
                            <a:ea typeface="Cambria Math" panose="02040503050406030204" pitchFamily="18" charset="0"/>
                            <a:cs typeface="Times New Roman" pitchFamily="18" charset="0"/>
                            <a:sym typeface="Symbol" pitchFamily="18" charset="2"/>
                          </a:rPr>
                          <m:t>0</m:t>
                        </m:r>
                      </m:sup>
                    </m:sSup>
                    <m:r>
                      <a:rPr lang="cs-CZ" b="0" i="1" smtClean="0">
                        <a:latin typeface="Cambria Math" panose="02040503050406030204" pitchFamily="18" charset="0"/>
                        <a:ea typeface="Cambria Math" panose="02040503050406030204" pitchFamily="18" charset="0"/>
                        <a:cs typeface="Times New Roman" pitchFamily="18" charset="0"/>
                        <a:sym typeface="Symbol" pitchFamily="18" charset="2"/>
                      </a:rPr>
                      <m:t>, </m:t>
                    </m:r>
                  </m:oMath>
                </a14:m>
                <a:r>
                  <a:rPr lang="cs-CZ" dirty="0"/>
                  <a:t> nabývá  </a:t>
                </a:r>
                <a:r>
                  <a:rPr lang="el-GR" altLang="cs-CZ" dirty="0">
                    <a:latin typeface="Times New Roman" pitchFamily="18" charset="0"/>
                    <a:cs typeface="Times New Roman" pitchFamily="18" charset="0"/>
                    <a:sym typeface="Symbol" pitchFamily="18" charset="2"/>
                  </a:rPr>
                  <a:t>Φ</a:t>
                </a:r>
                <a:r>
                  <a:rPr lang="cs-CZ" altLang="cs-CZ" dirty="0">
                    <a:latin typeface="Times New Roman" pitchFamily="18" charset="0"/>
                    <a:cs typeface="Times New Roman" pitchFamily="18" charset="0"/>
                    <a:sym typeface="Symbol" pitchFamily="18" charset="2"/>
                  </a:rPr>
                  <a:t> maximální hodnotu </a:t>
                </a:r>
                <a14:m>
                  <m:oMath xmlns:m="http://schemas.openxmlformats.org/officeDocument/2006/math">
                    <m:d>
                      <m:dPr>
                        <m:ctrlPr>
                          <a:rPr lang="cs-CZ" altLang="cs-CZ" i="1" smtClean="0">
                            <a:latin typeface="Cambria Math" panose="02040503050406030204" pitchFamily="18" charset="0"/>
                            <a:cs typeface="Times New Roman" pitchFamily="18" charset="0"/>
                            <a:sym typeface="Symbol" pitchFamily="18" charset="2"/>
                          </a:rPr>
                        </m:ctrlPr>
                      </m:dPr>
                      <m:e>
                        <m:func>
                          <m:funcPr>
                            <m:ctrlPr>
                              <a:rPr lang="cs-CZ" altLang="cs-CZ" i="1" smtClean="0">
                                <a:latin typeface="Cambria Math" panose="02040503050406030204" pitchFamily="18" charset="0"/>
                                <a:cs typeface="Times New Roman" pitchFamily="18" charset="0"/>
                                <a:sym typeface="Symbol" pitchFamily="18" charset="2"/>
                              </a:rPr>
                            </m:ctrlPr>
                          </m:funcPr>
                          <m:fName>
                            <m:r>
                              <m:rPr>
                                <m:sty m:val="p"/>
                              </m:rPr>
                              <a:rPr lang="cs-CZ" altLang="cs-CZ" i="0" smtClean="0">
                                <a:latin typeface="Cambria Math" panose="02040503050406030204" pitchFamily="18" charset="0"/>
                                <a:cs typeface="Times New Roman" pitchFamily="18" charset="0"/>
                                <a:sym typeface="Symbol" pitchFamily="18" charset="2"/>
                              </a:rPr>
                              <m:t>cos</m:t>
                            </m:r>
                          </m:fName>
                          <m:e>
                            <m:sSup>
                              <m:sSupPr>
                                <m:ctrlPr>
                                  <a:rPr lang="cs-CZ" altLang="cs-CZ" i="1" smtClean="0">
                                    <a:latin typeface="Cambria Math" panose="02040503050406030204" pitchFamily="18" charset="0"/>
                                    <a:cs typeface="Times New Roman" pitchFamily="18" charset="0"/>
                                    <a:sym typeface="Symbol" pitchFamily="18" charset="2"/>
                                  </a:rPr>
                                </m:ctrlPr>
                              </m:sSupPr>
                              <m:e>
                                <m:r>
                                  <a:rPr lang="cs-CZ" altLang="cs-CZ" b="0" i="1" smtClean="0">
                                    <a:latin typeface="Cambria Math" panose="02040503050406030204" pitchFamily="18" charset="0"/>
                                    <a:cs typeface="Times New Roman" pitchFamily="18" charset="0"/>
                                    <a:sym typeface="Symbol" pitchFamily="18" charset="2"/>
                                  </a:rPr>
                                  <m:t>0</m:t>
                                </m:r>
                              </m:e>
                              <m:sup>
                                <m:r>
                                  <a:rPr lang="cs-CZ" altLang="cs-CZ" b="0" i="1" smtClean="0">
                                    <a:latin typeface="Cambria Math" panose="02040503050406030204" pitchFamily="18" charset="0"/>
                                    <a:cs typeface="Times New Roman" pitchFamily="18" charset="0"/>
                                    <a:sym typeface="Symbol" pitchFamily="18" charset="2"/>
                                  </a:rPr>
                                  <m:t>0</m:t>
                                </m:r>
                              </m:sup>
                            </m:sSup>
                            <m:r>
                              <a:rPr lang="cs-CZ" altLang="cs-CZ" b="0" i="1" smtClean="0">
                                <a:latin typeface="Cambria Math" panose="02040503050406030204" pitchFamily="18" charset="0"/>
                                <a:cs typeface="Times New Roman" pitchFamily="18" charset="0"/>
                                <a:sym typeface="Symbol" pitchFamily="18" charset="2"/>
                              </a:rPr>
                              <m:t>=</m:t>
                            </m:r>
                            <m:r>
                              <a:rPr lang="cs-CZ" altLang="cs-CZ" b="0" i="1" smtClean="0">
                                <a:latin typeface="Cambria Math" panose="02040503050406030204" pitchFamily="18" charset="0"/>
                                <a:cs typeface="Times New Roman" pitchFamily="18" charset="0"/>
                                <a:sym typeface="Symbol" pitchFamily="18" charset="2"/>
                              </a:rPr>
                              <m:t>1</m:t>
                            </m:r>
                          </m:e>
                        </m:func>
                      </m:e>
                    </m:d>
                    <m:r>
                      <a:rPr lang="cs-CZ" altLang="cs-CZ" b="0" i="1" smtClean="0">
                        <a:latin typeface="Cambria Math" panose="02040503050406030204" pitchFamily="18" charset="0"/>
                        <a:cs typeface="Times New Roman" pitchFamily="18" charset="0"/>
                        <a:sym typeface="Symbol" pitchFamily="18" charset="2"/>
                      </a:rPr>
                      <m:t>.</m:t>
                    </m:r>
                  </m:oMath>
                </a14:m>
                <a:endParaRPr lang="cs-CZ" dirty="0"/>
              </a:p>
              <a:p>
                <a:r>
                  <a:rPr lang="cs-CZ" dirty="0"/>
                  <a:t>Je-li </a:t>
                </a:r>
                <a14:m>
                  <m:oMath xmlns:m="http://schemas.openxmlformats.org/officeDocument/2006/math">
                    <m:r>
                      <a:rPr lang="cs-CZ" i="1">
                        <a:latin typeface="Cambria Math" panose="02040503050406030204" pitchFamily="18" charset="0"/>
                        <a:ea typeface="Cambria Math" panose="02040503050406030204" pitchFamily="18" charset="0"/>
                        <a:cs typeface="Times New Roman" pitchFamily="18" charset="0"/>
                        <a:sym typeface="Symbol" pitchFamily="18" charset="2"/>
                      </a:rPr>
                      <m:t>𝛼</m:t>
                    </m:r>
                    <m:r>
                      <a:rPr lang="cs-CZ" i="1">
                        <a:latin typeface="Cambria Math" panose="02040503050406030204" pitchFamily="18" charset="0"/>
                        <a:ea typeface="Cambria Math" panose="02040503050406030204" pitchFamily="18" charset="0"/>
                        <a:cs typeface="Times New Roman" pitchFamily="18" charset="0"/>
                        <a:sym typeface="Symbol" pitchFamily="18" charset="2"/>
                      </a:rPr>
                      <m:t>=</m:t>
                    </m:r>
                    <m:sSup>
                      <m:sSupPr>
                        <m:ctrlPr>
                          <a:rPr lang="cs-CZ" i="1" smtClean="0">
                            <a:latin typeface="Cambria Math" panose="02040503050406030204" pitchFamily="18" charset="0"/>
                            <a:ea typeface="Cambria Math" panose="02040503050406030204" pitchFamily="18" charset="0"/>
                            <a:cs typeface="Times New Roman" pitchFamily="18" charset="0"/>
                            <a:sym typeface="Symbol" pitchFamily="18" charset="2"/>
                          </a:rPr>
                        </m:ctrlPr>
                      </m:sSupPr>
                      <m:e>
                        <m:r>
                          <a:rPr lang="cs-CZ" b="0" i="1" smtClean="0">
                            <a:latin typeface="Cambria Math" panose="02040503050406030204" pitchFamily="18" charset="0"/>
                            <a:ea typeface="Cambria Math" panose="02040503050406030204" pitchFamily="18" charset="0"/>
                            <a:cs typeface="Times New Roman" pitchFamily="18" charset="0"/>
                            <a:sym typeface="Symbol" pitchFamily="18" charset="2"/>
                          </a:rPr>
                          <m:t>90</m:t>
                        </m:r>
                      </m:e>
                      <m:sup>
                        <m:r>
                          <a:rPr lang="cs-CZ" b="0" i="1" smtClean="0">
                            <a:latin typeface="Cambria Math" panose="02040503050406030204" pitchFamily="18" charset="0"/>
                            <a:ea typeface="Cambria Math" panose="02040503050406030204" pitchFamily="18" charset="0"/>
                            <a:cs typeface="Times New Roman" pitchFamily="18" charset="0"/>
                            <a:sym typeface="Symbol" pitchFamily="18" charset="2"/>
                          </a:rPr>
                          <m:t>0</m:t>
                        </m:r>
                      </m:sup>
                    </m:sSup>
                  </m:oMath>
                </a14:m>
                <a:r>
                  <a:rPr lang="cs-CZ" dirty="0"/>
                  <a:t>, je </a:t>
                </a:r>
                <a:r>
                  <a:rPr lang="el-GR" altLang="cs-CZ" dirty="0">
                    <a:latin typeface="Times New Roman" pitchFamily="18" charset="0"/>
                    <a:cs typeface="Times New Roman" pitchFamily="18" charset="0"/>
                    <a:sym typeface="Symbol" pitchFamily="18" charset="2"/>
                  </a:rPr>
                  <a:t>Φ</a:t>
                </a:r>
                <a:r>
                  <a:rPr lang="cs-CZ" altLang="cs-CZ" dirty="0">
                    <a:latin typeface="Times New Roman" pitchFamily="18" charset="0"/>
                    <a:cs typeface="Times New Roman" pitchFamily="18" charset="0"/>
                    <a:sym typeface="Symbol" pitchFamily="18" charset="2"/>
                  </a:rPr>
                  <a:t> = 0  </a:t>
                </a:r>
                <a14:m>
                  <m:oMath xmlns:m="http://schemas.openxmlformats.org/officeDocument/2006/math">
                    <m:d>
                      <m:dPr>
                        <m:ctrlPr>
                          <a:rPr lang="cs-CZ" altLang="cs-CZ" i="1" smtClean="0">
                            <a:latin typeface="Cambria Math" panose="02040503050406030204" pitchFamily="18" charset="0"/>
                            <a:cs typeface="Times New Roman" pitchFamily="18" charset="0"/>
                            <a:sym typeface="Symbol" pitchFamily="18" charset="2"/>
                          </a:rPr>
                        </m:ctrlPr>
                      </m:dPr>
                      <m:e>
                        <m:func>
                          <m:funcPr>
                            <m:ctrlPr>
                              <a:rPr lang="cs-CZ" altLang="cs-CZ" i="1" smtClean="0">
                                <a:latin typeface="Cambria Math" panose="02040503050406030204" pitchFamily="18" charset="0"/>
                                <a:cs typeface="Times New Roman" pitchFamily="18" charset="0"/>
                                <a:sym typeface="Symbol" pitchFamily="18" charset="2"/>
                              </a:rPr>
                            </m:ctrlPr>
                          </m:funcPr>
                          <m:fName>
                            <m:r>
                              <m:rPr>
                                <m:sty m:val="p"/>
                              </m:rPr>
                              <a:rPr lang="cs-CZ" altLang="cs-CZ" i="0" smtClean="0">
                                <a:latin typeface="Cambria Math" panose="02040503050406030204" pitchFamily="18" charset="0"/>
                                <a:cs typeface="Times New Roman" pitchFamily="18" charset="0"/>
                                <a:sym typeface="Symbol" pitchFamily="18" charset="2"/>
                              </a:rPr>
                              <m:t>cos</m:t>
                            </m:r>
                          </m:fName>
                          <m:e>
                            <m:sSup>
                              <m:sSupPr>
                                <m:ctrlPr>
                                  <a:rPr lang="cs-CZ" altLang="cs-CZ" i="1" smtClean="0">
                                    <a:latin typeface="Cambria Math" panose="02040503050406030204" pitchFamily="18" charset="0"/>
                                    <a:cs typeface="Times New Roman" pitchFamily="18" charset="0"/>
                                    <a:sym typeface="Symbol" pitchFamily="18" charset="2"/>
                                  </a:rPr>
                                </m:ctrlPr>
                              </m:sSupPr>
                              <m:e>
                                <m:r>
                                  <a:rPr lang="cs-CZ" altLang="cs-CZ" b="0" i="1" smtClean="0">
                                    <a:latin typeface="Cambria Math" panose="02040503050406030204" pitchFamily="18" charset="0"/>
                                    <a:cs typeface="Times New Roman" pitchFamily="18" charset="0"/>
                                    <a:sym typeface="Symbol" pitchFamily="18" charset="2"/>
                                  </a:rPr>
                                  <m:t>90</m:t>
                                </m:r>
                              </m:e>
                              <m:sup>
                                <m:r>
                                  <a:rPr lang="cs-CZ" altLang="cs-CZ" b="0" i="1" smtClean="0">
                                    <a:latin typeface="Cambria Math" panose="02040503050406030204" pitchFamily="18" charset="0"/>
                                    <a:cs typeface="Times New Roman" pitchFamily="18" charset="0"/>
                                    <a:sym typeface="Symbol" pitchFamily="18" charset="2"/>
                                  </a:rPr>
                                  <m:t>0</m:t>
                                </m:r>
                              </m:sup>
                            </m:sSup>
                            <m:r>
                              <a:rPr lang="cs-CZ" altLang="cs-CZ" b="0" i="1" smtClean="0">
                                <a:latin typeface="Cambria Math" panose="02040503050406030204" pitchFamily="18" charset="0"/>
                                <a:cs typeface="Times New Roman" pitchFamily="18" charset="0"/>
                                <a:sym typeface="Symbol" pitchFamily="18" charset="2"/>
                              </a:rPr>
                              <m:t>=</m:t>
                            </m:r>
                            <m:r>
                              <a:rPr lang="cs-CZ" altLang="cs-CZ" b="0" i="1" smtClean="0">
                                <a:latin typeface="Cambria Math" panose="02040503050406030204" pitchFamily="18" charset="0"/>
                                <a:cs typeface="Times New Roman" pitchFamily="18" charset="0"/>
                                <a:sym typeface="Symbol" pitchFamily="18" charset="2"/>
                              </a:rPr>
                              <m:t>0</m:t>
                            </m:r>
                          </m:e>
                        </m:func>
                      </m:e>
                    </m:d>
                  </m:oMath>
                </a14:m>
                <a:endParaRPr lang="cs-CZ" dirty="0"/>
              </a:p>
            </p:txBody>
          </p:sp>
        </mc:Choice>
        <mc:Fallback>
          <p:sp>
            <p:nvSpPr>
              <p:cNvPr id="47" name="TextovéPole 46">
                <a:extLst>
                  <a:ext uri="{FF2B5EF4-FFF2-40B4-BE49-F238E27FC236}">
                    <a16:creationId xmlns:a16="http://schemas.microsoft.com/office/drawing/2014/main" id="{03116FE5-56B5-DE08-0803-999B4C775B2B}"/>
                  </a:ext>
                </a:extLst>
              </p:cNvPr>
              <p:cNvSpPr txBox="1">
                <a:spLocks noRot="1" noChangeAspect="1" noMove="1" noResize="1" noEditPoints="1" noAdjustHandles="1" noChangeArrowheads="1" noChangeShapeType="1" noTextEdit="1"/>
              </p:cNvSpPr>
              <p:nvPr/>
            </p:nvSpPr>
            <p:spPr>
              <a:xfrm>
                <a:off x="5362128" y="5858317"/>
                <a:ext cx="5904656" cy="923330"/>
              </a:xfrm>
              <a:prstGeom prst="rect">
                <a:avLst/>
              </a:prstGeom>
              <a:blipFill>
                <a:blip r:embed="rId9"/>
                <a:stretch>
                  <a:fillRect l="-930" t="-3974" b="-9934"/>
                </a:stretch>
              </a:blipFill>
            </p:spPr>
            <p:txBody>
              <a:bodyPr/>
              <a:lstStyle/>
              <a:p>
                <a:r>
                  <a:rPr lang="cs-CZ">
                    <a:noFill/>
                  </a:rPr>
                  <a:t> </a:t>
                </a:r>
              </a:p>
            </p:txBody>
          </p:sp>
        </mc:Fallback>
      </mc:AlternateContent>
      <p:sp>
        <p:nvSpPr>
          <p:cNvPr id="10" name="Zástupný symbol pro číslo snímku 9">
            <a:extLst>
              <a:ext uri="{FF2B5EF4-FFF2-40B4-BE49-F238E27FC236}">
                <a16:creationId xmlns:a16="http://schemas.microsoft.com/office/drawing/2014/main" id="{744C2411-1FA2-EEB0-F016-ACCB70AFBD55}"/>
              </a:ext>
            </a:extLst>
          </p:cNvPr>
          <p:cNvSpPr>
            <a:spLocks noGrp="1"/>
          </p:cNvSpPr>
          <p:nvPr>
            <p:ph type="sldNum" sz="quarter" idx="12"/>
          </p:nvPr>
        </p:nvSpPr>
        <p:spPr>
          <a:xfrm>
            <a:off x="8867824" y="6481412"/>
            <a:ext cx="2844800" cy="365125"/>
          </a:xfrm>
        </p:spPr>
        <p:txBody>
          <a:bodyPr/>
          <a:lstStyle/>
          <a:p>
            <a:pPr>
              <a:defRPr/>
            </a:pPr>
            <a:fld id="{9EC29595-81E5-4E8E-8A82-5684CCFD186E}" type="slidenum">
              <a:rPr lang="cs-CZ" smtClean="0"/>
              <a:pPr>
                <a:defRPr/>
              </a:pPr>
              <a:t>18</a:t>
            </a:fld>
            <a:endParaRPr lang="cs-CZ"/>
          </a:p>
        </p:txBody>
      </p:sp>
      <mc:AlternateContent xmlns:mc="http://schemas.openxmlformats.org/markup-compatibility/2006">
        <mc:Choice xmlns:a14="http://schemas.microsoft.com/office/drawing/2010/main" Requires="a14">
          <p:sp>
            <p:nvSpPr>
              <p:cNvPr id="12" name="TextovéPole 11">
                <a:extLst>
                  <a:ext uri="{FF2B5EF4-FFF2-40B4-BE49-F238E27FC236}">
                    <a16:creationId xmlns:a16="http://schemas.microsoft.com/office/drawing/2014/main" id="{62D17F24-05EA-6238-06E0-0E22031C9A33}"/>
                  </a:ext>
                </a:extLst>
              </p:cNvPr>
              <p:cNvSpPr txBox="1"/>
              <p:nvPr/>
            </p:nvSpPr>
            <p:spPr>
              <a:xfrm>
                <a:off x="263352" y="844378"/>
                <a:ext cx="11449272" cy="646331"/>
              </a:xfrm>
              <a:prstGeom prst="rect">
                <a:avLst/>
              </a:prstGeom>
              <a:noFill/>
            </p:spPr>
            <p:txBody>
              <a:bodyPr wrap="square" rtlCol="0">
                <a:spAutoFit/>
              </a:bodyPr>
              <a:lstStyle/>
              <a:p>
                <a:r>
                  <a:rPr lang="cs-CZ" dirty="0"/>
                  <a:t>Abychom mohli jev elektromagnetické indukce popsat kvantitativně, zavedeme novou fyzikální veličinu </a:t>
                </a:r>
              </a:p>
              <a:p>
                <a:pPr algn="ctr"/>
                <a:r>
                  <a:rPr lang="cs-CZ" b="1" dirty="0"/>
                  <a:t>magnetický indukční tok </a:t>
                </a:r>
                <a14:m>
                  <m:oMath xmlns:m="http://schemas.openxmlformats.org/officeDocument/2006/math">
                    <m:r>
                      <m:rPr>
                        <m:nor/>
                      </m:rPr>
                      <a:rPr lang="el-GR" altLang="cs-CZ" dirty="0">
                        <a:latin typeface="Times New Roman" pitchFamily="18" charset="0"/>
                        <a:cs typeface="Times New Roman" pitchFamily="18" charset="0"/>
                        <a:sym typeface="Symbol" pitchFamily="18" charset="2"/>
                      </a:rPr>
                      <m:t>Φ</m:t>
                    </m:r>
                  </m:oMath>
                </a14:m>
                <a:r>
                  <a:rPr lang="cs-CZ" dirty="0"/>
                  <a:t>.</a:t>
                </a:r>
              </a:p>
            </p:txBody>
          </p:sp>
        </mc:Choice>
        <mc:Fallback>
          <p:sp>
            <p:nvSpPr>
              <p:cNvPr id="12" name="TextovéPole 11">
                <a:extLst>
                  <a:ext uri="{FF2B5EF4-FFF2-40B4-BE49-F238E27FC236}">
                    <a16:creationId xmlns:a16="http://schemas.microsoft.com/office/drawing/2014/main" id="{62D17F24-05EA-6238-06E0-0E22031C9A33}"/>
                  </a:ext>
                </a:extLst>
              </p:cNvPr>
              <p:cNvSpPr txBox="1">
                <a:spLocks noRot="1" noChangeAspect="1" noMove="1" noResize="1" noEditPoints="1" noAdjustHandles="1" noChangeArrowheads="1" noChangeShapeType="1" noTextEdit="1"/>
              </p:cNvSpPr>
              <p:nvPr/>
            </p:nvSpPr>
            <p:spPr>
              <a:xfrm>
                <a:off x="263352" y="844378"/>
                <a:ext cx="11449272" cy="646331"/>
              </a:xfrm>
              <a:prstGeom prst="rect">
                <a:avLst/>
              </a:prstGeom>
              <a:blipFill>
                <a:blip r:embed="rId10"/>
                <a:stretch>
                  <a:fillRect l="-426" t="-5660" b="-14151"/>
                </a:stretch>
              </a:blipFill>
            </p:spPr>
            <p:txBody>
              <a:bodyPr/>
              <a:lstStyle/>
              <a:p>
                <a:r>
                  <a:rPr lang="cs-CZ">
                    <a:noFill/>
                  </a:rPr>
                  <a:t> </a:t>
                </a:r>
              </a:p>
            </p:txBody>
          </p:sp>
        </mc:Fallback>
      </mc:AlternateContent>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407368" y="290988"/>
            <a:ext cx="7867330" cy="584775"/>
          </a:xfrm>
          <a:prstGeom prst="rect">
            <a:avLst/>
          </a:prstGeom>
          <a:noFill/>
        </p:spPr>
        <p:txBody>
          <a:bodyPr wrap="square" rtlCol="0">
            <a:spAutoFit/>
          </a:bodyPr>
          <a:lstStyle/>
          <a:p>
            <a:r>
              <a:rPr lang="cs-CZ" sz="3200" dirty="0">
                <a:latin typeface="+mj-lt"/>
                <a:ea typeface="+mj-ea"/>
                <a:cs typeface="+mj-cs"/>
              </a:rPr>
              <a:t>Magnetický indukční tok v otáčejícím se závitu</a:t>
            </a:r>
          </a:p>
        </p:txBody>
      </p:sp>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193E9EE4-ED87-B16A-43D8-A62F94CDF4E2}"/>
                  </a:ext>
                </a:extLst>
              </p:cNvPr>
              <p:cNvSpPr txBox="1"/>
              <p:nvPr/>
            </p:nvSpPr>
            <p:spPr>
              <a:xfrm>
                <a:off x="407368" y="858824"/>
                <a:ext cx="11305256" cy="1323567"/>
              </a:xfrm>
              <a:prstGeom prst="rect">
                <a:avLst/>
              </a:prstGeom>
              <a:noFill/>
            </p:spPr>
            <p:txBody>
              <a:bodyPr wrap="square" rtlCol="0">
                <a:spAutoFit/>
              </a:bodyPr>
              <a:lstStyle/>
              <a:p>
                <a:r>
                  <a:rPr lang="cs-CZ" dirty="0"/>
                  <a:t>Pro děj v nestacionárním magnetickém poli jsou charakteristické změny magnetického indukčního toku. Změna může být způsobena jednak změnou magnetické indukce nebo změnou obsahu plochy </a:t>
                </a:r>
                <a14:m>
                  <m:oMath xmlns:m="http://schemas.openxmlformats.org/officeDocument/2006/math">
                    <m:r>
                      <a:rPr lang="cs-CZ" i="1" dirty="0" smtClean="0">
                        <a:latin typeface="Cambria Math" panose="02040503050406030204" pitchFamily="18" charset="0"/>
                      </a:rPr>
                      <m:t>𝑆</m:t>
                    </m:r>
                  </m:oMath>
                </a14:m>
                <a:r>
                  <a:rPr lang="cs-CZ" dirty="0"/>
                  <a:t>. Pokud se s časem mění alespoň jedna z veličin </a:t>
                </a:r>
                <a14:m>
                  <m:oMath xmlns:m="http://schemas.openxmlformats.org/officeDocument/2006/math">
                    <m:r>
                      <a:rPr lang="cs-CZ" i="1" dirty="0" smtClean="0">
                        <a:latin typeface="Cambria Math" panose="02040503050406030204" pitchFamily="18" charset="0"/>
                      </a:rPr>
                      <m:t>𝐵</m:t>
                    </m:r>
                  </m:oMath>
                </a14:m>
                <a:r>
                  <a:rPr lang="cs-CZ" dirty="0"/>
                  <a:t>, </a:t>
                </a:r>
                <a14:m>
                  <m:oMath xmlns:m="http://schemas.openxmlformats.org/officeDocument/2006/math">
                    <m:r>
                      <a:rPr lang="cs-CZ" i="1" dirty="0" smtClean="0">
                        <a:latin typeface="Cambria Math" panose="02040503050406030204" pitchFamily="18" charset="0"/>
                      </a:rPr>
                      <m:t>𝑆</m:t>
                    </m:r>
                  </m:oMath>
                </a14:m>
                <a:r>
                  <a:rPr lang="cs-CZ" dirty="0"/>
                  <a:t>, nebo úhel </a:t>
                </a:r>
                <a14:m>
                  <m:oMath xmlns:m="http://schemas.openxmlformats.org/officeDocument/2006/math">
                    <m:r>
                      <a:rPr lang="cs-CZ" i="1" smtClean="0">
                        <a:latin typeface="Cambria Math" panose="02040503050406030204" pitchFamily="18" charset="0"/>
                        <a:ea typeface="Cambria Math" panose="02040503050406030204" pitchFamily="18" charset="0"/>
                      </a:rPr>
                      <m:t>𝛼</m:t>
                    </m:r>
                  </m:oMath>
                </a14:m>
                <a:r>
                  <a:rPr lang="cs-CZ" dirty="0"/>
                  <a:t>, dochází k </a:t>
                </a:r>
                <a:r>
                  <a:rPr lang="cs-CZ" b="1" dirty="0"/>
                  <a:t>časové změně magnetického indukčního toku</a:t>
                </a:r>
                <a:r>
                  <a:rPr lang="cs-CZ" dirty="0"/>
                  <a:t>. Změna je vyjádřena vztahem</a:t>
                </a:r>
              </a:p>
              <a:p>
                <a:pPr algn="ctr"/>
                <a14:m>
                  <m:oMath xmlns:m="http://schemas.openxmlformats.org/officeDocument/2006/math">
                    <m:f>
                      <m:fPr>
                        <m:ctrlPr>
                          <a:rPr lang="cs-CZ" i="1" smtClean="0">
                            <a:latin typeface="Cambria Math" panose="02040503050406030204" pitchFamily="18" charset="0"/>
                          </a:rPr>
                        </m:ctrlPr>
                      </m:fPr>
                      <m:num>
                        <m:r>
                          <a:rPr lang="cs-CZ" i="1" smtClean="0">
                            <a:latin typeface="Cambria Math" panose="02040503050406030204" pitchFamily="18" charset="0"/>
                            <a:ea typeface="Cambria Math" panose="02040503050406030204" pitchFamily="18" charset="0"/>
                          </a:rPr>
                          <m:t>∆</m:t>
                        </m:r>
                        <m:r>
                          <m:rPr>
                            <m:sty m:val="p"/>
                          </m:rPr>
                          <a:rPr lang="el-GR" i="1" smtClean="0">
                            <a:latin typeface="Cambria Math" panose="02040503050406030204" pitchFamily="18" charset="0"/>
                            <a:ea typeface="Cambria Math" panose="02040503050406030204" pitchFamily="18" charset="0"/>
                          </a:rPr>
                          <m:t>Φ</m:t>
                        </m:r>
                      </m:num>
                      <m:den>
                        <m:r>
                          <a:rPr lang="cs-CZ"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𝑡</m:t>
                        </m:r>
                      </m:den>
                    </m:f>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         </m:t>
                    </m:r>
                  </m:oMath>
                </a14:m>
                <a:r>
                  <a:rPr lang="cs-CZ" dirty="0"/>
                  <a:t>změna magnetického toku </a:t>
                </a:r>
                <a14:m>
                  <m:oMath xmlns:m="http://schemas.openxmlformats.org/officeDocument/2006/math">
                    <m:r>
                      <a:rPr lang="cs-CZ" i="1">
                        <a:latin typeface="Cambria Math" panose="02040503050406030204" pitchFamily="18" charset="0"/>
                        <a:ea typeface="Cambria Math" panose="02040503050406030204" pitchFamily="18" charset="0"/>
                      </a:rPr>
                      <m:t>∆</m:t>
                    </m:r>
                    <m:r>
                      <m:rPr>
                        <m:sty m:val="p"/>
                      </m:rPr>
                      <a:rPr lang="el-GR" i="1">
                        <a:latin typeface="Cambria Math" panose="02040503050406030204" pitchFamily="18" charset="0"/>
                        <a:ea typeface="Cambria Math" panose="02040503050406030204" pitchFamily="18" charset="0"/>
                      </a:rPr>
                      <m:t>Φ</m:t>
                    </m:r>
                  </m:oMath>
                </a14:m>
                <a:r>
                  <a:rPr lang="cs-CZ" dirty="0"/>
                  <a:t> za dobu </a:t>
                </a:r>
                <a14:m>
                  <m:oMath xmlns:m="http://schemas.openxmlformats.org/officeDocument/2006/math">
                    <m:r>
                      <a:rPr lang="cs-CZ"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𝑡</m:t>
                    </m:r>
                  </m:oMath>
                </a14:m>
                <a:r>
                  <a:rPr lang="cs-CZ" dirty="0"/>
                  <a:t>.   </a:t>
                </a:r>
              </a:p>
            </p:txBody>
          </p:sp>
        </mc:Choice>
        <mc:Fallback xmlns="">
          <p:sp>
            <p:nvSpPr>
              <p:cNvPr id="5" name="TextovéPole 4">
                <a:extLst>
                  <a:ext uri="{FF2B5EF4-FFF2-40B4-BE49-F238E27FC236}">
                    <a16:creationId xmlns:a16="http://schemas.microsoft.com/office/drawing/2014/main" id="{193E9EE4-ED87-B16A-43D8-A62F94CDF4E2}"/>
                  </a:ext>
                </a:extLst>
              </p:cNvPr>
              <p:cNvSpPr txBox="1">
                <a:spLocks noRot="1" noChangeAspect="1" noMove="1" noResize="1" noEditPoints="1" noAdjustHandles="1" noChangeArrowheads="1" noChangeShapeType="1" noTextEdit="1"/>
              </p:cNvSpPr>
              <p:nvPr/>
            </p:nvSpPr>
            <p:spPr>
              <a:xfrm>
                <a:off x="407368" y="858824"/>
                <a:ext cx="11305256" cy="1323567"/>
              </a:xfrm>
              <a:prstGeom prst="rect">
                <a:avLst/>
              </a:prstGeom>
              <a:blipFill>
                <a:blip r:embed="rId2"/>
                <a:stretch>
                  <a:fillRect l="-485" t="-2765" r="-216" b="-2304"/>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1AC427BD-03C0-359D-23D9-87F8778BE0F8}"/>
                  </a:ext>
                </a:extLst>
              </p:cNvPr>
              <p:cNvSpPr txBox="1"/>
              <p:nvPr/>
            </p:nvSpPr>
            <p:spPr>
              <a:xfrm>
                <a:off x="407368" y="2208496"/>
                <a:ext cx="6408712" cy="2862322"/>
              </a:xfrm>
              <a:prstGeom prst="rect">
                <a:avLst/>
              </a:prstGeom>
              <a:noFill/>
            </p:spPr>
            <p:txBody>
              <a:bodyPr wrap="square" rtlCol="0">
                <a:spAutoFit/>
              </a:bodyPr>
              <a:lstStyle/>
              <a:p>
                <a:r>
                  <a:rPr lang="cs-CZ" dirty="0"/>
                  <a:t>Pro praxi je důležitý případ, kdy je v homogenním magnetickém poli umístěn rovinný závit – viz obrázek, který se otáčí kolem osy ležící v rovině závitu. Jestliže se otáčí úhlovou rychlostí </a:t>
                </a:r>
                <a14:m>
                  <m:oMath xmlns:m="http://schemas.openxmlformats.org/officeDocument/2006/math">
                    <m:r>
                      <a:rPr lang="cs-CZ" i="1" smtClean="0">
                        <a:latin typeface="Cambria Math" panose="02040503050406030204" pitchFamily="18" charset="0"/>
                        <a:ea typeface="Cambria Math" panose="02040503050406030204" pitchFamily="18" charset="0"/>
                      </a:rPr>
                      <m:t>𝜔</m:t>
                    </m:r>
                  </m:oMath>
                </a14:m>
                <a:r>
                  <a:rPr lang="cs-CZ" dirty="0"/>
                  <a:t>, mění se úhel </a:t>
                </a:r>
                <a14:m>
                  <m:oMath xmlns:m="http://schemas.openxmlformats.org/officeDocument/2006/math">
                    <m:r>
                      <a:rPr lang="cs-CZ" i="1" smtClean="0">
                        <a:latin typeface="Cambria Math" panose="02040503050406030204" pitchFamily="18" charset="0"/>
                        <a:ea typeface="Cambria Math" panose="02040503050406030204" pitchFamily="18" charset="0"/>
                      </a:rPr>
                      <m:t>𝛼</m:t>
                    </m:r>
                  </m:oMath>
                </a14:m>
                <a:r>
                  <a:rPr lang="cs-CZ" dirty="0"/>
                  <a:t> s časem </a:t>
                </a:r>
                <a14:m>
                  <m:oMath xmlns:m="http://schemas.openxmlformats.org/officeDocument/2006/math">
                    <m:r>
                      <a:rPr lang="cs-CZ" i="1">
                        <a:latin typeface="Cambria Math" panose="02040503050406030204" pitchFamily="18" charset="0"/>
                        <a:ea typeface="Cambria Math" panose="02040503050406030204" pitchFamily="18" charset="0"/>
                      </a:rPr>
                      <m:t>𝛼</m:t>
                    </m:r>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𝜔</m:t>
                    </m:r>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𝑡</m:t>
                    </m:r>
                  </m:oMath>
                </a14:m>
                <a:r>
                  <a:rPr lang="cs-CZ" dirty="0"/>
                  <a:t> a pro magnetický indukční tok plochou závitu S platí vztah</a:t>
                </a:r>
              </a:p>
              <a:p>
                <a:pPr/>
                <a14:m>
                  <m:oMathPara xmlns:m="http://schemas.openxmlformats.org/officeDocument/2006/math">
                    <m:oMathParaPr>
                      <m:jc m:val="centerGroup"/>
                    </m:oMathParaPr>
                    <m:oMath xmlns:m="http://schemas.openxmlformats.org/officeDocument/2006/math">
                      <m:r>
                        <m:rPr>
                          <m:sty m:val="p"/>
                        </m:rPr>
                        <a:rPr lang="el-GR" i="1">
                          <a:latin typeface="Cambria Math" panose="02040503050406030204" pitchFamily="18" charset="0"/>
                        </a:rPr>
                        <m:t>Φ</m:t>
                      </m:r>
                      <m:r>
                        <a:rPr lang="cs-CZ" i="1">
                          <a:latin typeface="Cambria Math" panose="02040503050406030204" pitchFamily="18" charset="0"/>
                        </a:rPr>
                        <m:t>=</m:t>
                      </m:r>
                      <m:r>
                        <a:rPr lang="cs-CZ" i="1">
                          <a:latin typeface="Cambria Math" panose="02040503050406030204" pitchFamily="18" charset="0"/>
                        </a:rPr>
                        <m:t>𝐵</m:t>
                      </m:r>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𝑆</m:t>
                      </m:r>
                      <m:r>
                        <a:rPr lang="cs-CZ" i="1">
                          <a:latin typeface="Cambria Math" panose="02040503050406030204" pitchFamily="18" charset="0"/>
                          <a:ea typeface="Cambria Math" panose="02040503050406030204" pitchFamily="18" charset="0"/>
                        </a:rPr>
                        <m:t>∙</m:t>
                      </m:r>
                      <m:func>
                        <m:funcPr>
                          <m:ctrlPr>
                            <a:rPr lang="cs-CZ" i="1">
                              <a:latin typeface="Cambria Math" panose="02040503050406030204" pitchFamily="18" charset="0"/>
                              <a:ea typeface="Cambria Math" panose="02040503050406030204" pitchFamily="18" charset="0"/>
                            </a:rPr>
                          </m:ctrlPr>
                        </m:funcPr>
                        <m:fName>
                          <m:r>
                            <m:rPr>
                              <m:sty m:val="p"/>
                            </m:rPr>
                            <a:rPr lang="cs-CZ">
                              <a:latin typeface="Cambria Math" panose="02040503050406030204" pitchFamily="18" charset="0"/>
                              <a:ea typeface="Cambria Math" panose="02040503050406030204" pitchFamily="18" charset="0"/>
                            </a:rPr>
                            <m:t>cos</m:t>
                          </m:r>
                        </m:fName>
                        <m:e>
                          <m:r>
                            <a:rPr lang="cs-CZ" i="1">
                              <a:latin typeface="Cambria Math" panose="02040503050406030204" pitchFamily="18" charset="0"/>
                              <a:ea typeface="Cambria Math" panose="02040503050406030204" pitchFamily="18" charset="0"/>
                            </a:rPr>
                            <m:t>𝜔</m:t>
                          </m:r>
                          <m:r>
                            <a:rPr lang="cs-CZ" i="1">
                              <a:latin typeface="Cambria Math" panose="02040503050406030204" pitchFamily="18" charset="0"/>
                              <a:ea typeface="Cambria Math" panose="02040503050406030204" pitchFamily="18" charset="0"/>
                            </a:rPr>
                            <m:t>𝑡</m:t>
                          </m:r>
                        </m:e>
                      </m:func>
                    </m:oMath>
                  </m:oMathPara>
                </a14:m>
                <a:endParaRPr lang="cs-CZ" dirty="0"/>
              </a:p>
              <a:p>
                <a:r>
                  <a:rPr lang="cs-CZ" dirty="0"/>
                  <a:t>A to znamená, že se magnetický indukční tok </a:t>
                </a:r>
                <a14:m>
                  <m:oMath xmlns:m="http://schemas.openxmlformats.org/officeDocument/2006/math">
                    <m:r>
                      <m:rPr>
                        <m:sty m:val="p"/>
                      </m:rPr>
                      <a:rPr lang="el-GR" i="1">
                        <a:latin typeface="Cambria Math" panose="02040503050406030204" pitchFamily="18" charset="0"/>
                      </a:rPr>
                      <m:t>Φ</m:t>
                    </m:r>
                  </m:oMath>
                </a14:m>
                <a:r>
                  <a:rPr lang="cs-CZ" dirty="0"/>
                  <a:t> mění harmonicky a připojením citlivého voltmetru připojeného ke koncům závitu naměříme indukované elektromotorické napětí, které má rovněž harmonický průběh.</a:t>
                </a:r>
              </a:p>
            </p:txBody>
          </p:sp>
        </mc:Choice>
        <mc:Fallback xmlns="">
          <p:sp>
            <p:nvSpPr>
              <p:cNvPr id="6" name="TextovéPole 5">
                <a:extLst>
                  <a:ext uri="{FF2B5EF4-FFF2-40B4-BE49-F238E27FC236}">
                    <a16:creationId xmlns:a16="http://schemas.microsoft.com/office/drawing/2014/main" id="{1AC427BD-03C0-359D-23D9-87F8778BE0F8}"/>
                  </a:ext>
                </a:extLst>
              </p:cNvPr>
              <p:cNvSpPr txBox="1">
                <a:spLocks noRot="1" noChangeAspect="1" noMove="1" noResize="1" noEditPoints="1" noAdjustHandles="1" noChangeArrowheads="1" noChangeShapeType="1" noTextEdit="1"/>
              </p:cNvSpPr>
              <p:nvPr/>
            </p:nvSpPr>
            <p:spPr>
              <a:xfrm>
                <a:off x="407368" y="2208496"/>
                <a:ext cx="6408712" cy="2862322"/>
              </a:xfrm>
              <a:prstGeom prst="rect">
                <a:avLst/>
              </a:prstGeom>
              <a:blipFill>
                <a:blip r:embed="rId3"/>
                <a:stretch>
                  <a:fillRect l="-856" t="-1064" r="-1237" b="-2340"/>
                </a:stretch>
              </a:blipFill>
            </p:spPr>
            <p:txBody>
              <a:bodyPr/>
              <a:lstStyle/>
              <a:p>
                <a:r>
                  <a:rPr lang="cs-CZ">
                    <a:noFill/>
                  </a:rPr>
                  <a:t> </a:t>
                </a:r>
              </a:p>
            </p:txBody>
          </p:sp>
        </mc:Fallback>
      </mc:AlternateContent>
      <p:pic>
        <p:nvPicPr>
          <p:cNvPr id="8" name="Obrázek 7">
            <a:extLst>
              <a:ext uri="{FF2B5EF4-FFF2-40B4-BE49-F238E27FC236}">
                <a16:creationId xmlns:a16="http://schemas.microsoft.com/office/drawing/2014/main" id="{B386CCA1-9F5E-0F3C-59A1-1B47E955A42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78072" y="2182391"/>
            <a:ext cx="4634552" cy="4293096"/>
          </a:xfrm>
          <a:prstGeom prst="rect">
            <a:avLst/>
          </a:prstGeom>
        </p:spPr>
      </p:pic>
      <p:pic>
        <p:nvPicPr>
          <p:cNvPr id="12" name="Obrázek 11">
            <a:extLst>
              <a:ext uri="{FF2B5EF4-FFF2-40B4-BE49-F238E27FC236}">
                <a16:creationId xmlns:a16="http://schemas.microsoft.com/office/drawing/2014/main" id="{6E548DEC-D5E8-A75D-53CF-C13843AF1C88}"/>
              </a:ext>
            </a:extLst>
          </p:cNvPr>
          <p:cNvPicPr>
            <a:picLocks noChangeAspect="1"/>
          </p:cNvPicPr>
          <p:nvPr/>
        </p:nvPicPr>
        <p:blipFill>
          <a:blip r:embed="rId5" cstate="print">
            <a:extLst>
              <a:ext uri="{28A0092B-C50C-407E-A947-70E740481C1C}">
                <a14:useLocalDpi xmlns:a14="http://schemas.microsoft.com/office/drawing/2010/main" val="0"/>
              </a:ext>
            </a:extLst>
          </a:blip>
          <a:srcRect t="33777" b="34315"/>
          <a:stretch>
            <a:fillRect/>
          </a:stretch>
        </p:blipFill>
        <p:spPr>
          <a:xfrm>
            <a:off x="1343472" y="5445224"/>
            <a:ext cx="4439816" cy="708342"/>
          </a:xfrm>
          <a:prstGeom prst="rect">
            <a:avLst/>
          </a:prstGeom>
        </p:spPr>
      </p:pic>
      <p:sp>
        <p:nvSpPr>
          <p:cNvPr id="3" name="Zástupný symbol pro číslo snímku 2">
            <a:extLst>
              <a:ext uri="{FF2B5EF4-FFF2-40B4-BE49-F238E27FC236}">
                <a16:creationId xmlns:a16="http://schemas.microsoft.com/office/drawing/2014/main" id="{C72F0BDA-E553-53C6-7DF5-F6D746432261}"/>
              </a:ext>
            </a:extLst>
          </p:cNvPr>
          <p:cNvSpPr>
            <a:spLocks noGrp="1"/>
          </p:cNvSpPr>
          <p:nvPr>
            <p:ph type="sldNum" sz="quarter" idx="12"/>
          </p:nvPr>
        </p:nvSpPr>
        <p:spPr/>
        <p:txBody>
          <a:bodyPr/>
          <a:lstStyle/>
          <a:p>
            <a:pPr>
              <a:defRPr/>
            </a:pPr>
            <a:fld id="{9EC29595-81E5-4E8E-8A82-5684CCFD186E}" type="slidenum">
              <a:rPr lang="cs-CZ" smtClean="0"/>
              <a:pPr>
                <a:defRPr/>
              </a:pPr>
              <a:t>19</a:t>
            </a:fld>
            <a:endParaRPr lang="cs-CZ"/>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4439816" y="2705725"/>
            <a:ext cx="3312368" cy="1446550"/>
          </a:xfrm>
          <a:prstGeom prst="rect">
            <a:avLst/>
          </a:prstGeom>
          <a:noFill/>
        </p:spPr>
        <p:txBody>
          <a:bodyPr wrap="square" rtlCol="0">
            <a:spAutoFit/>
          </a:bodyPr>
          <a:lstStyle/>
          <a:p>
            <a:r>
              <a:rPr lang="cs-CZ" sz="8800" dirty="0"/>
              <a:t>KONEC</a:t>
            </a:r>
          </a:p>
        </p:txBody>
      </p:sp>
      <p:sp>
        <p:nvSpPr>
          <p:cNvPr id="2" name="Zástupný symbol pro číslo snímku 1">
            <a:extLst>
              <a:ext uri="{FF2B5EF4-FFF2-40B4-BE49-F238E27FC236}">
                <a16:creationId xmlns:a16="http://schemas.microsoft.com/office/drawing/2014/main" id="{E892E0BC-A592-FC27-8A16-ED74D64C2263}"/>
              </a:ext>
            </a:extLst>
          </p:cNvPr>
          <p:cNvSpPr>
            <a:spLocks noGrp="1"/>
          </p:cNvSpPr>
          <p:nvPr>
            <p:ph type="sldNum" sz="quarter" idx="12"/>
          </p:nvPr>
        </p:nvSpPr>
        <p:spPr/>
        <p:txBody>
          <a:bodyPr/>
          <a:lstStyle/>
          <a:p>
            <a:pPr>
              <a:defRPr/>
            </a:pPr>
            <a:fld id="{9EC29595-81E5-4E8E-8A82-5684CCFD186E}" type="slidenum">
              <a:rPr lang="cs-CZ" smtClean="0"/>
              <a:pPr>
                <a:defRPr/>
              </a:pPr>
              <a:t>20</a:t>
            </a:fld>
            <a:endParaRPr lang="cs-CZ"/>
          </a:p>
        </p:txBody>
      </p:sp>
    </p:spTree>
    <p:extLst>
      <p:ext uri="{BB962C8B-B14F-4D97-AF65-F5344CB8AC3E}">
        <p14:creationId xmlns:p14="http://schemas.microsoft.com/office/powerpoint/2010/main" val="1672296868"/>
      </p:ext>
    </p:extLst>
  </p:cSld>
  <p:clrMapOvr>
    <a:masterClrMapping/>
  </p:clrMapOvr>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3741</TotalTime>
  <Words>2430</Words>
  <Application>Microsoft Office PowerPoint</Application>
  <PresentationFormat>Širokoúhlá obrazovka</PresentationFormat>
  <Paragraphs>200</Paragraphs>
  <Slides>20</Slides>
  <Notes>0</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20</vt:i4>
      </vt:variant>
    </vt:vector>
  </HeadingPairs>
  <TitlesOfParts>
    <vt:vector size="26" baseType="lpstr">
      <vt:lpstr>Arial</vt:lpstr>
      <vt:lpstr>Calibri</vt:lpstr>
      <vt:lpstr>Cambria Math</vt:lpstr>
      <vt:lpstr>Symbol</vt:lpstr>
      <vt:lpstr>Times New Roman</vt:lpstr>
      <vt:lpstr>Motiv systému Office</vt:lpstr>
      <vt:lpstr>Stacionární a nestacionární magnetické pole Elektromagnetická indukce Fyz 128</vt:lpstr>
      <vt:lpstr>Stacionární magnetické pole</vt:lpstr>
      <vt:lpstr>Magnetické pole a magnetické indukční čáry přímého vodiče s proudem</vt:lpstr>
      <vt:lpstr>Prezentace aplikace PowerPoint</vt:lpstr>
      <vt:lpstr>Určení severního a jižního pólu spirály, kterou prochází elektrický proud. Ampérovo pravidlo pravé ruky (pro spirálu – cívku)</vt:lpstr>
      <vt:lpstr>Prezentace aplikace PowerPoint</vt:lpstr>
      <vt:lpstr>Silové účinky magnetického pole</vt:lpstr>
      <vt:lpstr>Působení magnetického pole na vodič s proudem</vt:lpstr>
      <vt:lpstr>Magnetická indukce</vt:lpstr>
      <vt:lpstr>Flemingovo pravidlo levé ruky</vt:lpstr>
      <vt:lpstr>Měření magnetické síly</vt:lpstr>
      <vt:lpstr>Vzájemné působení rovnoběžných vodičů s proudem</vt:lpstr>
      <vt:lpstr>Definice jednotky elektrického proudu - ampér</vt:lpstr>
      <vt:lpstr>Prezentace aplikace PowerPoint</vt:lpstr>
      <vt:lpstr>Prezentace aplikace PowerPoint</vt:lpstr>
      <vt:lpstr>Elektromagnetická indukce</vt:lpstr>
      <vt:lpstr>Prezentace aplikace PowerPoint</vt:lpstr>
      <vt:lpstr>Magnetický indukční tok Φ (fí)</vt:lpstr>
      <vt:lpstr>Prezentace aplikace PowerPoint</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Elektřina a magnetismus</dc:title>
  <dc:creator>Karel Sixl</dc:creator>
  <cp:lastModifiedBy>Učebna Čtrnáctucitel</cp:lastModifiedBy>
  <cp:revision>164</cp:revision>
  <cp:lastPrinted>2020-10-06T18:07:32Z</cp:lastPrinted>
  <dcterms:created xsi:type="dcterms:W3CDTF">2020-10-05T04:16:05Z</dcterms:created>
  <dcterms:modified xsi:type="dcterms:W3CDTF">2026-06-02T08:18:19Z</dcterms:modified>
</cp:coreProperties>
</file>