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42"/>
  </p:handoutMasterIdLst>
  <p:sldIdLst>
    <p:sldId id="256" r:id="rId2"/>
    <p:sldId id="302" r:id="rId3"/>
    <p:sldId id="258" r:id="rId4"/>
    <p:sldId id="257" r:id="rId5"/>
    <p:sldId id="276" r:id="rId6"/>
    <p:sldId id="259" r:id="rId7"/>
    <p:sldId id="278" r:id="rId8"/>
    <p:sldId id="261" r:id="rId9"/>
    <p:sldId id="262" r:id="rId10"/>
    <p:sldId id="263" r:id="rId11"/>
    <p:sldId id="279" r:id="rId12"/>
    <p:sldId id="264" r:id="rId13"/>
    <p:sldId id="280" r:id="rId14"/>
    <p:sldId id="287" r:id="rId15"/>
    <p:sldId id="266" r:id="rId16"/>
    <p:sldId id="267" r:id="rId17"/>
    <p:sldId id="286" r:id="rId18"/>
    <p:sldId id="268" r:id="rId19"/>
    <p:sldId id="269" r:id="rId20"/>
    <p:sldId id="281" r:id="rId21"/>
    <p:sldId id="282" r:id="rId22"/>
    <p:sldId id="283" r:id="rId23"/>
    <p:sldId id="284" r:id="rId24"/>
    <p:sldId id="274" r:id="rId25"/>
    <p:sldId id="275" r:id="rId26"/>
    <p:sldId id="285" r:id="rId27"/>
    <p:sldId id="295" r:id="rId28"/>
    <p:sldId id="292" r:id="rId29"/>
    <p:sldId id="288" r:id="rId30"/>
    <p:sldId id="289" r:id="rId31"/>
    <p:sldId id="290" r:id="rId32"/>
    <p:sldId id="291" r:id="rId33"/>
    <p:sldId id="296" r:id="rId34"/>
    <p:sldId id="297" r:id="rId35"/>
    <p:sldId id="299" r:id="rId36"/>
    <p:sldId id="298" r:id="rId37"/>
    <p:sldId id="300" r:id="rId38"/>
    <p:sldId id="293" r:id="rId39"/>
    <p:sldId id="294" r:id="rId40"/>
    <p:sldId id="301" r:id="rId41"/>
  </p:sldIdLst>
  <p:sldSz cx="12192000" cy="6858000"/>
  <p:notesSz cx="6797675" cy="9926638"/>
  <p:defaultTextStyle>
    <a:defPPr>
      <a:defRPr lang="cs-CZ"/>
    </a:defPPr>
    <a:lvl1pPr algn="l" rtl="0" fontAlgn="base">
      <a:spcBef>
        <a:spcPct val="0"/>
      </a:spcBef>
      <a:spcAft>
        <a:spcPct val="0"/>
      </a:spcAft>
      <a:defRPr kern="1200">
        <a:solidFill>
          <a:schemeClr val="tx1"/>
        </a:solidFill>
        <a:latin typeface="Calibri" pitchFamily="34" charset="0"/>
        <a:ea typeface="+mn-ea"/>
        <a:cs typeface="Arial" charset="0"/>
      </a:defRPr>
    </a:lvl1pPr>
    <a:lvl2pPr marL="457200" algn="l" rtl="0" fontAlgn="base">
      <a:spcBef>
        <a:spcPct val="0"/>
      </a:spcBef>
      <a:spcAft>
        <a:spcPct val="0"/>
      </a:spcAft>
      <a:defRPr kern="1200">
        <a:solidFill>
          <a:schemeClr val="tx1"/>
        </a:solidFill>
        <a:latin typeface="Calibri" pitchFamily="34" charset="0"/>
        <a:ea typeface="+mn-ea"/>
        <a:cs typeface="Arial" charset="0"/>
      </a:defRPr>
    </a:lvl2pPr>
    <a:lvl3pPr marL="914400" algn="l" rtl="0" fontAlgn="base">
      <a:spcBef>
        <a:spcPct val="0"/>
      </a:spcBef>
      <a:spcAft>
        <a:spcPct val="0"/>
      </a:spcAft>
      <a:defRPr kern="1200">
        <a:solidFill>
          <a:schemeClr val="tx1"/>
        </a:solidFill>
        <a:latin typeface="Calibri" pitchFamily="34" charset="0"/>
        <a:ea typeface="+mn-ea"/>
        <a:cs typeface="Arial" charset="0"/>
      </a:defRPr>
    </a:lvl3pPr>
    <a:lvl4pPr marL="1371600" algn="l" rtl="0" fontAlgn="base">
      <a:spcBef>
        <a:spcPct val="0"/>
      </a:spcBef>
      <a:spcAft>
        <a:spcPct val="0"/>
      </a:spcAft>
      <a:defRPr kern="1200">
        <a:solidFill>
          <a:schemeClr val="tx1"/>
        </a:solidFill>
        <a:latin typeface="Calibri" pitchFamily="34" charset="0"/>
        <a:ea typeface="+mn-ea"/>
        <a:cs typeface="Arial" charset="0"/>
      </a:defRPr>
    </a:lvl4pPr>
    <a:lvl5pPr marL="1828800" algn="l" rtl="0" fontAlgn="base">
      <a:spcBef>
        <a:spcPct val="0"/>
      </a:spcBef>
      <a:spcAft>
        <a:spcPct val="0"/>
      </a:spcAft>
      <a:defRPr kern="1200">
        <a:solidFill>
          <a:schemeClr val="tx1"/>
        </a:solidFill>
        <a:latin typeface="Calibri" pitchFamily="34" charset="0"/>
        <a:ea typeface="+mn-ea"/>
        <a:cs typeface="Arial" charset="0"/>
      </a:defRPr>
    </a:lvl5pPr>
    <a:lvl6pPr marL="2286000" algn="l" defTabSz="914400" rtl="0" eaLnBrk="1" latinLnBrk="0" hangingPunct="1">
      <a:defRPr kern="1200">
        <a:solidFill>
          <a:schemeClr val="tx1"/>
        </a:solidFill>
        <a:latin typeface="Calibri" pitchFamily="34" charset="0"/>
        <a:ea typeface="+mn-ea"/>
        <a:cs typeface="Arial" charset="0"/>
      </a:defRPr>
    </a:lvl6pPr>
    <a:lvl7pPr marL="2743200" algn="l" defTabSz="914400" rtl="0" eaLnBrk="1" latinLnBrk="0" hangingPunct="1">
      <a:defRPr kern="1200">
        <a:solidFill>
          <a:schemeClr val="tx1"/>
        </a:solidFill>
        <a:latin typeface="Calibri" pitchFamily="34" charset="0"/>
        <a:ea typeface="+mn-ea"/>
        <a:cs typeface="Arial" charset="0"/>
      </a:defRPr>
    </a:lvl7pPr>
    <a:lvl8pPr marL="3200400" algn="l" defTabSz="914400" rtl="0" eaLnBrk="1" latinLnBrk="0" hangingPunct="1">
      <a:defRPr kern="1200">
        <a:solidFill>
          <a:schemeClr val="tx1"/>
        </a:solidFill>
        <a:latin typeface="Calibri" pitchFamily="34" charset="0"/>
        <a:ea typeface="+mn-ea"/>
        <a:cs typeface="Arial" charset="0"/>
      </a:defRPr>
    </a:lvl8pPr>
    <a:lvl9pPr marL="3657600" algn="l" defTabSz="914400" rtl="0" eaLnBrk="1" latinLnBrk="0" hangingPunct="1">
      <a:defRPr kern="1200">
        <a:solidFill>
          <a:schemeClr val="tx1"/>
        </a:solidFill>
        <a:latin typeface="Calibri" pitchFamily="34" charset="0"/>
        <a:ea typeface="+mn-ea"/>
        <a:cs typeface="Arial" charset="0"/>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2884" autoAdjust="0"/>
    <p:restoredTop sz="94660"/>
  </p:normalViewPr>
  <p:slideViewPr>
    <p:cSldViewPr>
      <p:cViewPr varScale="1">
        <p:scale>
          <a:sx n="111" d="100"/>
          <a:sy n="111" d="100"/>
        </p:scale>
        <p:origin x="138" y="300"/>
      </p:cViewPr>
      <p:guideLst>
        <p:guide orient="horz" pos="2160"/>
        <p:guide pos="3840"/>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handoutMaster" Target="handoutMasters/handout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sz="quarter" idx="1"/>
          </p:nvPr>
        </p:nvSpPr>
        <p:spPr>
          <a:xfrm>
            <a:off x="3850443" y="0"/>
            <a:ext cx="2945659" cy="496332"/>
          </a:xfrm>
          <a:prstGeom prst="rect">
            <a:avLst/>
          </a:prstGeom>
        </p:spPr>
        <p:txBody>
          <a:bodyPr vert="horz" lIns="91440" tIns="45720" rIns="91440" bIns="45720" rtlCol="0"/>
          <a:lstStyle>
            <a:lvl1pPr algn="r">
              <a:defRPr sz="1200"/>
            </a:lvl1pPr>
          </a:lstStyle>
          <a:p>
            <a:fld id="{BBF4A7AC-22A5-4AF1-9F61-F96F7D607F1E}" type="datetimeFigureOut">
              <a:rPr lang="cs-CZ" smtClean="0"/>
              <a:t>02.05.2026</a:t>
            </a:fld>
            <a:endParaRPr lang="cs-CZ"/>
          </a:p>
        </p:txBody>
      </p:sp>
      <p:sp>
        <p:nvSpPr>
          <p:cNvPr id="4" name="Zástupný symbol pro zápatí 3"/>
          <p:cNvSpPr>
            <a:spLocks noGrp="1"/>
          </p:cNvSpPr>
          <p:nvPr>
            <p:ph type="ftr" sz="quarter" idx="2"/>
          </p:nvPr>
        </p:nvSpPr>
        <p:spPr>
          <a:xfrm>
            <a:off x="0" y="9428583"/>
            <a:ext cx="2945659" cy="496332"/>
          </a:xfrm>
          <a:prstGeom prst="rect">
            <a:avLst/>
          </a:prstGeom>
        </p:spPr>
        <p:txBody>
          <a:bodyPr vert="horz" lIns="91440" tIns="45720" rIns="91440" bIns="45720" rtlCol="0" anchor="b"/>
          <a:lstStyle>
            <a:lvl1pPr algn="l">
              <a:defRPr sz="1200"/>
            </a:lvl1pPr>
          </a:lstStyle>
          <a:p>
            <a:endParaRPr lang="cs-CZ"/>
          </a:p>
        </p:txBody>
      </p:sp>
      <p:sp>
        <p:nvSpPr>
          <p:cNvPr id="5" name="Zástupný symbol pro číslo snímku 4"/>
          <p:cNvSpPr>
            <a:spLocks noGrp="1"/>
          </p:cNvSpPr>
          <p:nvPr>
            <p:ph type="sldNum" sz="quarter" idx="3"/>
          </p:nvPr>
        </p:nvSpPr>
        <p:spPr>
          <a:xfrm>
            <a:off x="3850443" y="9428583"/>
            <a:ext cx="2945659" cy="496332"/>
          </a:xfrm>
          <a:prstGeom prst="rect">
            <a:avLst/>
          </a:prstGeom>
        </p:spPr>
        <p:txBody>
          <a:bodyPr vert="horz" lIns="91440" tIns="45720" rIns="91440" bIns="45720" rtlCol="0" anchor="b"/>
          <a:lstStyle>
            <a:lvl1pPr algn="r">
              <a:defRPr sz="1200"/>
            </a:lvl1pPr>
          </a:lstStyle>
          <a:p>
            <a:fld id="{E7A02FD0-4C15-4FB2-8504-FFFCC0D0AE47}" type="slidenum">
              <a:rPr lang="cs-CZ" smtClean="0"/>
              <a:t>‹#›</a:t>
            </a:fld>
            <a:endParaRPr lang="cs-CZ"/>
          </a:p>
        </p:txBody>
      </p:sp>
    </p:spTree>
    <p:extLst>
      <p:ext uri="{BB962C8B-B14F-4D97-AF65-F5344CB8AC3E}">
        <p14:creationId xmlns:p14="http://schemas.microsoft.com/office/powerpoint/2010/main" val="2442048868"/>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914400" y="2130426"/>
            <a:ext cx="10363200" cy="1470025"/>
          </a:xfrm>
        </p:spPr>
        <p:txBody>
          <a:bodyPr/>
          <a:lstStyle/>
          <a:p>
            <a:r>
              <a:rPr lang="cs-CZ"/>
              <a:t>Kliknutím lze upravit styl.</a:t>
            </a:r>
          </a:p>
        </p:txBody>
      </p:sp>
      <p:sp>
        <p:nvSpPr>
          <p:cNvPr id="3" name="Podnadpis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a:t>Kliknutím lze upravit styl předlohy.</a:t>
            </a:r>
          </a:p>
        </p:txBody>
      </p:sp>
      <p:sp>
        <p:nvSpPr>
          <p:cNvPr id="4" name="Zástupný symbol pro datum 3"/>
          <p:cNvSpPr>
            <a:spLocks noGrp="1"/>
          </p:cNvSpPr>
          <p:nvPr>
            <p:ph type="dt" sz="half" idx="10"/>
          </p:nvPr>
        </p:nvSpPr>
        <p:spPr/>
        <p:txBody>
          <a:bodyPr/>
          <a:lstStyle>
            <a:lvl1pPr>
              <a:defRPr/>
            </a:lvl1pPr>
          </a:lstStyle>
          <a:p>
            <a:pPr>
              <a:defRPr/>
            </a:pPr>
            <a:fld id="{BF165A48-18ED-4FEB-869D-C7DD1AD4D6FC}" type="datetimeFigureOut">
              <a:rPr lang="cs-CZ"/>
              <a:pPr>
                <a:defRPr/>
              </a:pPr>
              <a:t>02.05.2026</a:t>
            </a:fld>
            <a:endParaRPr lang="cs-CZ"/>
          </a:p>
        </p:txBody>
      </p:sp>
      <p:sp>
        <p:nvSpPr>
          <p:cNvPr id="5" name="Zástupný symbol pro zápatí 4"/>
          <p:cNvSpPr>
            <a:spLocks noGrp="1"/>
          </p:cNvSpPr>
          <p:nvPr>
            <p:ph type="ftr" sz="quarter" idx="11"/>
          </p:nvPr>
        </p:nvSpPr>
        <p:spPr/>
        <p:txBody>
          <a:bodyPr/>
          <a:lstStyle>
            <a:lvl1pPr>
              <a:defRPr/>
            </a:lvl1pPr>
          </a:lstStyle>
          <a:p>
            <a:pPr>
              <a:defRPr/>
            </a:pPr>
            <a:endParaRPr lang="cs-CZ"/>
          </a:p>
        </p:txBody>
      </p:sp>
      <p:sp>
        <p:nvSpPr>
          <p:cNvPr id="6" name="Zástupný symbol pro číslo snímku 5"/>
          <p:cNvSpPr>
            <a:spLocks noGrp="1"/>
          </p:cNvSpPr>
          <p:nvPr>
            <p:ph type="sldNum" sz="quarter" idx="12"/>
          </p:nvPr>
        </p:nvSpPr>
        <p:spPr/>
        <p:txBody>
          <a:bodyPr/>
          <a:lstStyle>
            <a:lvl1pPr>
              <a:defRPr/>
            </a:lvl1pPr>
          </a:lstStyle>
          <a:p>
            <a:pPr>
              <a:defRPr/>
            </a:pPr>
            <a:fld id="{C6033051-F8CC-45C2-8324-BE159B8B8746}" type="slidenum">
              <a:rPr lang="cs-CZ"/>
              <a:pPr>
                <a:defRPr/>
              </a:pPr>
              <a:t>‹#›</a:t>
            </a:fld>
            <a:endParaRPr lang="cs-CZ"/>
          </a:p>
        </p:txBody>
      </p:sp>
    </p:spTree>
    <p:extLst>
      <p:ext uri="{BB962C8B-B14F-4D97-AF65-F5344CB8AC3E}">
        <p14:creationId xmlns:p14="http://schemas.microsoft.com/office/powerpoint/2010/main" val="18468405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obsah 2"/>
          <p:cNvSpPr>
            <a:spLocks noGrp="1"/>
          </p:cNvSpPr>
          <p:nvPr>
            <p:ph idx="1"/>
          </p:nvPr>
        </p:nvSpPr>
        <p:spPr/>
        <p:txBody>
          <a:body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lvl1pPr>
              <a:defRPr/>
            </a:lvl1pPr>
          </a:lstStyle>
          <a:p>
            <a:pPr>
              <a:defRPr/>
            </a:pPr>
            <a:fld id="{BB72DF31-6D69-47C5-973B-6DBE0E4D7BDA}" type="datetimeFigureOut">
              <a:rPr lang="cs-CZ"/>
              <a:pPr>
                <a:defRPr/>
              </a:pPr>
              <a:t>02.05.2026</a:t>
            </a:fld>
            <a:endParaRPr lang="cs-CZ"/>
          </a:p>
        </p:txBody>
      </p:sp>
      <p:sp>
        <p:nvSpPr>
          <p:cNvPr id="5" name="Zástupný symbol pro zápatí 4"/>
          <p:cNvSpPr>
            <a:spLocks noGrp="1"/>
          </p:cNvSpPr>
          <p:nvPr>
            <p:ph type="ftr" sz="quarter" idx="11"/>
          </p:nvPr>
        </p:nvSpPr>
        <p:spPr/>
        <p:txBody>
          <a:bodyPr/>
          <a:lstStyle>
            <a:lvl1pPr>
              <a:defRPr/>
            </a:lvl1pPr>
          </a:lstStyle>
          <a:p>
            <a:pPr>
              <a:defRPr/>
            </a:pPr>
            <a:endParaRPr lang="cs-CZ"/>
          </a:p>
        </p:txBody>
      </p:sp>
      <p:sp>
        <p:nvSpPr>
          <p:cNvPr id="6" name="Zástupný symbol pro číslo snímku 5"/>
          <p:cNvSpPr>
            <a:spLocks noGrp="1"/>
          </p:cNvSpPr>
          <p:nvPr>
            <p:ph type="sldNum" sz="quarter" idx="12"/>
          </p:nvPr>
        </p:nvSpPr>
        <p:spPr/>
        <p:txBody>
          <a:bodyPr/>
          <a:lstStyle>
            <a:lvl1pPr>
              <a:defRPr/>
            </a:lvl1pPr>
          </a:lstStyle>
          <a:p>
            <a:pPr>
              <a:defRPr/>
            </a:pPr>
            <a:fld id="{A1942D62-6CE6-46C8-BDD5-66C642FA042E}" type="slidenum">
              <a:rPr lang="cs-CZ"/>
              <a:pPr>
                <a:defRPr/>
              </a:pPr>
              <a:t>‹#›</a:t>
            </a:fld>
            <a:endParaRPr lang="cs-CZ"/>
          </a:p>
        </p:txBody>
      </p:sp>
    </p:spTree>
    <p:extLst>
      <p:ext uri="{BB962C8B-B14F-4D97-AF65-F5344CB8AC3E}">
        <p14:creationId xmlns:p14="http://schemas.microsoft.com/office/powerpoint/2010/main" val="28151822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963084" y="4406901"/>
            <a:ext cx="10363200" cy="1362075"/>
          </a:xfrm>
        </p:spPr>
        <p:txBody>
          <a:bodyPr anchor="t"/>
          <a:lstStyle>
            <a:lvl1pPr algn="l">
              <a:defRPr sz="4000" b="1" cap="all"/>
            </a:lvl1pPr>
          </a:lstStyle>
          <a:p>
            <a:r>
              <a:rPr lang="cs-CZ"/>
              <a:t>Kliknutím lze upravit styl.</a:t>
            </a:r>
          </a:p>
        </p:txBody>
      </p:sp>
      <p:sp>
        <p:nvSpPr>
          <p:cNvPr id="3" name="Zástupný symbol pro text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a:t>Kliknutím lze upravit styly předlohy textu.</a:t>
            </a:r>
          </a:p>
        </p:txBody>
      </p:sp>
      <p:sp>
        <p:nvSpPr>
          <p:cNvPr id="4" name="Zástupný symbol pro datum 3"/>
          <p:cNvSpPr>
            <a:spLocks noGrp="1"/>
          </p:cNvSpPr>
          <p:nvPr>
            <p:ph type="dt" sz="half" idx="10"/>
          </p:nvPr>
        </p:nvSpPr>
        <p:spPr/>
        <p:txBody>
          <a:bodyPr/>
          <a:lstStyle>
            <a:lvl1pPr>
              <a:defRPr/>
            </a:lvl1pPr>
          </a:lstStyle>
          <a:p>
            <a:pPr>
              <a:defRPr/>
            </a:pPr>
            <a:fld id="{4CED8766-550B-4D58-8B6C-4FD02F853761}" type="datetimeFigureOut">
              <a:rPr lang="cs-CZ"/>
              <a:pPr>
                <a:defRPr/>
              </a:pPr>
              <a:t>02.05.2026</a:t>
            </a:fld>
            <a:endParaRPr lang="cs-CZ"/>
          </a:p>
        </p:txBody>
      </p:sp>
      <p:sp>
        <p:nvSpPr>
          <p:cNvPr id="5" name="Zástupný symbol pro zápatí 4"/>
          <p:cNvSpPr>
            <a:spLocks noGrp="1"/>
          </p:cNvSpPr>
          <p:nvPr>
            <p:ph type="ftr" sz="quarter" idx="11"/>
          </p:nvPr>
        </p:nvSpPr>
        <p:spPr/>
        <p:txBody>
          <a:bodyPr/>
          <a:lstStyle>
            <a:lvl1pPr>
              <a:defRPr/>
            </a:lvl1pPr>
          </a:lstStyle>
          <a:p>
            <a:pPr>
              <a:defRPr/>
            </a:pPr>
            <a:endParaRPr lang="cs-CZ"/>
          </a:p>
        </p:txBody>
      </p:sp>
      <p:sp>
        <p:nvSpPr>
          <p:cNvPr id="6" name="Zástupný symbol pro číslo snímku 5"/>
          <p:cNvSpPr>
            <a:spLocks noGrp="1"/>
          </p:cNvSpPr>
          <p:nvPr>
            <p:ph type="sldNum" sz="quarter" idx="12"/>
          </p:nvPr>
        </p:nvSpPr>
        <p:spPr/>
        <p:txBody>
          <a:bodyPr/>
          <a:lstStyle>
            <a:lvl1pPr>
              <a:defRPr/>
            </a:lvl1pPr>
          </a:lstStyle>
          <a:p>
            <a:pPr>
              <a:defRPr/>
            </a:pPr>
            <a:fld id="{6ACEF8D0-2A87-4A7C-B4F6-8918F0DB0A2C}" type="slidenum">
              <a:rPr lang="cs-CZ"/>
              <a:pPr>
                <a:defRPr/>
              </a:pPr>
              <a:t>‹#›</a:t>
            </a:fld>
            <a:endParaRPr lang="cs-CZ"/>
          </a:p>
        </p:txBody>
      </p:sp>
    </p:spTree>
    <p:extLst>
      <p:ext uri="{BB962C8B-B14F-4D97-AF65-F5344CB8AC3E}">
        <p14:creationId xmlns:p14="http://schemas.microsoft.com/office/powerpoint/2010/main" val="41198821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obsah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obsah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datum 3"/>
          <p:cNvSpPr>
            <a:spLocks noGrp="1"/>
          </p:cNvSpPr>
          <p:nvPr>
            <p:ph type="dt" sz="half" idx="10"/>
          </p:nvPr>
        </p:nvSpPr>
        <p:spPr/>
        <p:txBody>
          <a:bodyPr/>
          <a:lstStyle>
            <a:lvl1pPr>
              <a:defRPr/>
            </a:lvl1pPr>
          </a:lstStyle>
          <a:p>
            <a:pPr>
              <a:defRPr/>
            </a:pPr>
            <a:fld id="{3EAD5D33-95C7-42AD-8775-928772064104}" type="datetimeFigureOut">
              <a:rPr lang="cs-CZ"/>
              <a:pPr>
                <a:defRPr/>
              </a:pPr>
              <a:t>02.05.2026</a:t>
            </a:fld>
            <a:endParaRPr lang="cs-CZ"/>
          </a:p>
        </p:txBody>
      </p:sp>
      <p:sp>
        <p:nvSpPr>
          <p:cNvPr id="6" name="Zástupný symbol pro zápatí 4"/>
          <p:cNvSpPr>
            <a:spLocks noGrp="1"/>
          </p:cNvSpPr>
          <p:nvPr>
            <p:ph type="ftr" sz="quarter" idx="11"/>
          </p:nvPr>
        </p:nvSpPr>
        <p:spPr/>
        <p:txBody>
          <a:bodyPr/>
          <a:lstStyle>
            <a:lvl1pPr>
              <a:defRPr/>
            </a:lvl1pPr>
          </a:lstStyle>
          <a:p>
            <a:pPr>
              <a:defRPr/>
            </a:pPr>
            <a:endParaRPr lang="cs-CZ"/>
          </a:p>
        </p:txBody>
      </p:sp>
      <p:sp>
        <p:nvSpPr>
          <p:cNvPr id="7" name="Zástupný symbol pro číslo snímku 5"/>
          <p:cNvSpPr>
            <a:spLocks noGrp="1"/>
          </p:cNvSpPr>
          <p:nvPr>
            <p:ph type="sldNum" sz="quarter" idx="12"/>
          </p:nvPr>
        </p:nvSpPr>
        <p:spPr/>
        <p:txBody>
          <a:bodyPr/>
          <a:lstStyle>
            <a:lvl1pPr>
              <a:defRPr/>
            </a:lvl1pPr>
          </a:lstStyle>
          <a:p>
            <a:pPr>
              <a:defRPr/>
            </a:pPr>
            <a:fld id="{4C17C88D-457A-44AA-8753-49621FFACFC7}" type="slidenum">
              <a:rPr lang="cs-CZ"/>
              <a:pPr>
                <a:defRPr/>
              </a:pPr>
              <a:t>‹#›</a:t>
            </a:fld>
            <a:endParaRPr lang="cs-CZ"/>
          </a:p>
        </p:txBody>
      </p:sp>
    </p:spTree>
    <p:extLst>
      <p:ext uri="{BB962C8B-B14F-4D97-AF65-F5344CB8AC3E}">
        <p14:creationId xmlns:p14="http://schemas.microsoft.com/office/powerpoint/2010/main" val="9200186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a:t>Kliknutím lze upravit styl.</a:t>
            </a:r>
          </a:p>
        </p:txBody>
      </p:sp>
      <p:sp>
        <p:nvSpPr>
          <p:cNvPr id="3" name="Zástupný symbol pro text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Kliknutím lze upravit styly předlohy textu.</a:t>
            </a:r>
          </a:p>
        </p:txBody>
      </p:sp>
      <p:sp>
        <p:nvSpPr>
          <p:cNvPr id="4" name="Zástupný symbol pro obsah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text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Kliknutím lze upravit styly předlohy textu.</a:t>
            </a:r>
          </a:p>
        </p:txBody>
      </p:sp>
      <p:sp>
        <p:nvSpPr>
          <p:cNvPr id="6" name="Zástupný symbol pro obsah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7" name="Zástupný symbol pro datum 3"/>
          <p:cNvSpPr>
            <a:spLocks noGrp="1"/>
          </p:cNvSpPr>
          <p:nvPr>
            <p:ph type="dt" sz="half" idx="10"/>
          </p:nvPr>
        </p:nvSpPr>
        <p:spPr/>
        <p:txBody>
          <a:bodyPr/>
          <a:lstStyle>
            <a:lvl1pPr>
              <a:defRPr/>
            </a:lvl1pPr>
          </a:lstStyle>
          <a:p>
            <a:pPr>
              <a:defRPr/>
            </a:pPr>
            <a:fld id="{59AF94E6-0022-4BF3-B60E-494B4157047B}" type="datetimeFigureOut">
              <a:rPr lang="cs-CZ"/>
              <a:pPr>
                <a:defRPr/>
              </a:pPr>
              <a:t>02.05.2026</a:t>
            </a:fld>
            <a:endParaRPr lang="cs-CZ"/>
          </a:p>
        </p:txBody>
      </p:sp>
      <p:sp>
        <p:nvSpPr>
          <p:cNvPr id="8" name="Zástupný symbol pro zápatí 4"/>
          <p:cNvSpPr>
            <a:spLocks noGrp="1"/>
          </p:cNvSpPr>
          <p:nvPr>
            <p:ph type="ftr" sz="quarter" idx="11"/>
          </p:nvPr>
        </p:nvSpPr>
        <p:spPr/>
        <p:txBody>
          <a:bodyPr/>
          <a:lstStyle>
            <a:lvl1pPr>
              <a:defRPr/>
            </a:lvl1pPr>
          </a:lstStyle>
          <a:p>
            <a:pPr>
              <a:defRPr/>
            </a:pPr>
            <a:endParaRPr lang="cs-CZ"/>
          </a:p>
        </p:txBody>
      </p:sp>
      <p:sp>
        <p:nvSpPr>
          <p:cNvPr id="9" name="Zástupný symbol pro číslo snímku 5"/>
          <p:cNvSpPr>
            <a:spLocks noGrp="1"/>
          </p:cNvSpPr>
          <p:nvPr>
            <p:ph type="sldNum" sz="quarter" idx="12"/>
          </p:nvPr>
        </p:nvSpPr>
        <p:spPr/>
        <p:txBody>
          <a:bodyPr/>
          <a:lstStyle>
            <a:lvl1pPr>
              <a:defRPr/>
            </a:lvl1pPr>
          </a:lstStyle>
          <a:p>
            <a:pPr>
              <a:defRPr/>
            </a:pPr>
            <a:fld id="{CFA7989C-9E32-4737-8EEE-5D7EF81893AD}" type="slidenum">
              <a:rPr lang="cs-CZ"/>
              <a:pPr>
                <a:defRPr/>
              </a:pPr>
              <a:t>‹#›</a:t>
            </a:fld>
            <a:endParaRPr lang="cs-CZ"/>
          </a:p>
        </p:txBody>
      </p:sp>
    </p:spTree>
    <p:extLst>
      <p:ext uri="{BB962C8B-B14F-4D97-AF65-F5344CB8AC3E}">
        <p14:creationId xmlns:p14="http://schemas.microsoft.com/office/powerpoint/2010/main" val="580360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datum 3"/>
          <p:cNvSpPr>
            <a:spLocks noGrp="1"/>
          </p:cNvSpPr>
          <p:nvPr>
            <p:ph type="dt" sz="half" idx="10"/>
          </p:nvPr>
        </p:nvSpPr>
        <p:spPr/>
        <p:txBody>
          <a:bodyPr/>
          <a:lstStyle>
            <a:lvl1pPr>
              <a:defRPr/>
            </a:lvl1pPr>
          </a:lstStyle>
          <a:p>
            <a:pPr>
              <a:defRPr/>
            </a:pPr>
            <a:fld id="{5ED09385-4ED5-44A1-8578-CC118D701CB2}" type="datetimeFigureOut">
              <a:rPr lang="cs-CZ"/>
              <a:pPr>
                <a:defRPr/>
              </a:pPr>
              <a:t>02.05.2026</a:t>
            </a:fld>
            <a:endParaRPr lang="cs-CZ"/>
          </a:p>
        </p:txBody>
      </p:sp>
      <p:sp>
        <p:nvSpPr>
          <p:cNvPr id="4" name="Zástupný symbol pro zápatí 4"/>
          <p:cNvSpPr>
            <a:spLocks noGrp="1"/>
          </p:cNvSpPr>
          <p:nvPr>
            <p:ph type="ftr" sz="quarter" idx="11"/>
          </p:nvPr>
        </p:nvSpPr>
        <p:spPr/>
        <p:txBody>
          <a:bodyPr/>
          <a:lstStyle>
            <a:lvl1pPr>
              <a:defRPr/>
            </a:lvl1pPr>
          </a:lstStyle>
          <a:p>
            <a:pPr>
              <a:defRPr/>
            </a:pPr>
            <a:endParaRPr lang="cs-CZ"/>
          </a:p>
        </p:txBody>
      </p:sp>
      <p:sp>
        <p:nvSpPr>
          <p:cNvPr id="5" name="Zástupný symbol pro číslo snímku 5"/>
          <p:cNvSpPr>
            <a:spLocks noGrp="1"/>
          </p:cNvSpPr>
          <p:nvPr>
            <p:ph type="sldNum" sz="quarter" idx="12"/>
          </p:nvPr>
        </p:nvSpPr>
        <p:spPr/>
        <p:txBody>
          <a:bodyPr/>
          <a:lstStyle>
            <a:lvl1pPr>
              <a:defRPr/>
            </a:lvl1pPr>
          </a:lstStyle>
          <a:p>
            <a:pPr>
              <a:defRPr/>
            </a:pPr>
            <a:fld id="{9EC29595-81E5-4E8E-8A82-5684CCFD186E}" type="slidenum">
              <a:rPr lang="cs-CZ"/>
              <a:pPr>
                <a:defRPr/>
              </a:pPr>
              <a:t>‹#›</a:t>
            </a:fld>
            <a:endParaRPr lang="cs-CZ"/>
          </a:p>
        </p:txBody>
      </p:sp>
    </p:spTree>
    <p:extLst>
      <p:ext uri="{BB962C8B-B14F-4D97-AF65-F5344CB8AC3E}">
        <p14:creationId xmlns:p14="http://schemas.microsoft.com/office/powerpoint/2010/main" val="948289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3"/>
          <p:cNvSpPr>
            <a:spLocks noGrp="1"/>
          </p:cNvSpPr>
          <p:nvPr>
            <p:ph type="dt" sz="half" idx="10"/>
          </p:nvPr>
        </p:nvSpPr>
        <p:spPr/>
        <p:txBody>
          <a:bodyPr/>
          <a:lstStyle>
            <a:lvl1pPr>
              <a:defRPr/>
            </a:lvl1pPr>
          </a:lstStyle>
          <a:p>
            <a:pPr>
              <a:defRPr/>
            </a:pPr>
            <a:fld id="{9425D7FD-3911-49DA-8481-2E759F1629F2}" type="datetimeFigureOut">
              <a:rPr lang="cs-CZ"/>
              <a:pPr>
                <a:defRPr/>
              </a:pPr>
              <a:t>02.05.2026</a:t>
            </a:fld>
            <a:endParaRPr lang="cs-CZ"/>
          </a:p>
        </p:txBody>
      </p:sp>
      <p:sp>
        <p:nvSpPr>
          <p:cNvPr id="3" name="Zástupný symbol pro zápatí 4"/>
          <p:cNvSpPr>
            <a:spLocks noGrp="1"/>
          </p:cNvSpPr>
          <p:nvPr>
            <p:ph type="ftr" sz="quarter" idx="11"/>
          </p:nvPr>
        </p:nvSpPr>
        <p:spPr/>
        <p:txBody>
          <a:bodyPr/>
          <a:lstStyle>
            <a:lvl1pPr>
              <a:defRPr/>
            </a:lvl1pPr>
          </a:lstStyle>
          <a:p>
            <a:pPr>
              <a:defRPr/>
            </a:pPr>
            <a:endParaRPr lang="cs-CZ"/>
          </a:p>
        </p:txBody>
      </p:sp>
      <p:sp>
        <p:nvSpPr>
          <p:cNvPr id="4" name="Zástupný symbol pro číslo snímku 5"/>
          <p:cNvSpPr>
            <a:spLocks noGrp="1"/>
          </p:cNvSpPr>
          <p:nvPr>
            <p:ph type="sldNum" sz="quarter" idx="12"/>
          </p:nvPr>
        </p:nvSpPr>
        <p:spPr/>
        <p:txBody>
          <a:bodyPr/>
          <a:lstStyle>
            <a:lvl1pPr>
              <a:defRPr/>
            </a:lvl1pPr>
          </a:lstStyle>
          <a:p>
            <a:pPr>
              <a:defRPr/>
            </a:pPr>
            <a:fld id="{58AFB5D0-FD97-4AA3-A5B3-937A92653436}" type="slidenum">
              <a:rPr lang="cs-CZ"/>
              <a:pPr>
                <a:defRPr/>
              </a:pPr>
              <a:t>‹#›</a:t>
            </a:fld>
            <a:endParaRPr lang="cs-CZ"/>
          </a:p>
        </p:txBody>
      </p:sp>
    </p:spTree>
    <p:extLst>
      <p:ext uri="{BB962C8B-B14F-4D97-AF65-F5344CB8AC3E}">
        <p14:creationId xmlns:p14="http://schemas.microsoft.com/office/powerpoint/2010/main" val="319957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609601" y="273050"/>
            <a:ext cx="4011084" cy="1162050"/>
          </a:xfrm>
        </p:spPr>
        <p:txBody>
          <a:bodyPr anchor="b"/>
          <a:lstStyle>
            <a:lvl1pPr algn="l">
              <a:defRPr sz="2000" b="1"/>
            </a:lvl1pPr>
          </a:lstStyle>
          <a:p>
            <a:r>
              <a:rPr lang="cs-CZ"/>
              <a:t>Kliknutím lze upravit styl.</a:t>
            </a:r>
          </a:p>
        </p:txBody>
      </p:sp>
      <p:sp>
        <p:nvSpPr>
          <p:cNvPr id="3" name="Zástupný symbol pro obsah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text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a:t>Kliknutím lze upravit styly předlohy textu.</a:t>
            </a:r>
          </a:p>
        </p:txBody>
      </p:sp>
      <p:sp>
        <p:nvSpPr>
          <p:cNvPr id="5" name="Zástupný symbol pro datum 3"/>
          <p:cNvSpPr>
            <a:spLocks noGrp="1"/>
          </p:cNvSpPr>
          <p:nvPr>
            <p:ph type="dt" sz="half" idx="10"/>
          </p:nvPr>
        </p:nvSpPr>
        <p:spPr/>
        <p:txBody>
          <a:bodyPr/>
          <a:lstStyle>
            <a:lvl1pPr>
              <a:defRPr/>
            </a:lvl1pPr>
          </a:lstStyle>
          <a:p>
            <a:pPr>
              <a:defRPr/>
            </a:pPr>
            <a:fld id="{6B142689-3DAE-4BE3-B408-06A3FD886C6C}" type="datetimeFigureOut">
              <a:rPr lang="cs-CZ"/>
              <a:pPr>
                <a:defRPr/>
              </a:pPr>
              <a:t>02.05.2026</a:t>
            </a:fld>
            <a:endParaRPr lang="cs-CZ"/>
          </a:p>
        </p:txBody>
      </p:sp>
      <p:sp>
        <p:nvSpPr>
          <p:cNvPr id="6" name="Zástupný symbol pro zápatí 4"/>
          <p:cNvSpPr>
            <a:spLocks noGrp="1"/>
          </p:cNvSpPr>
          <p:nvPr>
            <p:ph type="ftr" sz="quarter" idx="11"/>
          </p:nvPr>
        </p:nvSpPr>
        <p:spPr/>
        <p:txBody>
          <a:bodyPr/>
          <a:lstStyle>
            <a:lvl1pPr>
              <a:defRPr/>
            </a:lvl1pPr>
          </a:lstStyle>
          <a:p>
            <a:pPr>
              <a:defRPr/>
            </a:pPr>
            <a:endParaRPr lang="cs-CZ"/>
          </a:p>
        </p:txBody>
      </p:sp>
      <p:sp>
        <p:nvSpPr>
          <p:cNvPr id="7" name="Zástupný symbol pro číslo snímku 5"/>
          <p:cNvSpPr>
            <a:spLocks noGrp="1"/>
          </p:cNvSpPr>
          <p:nvPr>
            <p:ph type="sldNum" sz="quarter" idx="12"/>
          </p:nvPr>
        </p:nvSpPr>
        <p:spPr/>
        <p:txBody>
          <a:bodyPr/>
          <a:lstStyle>
            <a:lvl1pPr>
              <a:defRPr/>
            </a:lvl1pPr>
          </a:lstStyle>
          <a:p>
            <a:pPr>
              <a:defRPr/>
            </a:pPr>
            <a:fld id="{12A7DF5B-BBAD-40E0-95BD-10581A5C3991}" type="slidenum">
              <a:rPr lang="cs-CZ"/>
              <a:pPr>
                <a:defRPr/>
              </a:pPr>
              <a:t>‹#›</a:t>
            </a:fld>
            <a:endParaRPr lang="cs-CZ"/>
          </a:p>
        </p:txBody>
      </p:sp>
    </p:spTree>
    <p:extLst>
      <p:ext uri="{BB962C8B-B14F-4D97-AF65-F5344CB8AC3E}">
        <p14:creationId xmlns:p14="http://schemas.microsoft.com/office/powerpoint/2010/main" val="12339099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2389717" y="4800600"/>
            <a:ext cx="7315200" cy="566738"/>
          </a:xfrm>
        </p:spPr>
        <p:txBody>
          <a:bodyPr anchor="b"/>
          <a:lstStyle>
            <a:lvl1pPr algn="l">
              <a:defRPr sz="2000" b="1"/>
            </a:lvl1pPr>
          </a:lstStyle>
          <a:p>
            <a:r>
              <a:rPr lang="cs-CZ"/>
              <a:t>Kliknutím lze upravit styl.</a:t>
            </a:r>
          </a:p>
        </p:txBody>
      </p:sp>
      <p:sp>
        <p:nvSpPr>
          <p:cNvPr id="3" name="Zástupný symbol pro obrázek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cs-CZ" noProof="0"/>
          </a:p>
        </p:txBody>
      </p:sp>
      <p:sp>
        <p:nvSpPr>
          <p:cNvPr id="4" name="Zástupný symbol pro text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a:t>Kliknutím lze upravit styly předlohy textu.</a:t>
            </a:r>
          </a:p>
        </p:txBody>
      </p:sp>
      <p:sp>
        <p:nvSpPr>
          <p:cNvPr id="5" name="Zástupný symbol pro datum 3"/>
          <p:cNvSpPr>
            <a:spLocks noGrp="1"/>
          </p:cNvSpPr>
          <p:nvPr>
            <p:ph type="dt" sz="half" idx="10"/>
          </p:nvPr>
        </p:nvSpPr>
        <p:spPr/>
        <p:txBody>
          <a:bodyPr/>
          <a:lstStyle>
            <a:lvl1pPr>
              <a:defRPr/>
            </a:lvl1pPr>
          </a:lstStyle>
          <a:p>
            <a:pPr>
              <a:defRPr/>
            </a:pPr>
            <a:fld id="{414F2CE0-765D-40AA-AD69-79DCBACB4EDD}" type="datetimeFigureOut">
              <a:rPr lang="cs-CZ"/>
              <a:pPr>
                <a:defRPr/>
              </a:pPr>
              <a:t>02.05.2026</a:t>
            </a:fld>
            <a:endParaRPr lang="cs-CZ"/>
          </a:p>
        </p:txBody>
      </p:sp>
      <p:sp>
        <p:nvSpPr>
          <p:cNvPr id="6" name="Zástupný symbol pro zápatí 4"/>
          <p:cNvSpPr>
            <a:spLocks noGrp="1"/>
          </p:cNvSpPr>
          <p:nvPr>
            <p:ph type="ftr" sz="quarter" idx="11"/>
          </p:nvPr>
        </p:nvSpPr>
        <p:spPr/>
        <p:txBody>
          <a:bodyPr/>
          <a:lstStyle>
            <a:lvl1pPr>
              <a:defRPr/>
            </a:lvl1pPr>
          </a:lstStyle>
          <a:p>
            <a:pPr>
              <a:defRPr/>
            </a:pPr>
            <a:endParaRPr lang="cs-CZ"/>
          </a:p>
        </p:txBody>
      </p:sp>
      <p:sp>
        <p:nvSpPr>
          <p:cNvPr id="7" name="Zástupný symbol pro číslo snímku 5"/>
          <p:cNvSpPr>
            <a:spLocks noGrp="1"/>
          </p:cNvSpPr>
          <p:nvPr>
            <p:ph type="sldNum" sz="quarter" idx="12"/>
          </p:nvPr>
        </p:nvSpPr>
        <p:spPr/>
        <p:txBody>
          <a:bodyPr/>
          <a:lstStyle>
            <a:lvl1pPr>
              <a:defRPr/>
            </a:lvl1pPr>
          </a:lstStyle>
          <a:p>
            <a:pPr>
              <a:defRPr/>
            </a:pPr>
            <a:fld id="{ED8C6412-0B1D-4CA1-9230-8832B11074A3}" type="slidenum">
              <a:rPr lang="cs-CZ"/>
              <a:pPr>
                <a:defRPr/>
              </a:pPr>
              <a:t>‹#›</a:t>
            </a:fld>
            <a:endParaRPr lang="cs-CZ"/>
          </a:p>
        </p:txBody>
      </p:sp>
    </p:spTree>
    <p:extLst>
      <p:ext uri="{BB962C8B-B14F-4D97-AF65-F5344CB8AC3E}">
        <p14:creationId xmlns:p14="http://schemas.microsoft.com/office/powerpoint/2010/main" val="40359535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svislý text 2"/>
          <p:cNvSpPr>
            <a:spLocks noGrp="1"/>
          </p:cNvSpPr>
          <p:nvPr>
            <p:ph type="body" orient="vert" idx="1"/>
          </p:nvPr>
        </p:nvSpPr>
        <p:spPr/>
        <p:txBody>
          <a:bodyPr vert="eaVert"/>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lvl1pPr>
              <a:defRPr/>
            </a:lvl1pPr>
          </a:lstStyle>
          <a:p>
            <a:pPr>
              <a:defRPr/>
            </a:pPr>
            <a:fld id="{B456A5A8-DB30-49D8-B1AA-F589BD08AF3C}" type="datetimeFigureOut">
              <a:rPr lang="cs-CZ"/>
              <a:pPr>
                <a:defRPr/>
              </a:pPr>
              <a:t>02.05.2026</a:t>
            </a:fld>
            <a:endParaRPr lang="cs-CZ"/>
          </a:p>
        </p:txBody>
      </p:sp>
      <p:sp>
        <p:nvSpPr>
          <p:cNvPr id="5" name="Zástupný symbol pro zápatí 4"/>
          <p:cNvSpPr>
            <a:spLocks noGrp="1"/>
          </p:cNvSpPr>
          <p:nvPr>
            <p:ph type="ftr" sz="quarter" idx="11"/>
          </p:nvPr>
        </p:nvSpPr>
        <p:spPr/>
        <p:txBody>
          <a:bodyPr/>
          <a:lstStyle>
            <a:lvl1pPr>
              <a:defRPr/>
            </a:lvl1pPr>
          </a:lstStyle>
          <a:p>
            <a:pPr>
              <a:defRPr/>
            </a:pPr>
            <a:endParaRPr lang="cs-CZ"/>
          </a:p>
        </p:txBody>
      </p:sp>
      <p:sp>
        <p:nvSpPr>
          <p:cNvPr id="6" name="Zástupný symbol pro číslo snímku 5"/>
          <p:cNvSpPr>
            <a:spLocks noGrp="1"/>
          </p:cNvSpPr>
          <p:nvPr>
            <p:ph type="sldNum" sz="quarter" idx="12"/>
          </p:nvPr>
        </p:nvSpPr>
        <p:spPr/>
        <p:txBody>
          <a:bodyPr/>
          <a:lstStyle>
            <a:lvl1pPr>
              <a:defRPr/>
            </a:lvl1pPr>
          </a:lstStyle>
          <a:p>
            <a:pPr>
              <a:defRPr/>
            </a:pPr>
            <a:fld id="{23778147-09D4-4BD8-BE05-EBB51708BBE0}" type="slidenum">
              <a:rPr lang="cs-CZ"/>
              <a:pPr>
                <a:defRPr/>
              </a:pPr>
              <a:t>‹#›</a:t>
            </a:fld>
            <a:endParaRPr lang="cs-CZ"/>
          </a:p>
        </p:txBody>
      </p:sp>
    </p:spTree>
    <p:extLst>
      <p:ext uri="{BB962C8B-B14F-4D97-AF65-F5344CB8AC3E}">
        <p14:creationId xmlns:p14="http://schemas.microsoft.com/office/powerpoint/2010/main" val="18733171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8839200" y="274639"/>
            <a:ext cx="2743200" cy="5851525"/>
          </a:xfrm>
        </p:spPr>
        <p:txBody>
          <a:bodyPr vert="eaVert"/>
          <a:lstStyle/>
          <a:p>
            <a:r>
              <a:rPr lang="cs-CZ"/>
              <a:t>Kliknutím lze upravit styl.</a:t>
            </a:r>
          </a:p>
        </p:txBody>
      </p:sp>
      <p:sp>
        <p:nvSpPr>
          <p:cNvPr id="3" name="Zástupný symbol pro svislý text 2"/>
          <p:cNvSpPr>
            <a:spLocks noGrp="1"/>
          </p:cNvSpPr>
          <p:nvPr>
            <p:ph type="body" orient="vert" idx="1"/>
          </p:nvPr>
        </p:nvSpPr>
        <p:spPr>
          <a:xfrm>
            <a:off x="609600" y="274639"/>
            <a:ext cx="8026400" cy="5851525"/>
          </a:xfrm>
        </p:spPr>
        <p:txBody>
          <a:bodyPr vert="eaVert"/>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lvl1pPr>
              <a:defRPr/>
            </a:lvl1pPr>
          </a:lstStyle>
          <a:p>
            <a:pPr>
              <a:defRPr/>
            </a:pPr>
            <a:fld id="{3425FD98-50A1-4961-82EC-D29FE6C5C241}" type="datetimeFigureOut">
              <a:rPr lang="cs-CZ"/>
              <a:pPr>
                <a:defRPr/>
              </a:pPr>
              <a:t>02.05.2026</a:t>
            </a:fld>
            <a:endParaRPr lang="cs-CZ"/>
          </a:p>
        </p:txBody>
      </p:sp>
      <p:sp>
        <p:nvSpPr>
          <p:cNvPr id="5" name="Zástupný symbol pro zápatí 4"/>
          <p:cNvSpPr>
            <a:spLocks noGrp="1"/>
          </p:cNvSpPr>
          <p:nvPr>
            <p:ph type="ftr" sz="quarter" idx="11"/>
          </p:nvPr>
        </p:nvSpPr>
        <p:spPr/>
        <p:txBody>
          <a:bodyPr/>
          <a:lstStyle>
            <a:lvl1pPr>
              <a:defRPr/>
            </a:lvl1pPr>
          </a:lstStyle>
          <a:p>
            <a:pPr>
              <a:defRPr/>
            </a:pPr>
            <a:endParaRPr lang="cs-CZ"/>
          </a:p>
        </p:txBody>
      </p:sp>
      <p:sp>
        <p:nvSpPr>
          <p:cNvPr id="6" name="Zástupný symbol pro číslo snímku 5"/>
          <p:cNvSpPr>
            <a:spLocks noGrp="1"/>
          </p:cNvSpPr>
          <p:nvPr>
            <p:ph type="sldNum" sz="quarter" idx="12"/>
          </p:nvPr>
        </p:nvSpPr>
        <p:spPr/>
        <p:txBody>
          <a:bodyPr/>
          <a:lstStyle>
            <a:lvl1pPr>
              <a:defRPr/>
            </a:lvl1pPr>
          </a:lstStyle>
          <a:p>
            <a:pPr>
              <a:defRPr/>
            </a:pPr>
            <a:fld id="{5BDA8A5C-1B27-4479-BCC4-FC7E40590C82}" type="slidenum">
              <a:rPr lang="cs-CZ"/>
              <a:pPr>
                <a:defRPr/>
              </a:pPr>
              <a:t>‹#›</a:t>
            </a:fld>
            <a:endParaRPr lang="cs-CZ"/>
          </a:p>
        </p:txBody>
      </p:sp>
    </p:spTree>
    <p:extLst>
      <p:ext uri="{BB962C8B-B14F-4D97-AF65-F5344CB8AC3E}">
        <p14:creationId xmlns:p14="http://schemas.microsoft.com/office/powerpoint/2010/main" val="17383389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Zástupný symbol pro nadpis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cs-CZ" altLang="cs-CZ"/>
              <a:t>Kliknutím lze upravit styl.</a:t>
            </a:r>
          </a:p>
        </p:txBody>
      </p:sp>
      <p:sp>
        <p:nvSpPr>
          <p:cNvPr id="1027" name="Zástupný symbol pro text 2"/>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cs-CZ" altLang="cs-CZ"/>
              <a:t>Kliknutím lze upravit styly předlohy textu.</a:t>
            </a:r>
          </a:p>
          <a:p>
            <a:pPr lvl="1"/>
            <a:r>
              <a:rPr lang="cs-CZ" altLang="cs-CZ"/>
              <a:t>Druhá úroveň</a:t>
            </a:r>
          </a:p>
          <a:p>
            <a:pPr lvl="2"/>
            <a:r>
              <a:rPr lang="cs-CZ" altLang="cs-CZ"/>
              <a:t>Třetí úroveň</a:t>
            </a:r>
          </a:p>
          <a:p>
            <a:pPr lvl="3"/>
            <a:r>
              <a:rPr lang="cs-CZ" altLang="cs-CZ"/>
              <a:t>Čtvrtá úroveň</a:t>
            </a:r>
          </a:p>
          <a:p>
            <a:pPr lvl="4"/>
            <a:r>
              <a:rPr lang="cs-CZ" altLang="cs-CZ"/>
              <a:t>Pátá úroveň</a:t>
            </a:r>
          </a:p>
        </p:txBody>
      </p:sp>
      <p:sp>
        <p:nvSpPr>
          <p:cNvPr id="4" name="Zástupný symbol pro datum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cs typeface="+mn-cs"/>
              </a:defRPr>
            </a:lvl1pPr>
          </a:lstStyle>
          <a:p>
            <a:pPr>
              <a:defRPr/>
            </a:pPr>
            <a:fld id="{42229819-C595-4091-89BB-89AEE0A9B037}" type="datetimeFigureOut">
              <a:rPr lang="cs-CZ"/>
              <a:pPr>
                <a:defRPr/>
              </a:pPr>
              <a:t>02.05.2026</a:t>
            </a:fld>
            <a:endParaRPr lang="cs-CZ"/>
          </a:p>
        </p:txBody>
      </p:sp>
      <p:sp>
        <p:nvSpPr>
          <p:cNvPr id="5" name="Zástupný symbol pro zápatí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fontAlgn="auto">
              <a:spcBef>
                <a:spcPts val="0"/>
              </a:spcBef>
              <a:spcAft>
                <a:spcPts val="0"/>
              </a:spcAft>
              <a:defRPr sz="1200" smtClean="0">
                <a:solidFill>
                  <a:schemeClr val="tx1">
                    <a:tint val="75000"/>
                  </a:schemeClr>
                </a:solidFill>
                <a:latin typeface="+mn-lt"/>
                <a:cs typeface="+mn-cs"/>
              </a:defRPr>
            </a:lvl1pPr>
          </a:lstStyle>
          <a:p>
            <a:pPr>
              <a:defRPr/>
            </a:pPr>
            <a:endParaRPr lang="cs-CZ"/>
          </a:p>
        </p:txBody>
      </p:sp>
      <p:sp>
        <p:nvSpPr>
          <p:cNvPr id="6" name="Zástupný symbol pro číslo snímku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cs typeface="+mn-cs"/>
              </a:defRPr>
            </a:lvl1pPr>
          </a:lstStyle>
          <a:p>
            <a:pPr>
              <a:defRPr/>
            </a:pPr>
            <a:fld id="{0B4DDFAD-2AEA-41B3-9F07-58690A437C37}" type="slidenum">
              <a:rPr lang="cs-CZ"/>
              <a:pPr>
                <a:defRPr/>
              </a:pPr>
              <a:t>‹#›</a:t>
            </a:fld>
            <a:endParaRPr lang="cs-CZ"/>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itchFamily="34" charset="0"/>
        </a:defRPr>
      </a:lvl2pPr>
      <a:lvl3pPr algn="ctr" rtl="0" fontAlgn="base">
        <a:spcBef>
          <a:spcPct val="0"/>
        </a:spcBef>
        <a:spcAft>
          <a:spcPct val="0"/>
        </a:spcAft>
        <a:defRPr sz="4400">
          <a:solidFill>
            <a:schemeClr val="tx1"/>
          </a:solidFill>
          <a:latin typeface="Calibri" pitchFamily="34" charset="0"/>
        </a:defRPr>
      </a:lvl3pPr>
      <a:lvl4pPr algn="ctr" rtl="0" fontAlgn="base">
        <a:spcBef>
          <a:spcPct val="0"/>
        </a:spcBef>
        <a:spcAft>
          <a:spcPct val="0"/>
        </a:spcAft>
        <a:defRPr sz="4400">
          <a:solidFill>
            <a:schemeClr val="tx1"/>
          </a:solidFill>
          <a:latin typeface="Calibri" pitchFamily="34" charset="0"/>
        </a:defRPr>
      </a:lvl4pPr>
      <a:lvl5pPr algn="ctr" rtl="0" fontAlgn="base">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fontAlgn="base">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youtube.com/user/gymjev2006/videos" TargetMode="External"/><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6.xml"/><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0.jpeg"/><Relationship Id="rId1" Type="http://schemas.openxmlformats.org/officeDocument/2006/relationships/slideLayout" Target="../slideLayouts/slideLayout6.xml"/><Relationship Id="rId4" Type="http://schemas.openxmlformats.org/officeDocument/2006/relationships/image" Target="../media/image16.png"/></Relationships>
</file>

<file path=ppt/slides/_rels/slide1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6.xml"/><Relationship Id="rId5" Type="http://schemas.openxmlformats.org/officeDocument/2006/relationships/image" Target="../media/image20.png"/><Relationship Id="rId4" Type="http://schemas.openxmlformats.org/officeDocument/2006/relationships/image" Target="../media/image16.jpeg"/></Relationships>
</file>

<file path=ppt/slides/_rels/slide1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slide" Target="slide29.xml"/><Relationship Id="rId7" Type="http://schemas.openxmlformats.org/officeDocument/2006/relationships/image" Target="../media/image13.jpeg"/><Relationship Id="rId2" Type="http://schemas.openxmlformats.org/officeDocument/2006/relationships/image" Target="../media/image17.jpeg"/><Relationship Id="rId1" Type="http://schemas.openxmlformats.org/officeDocument/2006/relationships/slideLayout" Target="../slideLayouts/slideLayout6.xml"/><Relationship Id="rId6" Type="http://schemas.openxmlformats.org/officeDocument/2006/relationships/slide" Target="slide32.xml"/><Relationship Id="rId5" Type="http://schemas.openxmlformats.org/officeDocument/2006/relationships/slide" Target="slide31.xml"/><Relationship Id="rId4" Type="http://schemas.openxmlformats.org/officeDocument/2006/relationships/slide" Target="slide30.xml"/></Relationships>
</file>

<file path=ppt/slides/_rels/slide1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8.jpe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hyperlink" Target="https://www.vascak.cz/data/android/physicsatschool/template.php?s=ele_amper&amp;l=cz" TargetMode="External"/><Relationship Id="rId2" Type="http://schemas.openxmlformats.org/officeDocument/2006/relationships/image" Target="../media/image19.jpe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7.png"/><Relationship Id="rId1" Type="http://schemas.openxmlformats.org/officeDocument/2006/relationships/slideLayout" Target="../slideLayouts/slideLayout6.xml"/><Relationship Id="rId6" Type="http://schemas.openxmlformats.org/officeDocument/2006/relationships/hyperlink" Target="https://www.vascak.cz/data/android/physicsatschool/template.php?s=mag_vodic&amp;l=cz" TargetMode="External"/><Relationship Id="rId5" Type="http://schemas.openxmlformats.org/officeDocument/2006/relationships/image" Target="../media/image30.png"/><Relationship Id="rId4" Type="http://schemas.openxmlformats.org/officeDocument/2006/relationships/image" Target="../media/image20.jpeg"/></Relationships>
</file>

<file path=ppt/slides/_rels/slide18.xml.rels><?xml version="1.0" encoding="UTF-8" standalone="yes"?>
<Relationships xmlns="http://schemas.openxmlformats.org/package/2006/relationships"><Relationship Id="rId3" Type="http://schemas.openxmlformats.org/officeDocument/2006/relationships/image" Target="../media/image32.png"/><Relationship Id="rId1" Type="http://schemas.openxmlformats.org/officeDocument/2006/relationships/slideLayout" Target="../slideLayouts/slideLayout6.xml"/><Relationship Id="rId4" Type="http://schemas.openxmlformats.org/officeDocument/2006/relationships/image" Target="../media/image22.png"/></Relationships>
</file>

<file path=ppt/slides/_rels/slide1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6.xml"/><Relationship Id="rId4" Type="http://schemas.openxmlformats.org/officeDocument/2006/relationships/image" Target="../media/image25.jpg"/></Relationships>
</file>

<file path=ppt/slides/_rels/slide22.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26.jpeg"/><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hyperlink" Target="../../Videa/Elekt&#345;ina%20a%20magnetismus/Elektromagnetick&#225;%20indukce%20-%20fyzika%20S&#352;%20(360p).mp4" TargetMode="Externa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9.png"/><Relationship Id="rId1" Type="http://schemas.openxmlformats.org/officeDocument/2006/relationships/slideLayout" Target="../slideLayouts/slideLayout6.xml"/><Relationship Id="rId5" Type="http://schemas.openxmlformats.org/officeDocument/2006/relationships/image" Target="../media/image33.png"/><Relationship Id="rId4" Type="http://schemas.openxmlformats.org/officeDocument/2006/relationships/image" Target="../media/image31.png"/></Relationships>
</file>

<file path=ppt/slides/_rels/slide25.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4.jpeg"/><Relationship Id="rId1" Type="http://schemas.openxmlformats.org/officeDocument/2006/relationships/slideLayout" Target="../slideLayouts/slideLayout6.xml"/><Relationship Id="rId4" Type="http://schemas.openxmlformats.org/officeDocument/2006/relationships/image" Target="../media/image37.png"/></Relationships>
</file>

<file path=ppt/slides/_rels/slide26.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35.jpeg"/><Relationship Id="rId1" Type="http://schemas.openxmlformats.org/officeDocument/2006/relationships/slideLayout" Target="../slideLayouts/slideLayout6.xml"/><Relationship Id="rId5" Type="http://schemas.openxmlformats.org/officeDocument/2006/relationships/image" Target="../media/image38.png"/><Relationship Id="rId4" Type="http://schemas.openxmlformats.org/officeDocument/2006/relationships/slide" Target="slide38.xml"/></Relationships>
</file>

<file path=ppt/slides/_rels/slide27.xml.rels><?xml version="1.0" encoding="UTF-8" standalone="yes"?>
<Relationships xmlns="http://schemas.openxmlformats.org/package/2006/relationships"><Relationship Id="rId8" Type="http://schemas.openxmlformats.org/officeDocument/2006/relationships/slide" Target="slide35.xml"/><Relationship Id="rId3" Type="http://schemas.microsoft.com/office/2007/relationships/hdphoto" Target="../media/hdphoto4.wdp"/><Relationship Id="rId7" Type="http://schemas.openxmlformats.org/officeDocument/2006/relationships/slide" Target="slide34.xml"/><Relationship Id="rId2" Type="http://schemas.openxmlformats.org/officeDocument/2006/relationships/image" Target="../media/image39.png"/><Relationship Id="rId1" Type="http://schemas.openxmlformats.org/officeDocument/2006/relationships/slideLayout" Target="../slideLayouts/slideLayout6.xml"/><Relationship Id="rId6" Type="http://schemas.openxmlformats.org/officeDocument/2006/relationships/slide" Target="slide37.xml"/><Relationship Id="rId5" Type="http://schemas.openxmlformats.org/officeDocument/2006/relationships/slide" Target="slide36.xml"/><Relationship Id="rId4" Type="http://schemas.openxmlformats.org/officeDocument/2006/relationships/slide" Target="slide3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image" Target="../media/image49.png"/><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image" Target="../media/image50.png"/><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slide" Target="slide14.xml"/><Relationship Id="rId1" Type="http://schemas.openxmlformats.org/officeDocument/2006/relationships/slideLayout" Target="../slideLayouts/slideLayout6.xml"/><Relationship Id="rId4" Type="http://schemas.openxmlformats.org/officeDocument/2006/relationships/image" Target="../media/image14.jpeg"/></Relationships>
</file>

<file path=ppt/slides/_rels/slide32.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image" Target="../media/image51.png"/><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3" Type="http://schemas.openxmlformats.org/officeDocument/2006/relationships/slide" Target="slide27.xml"/><Relationship Id="rId2" Type="http://schemas.openxmlformats.org/officeDocument/2006/relationships/image" Target="../media/image52.png"/><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slide" Target="slide27.xml"/><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slide" Target="slide27.xml"/><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3" Type="http://schemas.openxmlformats.org/officeDocument/2006/relationships/slide" Target="slide27.xml"/><Relationship Id="rId2" Type="http://schemas.openxmlformats.org/officeDocument/2006/relationships/image" Target="../media/image55.png"/><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3" Type="http://schemas.openxmlformats.org/officeDocument/2006/relationships/slide" Target="slide27.xml"/><Relationship Id="rId2" Type="http://schemas.openxmlformats.org/officeDocument/2006/relationships/image" Target="../media/image56.png"/><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58.png"/><Relationship Id="rId1" Type="http://schemas.openxmlformats.org/officeDocument/2006/relationships/slideLayout" Target="../slideLayouts/slideLayout6.xml"/><Relationship Id="rId6" Type="http://schemas.openxmlformats.org/officeDocument/2006/relationships/slide" Target="slide26.xml"/><Relationship Id="rId5" Type="http://schemas.openxmlformats.org/officeDocument/2006/relationships/image" Target="../media/image61.png"/><Relationship Id="rId4" Type="http://schemas.openxmlformats.org/officeDocument/2006/relationships/image" Target="../media/image60.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Nadpis 1"/>
          <p:cNvSpPr>
            <a:spLocks noGrp="1"/>
          </p:cNvSpPr>
          <p:nvPr>
            <p:ph type="ctrTitle"/>
          </p:nvPr>
        </p:nvSpPr>
        <p:spPr>
          <a:xfrm>
            <a:off x="2209800" y="2042847"/>
            <a:ext cx="7772400" cy="1932493"/>
          </a:xfrm>
        </p:spPr>
        <p:txBody>
          <a:bodyPr/>
          <a:lstStyle/>
          <a:p>
            <a:r>
              <a:rPr lang="cs-CZ" altLang="cs-CZ" dirty="0"/>
              <a:t>Magnetické pole</a:t>
            </a:r>
            <a:br>
              <a:rPr lang="cs-CZ" altLang="cs-CZ" dirty="0"/>
            </a:br>
            <a:r>
              <a:rPr lang="cs-CZ" altLang="cs-CZ" dirty="0"/>
              <a:t>Elektromagnetická indukce</a:t>
            </a:r>
            <a:br>
              <a:rPr lang="cs-CZ" altLang="cs-CZ" dirty="0"/>
            </a:br>
            <a:r>
              <a:rPr lang="cs-CZ" altLang="cs-CZ" dirty="0" err="1"/>
              <a:t>Fyz</a:t>
            </a:r>
            <a:r>
              <a:rPr lang="cs-CZ" altLang="cs-CZ" dirty="0"/>
              <a:t> 129</a:t>
            </a:r>
          </a:p>
        </p:txBody>
      </p:sp>
      <p:sp>
        <p:nvSpPr>
          <p:cNvPr id="3" name="Podnadpis 2"/>
          <p:cNvSpPr>
            <a:spLocks noGrp="1"/>
          </p:cNvSpPr>
          <p:nvPr>
            <p:ph type="subTitle" idx="1"/>
          </p:nvPr>
        </p:nvSpPr>
        <p:spPr>
          <a:xfrm>
            <a:off x="2369332" y="4211725"/>
            <a:ext cx="7453336" cy="1440160"/>
          </a:xfrm>
        </p:spPr>
        <p:txBody>
          <a:bodyPr rtlCol="0">
            <a:normAutofit fontScale="92500" lnSpcReduction="20000"/>
          </a:bodyPr>
          <a:lstStyle/>
          <a:p>
            <a:pPr fontAlgn="auto">
              <a:spcAft>
                <a:spcPts val="0"/>
              </a:spcAft>
              <a:defRPr/>
            </a:pPr>
            <a:r>
              <a:rPr lang="cs-CZ" sz="1800" dirty="0">
                <a:solidFill>
                  <a:schemeClr val="tx1"/>
                </a:solidFill>
              </a:rPr>
              <a:t>Magnetické pole tyčového magnetu</a:t>
            </a:r>
          </a:p>
          <a:p>
            <a:pPr fontAlgn="auto">
              <a:spcAft>
                <a:spcPts val="0"/>
              </a:spcAft>
              <a:defRPr/>
            </a:pPr>
            <a:r>
              <a:rPr lang="cs-CZ" sz="1800" dirty="0">
                <a:solidFill>
                  <a:schemeClr val="tx1"/>
                </a:solidFill>
              </a:rPr>
              <a:t>Magnetické pole cívky, magnetické pole přímého vodiče, magnetické indukční čáry, </a:t>
            </a:r>
          </a:p>
          <a:p>
            <a:pPr fontAlgn="auto">
              <a:spcAft>
                <a:spcPts val="0"/>
              </a:spcAft>
              <a:defRPr/>
            </a:pPr>
            <a:r>
              <a:rPr lang="cs-CZ" sz="1800" dirty="0">
                <a:solidFill>
                  <a:schemeClr val="tx1"/>
                </a:solidFill>
              </a:rPr>
              <a:t>Silové účinky magnetického pole</a:t>
            </a:r>
          </a:p>
          <a:p>
            <a:pPr fontAlgn="auto">
              <a:spcAft>
                <a:spcPts val="0"/>
              </a:spcAft>
              <a:defRPr/>
            </a:pPr>
            <a:r>
              <a:rPr lang="cs-CZ" sz="1800" dirty="0">
                <a:solidFill>
                  <a:schemeClr val="tx1"/>
                </a:solidFill>
              </a:rPr>
              <a:t>Vodič ve tvaru smyčky v magnetickém poli</a:t>
            </a:r>
          </a:p>
          <a:p>
            <a:pPr fontAlgn="auto">
              <a:spcAft>
                <a:spcPts val="0"/>
              </a:spcAft>
              <a:defRPr/>
            </a:pPr>
            <a:r>
              <a:rPr lang="cs-CZ" sz="1800" dirty="0">
                <a:solidFill>
                  <a:schemeClr val="tx1"/>
                </a:solidFill>
              </a:rPr>
              <a:t>Elektromagnetická indukce</a:t>
            </a:r>
          </a:p>
        </p:txBody>
      </p:sp>
      <p:sp>
        <p:nvSpPr>
          <p:cNvPr id="4" name="TextovéPole 3"/>
          <p:cNvSpPr txBox="1"/>
          <p:nvPr/>
        </p:nvSpPr>
        <p:spPr>
          <a:xfrm>
            <a:off x="949987" y="6093296"/>
            <a:ext cx="1440160" cy="369332"/>
          </a:xfrm>
          <a:prstGeom prst="rect">
            <a:avLst/>
          </a:prstGeom>
          <a:noFill/>
        </p:spPr>
        <p:txBody>
          <a:bodyPr wrap="square" rtlCol="0">
            <a:spAutoFit/>
          </a:bodyPr>
          <a:lstStyle/>
          <a:p>
            <a:r>
              <a:rPr lang="cs-CZ" dirty="0"/>
              <a:t>28. 8. 2025</a:t>
            </a:r>
          </a:p>
        </p:txBody>
      </p:sp>
      <p:pic>
        <p:nvPicPr>
          <p:cNvPr id="2" name="Obrázek 1">
            <a:extLst>
              <a:ext uri="{FF2B5EF4-FFF2-40B4-BE49-F238E27FC236}">
                <a16:creationId xmlns:a16="http://schemas.microsoft.com/office/drawing/2014/main" id="{64F624DE-DD45-245D-433A-D7C378402E8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294891" y="476672"/>
            <a:ext cx="3602217" cy="900554"/>
          </a:xfrm>
          <a:prstGeom prst="rect">
            <a:avLst/>
          </a:prstGeom>
        </p:spPr>
      </p:pic>
      <p:sp>
        <p:nvSpPr>
          <p:cNvPr id="5" name="TextovéPole 4">
            <a:extLst>
              <a:ext uri="{FF2B5EF4-FFF2-40B4-BE49-F238E27FC236}">
                <a16:creationId xmlns:a16="http://schemas.microsoft.com/office/drawing/2014/main" id="{963FCFAC-D935-7D6D-9B27-6A1C766FFF13}"/>
              </a:ext>
            </a:extLst>
          </p:cNvPr>
          <p:cNvSpPr txBox="1"/>
          <p:nvPr/>
        </p:nvSpPr>
        <p:spPr>
          <a:xfrm>
            <a:off x="3179676" y="6381328"/>
            <a:ext cx="5832648" cy="369332"/>
          </a:xfrm>
          <a:prstGeom prst="rect">
            <a:avLst/>
          </a:prstGeom>
          <a:noFill/>
        </p:spPr>
        <p:txBody>
          <a:bodyPr wrap="square" rtlCol="0">
            <a:spAutoFit/>
          </a:bodyPr>
          <a:ls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cs-CZ" dirty="0"/>
              <a:t>Videa k výuce matematiky a fyziky: </a:t>
            </a:r>
            <a:r>
              <a:rPr lang="cs-CZ" dirty="0">
                <a:hlinkClick r:id="rId3"/>
              </a:rPr>
              <a:t>Petr Němec - YouTube</a:t>
            </a:r>
            <a:endParaRPr lang="cs-CZ"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1"/>
          <p:cNvSpPr>
            <a:spLocks noGrp="1"/>
          </p:cNvSpPr>
          <p:nvPr>
            <p:ph type="title"/>
          </p:nvPr>
        </p:nvSpPr>
        <p:spPr>
          <a:xfrm>
            <a:off x="623392" y="476672"/>
            <a:ext cx="10972800" cy="562074"/>
          </a:xfrm>
        </p:spPr>
        <p:txBody>
          <a:bodyPr/>
          <a:lstStyle/>
          <a:p>
            <a:r>
              <a:rPr lang="cs-CZ" altLang="cs-CZ" sz="3200" dirty="0"/>
              <a:t>Magnetická indukční čára</a:t>
            </a:r>
          </a:p>
        </p:txBody>
      </p:sp>
      <p:sp>
        <p:nvSpPr>
          <p:cNvPr id="4" name="TextovéPole 3"/>
          <p:cNvSpPr txBox="1"/>
          <p:nvPr/>
        </p:nvSpPr>
        <p:spPr>
          <a:xfrm>
            <a:off x="335360" y="931903"/>
            <a:ext cx="11521280" cy="1200329"/>
          </a:xfrm>
          <a:prstGeom prst="rect">
            <a:avLst/>
          </a:prstGeom>
          <a:noFill/>
        </p:spPr>
        <p:txBody>
          <a:bodyPr wrap="square" rtlCol="0">
            <a:spAutoFit/>
          </a:bodyPr>
          <a:lstStyle/>
          <a:p>
            <a:r>
              <a:rPr lang="cs-CZ" dirty="0"/>
              <a:t>V roce 1820 zjistil Hans Christian Oersted souvislost magnetického pole s elektrickým proudem. Pozoroval, že magnetka umístěná v blízkosti vodiče změní svou polohu, jakmile vodičem začne procházet elektrický proud.</a:t>
            </a:r>
          </a:p>
          <a:p>
            <a:r>
              <a:rPr lang="cs-CZ" dirty="0"/>
              <a:t>Magnetka je malý magnet zhotovená z ocelového plechu ve tvaru kosočtverce a je otáčivá kolem svislé osy. Jako každý magnet má severní (</a:t>
            </a:r>
            <a:r>
              <a:rPr lang="cs-CZ" dirty="0" err="1"/>
              <a:t>North</a:t>
            </a:r>
            <a:r>
              <a:rPr lang="cs-CZ" dirty="0"/>
              <a:t>) a jižní (</a:t>
            </a:r>
            <a:r>
              <a:rPr lang="cs-CZ" dirty="0" err="1"/>
              <a:t>South</a:t>
            </a:r>
            <a:r>
              <a:rPr lang="cs-CZ" dirty="0"/>
              <a:t>) pól.</a:t>
            </a:r>
          </a:p>
        </p:txBody>
      </p:sp>
      <p:pic>
        <p:nvPicPr>
          <p:cNvPr id="1026" name="Picture 2" descr="https://docplayer.cz/docs-images/88/115127006/images/48-0.jpg"/>
          <p:cNvPicPr>
            <a:picLocks noChangeAspect="1" noChangeArrowheads="1"/>
          </p:cNvPicPr>
          <p:nvPr/>
        </p:nvPicPr>
        <p:blipFill rotWithShape="1">
          <a:blip r:embed="rId2">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val="0"/>
              </a:ext>
            </a:extLst>
          </a:blip>
          <a:srcRect l="5108" t="4185" r="13164" b="27469"/>
          <a:stretch/>
        </p:blipFill>
        <p:spPr bwMode="auto">
          <a:xfrm>
            <a:off x="1487488" y="3789040"/>
            <a:ext cx="3135707" cy="2400776"/>
          </a:xfrm>
          <a:prstGeom prst="rect">
            <a:avLst/>
          </a:prstGeom>
          <a:noFill/>
          <a:extLst>
            <a:ext uri="{909E8E84-426E-40DD-AFC4-6F175D3DCCD1}">
              <a14:hiddenFill xmlns:a14="http://schemas.microsoft.com/office/drawing/2010/main">
                <a:solidFill>
                  <a:srgbClr val="FFFFFF"/>
                </a:solidFill>
              </a14:hiddenFill>
            </a:ext>
          </a:extLst>
        </p:spPr>
      </p:pic>
      <p:sp>
        <p:nvSpPr>
          <p:cNvPr id="5" name="TextovéPole 4"/>
          <p:cNvSpPr txBox="1"/>
          <p:nvPr/>
        </p:nvSpPr>
        <p:spPr>
          <a:xfrm>
            <a:off x="335360" y="2129741"/>
            <a:ext cx="11377264" cy="1600438"/>
          </a:xfrm>
          <a:prstGeom prst="rect">
            <a:avLst/>
          </a:prstGeom>
          <a:noFill/>
        </p:spPr>
        <p:txBody>
          <a:bodyPr wrap="square" rtlCol="0">
            <a:spAutoFit/>
          </a:bodyPr>
          <a:lstStyle/>
          <a:p>
            <a:r>
              <a:rPr lang="cs-CZ" dirty="0"/>
              <a:t>Za magnetku můžeme považovat i ocelové piliny rozložené na vodorovné ploše, kterou ve svislém směru prochází vodič protékaný elektrickým proudem.</a:t>
            </a:r>
          </a:p>
          <a:p>
            <a:r>
              <a:rPr lang="cs-CZ" dirty="0"/>
              <a:t>Ocelové piliny se uspořádají do soustředných kružnic – indukčních čar.</a:t>
            </a:r>
          </a:p>
          <a:p>
            <a:endParaRPr lang="cs-CZ" sz="800" dirty="0"/>
          </a:p>
          <a:p>
            <a:r>
              <a:rPr lang="cs-CZ" dirty="0"/>
              <a:t>Magnetická indukční čára je uzavřená křivka, jejíž tečna má směr malé magnetky umístěné v magnetickém poli vytvořeným elektrickým proudem procházejícím vodičem.</a:t>
            </a:r>
          </a:p>
        </p:txBody>
      </p:sp>
      <p:pic>
        <p:nvPicPr>
          <p:cNvPr id="1028" name="Picture 4" descr="https://slideplayer.cz/slide/3142862/11/images/6/Mg+pole+vodi%C4%8De+s+proudem.jpg"/>
          <p:cNvPicPr>
            <a:picLocks noChangeAspect="1" noChangeArrowheads="1"/>
          </p:cNvPicPr>
          <p:nvPr/>
        </p:nvPicPr>
        <p:blipFill rotWithShape="1">
          <a:blip r:embed="rId4">
            <a:extLst>
              <a:ext uri="{28A0092B-C50C-407E-A947-70E740481C1C}">
                <a14:useLocalDpi xmlns:a14="http://schemas.microsoft.com/office/drawing/2010/main" val="0"/>
              </a:ext>
            </a:extLst>
          </a:blip>
          <a:srcRect l="5116" t="16087" r="32672" b="33513"/>
          <a:stretch/>
        </p:blipFill>
        <p:spPr bwMode="auto">
          <a:xfrm>
            <a:off x="6312024" y="3738772"/>
            <a:ext cx="3951278" cy="2400776"/>
          </a:xfrm>
          <a:prstGeom prst="rect">
            <a:avLst/>
          </a:prstGeom>
          <a:noFill/>
          <a:extLst>
            <a:ext uri="{909E8E84-426E-40DD-AFC4-6F175D3DCCD1}">
              <a14:hiddenFill xmlns:a14="http://schemas.microsoft.com/office/drawing/2010/main">
                <a:solidFill>
                  <a:srgbClr val="FFFFFF"/>
                </a:solidFill>
              </a14:hiddenFill>
            </a:ext>
          </a:extLst>
        </p:spPr>
      </p:pic>
      <p:sp>
        <p:nvSpPr>
          <p:cNvPr id="6" name="TextovéPole 5"/>
          <p:cNvSpPr txBox="1"/>
          <p:nvPr/>
        </p:nvSpPr>
        <p:spPr>
          <a:xfrm>
            <a:off x="2495600" y="6248677"/>
            <a:ext cx="1296144" cy="369332"/>
          </a:xfrm>
          <a:prstGeom prst="rect">
            <a:avLst/>
          </a:prstGeom>
          <a:noFill/>
        </p:spPr>
        <p:txBody>
          <a:bodyPr wrap="square" rtlCol="0">
            <a:spAutoFit/>
          </a:bodyPr>
          <a:lstStyle/>
          <a:p>
            <a:r>
              <a:rPr lang="cs-CZ" dirty="0"/>
              <a:t>Magnetka</a:t>
            </a:r>
          </a:p>
        </p:txBody>
      </p:sp>
      <p:sp>
        <p:nvSpPr>
          <p:cNvPr id="7" name="TextovéPole 6"/>
          <p:cNvSpPr txBox="1"/>
          <p:nvPr/>
        </p:nvSpPr>
        <p:spPr>
          <a:xfrm>
            <a:off x="6672064" y="6139548"/>
            <a:ext cx="3951278" cy="646331"/>
          </a:xfrm>
          <a:prstGeom prst="rect">
            <a:avLst/>
          </a:prstGeom>
          <a:noFill/>
        </p:spPr>
        <p:txBody>
          <a:bodyPr wrap="square" rtlCol="0">
            <a:spAutoFit/>
          </a:bodyPr>
          <a:lstStyle/>
          <a:p>
            <a:r>
              <a:rPr lang="cs-CZ" dirty="0"/>
              <a:t>Magnetické indukční čáry zobrazené ocelovými pilinami</a:t>
            </a:r>
          </a:p>
        </p:txBody>
      </p:sp>
    </p:spTree>
    <p:extLst>
      <p:ext uri="{BB962C8B-B14F-4D97-AF65-F5344CB8AC3E}">
        <p14:creationId xmlns:p14="http://schemas.microsoft.com/office/powerpoint/2010/main" val="24132794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Nadpis 1"/>
          <p:cNvSpPr>
            <a:spLocks noGrp="1"/>
          </p:cNvSpPr>
          <p:nvPr>
            <p:ph type="title"/>
          </p:nvPr>
        </p:nvSpPr>
        <p:spPr>
          <a:xfrm>
            <a:off x="623392" y="476672"/>
            <a:ext cx="10972800" cy="562074"/>
          </a:xfrm>
        </p:spPr>
        <p:txBody>
          <a:bodyPr/>
          <a:lstStyle/>
          <a:p>
            <a:r>
              <a:rPr lang="cs-CZ" altLang="cs-CZ" sz="3200" dirty="0"/>
              <a:t>Magnetické pole přímého vodiče s proudem</a:t>
            </a:r>
          </a:p>
        </p:txBody>
      </p:sp>
      <p:pic>
        <p:nvPicPr>
          <p:cNvPr id="4099" name="Obrázek 2"/>
          <p:cNvPicPr>
            <a:picLocks noChangeAspect="1"/>
          </p:cNvPicPr>
          <p:nvPr/>
        </p:nvPicPr>
        <p:blipFill rotWithShape="1">
          <a:blip r:embed="rId2">
            <a:extLst>
              <a:ext uri="{28A0092B-C50C-407E-A947-70E740481C1C}">
                <a14:useLocalDpi xmlns:a14="http://schemas.microsoft.com/office/drawing/2010/main" val="0"/>
              </a:ext>
            </a:extLst>
          </a:blip>
          <a:srcRect l="14060" t="13235" r="10245" b="27335"/>
          <a:stretch/>
        </p:blipFill>
        <p:spPr bwMode="auto">
          <a:xfrm>
            <a:off x="1847528" y="1306008"/>
            <a:ext cx="2952327" cy="26792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ovéPole 1"/>
          <p:cNvSpPr txBox="1"/>
          <p:nvPr/>
        </p:nvSpPr>
        <p:spPr>
          <a:xfrm>
            <a:off x="335360" y="4295387"/>
            <a:ext cx="5774432" cy="2031325"/>
          </a:xfrm>
          <a:prstGeom prst="rect">
            <a:avLst/>
          </a:prstGeom>
          <a:noFill/>
          <a:ln w="19050">
            <a:solidFill>
              <a:srgbClr val="FF0000"/>
            </a:solidFill>
          </a:ln>
        </p:spPr>
        <p:txBody>
          <a:bodyPr wrap="square" rtlCol="0">
            <a:spAutoFit/>
          </a:bodyPr>
          <a:lstStyle/>
          <a:p>
            <a:r>
              <a:rPr lang="cs-CZ" dirty="0"/>
              <a:t>Magnetické indukční čáry přímého vodiče s proudem mají tvar soustředných kružnic. Jsou rozloženy v rovině kolmé k vodiči a jejich středy leží v místě, v němž vodič prochází rovinou.</a:t>
            </a:r>
          </a:p>
          <a:p>
            <a:r>
              <a:rPr lang="cs-CZ" dirty="0"/>
              <a:t>Magnetické pole je důsledkem pohybu částic s elektrickým nábojem, například elektronů, a vzniká v okolí vodičů s proudem.</a:t>
            </a:r>
          </a:p>
        </p:txBody>
      </p:sp>
      <p:pic>
        <p:nvPicPr>
          <p:cNvPr id="6" name="Obrázek 2"/>
          <p:cNvPicPr>
            <a:picLocks noChangeAspect="1"/>
          </p:cNvPicPr>
          <p:nvPr/>
        </p:nvPicPr>
        <p:blipFill rotWithShape="1">
          <a:blip r:embed="rId3">
            <a:extLst>
              <a:ext uri="{28A0092B-C50C-407E-A947-70E740481C1C}">
                <a14:useLocalDpi xmlns:a14="http://schemas.microsoft.com/office/drawing/2010/main" val="0"/>
              </a:ext>
            </a:extLst>
          </a:blip>
          <a:srcRect l="20364" t="7035" r="27230" b="14864"/>
          <a:stretch/>
        </p:blipFill>
        <p:spPr bwMode="auto">
          <a:xfrm>
            <a:off x="8328248" y="1271728"/>
            <a:ext cx="1651316" cy="2909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ovéPole 2"/>
          <p:cNvSpPr txBox="1"/>
          <p:nvPr/>
        </p:nvSpPr>
        <p:spPr>
          <a:xfrm>
            <a:off x="6456040" y="4295387"/>
            <a:ext cx="5140152" cy="2031325"/>
          </a:xfrm>
          <a:prstGeom prst="rect">
            <a:avLst/>
          </a:prstGeom>
          <a:noFill/>
          <a:ln w="19050">
            <a:solidFill>
              <a:srgbClr val="FF0000"/>
            </a:solidFill>
          </a:ln>
        </p:spPr>
        <p:txBody>
          <a:bodyPr wrap="square" rtlCol="0">
            <a:spAutoFit/>
          </a:bodyPr>
          <a:lstStyle/>
          <a:p>
            <a:r>
              <a:rPr lang="cs-CZ" dirty="0"/>
              <a:t>Orientace indukčních čar závisí na směru proudu a k určení orientace používáme </a:t>
            </a:r>
          </a:p>
          <a:p>
            <a:endParaRPr lang="cs-CZ" sz="900" dirty="0"/>
          </a:p>
          <a:p>
            <a:r>
              <a:rPr lang="cs-CZ" b="1" dirty="0"/>
              <a:t>Ampérovo pravidlo</a:t>
            </a:r>
            <a:r>
              <a:rPr lang="cs-CZ" dirty="0"/>
              <a:t> </a:t>
            </a:r>
            <a:r>
              <a:rPr lang="cs-CZ" b="1" dirty="0"/>
              <a:t>pravé ruky</a:t>
            </a:r>
            <a:r>
              <a:rPr lang="cs-CZ" dirty="0"/>
              <a:t>:</a:t>
            </a:r>
          </a:p>
          <a:p>
            <a:endParaRPr lang="cs-CZ" sz="900" dirty="0"/>
          </a:p>
          <a:p>
            <a:r>
              <a:rPr lang="cs-CZ" dirty="0"/>
              <a:t>Naznačíme-li uchopení vodiče do pravé ruky tak, aby palec ukazoval směr proudu ve vodiči, pak prsty ukazují orientaci magnetických indukčních čar</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Nadpis 1"/>
          <p:cNvSpPr>
            <a:spLocks noGrp="1"/>
          </p:cNvSpPr>
          <p:nvPr>
            <p:ph type="title"/>
          </p:nvPr>
        </p:nvSpPr>
        <p:spPr>
          <a:xfrm>
            <a:off x="1981200" y="274638"/>
            <a:ext cx="8229600" cy="778098"/>
          </a:xfrm>
        </p:spPr>
        <p:txBody>
          <a:bodyPr/>
          <a:lstStyle/>
          <a:p>
            <a:r>
              <a:rPr lang="cs-CZ" altLang="cs-CZ" sz="2000" dirty="0"/>
              <a:t>Magnetické pole tyčového magnetu a magnetické pole cívky s proudem</a:t>
            </a:r>
          </a:p>
        </p:txBody>
      </p:sp>
      <p:pic>
        <p:nvPicPr>
          <p:cNvPr id="3075" name="Obrázek 2"/>
          <p:cNvPicPr>
            <a:picLocks/>
          </p:cNvPicPr>
          <p:nvPr/>
        </p:nvPicPr>
        <p:blipFill>
          <a:blip r:embed="rId2">
            <a:extLst>
              <a:ext uri="{28A0092B-C50C-407E-A947-70E740481C1C}">
                <a14:useLocalDpi xmlns:a14="http://schemas.microsoft.com/office/drawing/2010/main" val="0"/>
              </a:ext>
            </a:extLst>
          </a:blip>
          <a:srcRect t="8876" b="9109"/>
          <a:stretch>
            <a:fillRect/>
          </a:stretch>
        </p:blipFill>
        <p:spPr bwMode="auto">
          <a:xfrm>
            <a:off x="6312464" y="1916832"/>
            <a:ext cx="3960000" cy="252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Obrázek 3"/>
          <p:cNvPicPr>
            <a:picLocks/>
          </p:cNvPicPr>
          <p:nvPr/>
        </p:nvPicPr>
        <p:blipFill rotWithShape="1">
          <a:blip r:embed="rId3" cstate="print">
            <a:extLst>
              <a:ext uri="{28A0092B-C50C-407E-A947-70E740481C1C}">
                <a14:useLocalDpi xmlns:a14="http://schemas.microsoft.com/office/drawing/2010/main" val="0"/>
              </a:ext>
            </a:extLst>
          </a:blip>
          <a:srcRect b="9197"/>
          <a:stretch/>
        </p:blipFill>
        <p:spPr>
          <a:xfrm>
            <a:off x="1919976" y="1916832"/>
            <a:ext cx="3960000" cy="2520000"/>
          </a:xfrm>
          <a:prstGeom prst="rect">
            <a:avLst/>
          </a:prstGeom>
        </p:spPr>
      </p:pic>
      <p:sp>
        <p:nvSpPr>
          <p:cNvPr id="2" name="TextovéPole 1"/>
          <p:cNvSpPr txBox="1"/>
          <p:nvPr/>
        </p:nvSpPr>
        <p:spPr>
          <a:xfrm>
            <a:off x="3071884" y="1466557"/>
            <a:ext cx="1656184" cy="369332"/>
          </a:xfrm>
          <a:prstGeom prst="rect">
            <a:avLst/>
          </a:prstGeom>
          <a:noFill/>
        </p:spPr>
        <p:txBody>
          <a:bodyPr wrap="square" rtlCol="0">
            <a:spAutoFit/>
          </a:bodyPr>
          <a:lstStyle/>
          <a:p>
            <a:r>
              <a:rPr lang="cs-CZ" dirty="0"/>
              <a:t>Tyčový magnet</a:t>
            </a:r>
          </a:p>
        </p:txBody>
      </p:sp>
      <p:sp>
        <p:nvSpPr>
          <p:cNvPr id="6" name="TextovéPole 5"/>
          <p:cNvSpPr txBox="1"/>
          <p:nvPr/>
        </p:nvSpPr>
        <p:spPr>
          <a:xfrm>
            <a:off x="7392364" y="1466557"/>
            <a:ext cx="1800200" cy="369332"/>
          </a:xfrm>
          <a:prstGeom prst="rect">
            <a:avLst/>
          </a:prstGeom>
          <a:noFill/>
        </p:spPr>
        <p:txBody>
          <a:bodyPr wrap="square" rtlCol="0">
            <a:spAutoFit/>
          </a:bodyPr>
          <a:lstStyle/>
          <a:p>
            <a:r>
              <a:rPr lang="cs-CZ" dirty="0"/>
              <a:t>Cívka s proudem</a:t>
            </a:r>
          </a:p>
        </p:txBody>
      </p:sp>
      <p:sp>
        <p:nvSpPr>
          <p:cNvPr id="3" name="Obdélník 2"/>
          <p:cNvSpPr/>
          <p:nvPr/>
        </p:nvSpPr>
        <p:spPr>
          <a:xfrm>
            <a:off x="983432" y="4839263"/>
            <a:ext cx="10441160" cy="923330"/>
          </a:xfrm>
          <a:prstGeom prst="rect">
            <a:avLst/>
          </a:prstGeom>
        </p:spPr>
        <p:txBody>
          <a:bodyPr wrap="square">
            <a:spAutoFit/>
          </a:bodyPr>
          <a:lstStyle/>
          <a:p>
            <a:r>
              <a:rPr lang="cs-CZ" dirty="0"/>
              <a:t>Cívka s proudem má kolem sebe magnetické pole, podobné poli kolem tyčového magnetu. Na jednom konci je severní </a:t>
            </a:r>
            <a:r>
              <a:rPr lang="cs-CZ" b="1" dirty="0"/>
              <a:t>N</a:t>
            </a:r>
            <a:r>
              <a:rPr lang="cs-CZ" dirty="0"/>
              <a:t> a na druhém konci je jižní </a:t>
            </a:r>
            <a:r>
              <a:rPr lang="cs-CZ" b="1" dirty="0"/>
              <a:t>S</a:t>
            </a:r>
            <a:r>
              <a:rPr lang="cs-CZ" dirty="0"/>
              <a:t> magnetický pól. Přitom při změně polarity na zdroji se magnetické póly vymění. </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1981200" y="152032"/>
            <a:ext cx="8229600" cy="706090"/>
          </a:xfrm>
        </p:spPr>
        <p:txBody>
          <a:bodyPr/>
          <a:lstStyle/>
          <a:p>
            <a:r>
              <a:rPr lang="cs-CZ" sz="2400" dirty="0"/>
              <a:t>Zobrazení magnetického pole – magnetické indukční čáry</a:t>
            </a:r>
          </a:p>
        </p:txBody>
      </p:sp>
      <p:pic>
        <p:nvPicPr>
          <p:cNvPr id="3" name="Obrázek 2"/>
          <p:cNvPicPr>
            <a:picLocks noChangeAspect="1"/>
          </p:cNvPicPr>
          <p:nvPr/>
        </p:nvPicPr>
        <p:blipFill rotWithShape="1">
          <a:blip r:embed="rId2" cstate="print">
            <a:extLst>
              <a:ext uri="{28A0092B-C50C-407E-A947-70E740481C1C}">
                <a14:useLocalDpi xmlns:a14="http://schemas.microsoft.com/office/drawing/2010/main" val="0"/>
              </a:ext>
            </a:extLst>
          </a:blip>
          <a:srcRect l="2812" t="7177" r="49194" b="55038"/>
          <a:stretch/>
        </p:blipFill>
        <p:spPr>
          <a:xfrm>
            <a:off x="2783632" y="1515797"/>
            <a:ext cx="2880320" cy="1592153"/>
          </a:xfrm>
          <a:prstGeom prst="rect">
            <a:avLst/>
          </a:prstGeom>
        </p:spPr>
      </p:pic>
      <p:sp>
        <p:nvSpPr>
          <p:cNvPr id="4" name="TextovéPole 3"/>
          <p:cNvSpPr txBox="1"/>
          <p:nvPr/>
        </p:nvSpPr>
        <p:spPr>
          <a:xfrm>
            <a:off x="371364" y="5762444"/>
            <a:ext cx="11449272" cy="923330"/>
          </a:xfrm>
          <a:prstGeom prst="rect">
            <a:avLst/>
          </a:prstGeom>
          <a:noFill/>
        </p:spPr>
        <p:txBody>
          <a:bodyPr wrap="square" rtlCol="0">
            <a:spAutoFit/>
          </a:bodyPr>
          <a:lstStyle/>
          <a:p>
            <a:r>
              <a:rPr lang="cs-CZ" dirty="0"/>
              <a:t>Magnetické pole lze „zviditelnit“ pomoci železných pilin, tak jak je vidět na obrázku. Železné piliny umístěné do magnetického pole závitu a) nebo do magnetického pole cívky b) se chovají jako miniaturní tyčový magnet. Opačné póly se vzájemně přitahují a seřadí se tak do řad nazývaných </a:t>
            </a:r>
            <a:r>
              <a:rPr lang="cs-CZ" b="1" dirty="0"/>
              <a:t>magnetické indukční čáry</a:t>
            </a:r>
            <a:r>
              <a:rPr lang="cs-CZ" dirty="0"/>
              <a:t>.</a:t>
            </a:r>
          </a:p>
        </p:txBody>
      </p:sp>
      <p:pic>
        <p:nvPicPr>
          <p:cNvPr id="5" name="Obrázek 4">
            <a:extLst>
              <a:ext uri="{FF2B5EF4-FFF2-40B4-BE49-F238E27FC236}">
                <a16:creationId xmlns:a16="http://schemas.microsoft.com/office/drawing/2014/main" id="{89A86DAE-8E24-1292-E943-4774BFA7E13F}"/>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56807" t="6056" r="2399" b="54640"/>
          <a:stretch/>
        </p:blipFill>
        <p:spPr>
          <a:xfrm rot="5400000">
            <a:off x="5627948" y="1376772"/>
            <a:ext cx="2448272" cy="1656185"/>
          </a:xfrm>
          <a:prstGeom prst="rect">
            <a:avLst/>
          </a:prstGeom>
        </p:spPr>
      </p:pic>
      <p:pic>
        <p:nvPicPr>
          <p:cNvPr id="6" name="Obrázek 5">
            <a:extLst>
              <a:ext uri="{FF2B5EF4-FFF2-40B4-BE49-F238E27FC236}">
                <a16:creationId xmlns:a16="http://schemas.microsoft.com/office/drawing/2014/main" id="{97F792D1-B8ED-8E5D-6E2B-AC67B2D57968}"/>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56806" t="47463" r="2399" b="8106"/>
          <a:stretch/>
        </p:blipFill>
        <p:spPr>
          <a:xfrm>
            <a:off x="6023991" y="3775836"/>
            <a:ext cx="2448272" cy="1872208"/>
          </a:xfrm>
          <a:prstGeom prst="rect">
            <a:avLst/>
          </a:prstGeom>
        </p:spPr>
      </p:pic>
      <p:pic>
        <p:nvPicPr>
          <p:cNvPr id="7" name="Obrázek 6">
            <a:extLst>
              <a:ext uri="{FF2B5EF4-FFF2-40B4-BE49-F238E27FC236}">
                <a16:creationId xmlns:a16="http://schemas.microsoft.com/office/drawing/2014/main" id="{D044B2FA-3164-579D-ABD7-0A15143F55DE}"/>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2812" t="55223" r="49194" b="6992"/>
          <a:stretch/>
        </p:blipFill>
        <p:spPr>
          <a:xfrm>
            <a:off x="2783632" y="3925080"/>
            <a:ext cx="2880320" cy="1592152"/>
          </a:xfrm>
          <a:prstGeom prst="rect">
            <a:avLst/>
          </a:prstGeom>
        </p:spPr>
      </p:pic>
    </p:spTree>
    <p:extLst>
      <p:ext uri="{BB962C8B-B14F-4D97-AF65-F5344CB8AC3E}">
        <p14:creationId xmlns:p14="http://schemas.microsoft.com/office/powerpoint/2010/main" val="25579193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Nadpis 1"/>
          <p:cNvSpPr>
            <a:spLocks noGrp="1"/>
          </p:cNvSpPr>
          <p:nvPr>
            <p:ph type="title"/>
          </p:nvPr>
        </p:nvSpPr>
        <p:spPr/>
        <p:txBody>
          <a:bodyPr/>
          <a:lstStyle/>
          <a:p>
            <a:r>
              <a:rPr lang="cs-CZ" altLang="cs-CZ" sz="2800" dirty="0"/>
              <a:t>Orientace magnetických indukčních čar -Ampérovo pravidlo pravé ruky</a:t>
            </a:r>
          </a:p>
        </p:txBody>
      </p:sp>
      <p:pic>
        <p:nvPicPr>
          <p:cNvPr id="5125" name="Picture 5"/>
          <p:cNvPicPr>
            <a:picLocks noChangeAspect="1" noChangeArrowheads="1"/>
          </p:cNvPicPr>
          <p:nvPr/>
        </p:nvPicPr>
        <p:blipFill rotWithShape="1">
          <a:blip r:embed="rId2">
            <a:extLst>
              <a:ext uri="{28A0092B-C50C-407E-A947-70E740481C1C}">
                <a14:useLocalDpi xmlns:a14="http://schemas.microsoft.com/office/drawing/2010/main" val="0"/>
              </a:ext>
            </a:extLst>
          </a:blip>
          <a:srcRect b="2211"/>
          <a:stretch/>
        </p:blipFill>
        <p:spPr bwMode="auto">
          <a:xfrm>
            <a:off x="2687632" y="1196753"/>
            <a:ext cx="6816735" cy="30963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Obdélník 1"/>
          <p:cNvSpPr/>
          <p:nvPr/>
        </p:nvSpPr>
        <p:spPr>
          <a:xfrm>
            <a:off x="600542" y="4293097"/>
            <a:ext cx="11017224" cy="923330"/>
          </a:xfrm>
          <a:prstGeom prst="rect">
            <a:avLst/>
          </a:prstGeom>
        </p:spPr>
        <p:txBody>
          <a:bodyPr wrap="square">
            <a:spAutoFit/>
          </a:bodyPr>
          <a:lstStyle/>
          <a:p>
            <a:r>
              <a:rPr lang="pt-BR" b="1" dirty="0"/>
              <a:t>AMPÉROVO PRAVIDLO PRAVÉ RUKY</a:t>
            </a:r>
            <a:r>
              <a:rPr lang="cs-CZ" b="1" dirty="0"/>
              <a:t> - cívka</a:t>
            </a:r>
            <a:r>
              <a:rPr lang="pt-BR" b="1" dirty="0"/>
              <a:t>:</a:t>
            </a:r>
          </a:p>
          <a:p>
            <a:r>
              <a:rPr lang="cs-CZ" dirty="0"/>
              <a:t>Cívku uchopíme do pravé ruky tak, že ohnuté prsty ukazují směr elektrického proudu </a:t>
            </a:r>
            <a:r>
              <a:rPr lang="pl-PL" dirty="0"/>
              <a:t>v závitech cívky, palec pak ukazuje na severní </a:t>
            </a:r>
            <a:r>
              <a:rPr lang="cs-CZ" dirty="0"/>
              <a:t>magnetický pól.</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1981200" y="274638"/>
            <a:ext cx="8229600" cy="562074"/>
          </a:xfrm>
        </p:spPr>
        <p:txBody>
          <a:bodyPr/>
          <a:lstStyle/>
          <a:p>
            <a:r>
              <a:rPr lang="cs-CZ" sz="2800" dirty="0"/>
              <a:t>Silové účinky magnetického pole</a:t>
            </a:r>
          </a:p>
        </p:txBody>
      </p:sp>
      <p:sp>
        <p:nvSpPr>
          <p:cNvPr id="3" name="TextovéPole 2"/>
          <p:cNvSpPr txBox="1"/>
          <p:nvPr/>
        </p:nvSpPr>
        <p:spPr>
          <a:xfrm>
            <a:off x="623392" y="908721"/>
            <a:ext cx="11017224" cy="1754326"/>
          </a:xfrm>
          <a:prstGeom prst="rect">
            <a:avLst/>
          </a:prstGeom>
          <a:noFill/>
        </p:spPr>
        <p:txBody>
          <a:bodyPr wrap="square" rtlCol="0">
            <a:spAutoFit/>
          </a:bodyPr>
          <a:lstStyle/>
          <a:p>
            <a:r>
              <a:rPr lang="cs-CZ" dirty="0"/>
              <a:t>V gravitačním poli působí na hmotná tělesa gravitační síla </a:t>
            </a:r>
            <a:r>
              <a:rPr lang="cs-CZ" dirty="0" err="1"/>
              <a:t>F</a:t>
            </a:r>
            <a:r>
              <a:rPr lang="cs-CZ" baseline="-25000" dirty="0" err="1"/>
              <a:t>g</a:t>
            </a:r>
            <a:r>
              <a:rPr lang="cs-CZ" dirty="0"/>
              <a:t> – viz Newtonův gravitační zákon.</a:t>
            </a:r>
          </a:p>
          <a:p>
            <a:r>
              <a:rPr lang="cs-CZ" dirty="0"/>
              <a:t>V elektrickém poli působí na elektricky nabité těleso elektrická síla </a:t>
            </a:r>
            <a:r>
              <a:rPr lang="cs-CZ" dirty="0" err="1"/>
              <a:t>F</a:t>
            </a:r>
            <a:r>
              <a:rPr lang="cs-CZ" baseline="-25000" dirty="0" err="1"/>
              <a:t>e</a:t>
            </a:r>
            <a:r>
              <a:rPr lang="cs-CZ" dirty="0"/>
              <a:t> – viz Coulombův zákon.</a:t>
            </a:r>
          </a:p>
          <a:p>
            <a:endParaRPr lang="cs-CZ" dirty="0"/>
          </a:p>
          <a:p>
            <a:r>
              <a:rPr lang="cs-CZ" b="1" dirty="0"/>
              <a:t>Silové působení určitého druhu je charakteristickou vlastností každého fyzikálního pole</a:t>
            </a:r>
          </a:p>
          <a:p>
            <a:endParaRPr lang="cs-CZ" dirty="0"/>
          </a:p>
          <a:p>
            <a:pPr algn="ctr"/>
            <a:r>
              <a:rPr lang="cs-CZ" b="1" dirty="0"/>
              <a:t>V magnetickém poli působí na vodič, kterým prochází elektrický proud magnetická síla </a:t>
            </a:r>
            <a:r>
              <a:rPr lang="cs-CZ" b="1" dirty="0" err="1"/>
              <a:t>F</a:t>
            </a:r>
            <a:r>
              <a:rPr lang="cs-CZ" b="1" baseline="-25000" dirty="0" err="1"/>
              <a:t>m</a:t>
            </a:r>
            <a:r>
              <a:rPr lang="cs-CZ" b="1" dirty="0"/>
              <a:t> </a:t>
            </a:r>
          </a:p>
        </p:txBody>
      </p:sp>
      <p:pic>
        <p:nvPicPr>
          <p:cNvPr id="4" name="Obrázek 2"/>
          <p:cNvPicPr>
            <a:picLocks noChangeAspect="1"/>
          </p:cNvPicPr>
          <p:nvPr/>
        </p:nvPicPr>
        <p:blipFill>
          <a:blip r:embed="rId2">
            <a:extLst>
              <a:ext uri="{28A0092B-C50C-407E-A947-70E740481C1C}">
                <a14:useLocalDpi xmlns:a14="http://schemas.microsoft.com/office/drawing/2010/main" val="0"/>
              </a:ext>
            </a:extLst>
          </a:blip>
          <a:srcRect l="7724" t="4668" r="4987" b="13492"/>
          <a:stretch>
            <a:fillRect/>
          </a:stretch>
        </p:blipFill>
        <p:spPr bwMode="auto">
          <a:xfrm>
            <a:off x="623392" y="2891871"/>
            <a:ext cx="3240360" cy="33660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ovéPole 4"/>
          <p:cNvSpPr txBox="1"/>
          <p:nvPr/>
        </p:nvSpPr>
        <p:spPr>
          <a:xfrm>
            <a:off x="4367808" y="3417878"/>
            <a:ext cx="6696746" cy="1477328"/>
          </a:xfrm>
          <a:prstGeom prst="rect">
            <a:avLst/>
          </a:prstGeom>
          <a:noFill/>
        </p:spPr>
        <p:txBody>
          <a:bodyPr wrap="square" rtlCol="0">
            <a:spAutoFit/>
          </a:bodyPr>
          <a:lstStyle/>
          <a:p>
            <a:r>
              <a:rPr lang="cs-CZ" dirty="0"/>
              <a:t>Mezi póly permanentního magnetu je umístěn vodič, který připojíme ke zdroji napětí. Podle směru proudu a orientace magnetických indukčních čar permanentního magnetu se vodič vychýlí vpravo nebo vlevo. </a:t>
            </a:r>
          </a:p>
          <a:p>
            <a:r>
              <a:rPr lang="cs-CZ" dirty="0"/>
              <a:t>Viz </a:t>
            </a:r>
            <a:r>
              <a:rPr lang="cs-CZ" dirty="0" err="1"/>
              <a:t>Flemingovo</a:t>
            </a:r>
            <a:r>
              <a:rPr lang="cs-CZ" dirty="0"/>
              <a:t> pravidlo levé ruky dále.</a:t>
            </a:r>
          </a:p>
        </p:txBody>
      </p:sp>
    </p:spTree>
    <p:extLst>
      <p:ext uri="{BB962C8B-B14F-4D97-AF65-F5344CB8AC3E}">
        <p14:creationId xmlns:p14="http://schemas.microsoft.com/office/powerpoint/2010/main" val="258389917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Nadpis 1"/>
          <p:cNvSpPr>
            <a:spLocks noGrp="1"/>
          </p:cNvSpPr>
          <p:nvPr>
            <p:ph type="title"/>
          </p:nvPr>
        </p:nvSpPr>
        <p:spPr/>
        <p:txBody>
          <a:bodyPr/>
          <a:lstStyle/>
          <a:p>
            <a:r>
              <a:rPr lang="cs-CZ" altLang="cs-CZ" sz="2000"/>
              <a:t>Vzájemné působení magnetických polí magnetu a vodiče s proudem</a:t>
            </a:r>
          </a:p>
        </p:txBody>
      </p:sp>
      <p:pic>
        <p:nvPicPr>
          <p:cNvPr id="7171" name="Obrázek 2"/>
          <p:cNvPicPr>
            <a:picLocks noChangeAspect="1"/>
          </p:cNvPicPr>
          <p:nvPr/>
        </p:nvPicPr>
        <p:blipFill>
          <a:blip r:embed="rId2">
            <a:extLst>
              <a:ext uri="{28A0092B-C50C-407E-A947-70E740481C1C}">
                <a14:useLocalDpi xmlns:a14="http://schemas.microsoft.com/office/drawing/2010/main" val="0"/>
              </a:ext>
            </a:extLst>
          </a:blip>
          <a:srcRect t="7526" r="6718" b="13705"/>
          <a:stretch>
            <a:fillRect/>
          </a:stretch>
        </p:blipFill>
        <p:spPr bwMode="auto">
          <a:xfrm>
            <a:off x="2135189" y="1916113"/>
            <a:ext cx="7921625" cy="337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Nadpis 1"/>
          <p:cNvSpPr>
            <a:spLocks noGrp="1"/>
          </p:cNvSpPr>
          <p:nvPr>
            <p:ph type="title"/>
          </p:nvPr>
        </p:nvSpPr>
        <p:spPr>
          <a:xfrm>
            <a:off x="407368" y="332656"/>
            <a:ext cx="7286600" cy="562074"/>
          </a:xfrm>
        </p:spPr>
        <p:txBody>
          <a:bodyPr/>
          <a:lstStyle/>
          <a:p>
            <a:r>
              <a:rPr lang="cs-CZ" altLang="cs-CZ" sz="3200" dirty="0"/>
              <a:t>Vodič ve tvaru smyčky v magnetickém poli</a:t>
            </a:r>
          </a:p>
        </p:txBody>
      </p:sp>
      <p:pic>
        <p:nvPicPr>
          <p:cNvPr id="8195" name="Obrázek 2"/>
          <p:cNvPicPr>
            <a:picLocks noChangeAspect="1"/>
          </p:cNvPicPr>
          <p:nvPr/>
        </p:nvPicPr>
        <p:blipFill rotWithShape="1">
          <a:blip r:embed="rId2">
            <a:extLst>
              <a:ext uri="{28A0092B-C50C-407E-A947-70E740481C1C}">
                <a14:useLocalDpi xmlns:a14="http://schemas.microsoft.com/office/drawing/2010/main" val="0"/>
              </a:ext>
            </a:extLst>
          </a:blip>
          <a:srcRect l="60528" r="7966" b="13808"/>
          <a:stretch/>
        </p:blipFill>
        <p:spPr bwMode="auto">
          <a:xfrm>
            <a:off x="8616280" y="1124744"/>
            <a:ext cx="2808312" cy="3689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Obrázek 2">
            <a:extLst>
              <a:ext uri="{FF2B5EF4-FFF2-40B4-BE49-F238E27FC236}">
                <a16:creationId xmlns:a16="http://schemas.microsoft.com/office/drawing/2014/main" id="{34E03700-1FCD-C05B-5F51-0A986B67FC3B}"/>
              </a:ext>
            </a:extLst>
          </p:cNvPr>
          <p:cNvPicPr>
            <a:picLocks noChangeAspect="1"/>
          </p:cNvPicPr>
          <p:nvPr/>
        </p:nvPicPr>
        <p:blipFill rotWithShape="1">
          <a:blip r:embed="rId2">
            <a:extLst>
              <a:ext uri="{28A0092B-C50C-407E-A947-70E740481C1C}">
                <a14:useLocalDpi xmlns:a14="http://schemas.microsoft.com/office/drawing/2010/main" val="0"/>
              </a:ext>
            </a:extLst>
          </a:blip>
          <a:srcRect l="1436" r="68673" b="13808"/>
          <a:stretch/>
        </p:blipFill>
        <p:spPr bwMode="auto">
          <a:xfrm>
            <a:off x="767408" y="1124744"/>
            <a:ext cx="2664296" cy="3689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Obrázek 2">
            <a:extLst>
              <a:ext uri="{FF2B5EF4-FFF2-40B4-BE49-F238E27FC236}">
                <a16:creationId xmlns:a16="http://schemas.microsoft.com/office/drawing/2014/main" id="{F65A83A2-842A-57E4-3FAA-D25140C2FBE9}"/>
              </a:ext>
            </a:extLst>
          </p:cNvPr>
          <p:cNvPicPr>
            <a:picLocks noChangeAspect="1"/>
          </p:cNvPicPr>
          <p:nvPr/>
        </p:nvPicPr>
        <p:blipFill rotWithShape="1">
          <a:blip r:embed="rId2">
            <a:extLst>
              <a:ext uri="{28A0092B-C50C-407E-A947-70E740481C1C}">
                <a14:useLocalDpi xmlns:a14="http://schemas.microsoft.com/office/drawing/2010/main" val="0"/>
              </a:ext>
            </a:extLst>
          </a:blip>
          <a:srcRect l="31626" r="38483" b="13808"/>
          <a:stretch/>
        </p:blipFill>
        <p:spPr bwMode="auto">
          <a:xfrm>
            <a:off x="4763852" y="1124744"/>
            <a:ext cx="2664296" cy="3689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mc:AlternateContent xmlns:mc="http://schemas.openxmlformats.org/markup-compatibility/2006" xmlns:a14="http://schemas.microsoft.com/office/drawing/2010/main">
        <mc:Choice Requires="a14">
          <p:sp>
            <p:nvSpPr>
              <p:cNvPr id="4" name="TextovéPole 3">
                <a:extLst>
                  <a:ext uri="{FF2B5EF4-FFF2-40B4-BE49-F238E27FC236}">
                    <a16:creationId xmlns:a16="http://schemas.microsoft.com/office/drawing/2014/main" id="{2290DC89-14ED-641A-9031-8B8C826BAC9F}"/>
                  </a:ext>
                </a:extLst>
              </p:cNvPr>
              <p:cNvSpPr txBox="1"/>
              <p:nvPr/>
            </p:nvSpPr>
            <p:spPr>
              <a:xfrm>
                <a:off x="335360" y="5157192"/>
                <a:ext cx="11521280" cy="1200329"/>
              </a:xfrm>
              <a:prstGeom prst="rect">
                <a:avLst/>
              </a:prstGeom>
              <a:noFill/>
            </p:spPr>
            <p:txBody>
              <a:bodyPr wrap="square" rtlCol="0">
                <a:spAutoFit/>
              </a:bodyPr>
              <a:lstStyle/>
              <a:p>
                <a:r>
                  <a:rPr lang="cs-CZ" dirty="0"/>
                  <a:t>Mezi póly magnetu je otáčivě umístěn vodič ve tvaru smyčky. Jestliže smyčkou prochází elektrický proud, působí na části smyčky kolmé k indukčním čarám magnetické síly </a:t>
                </a:r>
                <a14:m>
                  <m:oMath xmlns:m="http://schemas.openxmlformats.org/officeDocument/2006/math">
                    <m:sSub>
                      <m:sSubPr>
                        <m:ctrlPr>
                          <a:rPr lang="cs-CZ" i="1" smtClean="0">
                            <a:latin typeface="Cambria Math" panose="02040503050406030204" pitchFamily="18" charset="0"/>
                          </a:rPr>
                        </m:ctrlPr>
                      </m:sSubPr>
                      <m:e>
                        <m:r>
                          <a:rPr lang="cs-CZ" b="1" i="1" smtClean="0">
                            <a:latin typeface="Cambria Math" panose="02040503050406030204" pitchFamily="18" charset="0"/>
                          </a:rPr>
                          <m:t>𝑭</m:t>
                        </m:r>
                      </m:e>
                      <m:sub>
                        <m:r>
                          <a:rPr lang="cs-CZ" b="0" i="1" smtClean="0">
                            <a:latin typeface="Cambria Math" panose="02040503050406030204" pitchFamily="18" charset="0"/>
                          </a:rPr>
                          <m:t>𝑚</m:t>
                        </m:r>
                        <m:r>
                          <a:rPr lang="cs-CZ" b="0" i="1" smtClean="0">
                            <a:latin typeface="Cambria Math" panose="02040503050406030204" pitchFamily="18" charset="0"/>
                          </a:rPr>
                          <m:t>1</m:t>
                        </m:r>
                      </m:sub>
                    </m:sSub>
                  </m:oMath>
                </a14:m>
                <a:r>
                  <a:rPr lang="cs-CZ" dirty="0"/>
                  <a:t> a </a:t>
                </a:r>
                <a14:m>
                  <m:oMath xmlns:m="http://schemas.openxmlformats.org/officeDocument/2006/math">
                    <m:sSub>
                      <m:sSubPr>
                        <m:ctrlPr>
                          <a:rPr lang="cs-CZ" i="1" smtClean="0">
                            <a:latin typeface="Cambria Math" panose="02040503050406030204" pitchFamily="18" charset="0"/>
                          </a:rPr>
                        </m:ctrlPr>
                      </m:sSubPr>
                      <m:e>
                        <m:r>
                          <a:rPr lang="cs-CZ" b="1" i="1" smtClean="0">
                            <a:latin typeface="Cambria Math" panose="02040503050406030204" pitchFamily="18" charset="0"/>
                          </a:rPr>
                          <m:t>𝑭</m:t>
                        </m:r>
                      </m:e>
                      <m:sub>
                        <m:r>
                          <a:rPr lang="cs-CZ" b="0" i="1" smtClean="0">
                            <a:latin typeface="Cambria Math" panose="02040503050406030204" pitchFamily="18" charset="0"/>
                          </a:rPr>
                          <m:t>𝑚</m:t>
                        </m:r>
                        <m:r>
                          <a:rPr lang="cs-CZ" b="0" i="1" smtClean="0">
                            <a:latin typeface="Cambria Math" panose="02040503050406030204" pitchFamily="18" charset="0"/>
                          </a:rPr>
                          <m:t>2</m:t>
                        </m:r>
                      </m:sub>
                    </m:sSub>
                  </m:oMath>
                </a14:m>
                <a:r>
                  <a:rPr lang="cs-CZ" dirty="0"/>
                  <a:t>, které mají vzájemně opačný směr a uvádějí smyčku do otáčivého pohybu. Moment této dvojice sil se však při otáčení mění. Největší je v poloze smyčky na obrázku a) a nejmenší (nulový) je na obrázku c).</a:t>
                </a:r>
              </a:p>
            </p:txBody>
          </p:sp>
        </mc:Choice>
        <mc:Fallback xmlns="">
          <p:sp>
            <p:nvSpPr>
              <p:cNvPr id="4" name="TextovéPole 3">
                <a:extLst>
                  <a:ext uri="{FF2B5EF4-FFF2-40B4-BE49-F238E27FC236}">
                    <a16:creationId xmlns:a16="http://schemas.microsoft.com/office/drawing/2014/main" id="{2290DC89-14ED-641A-9031-8B8C826BAC9F}"/>
                  </a:ext>
                </a:extLst>
              </p:cNvPr>
              <p:cNvSpPr txBox="1">
                <a:spLocks noRot="1" noChangeAspect="1" noMove="1" noResize="1" noEditPoints="1" noAdjustHandles="1" noChangeArrowheads="1" noChangeShapeType="1" noTextEdit="1"/>
              </p:cNvSpPr>
              <p:nvPr/>
            </p:nvSpPr>
            <p:spPr>
              <a:xfrm>
                <a:off x="335360" y="5157192"/>
                <a:ext cx="11521280" cy="1200329"/>
              </a:xfrm>
              <a:prstGeom prst="rect">
                <a:avLst/>
              </a:prstGeom>
              <a:blipFill>
                <a:blip r:embed="rId3"/>
                <a:stretch>
                  <a:fillRect l="-423" t="-3046" r="-53" b="-7107"/>
                </a:stretch>
              </a:blipFill>
            </p:spPr>
            <p:txBody>
              <a:bodyPr/>
              <a:lstStyle/>
              <a:p>
                <a:r>
                  <a:rPr lang="cs-CZ">
                    <a:noFill/>
                  </a:rPr>
                  <a:t> </a:t>
                </a:r>
              </a:p>
            </p:txBody>
          </p:sp>
        </mc:Fallback>
      </mc:AlternateContent>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Nadpis 1"/>
          <p:cNvSpPr>
            <a:spLocks noGrp="1"/>
          </p:cNvSpPr>
          <p:nvPr>
            <p:ph type="title"/>
          </p:nvPr>
        </p:nvSpPr>
        <p:spPr/>
        <p:txBody>
          <a:bodyPr/>
          <a:lstStyle/>
          <a:p>
            <a:r>
              <a:rPr lang="cs-CZ" altLang="cs-CZ" dirty="0"/>
              <a:t>Měření magnetické síly</a:t>
            </a:r>
          </a:p>
        </p:txBody>
      </p:sp>
      <p:pic>
        <p:nvPicPr>
          <p:cNvPr id="9219" name="Obrázek 2"/>
          <p:cNvPicPr>
            <a:picLocks noChangeAspect="1"/>
          </p:cNvPicPr>
          <p:nvPr/>
        </p:nvPicPr>
        <p:blipFill>
          <a:blip r:embed="rId2">
            <a:extLst>
              <a:ext uri="{28A0092B-C50C-407E-A947-70E740481C1C}">
                <a14:useLocalDpi xmlns:a14="http://schemas.microsoft.com/office/drawing/2010/main" val="0"/>
              </a:ext>
            </a:extLst>
          </a:blip>
          <a:srcRect l="6586" r="9123" b="22585"/>
          <a:stretch>
            <a:fillRect/>
          </a:stretch>
        </p:blipFill>
        <p:spPr bwMode="auto">
          <a:xfrm>
            <a:off x="2720975" y="1916113"/>
            <a:ext cx="6750050" cy="338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a:t>Magnetická indukce</a:t>
            </a:r>
          </a:p>
        </p:txBody>
      </p:sp>
      <p:pic>
        <p:nvPicPr>
          <p:cNvPr id="3" name="Obrázek 2"/>
          <p:cNvPicPr>
            <a:picLocks noChangeAspect="1"/>
          </p:cNvPicPr>
          <p:nvPr/>
        </p:nvPicPr>
        <p:blipFill>
          <a:blip r:embed="rId2">
            <a:extLst>
              <a:ext uri="{28A0092B-C50C-407E-A947-70E740481C1C}">
                <a14:useLocalDpi xmlns:a14="http://schemas.microsoft.com/office/drawing/2010/main" val="0"/>
              </a:ext>
            </a:extLst>
          </a:blip>
          <a:srcRect l="7724" t="4668" r="4987" b="13492"/>
          <a:stretch>
            <a:fillRect/>
          </a:stretch>
        </p:blipFill>
        <p:spPr bwMode="auto">
          <a:xfrm>
            <a:off x="479376" y="1428492"/>
            <a:ext cx="3126621" cy="3247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mc:AlternateContent xmlns:mc="http://schemas.openxmlformats.org/markup-compatibility/2006" xmlns:a14="http://schemas.microsoft.com/office/drawing/2010/main">
        <mc:Choice Requires="a14">
          <p:sp>
            <p:nvSpPr>
              <p:cNvPr id="4" name="TextovéPole 3"/>
              <p:cNvSpPr txBox="1"/>
              <p:nvPr/>
            </p:nvSpPr>
            <p:spPr>
              <a:xfrm>
                <a:off x="3874658" y="1257630"/>
                <a:ext cx="8136904" cy="3017493"/>
              </a:xfrm>
              <a:prstGeom prst="rect">
                <a:avLst/>
              </a:prstGeom>
              <a:noFill/>
              <a:ln>
                <a:noFill/>
              </a:ln>
            </p:spPr>
            <p:txBody>
              <a:bodyPr wrap="square" rtlCol="0">
                <a:spAutoFit/>
              </a:bodyPr>
              <a:lstStyle/>
              <a:p>
                <a:r>
                  <a:rPr lang="cs-CZ" dirty="0"/>
                  <a:t>Předpoklad:</a:t>
                </a:r>
              </a:p>
              <a:p>
                <a:r>
                  <a:rPr lang="cs-CZ" dirty="0"/>
                  <a:t>Vodič je kolmý k magnetickým indukčním čarám a magnetické indukční čáry jsou navzájem rovnoběžné – tvoří homogenní magnetické pole.</a:t>
                </a:r>
              </a:p>
              <a:p>
                <a:endParaRPr lang="cs-CZ" sz="800" dirty="0"/>
              </a:p>
              <a:p>
                <a:r>
                  <a:rPr lang="cs-CZ" dirty="0"/>
                  <a:t>Magnetická síla je přímo úměrná velikosti procházejícího proudu </a:t>
                </a:r>
                <a14:m>
                  <m:oMath xmlns:m="http://schemas.openxmlformats.org/officeDocument/2006/math">
                    <m:r>
                      <a:rPr lang="cs-CZ" i="1" dirty="0" smtClean="0">
                        <a:latin typeface="Cambria Math" panose="02040503050406030204" pitchFamily="18" charset="0"/>
                        <a:cs typeface="Times New Roman" panose="02020603050405020304" pitchFamily="18" charset="0"/>
                      </a:rPr>
                      <m:t>𝐼</m:t>
                    </m:r>
                  </m:oMath>
                </a14:m>
                <a:r>
                  <a:rPr lang="cs-CZ" dirty="0"/>
                  <a:t> a délce vodiče</a:t>
                </a:r>
                <a:r>
                  <a:rPr lang="cs-CZ" b="1" dirty="0"/>
                  <a:t> </a:t>
                </a:r>
                <a14:m>
                  <m:oMath xmlns:m="http://schemas.openxmlformats.org/officeDocument/2006/math">
                    <m:r>
                      <a:rPr lang="cs-CZ" i="1" dirty="0" smtClean="0">
                        <a:latin typeface="Cambria Math" panose="02040503050406030204" pitchFamily="18" charset="0"/>
                        <a:cs typeface="Times New Roman" panose="02020603050405020304" pitchFamily="18" charset="0"/>
                      </a:rPr>
                      <m:t>𝑙</m:t>
                    </m:r>
                  </m:oMath>
                </a14:m>
                <a:r>
                  <a:rPr lang="cs-CZ" b="1" dirty="0"/>
                  <a:t> </a:t>
                </a:r>
              </a:p>
              <a:p>
                <a:endParaRPr lang="cs-CZ" sz="800" b="1" dirty="0"/>
              </a:p>
              <a:p>
                <a:pPr algn="ctr"/>
                <a:r>
                  <a:rPr lang="cs-CZ" sz="2400" i="1" dirty="0" err="1">
                    <a:latin typeface="Cambria Math"/>
                    <a:cs typeface="Times New Roman" panose="02020603050405020304" pitchFamily="18" charset="0"/>
                  </a:rPr>
                  <a:t>F</a:t>
                </a:r>
                <a:r>
                  <a:rPr lang="cs-CZ" sz="2400" i="1" baseline="-25000" dirty="0" err="1">
                    <a:latin typeface="Cambria Math"/>
                    <a:cs typeface="Times New Roman" panose="02020603050405020304" pitchFamily="18" charset="0"/>
                  </a:rPr>
                  <a:t>m</a:t>
                </a:r>
                <a:r>
                  <a:rPr lang="cs-CZ" sz="2400" i="1" dirty="0">
                    <a:latin typeface="Cambria Math"/>
                    <a:cs typeface="Times New Roman" panose="02020603050405020304" pitchFamily="18" charset="0"/>
                  </a:rPr>
                  <a:t> = B . I . l</a:t>
                </a:r>
              </a:p>
              <a:p>
                <a:pPr algn="ctr"/>
                <a:endParaRPr lang="cs-CZ" sz="800" dirty="0">
                  <a:latin typeface="Times New Roman" panose="02020603050405020304" pitchFamily="18" charset="0"/>
                  <a:cs typeface="Times New Roman" panose="02020603050405020304" pitchFamily="18" charset="0"/>
                </a:endParaRPr>
              </a:p>
              <a:p>
                <a:r>
                  <a:rPr lang="cs-CZ" dirty="0">
                    <a:latin typeface="Times New Roman" panose="02020603050405020304" pitchFamily="18" charset="0"/>
                    <a:cs typeface="Times New Roman" panose="02020603050405020304" pitchFamily="18" charset="0"/>
                  </a:rPr>
                  <a:t>Konstanta úměrnosti B se nazývá </a:t>
                </a:r>
                <a:r>
                  <a:rPr lang="cs-CZ" b="1" dirty="0">
                    <a:latin typeface="Times New Roman" panose="02020603050405020304" pitchFamily="18" charset="0"/>
                    <a:cs typeface="Times New Roman" panose="02020603050405020304" pitchFamily="18" charset="0"/>
                  </a:rPr>
                  <a:t>magnetická indukce</a:t>
                </a:r>
                <a:r>
                  <a:rPr lang="cs-CZ" dirty="0">
                    <a:latin typeface="Times New Roman" panose="02020603050405020304" pitchFamily="18" charset="0"/>
                    <a:cs typeface="Times New Roman" panose="02020603050405020304" pitchFamily="18" charset="0"/>
                  </a:rPr>
                  <a:t>.</a:t>
                </a:r>
              </a:p>
              <a:p>
                <a:endParaRPr lang="cs-CZ" b="1" dirty="0">
                  <a:latin typeface="Times New Roman" panose="02020603050405020304" pitchFamily="18" charset="0"/>
                  <a:cs typeface="Times New Roman" panose="02020603050405020304" pitchFamily="18" charset="0"/>
                </a:endParaRPr>
              </a:p>
              <a:p>
                <a:pPr algn="ctr"/>
                <a14:m>
                  <m:oMath xmlns:m="http://schemas.openxmlformats.org/officeDocument/2006/math">
                    <m:r>
                      <a:rPr lang="cs-CZ" sz="2400" b="0" i="1" smtClean="0">
                        <a:latin typeface="Cambria Math"/>
                        <a:cs typeface="Times New Roman" panose="02020603050405020304" pitchFamily="18" charset="0"/>
                      </a:rPr>
                      <m:t>𝐵</m:t>
                    </m:r>
                    <m:r>
                      <a:rPr lang="cs-CZ" sz="2400" b="0" i="1" smtClean="0">
                        <a:latin typeface="Cambria Math"/>
                        <a:cs typeface="Times New Roman" panose="02020603050405020304" pitchFamily="18" charset="0"/>
                      </a:rPr>
                      <m:t> = </m:t>
                    </m:r>
                    <m:f>
                      <m:fPr>
                        <m:ctrlPr>
                          <a:rPr lang="cs-CZ" sz="2400" b="0" i="1" smtClean="0">
                            <a:latin typeface="Cambria Math" panose="02040503050406030204" pitchFamily="18" charset="0"/>
                            <a:ea typeface="Cambria Math"/>
                            <a:cs typeface="Times New Roman" panose="02020603050405020304" pitchFamily="18" charset="0"/>
                          </a:rPr>
                        </m:ctrlPr>
                      </m:fPr>
                      <m:num>
                        <m:r>
                          <a:rPr lang="cs-CZ" sz="2400" b="0" i="1" smtClean="0">
                            <a:latin typeface="Cambria Math"/>
                            <a:ea typeface="Cambria Math"/>
                            <a:cs typeface="Times New Roman" panose="02020603050405020304" pitchFamily="18" charset="0"/>
                          </a:rPr>
                          <m:t>𝐹</m:t>
                        </m:r>
                        <m:r>
                          <a:rPr lang="cs-CZ" sz="2400" b="0" i="1" baseline="-25000" smtClean="0">
                            <a:latin typeface="Cambria Math"/>
                            <a:ea typeface="Cambria Math"/>
                            <a:cs typeface="Times New Roman" panose="02020603050405020304" pitchFamily="18" charset="0"/>
                          </a:rPr>
                          <m:t>𝑚</m:t>
                        </m:r>
                      </m:num>
                      <m:den>
                        <m:r>
                          <a:rPr lang="cs-CZ" sz="2400" b="0" i="1" smtClean="0">
                            <a:latin typeface="Cambria Math"/>
                            <a:ea typeface="Cambria Math"/>
                            <a:cs typeface="Times New Roman" panose="02020603050405020304" pitchFamily="18" charset="0"/>
                          </a:rPr>
                          <m:t>𝐼</m:t>
                        </m:r>
                        <m:r>
                          <a:rPr lang="cs-CZ" sz="2400" b="0" i="1" smtClean="0">
                            <a:latin typeface="Cambria Math"/>
                            <a:ea typeface="Cambria Math"/>
                            <a:cs typeface="Times New Roman" panose="02020603050405020304" pitchFamily="18" charset="0"/>
                          </a:rPr>
                          <m:t> . </m:t>
                        </m:r>
                        <m:r>
                          <a:rPr lang="cs-CZ" sz="2400" b="0" i="1" smtClean="0">
                            <a:latin typeface="Cambria Math"/>
                            <a:ea typeface="Cambria Math"/>
                            <a:cs typeface="Times New Roman" panose="02020603050405020304" pitchFamily="18" charset="0"/>
                          </a:rPr>
                          <m:t>𝑙</m:t>
                        </m:r>
                      </m:den>
                    </m:f>
                  </m:oMath>
                </a14:m>
                <a:r>
                  <a:rPr lang="cs-CZ" sz="2400" dirty="0">
                    <a:latin typeface="Times New Roman" panose="02020603050405020304" pitchFamily="18" charset="0"/>
                    <a:cs typeface="Times New Roman" panose="02020603050405020304" pitchFamily="18" charset="0"/>
                  </a:rPr>
                  <a:t>  </a:t>
                </a:r>
                <a:r>
                  <a:rPr lang="en-GB" sz="2400" dirty="0">
                    <a:latin typeface="Times New Roman" panose="02020603050405020304" pitchFamily="18" charset="0"/>
                    <a:cs typeface="Times New Roman" panose="02020603050405020304" pitchFamily="18" charset="0"/>
                  </a:rPr>
                  <a:t>[</a:t>
                </a:r>
                <a:r>
                  <a:rPr lang="en-US" sz="2400" dirty="0">
                    <a:latin typeface="Times New Roman" panose="02020603050405020304" pitchFamily="18" charset="0"/>
                    <a:cs typeface="Times New Roman" panose="02020603050405020304" pitchFamily="18" charset="0"/>
                  </a:rPr>
                  <a:t> tesla, </a:t>
                </a:r>
                <a14:m>
                  <m:oMath xmlns:m="http://schemas.openxmlformats.org/officeDocument/2006/math">
                    <m:r>
                      <a:rPr lang="en-US" sz="2400" b="0" i="1" smtClean="0">
                        <a:latin typeface="Cambria Math"/>
                        <a:cs typeface="Times New Roman" panose="02020603050405020304" pitchFamily="18" charset="0"/>
                      </a:rPr>
                      <m:t>𝑇</m:t>
                    </m:r>
                    <m:r>
                      <a:rPr lang="en-US" sz="2400" b="0" i="1" smtClean="0">
                        <a:latin typeface="Cambria Math"/>
                        <a:ea typeface="Cambria Math"/>
                        <a:cs typeface="Times New Roman" panose="02020603050405020304" pitchFamily="18" charset="0"/>
                      </a:rPr>
                      <m:t>= </m:t>
                    </m:r>
                    <m:f>
                      <m:fPr>
                        <m:ctrlPr>
                          <a:rPr lang="en-US" sz="2400" b="0" i="1" smtClean="0">
                            <a:latin typeface="Cambria Math" panose="02040503050406030204" pitchFamily="18" charset="0"/>
                            <a:ea typeface="Cambria Math"/>
                            <a:cs typeface="Times New Roman" panose="02020603050405020304" pitchFamily="18" charset="0"/>
                          </a:rPr>
                        </m:ctrlPr>
                      </m:fPr>
                      <m:num>
                        <m:r>
                          <a:rPr lang="en-US" sz="2400" b="0" i="1" smtClean="0">
                            <a:latin typeface="Cambria Math"/>
                            <a:ea typeface="Cambria Math"/>
                            <a:cs typeface="Times New Roman" panose="02020603050405020304" pitchFamily="18" charset="0"/>
                          </a:rPr>
                          <m:t>𝑁</m:t>
                        </m:r>
                      </m:num>
                      <m:den>
                        <m:r>
                          <a:rPr lang="en-US" sz="2400" b="0" i="1" smtClean="0">
                            <a:latin typeface="Cambria Math"/>
                            <a:ea typeface="Cambria Math"/>
                            <a:cs typeface="Times New Roman" panose="02020603050405020304" pitchFamily="18" charset="0"/>
                          </a:rPr>
                          <m:t>𝐴</m:t>
                        </m:r>
                        <m:r>
                          <a:rPr lang="en-US" sz="2400" b="0" i="1" smtClean="0">
                            <a:latin typeface="Cambria Math"/>
                            <a:ea typeface="Cambria Math"/>
                            <a:cs typeface="Times New Roman" panose="02020603050405020304" pitchFamily="18" charset="0"/>
                          </a:rPr>
                          <m:t> . </m:t>
                        </m:r>
                        <m:r>
                          <a:rPr lang="en-US" sz="2400" b="0" i="1" smtClean="0">
                            <a:latin typeface="Cambria Math"/>
                            <a:ea typeface="Cambria Math"/>
                            <a:cs typeface="Times New Roman" panose="02020603050405020304" pitchFamily="18" charset="0"/>
                          </a:rPr>
                          <m:t>𝑚</m:t>
                        </m:r>
                      </m:den>
                    </m:f>
                    <m:r>
                      <a:rPr lang="en-US" sz="2400" b="0" i="1" smtClean="0">
                        <a:latin typeface="Cambria Math"/>
                        <a:ea typeface="Cambria Math"/>
                        <a:cs typeface="Times New Roman" panose="02020603050405020304" pitchFamily="18" charset="0"/>
                      </a:rPr>
                      <m:t> </m:t>
                    </m:r>
                    <m:r>
                      <a:rPr lang="en-GB" sz="2400" b="0" i="1" smtClean="0">
                        <a:latin typeface="Cambria Math"/>
                        <a:ea typeface="Cambria Math"/>
                        <a:cs typeface="Times New Roman" panose="02020603050405020304" pitchFamily="18" charset="0"/>
                      </a:rPr>
                      <m:t>]</m:t>
                    </m:r>
                  </m:oMath>
                </a14:m>
                <a:endParaRPr lang="cs-CZ" sz="2400" dirty="0">
                  <a:latin typeface="Times New Roman" panose="02020603050405020304" pitchFamily="18" charset="0"/>
                  <a:cs typeface="Times New Roman" panose="02020603050405020304" pitchFamily="18" charset="0"/>
                </a:endParaRPr>
              </a:p>
            </p:txBody>
          </p:sp>
        </mc:Choice>
        <mc:Fallback xmlns="">
          <p:sp>
            <p:nvSpPr>
              <p:cNvPr id="4" name="TextovéPole 3"/>
              <p:cNvSpPr txBox="1">
                <a:spLocks noRot="1" noChangeAspect="1" noMove="1" noResize="1" noEditPoints="1" noAdjustHandles="1" noChangeArrowheads="1" noChangeShapeType="1" noTextEdit="1"/>
              </p:cNvSpPr>
              <p:nvPr/>
            </p:nvSpPr>
            <p:spPr>
              <a:xfrm>
                <a:off x="3874658" y="1257630"/>
                <a:ext cx="8136904" cy="3017493"/>
              </a:xfrm>
              <a:prstGeom prst="rect">
                <a:avLst/>
              </a:prstGeom>
              <a:blipFill>
                <a:blip r:embed="rId3"/>
                <a:stretch>
                  <a:fillRect l="-675" t="-1010" b="-1010"/>
                </a:stretch>
              </a:blipFill>
              <a:ln>
                <a:noFill/>
              </a:ln>
            </p:spPr>
            <p:txBody>
              <a:bodyPr/>
              <a:lstStyle/>
              <a:p>
                <a:r>
                  <a:rPr lang="cs-CZ">
                    <a:noFill/>
                  </a:rPr>
                  <a:t> </a:t>
                </a:r>
              </a:p>
            </p:txBody>
          </p:sp>
        </mc:Fallback>
      </mc:AlternateContent>
      <p:sp>
        <p:nvSpPr>
          <p:cNvPr id="5" name="TextovéPole 4"/>
          <p:cNvSpPr txBox="1"/>
          <p:nvPr/>
        </p:nvSpPr>
        <p:spPr>
          <a:xfrm>
            <a:off x="170478" y="4797152"/>
            <a:ext cx="3744416" cy="923330"/>
          </a:xfrm>
          <a:prstGeom prst="rect">
            <a:avLst/>
          </a:prstGeom>
          <a:noFill/>
        </p:spPr>
        <p:txBody>
          <a:bodyPr wrap="square" rtlCol="0">
            <a:spAutoFit/>
          </a:bodyPr>
          <a:lstStyle/>
          <a:p>
            <a:pPr algn="ctr"/>
            <a:r>
              <a:rPr lang="cs-CZ" dirty="0"/>
              <a:t>Magnetické pole charakterizuje vektorová veličina </a:t>
            </a:r>
            <a:r>
              <a:rPr lang="cs-CZ" b="1" dirty="0"/>
              <a:t>B</a:t>
            </a:r>
            <a:r>
              <a:rPr lang="cs-CZ" dirty="0"/>
              <a:t>, kterou nazýváme </a:t>
            </a:r>
            <a:r>
              <a:rPr lang="cs-CZ" b="1" dirty="0"/>
              <a:t>magnetická indukce</a:t>
            </a:r>
          </a:p>
        </p:txBody>
      </p:sp>
      <p:sp>
        <p:nvSpPr>
          <p:cNvPr id="6" name="TextovéPole 5">
            <a:extLst>
              <a:ext uri="{FF2B5EF4-FFF2-40B4-BE49-F238E27FC236}">
                <a16:creationId xmlns:a16="http://schemas.microsoft.com/office/drawing/2014/main" id="{15B02ED0-6D1E-65D5-72D5-1EE0D9C6A8D1}"/>
              </a:ext>
            </a:extLst>
          </p:cNvPr>
          <p:cNvSpPr txBox="1"/>
          <p:nvPr/>
        </p:nvSpPr>
        <p:spPr>
          <a:xfrm>
            <a:off x="4810762" y="5734997"/>
            <a:ext cx="6264696" cy="646331"/>
          </a:xfrm>
          <a:prstGeom prst="rect">
            <a:avLst/>
          </a:prstGeom>
          <a:noFill/>
          <a:ln w="19050">
            <a:solidFill>
              <a:srgbClr val="FF0000"/>
            </a:solidFill>
          </a:ln>
        </p:spPr>
        <p:txBody>
          <a:bodyPr wrap="square" rtlCol="0">
            <a:spAutoFit/>
          </a:bodyPr>
          <a:lstStyle/>
          <a:p>
            <a:pPr algn="ctr"/>
            <a:r>
              <a:rPr lang="cs-CZ" dirty="0"/>
              <a:t>Magnetické pole charakterizuje </a:t>
            </a:r>
            <a:r>
              <a:rPr lang="cs-CZ" b="1" dirty="0"/>
              <a:t>vektorová veličina B</a:t>
            </a:r>
            <a:r>
              <a:rPr lang="cs-CZ" dirty="0"/>
              <a:t>, kterou nazýváme </a:t>
            </a:r>
            <a:r>
              <a:rPr lang="cs-CZ" b="1" dirty="0"/>
              <a:t>magnetická indukce</a:t>
            </a:r>
            <a:endParaRPr lang="cs-CZ" dirty="0"/>
          </a:p>
        </p:txBody>
      </p:sp>
      <mc:AlternateContent xmlns:mc="http://schemas.openxmlformats.org/markup-compatibility/2006" xmlns:a14="http://schemas.microsoft.com/office/drawing/2010/main">
        <mc:Choice Requires="a14">
          <p:sp>
            <p:nvSpPr>
              <p:cNvPr id="8" name="TextovéPole 7">
                <a:extLst>
                  <a:ext uri="{FF2B5EF4-FFF2-40B4-BE49-F238E27FC236}">
                    <a16:creationId xmlns:a16="http://schemas.microsoft.com/office/drawing/2014/main" id="{917C95C2-ADF6-8BA6-C46D-61555D47E1BF}"/>
                  </a:ext>
                </a:extLst>
              </p:cNvPr>
              <p:cNvSpPr txBox="1"/>
              <p:nvPr/>
            </p:nvSpPr>
            <p:spPr>
              <a:xfrm>
                <a:off x="3874658" y="4432003"/>
                <a:ext cx="7797730" cy="1126142"/>
              </a:xfrm>
              <a:prstGeom prst="rect">
                <a:avLst/>
              </a:prstGeom>
              <a:noFill/>
            </p:spPr>
            <p:txBody>
              <a:bodyPr wrap="square">
                <a:spAutoFit/>
              </a:bodyPr>
              <a:lstStyle/>
              <a:p>
                <a:r>
                  <a:rPr lang="cs-CZ" dirty="0"/>
                  <a:t>Výpočet magnetické síly pro vodič, který svírá s magnetickými indukčními čarami úhel </a:t>
                </a:r>
                <a:r>
                  <a:rPr lang="el-GR" dirty="0">
                    <a:latin typeface="Times New Roman"/>
                    <a:cs typeface="Times New Roman"/>
                  </a:rPr>
                  <a:t>α</a:t>
                </a:r>
                <a:r>
                  <a:rPr lang="cs-CZ" dirty="0">
                    <a:latin typeface="Times New Roman"/>
                    <a:cs typeface="Times New Roman"/>
                  </a:rPr>
                  <a:t> je </a:t>
                </a:r>
              </a:p>
              <a:p>
                <a:pPr algn="ctr"/>
                <a14:m>
                  <m:oMath xmlns:m="http://schemas.openxmlformats.org/officeDocument/2006/math">
                    <m:sSub>
                      <m:sSubPr>
                        <m:ctrlPr>
                          <a:rPr lang="cs-CZ" b="0" i="1" smtClean="0">
                            <a:latin typeface="Cambria Math" panose="02040503050406030204" pitchFamily="18" charset="0"/>
                          </a:rPr>
                        </m:ctrlPr>
                      </m:sSubPr>
                      <m:e>
                        <m:r>
                          <a:rPr lang="cs-CZ" b="0" i="1" smtClean="0">
                            <a:latin typeface="Cambria Math"/>
                          </a:rPr>
                          <m:t>𝐹</m:t>
                        </m:r>
                      </m:e>
                      <m:sub>
                        <m:r>
                          <a:rPr lang="cs-CZ" b="0" i="1" smtClean="0">
                            <a:latin typeface="Cambria Math"/>
                          </a:rPr>
                          <m:t>𝑚</m:t>
                        </m:r>
                      </m:sub>
                    </m:sSub>
                    <m:r>
                      <a:rPr lang="cs-CZ" b="0" i="1" smtClean="0">
                        <a:latin typeface="Cambria Math"/>
                      </a:rPr>
                      <m:t> </m:t>
                    </m:r>
                    <m:r>
                      <a:rPr lang="cs-CZ" b="0" i="1" smtClean="0">
                        <a:latin typeface="Cambria Math"/>
                        <a:ea typeface="Cambria Math"/>
                      </a:rPr>
                      <m:t>=</m:t>
                    </m:r>
                    <m:r>
                      <a:rPr lang="cs-CZ" b="0" i="1" smtClean="0">
                        <a:latin typeface="Cambria Math"/>
                        <a:ea typeface="Cambria Math"/>
                      </a:rPr>
                      <m:t>𝐵</m:t>
                    </m:r>
                    <m:r>
                      <a:rPr lang="cs-CZ" b="0" i="1" smtClean="0">
                        <a:latin typeface="Cambria Math"/>
                        <a:ea typeface="Cambria Math"/>
                      </a:rPr>
                      <m:t> </m:t>
                    </m:r>
                    <m:r>
                      <a:rPr lang="cs-CZ" b="0" i="1" smtClean="0">
                        <a:latin typeface="Cambria Math"/>
                        <a:ea typeface="Cambria Math"/>
                      </a:rPr>
                      <m:t>𝐼</m:t>
                    </m:r>
                    <m:r>
                      <a:rPr lang="cs-CZ" b="0" i="1" smtClean="0">
                        <a:latin typeface="Cambria Math"/>
                        <a:ea typeface="Cambria Math"/>
                      </a:rPr>
                      <m:t> </m:t>
                    </m:r>
                    <m:r>
                      <a:rPr lang="cs-CZ" b="0" i="1" smtClean="0">
                        <a:latin typeface="Cambria Math"/>
                        <a:ea typeface="Cambria Math"/>
                      </a:rPr>
                      <m:t>𝑙</m:t>
                    </m:r>
                    <m:r>
                      <a:rPr lang="cs-CZ" b="0" i="1" smtClean="0">
                        <a:latin typeface="Cambria Math"/>
                        <a:ea typeface="Cambria Math"/>
                      </a:rPr>
                      <m:t> </m:t>
                    </m:r>
                    <m:func>
                      <m:funcPr>
                        <m:ctrlPr>
                          <a:rPr lang="cs-CZ" b="0" i="1" smtClean="0">
                            <a:latin typeface="Cambria Math" panose="02040503050406030204" pitchFamily="18" charset="0"/>
                            <a:ea typeface="Cambria Math"/>
                          </a:rPr>
                        </m:ctrlPr>
                      </m:funcPr>
                      <m:fName>
                        <m:r>
                          <m:rPr>
                            <m:sty m:val="p"/>
                          </m:rPr>
                          <a:rPr lang="cs-CZ" b="0" i="0" smtClean="0">
                            <a:latin typeface="Cambria Math"/>
                            <a:ea typeface="Cambria Math"/>
                          </a:rPr>
                          <m:t>sin</m:t>
                        </m:r>
                      </m:fName>
                      <m:e>
                        <m:r>
                          <a:rPr lang="cs-CZ" b="0" i="1" smtClean="0">
                            <a:latin typeface="Cambria Math"/>
                            <a:ea typeface="Cambria Math"/>
                          </a:rPr>
                          <m:t>∝</m:t>
                        </m:r>
                      </m:e>
                    </m:func>
                    <m:r>
                      <a:rPr lang="cs-CZ" b="0" i="1" smtClean="0">
                        <a:latin typeface="Cambria Math"/>
                        <a:ea typeface="Cambria Math"/>
                      </a:rPr>
                      <m:t>  </m:t>
                    </m:r>
                  </m:oMath>
                </a14:m>
                <a:r>
                  <a:rPr lang="cs-CZ" b="0" dirty="0">
                    <a:ea typeface="Cambria Math"/>
                  </a:rPr>
                  <a:t>     kde  </a:t>
                </a:r>
                <a14:m>
                  <m:oMath xmlns:m="http://schemas.openxmlformats.org/officeDocument/2006/math">
                    <m:r>
                      <a:rPr lang="cs-CZ" b="0" i="1" smtClean="0">
                        <a:latin typeface="Cambria Math"/>
                        <a:ea typeface="Cambria Math"/>
                      </a:rPr>
                      <m:t>∝</m:t>
                    </m:r>
                    <m:r>
                      <a:rPr lang="cs-CZ" b="0" i="1" smtClean="0">
                        <a:latin typeface="Cambria Math"/>
                        <a:ea typeface="Cambria Math"/>
                      </a:rPr>
                      <m:t>𝜖</m:t>
                    </m:r>
                    <m:d>
                      <m:dPr>
                        <m:begChr m:val="⟨"/>
                        <m:endChr m:val="⟩"/>
                        <m:ctrlPr>
                          <a:rPr lang="cs-CZ" b="0" i="1" smtClean="0">
                            <a:latin typeface="Cambria Math" panose="02040503050406030204" pitchFamily="18" charset="0"/>
                            <a:ea typeface="Cambria Math"/>
                          </a:rPr>
                        </m:ctrlPr>
                      </m:dPr>
                      <m:e>
                        <m:r>
                          <a:rPr lang="cs-CZ" b="0" i="1" smtClean="0">
                            <a:latin typeface="Cambria Math"/>
                            <a:ea typeface="Cambria Math"/>
                          </a:rPr>
                          <m:t>0,</m:t>
                        </m:r>
                        <m:f>
                          <m:fPr>
                            <m:ctrlPr>
                              <a:rPr lang="cs-CZ" b="0" i="1" smtClean="0">
                                <a:latin typeface="Cambria Math" panose="02040503050406030204" pitchFamily="18" charset="0"/>
                                <a:ea typeface="Cambria Math"/>
                              </a:rPr>
                            </m:ctrlPr>
                          </m:fPr>
                          <m:num>
                            <m:r>
                              <a:rPr lang="cs-CZ" b="0" i="1" smtClean="0">
                                <a:latin typeface="Cambria Math"/>
                                <a:ea typeface="Cambria Math"/>
                              </a:rPr>
                              <m:t>𝜋</m:t>
                            </m:r>
                          </m:num>
                          <m:den>
                            <m:r>
                              <a:rPr lang="cs-CZ" b="0" i="1" smtClean="0">
                                <a:latin typeface="Cambria Math"/>
                                <a:ea typeface="Cambria Math"/>
                              </a:rPr>
                              <m:t>2</m:t>
                            </m:r>
                          </m:den>
                        </m:f>
                      </m:e>
                    </m:d>
                  </m:oMath>
                </a14:m>
                <a:endParaRPr lang="cs-CZ" dirty="0"/>
              </a:p>
            </p:txBody>
          </p:sp>
        </mc:Choice>
        <mc:Fallback xmlns="">
          <p:sp>
            <p:nvSpPr>
              <p:cNvPr id="8" name="TextovéPole 7">
                <a:extLst>
                  <a:ext uri="{FF2B5EF4-FFF2-40B4-BE49-F238E27FC236}">
                    <a16:creationId xmlns:a16="http://schemas.microsoft.com/office/drawing/2014/main" id="{917C95C2-ADF6-8BA6-C46D-61555D47E1BF}"/>
                  </a:ext>
                </a:extLst>
              </p:cNvPr>
              <p:cNvSpPr txBox="1">
                <a:spLocks noRot="1" noChangeAspect="1" noMove="1" noResize="1" noEditPoints="1" noAdjustHandles="1" noChangeArrowheads="1" noChangeShapeType="1" noTextEdit="1"/>
              </p:cNvSpPr>
              <p:nvPr/>
            </p:nvSpPr>
            <p:spPr>
              <a:xfrm>
                <a:off x="3874658" y="4432003"/>
                <a:ext cx="7797730" cy="1126142"/>
              </a:xfrm>
              <a:prstGeom prst="rect">
                <a:avLst/>
              </a:prstGeom>
              <a:blipFill>
                <a:blip r:embed="rId4"/>
                <a:stretch>
                  <a:fillRect l="-704" t="-2703"/>
                </a:stretch>
              </a:blipFill>
            </p:spPr>
            <p:txBody>
              <a:bodyPr/>
              <a:lstStyle/>
              <a:p>
                <a:r>
                  <a:rPr lang="cs-CZ">
                    <a:noFill/>
                  </a:rPr>
                  <a:t> </a:t>
                </a:r>
              </a:p>
            </p:txBody>
          </p:sp>
        </mc:Fallback>
      </mc:AlternateContent>
    </p:spTree>
    <p:extLst>
      <p:ext uri="{BB962C8B-B14F-4D97-AF65-F5344CB8AC3E}">
        <p14:creationId xmlns:p14="http://schemas.microsoft.com/office/powerpoint/2010/main" val="236516700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Nadpis 1"/>
          <p:cNvSpPr>
            <a:spLocks noGrp="1"/>
          </p:cNvSpPr>
          <p:nvPr>
            <p:ph type="title"/>
          </p:nvPr>
        </p:nvSpPr>
        <p:spPr>
          <a:xfrm>
            <a:off x="407368" y="263278"/>
            <a:ext cx="7070576" cy="706090"/>
          </a:xfrm>
        </p:spPr>
        <p:txBody>
          <a:bodyPr/>
          <a:lstStyle/>
          <a:p>
            <a:pPr algn="l"/>
            <a:r>
              <a:rPr lang="cs-CZ" altLang="cs-CZ" dirty="0" err="1"/>
              <a:t>Flemingovo</a:t>
            </a:r>
            <a:r>
              <a:rPr lang="cs-CZ" altLang="cs-CZ" dirty="0"/>
              <a:t> pravidlo levé ruky</a:t>
            </a:r>
          </a:p>
        </p:txBody>
      </p:sp>
      <p:grpSp>
        <p:nvGrpSpPr>
          <p:cNvPr id="4" name="Skupina 3">
            <a:extLst>
              <a:ext uri="{FF2B5EF4-FFF2-40B4-BE49-F238E27FC236}">
                <a16:creationId xmlns:a16="http://schemas.microsoft.com/office/drawing/2014/main" id="{6B78E83E-24F6-8F3B-4BF0-008AE667FEEF}"/>
              </a:ext>
            </a:extLst>
          </p:cNvPr>
          <p:cNvGrpSpPr/>
          <p:nvPr/>
        </p:nvGrpSpPr>
        <p:grpSpPr>
          <a:xfrm>
            <a:off x="2423592" y="3429000"/>
            <a:ext cx="7414946" cy="2588095"/>
            <a:chOff x="2063552" y="1844825"/>
            <a:chExt cx="7414946" cy="2588095"/>
          </a:xfrm>
        </p:grpSpPr>
        <p:pic>
          <p:nvPicPr>
            <p:cNvPr id="3" name="Obrázek 2"/>
            <p:cNvPicPr>
              <a:picLocks noChangeAspect="1"/>
            </p:cNvPicPr>
            <p:nvPr/>
          </p:nvPicPr>
          <p:blipFill rotWithShape="1">
            <a:blip r:embed="rId2" cstate="print">
              <a:extLst>
                <a:ext uri="{28A0092B-C50C-407E-A947-70E740481C1C}">
                  <a14:useLocalDpi xmlns:a14="http://schemas.microsoft.com/office/drawing/2010/main" val="0"/>
                </a:ext>
              </a:extLst>
            </a:blip>
            <a:srcRect b="20958"/>
            <a:stretch/>
          </p:blipFill>
          <p:spPr>
            <a:xfrm>
              <a:off x="2063552" y="1912640"/>
              <a:ext cx="3685458" cy="2520280"/>
            </a:xfrm>
            <a:prstGeom prst="rect">
              <a:avLst/>
            </a:prstGeom>
          </p:spPr>
        </p:pic>
        <p:pic>
          <p:nvPicPr>
            <p:cNvPr id="8" name="Obrázek 2"/>
            <p:cNvPicPr>
              <a:picLocks noChangeAspect="1"/>
            </p:cNvPicPr>
            <p:nvPr/>
          </p:nvPicPr>
          <p:blipFill>
            <a:blip r:embed="rId3">
              <a:extLst>
                <a:ext uri="{28A0092B-C50C-407E-A947-70E740481C1C}">
                  <a14:useLocalDpi xmlns:a14="http://schemas.microsoft.com/office/drawing/2010/main" val="0"/>
                </a:ext>
              </a:extLst>
            </a:blip>
            <a:srcRect t="5186" b="25696"/>
            <a:stretch>
              <a:fillRect/>
            </a:stretch>
          </p:blipFill>
          <p:spPr bwMode="auto">
            <a:xfrm>
              <a:off x="6456041" y="1844825"/>
              <a:ext cx="3022457" cy="24704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Obrázek 3"/>
            <p:cNvPicPr>
              <a:picLocks noChangeAspect="1"/>
            </p:cNvPicPr>
            <p:nvPr/>
          </p:nvPicPr>
          <p:blipFill>
            <a:blip r:embed="rId4" cstate="print">
              <a:extLst>
                <a:ext uri="{28A0092B-C50C-407E-A947-70E740481C1C}">
                  <a14:useLocalDpi xmlns:a14="http://schemas.microsoft.com/office/drawing/2010/main" val="0"/>
                </a:ext>
              </a:extLst>
            </a:blip>
            <a:srcRect l="9686" r="5656" b="21375"/>
            <a:stretch>
              <a:fillRect/>
            </a:stretch>
          </p:blipFill>
          <p:spPr bwMode="auto">
            <a:xfrm rot="2340000">
              <a:off x="5591945" y="2554624"/>
              <a:ext cx="1308443" cy="1050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mc:AlternateContent xmlns:mc="http://schemas.openxmlformats.org/markup-compatibility/2006" xmlns:a14="http://schemas.microsoft.com/office/drawing/2010/main">
        <mc:Choice Requires="a14">
          <p:sp>
            <p:nvSpPr>
              <p:cNvPr id="5" name="TextovéPole 4">
                <a:extLst>
                  <a:ext uri="{FF2B5EF4-FFF2-40B4-BE49-F238E27FC236}">
                    <a16:creationId xmlns:a16="http://schemas.microsoft.com/office/drawing/2014/main" id="{2A59726B-97BA-2110-7304-A670F0A00CAC}"/>
                  </a:ext>
                </a:extLst>
              </p:cNvPr>
              <p:cNvSpPr txBox="1"/>
              <p:nvPr/>
            </p:nvSpPr>
            <p:spPr>
              <a:xfrm>
                <a:off x="407368" y="1124372"/>
                <a:ext cx="11161240" cy="646331"/>
              </a:xfrm>
              <a:prstGeom prst="rect">
                <a:avLst/>
              </a:prstGeom>
              <a:noFill/>
            </p:spPr>
            <p:txBody>
              <a:bodyPr wrap="square" rtlCol="0">
                <a:spAutoFit/>
              </a:bodyPr>
              <a:lstStyle/>
              <a:p>
                <a:r>
                  <a:rPr lang="cs-CZ" dirty="0"/>
                  <a:t>Magnetická síla </a:t>
                </a:r>
                <a14:m>
                  <m:oMath xmlns:m="http://schemas.openxmlformats.org/officeDocument/2006/math">
                    <m:sSub>
                      <m:sSubPr>
                        <m:ctrlPr>
                          <a:rPr lang="cs-CZ" b="1" i="1" smtClean="0">
                            <a:latin typeface="Cambria Math" panose="02040503050406030204" pitchFamily="18" charset="0"/>
                          </a:rPr>
                        </m:ctrlPr>
                      </m:sSubPr>
                      <m:e>
                        <m:r>
                          <a:rPr lang="cs-CZ" b="1" i="1" smtClean="0">
                            <a:latin typeface="Cambria Math" panose="02040503050406030204" pitchFamily="18" charset="0"/>
                          </a:rPr>
                          <m:t>𝑭</m:t>
                        </m:r>
                      </m:e>
                      <m:sub>
                        <m:r>
                          <a:rPr lang="cs-CZ" b="1" i="1" smtClean="0">
                            <a:latin typeface="Cambria Math" panose="02040503050406030204" pitchFamily="18" charset="0"/>
                          </a:rPr>
                          <m:t>𝒎</m:t>
                        </m:r>
                      </m:sub>
                    </m:sSub>
                  </m:oMath>
                </a14:m>
                <a:r>
                  <a:rPr lang="cs-CZ" b="1" dirty="0"/>
                  <a:t> </a:t>
                </a:r>
                <a:r>
                  <a:rPr lang="cs-CZ" dirty="0"/>
                  <a:t>je kolmá jak na vodič, tak na vektor magnetické indukce B, a tedy i na magnetické indukční čáry. K určení směru magnetické síly použijeme </a:t>
                </a:r>
                <a:r>
                  <a:rPr lang="cs-CZ" b="1" dirty="0" err="1"/>
                  <a:t>Flemingovo</a:t>
                </a:r>
                <a:r>
                  <a:rPr lang="cs-CZ" b="1" dirty="0"/>
                  <a:t> pravidlo levé ruky</a:t>
                </a:r>
                <a:endParaRPr lang="cs-CZ" dirty="0"/>
              </a:p>
            </p:txBody>
          </p:sp>
        </mc:Choice>
        <mc:Fallback xmlns="">
          <p:sp>
            <p:nvSpPr>
              <p:cNvPr id="5" name="TextovéPole 4">
                <a:extLst>
                  <a:ext uri="{FF2B5EF4-FFF2-40B4-BE49-F238E27FC236}">
                    <a16:creationId xmlns:a16="http://schemas.microsoft.com/office/drawing/2014/main" id="{2A59726B-97BA-2110-7304-A670F0A00CAC}"/>
                  </a:ext>
                </a:extLst>
              </p:cNvPr>
              <p:cNvSpPr txBox="1">
                <a:spLocks noRot="1" noChangeAspect="1" noMove="1" noResize="1" noEditPoints="1" noAdjustHandles="1" noChangeArrowheads="1" noChangeShapeType="1" noTextEdit="1"/>
              </p:cNvSpPr>
              <p:nvPr/>
            </p:nvSpPr>
            <p:spPr>
              <a:xfrm>
                <a:off x="407368" y="1124372"/>
                <a:ext cx="11161240" cy="646331"/>
              </a:xfrm>
              <a:prstGeom prst="rect">
                <a:avLst/>
              </a:prstGeom>
              <a:blipFill>
                <a:blip r:embed="rId5"/>
                <a:stretch>
                  <a:fillRect l="-492" t="-4717" b="-14151"/>
                </a:stretch>
              </a:blipFill>
            </p:spPr>
            <p:txBody>
              <a:bodyPr/>
              <a:lstStyle/>
              <a:p>
                <a:r>
                  <a:rPr lang="cs-CZ">
                    <a:noFill/>
                  </a:rPr>
                  <a:t> </a:t>
                </a:r>
              </a:p>
            </p:txBody>
          </p:sp>
        </mc:Fallback>
      </mc:AlternateContent>
      <p:sp>
        <p:nvSpPr>
          <p:cNvPr id="6" name="TextovéPole 5">
            <a:extLst>
              <a:ext uri="{FF2B5EF4-FFF2-40B4-BE49-F238E27FC236}">
                <a16:creationId xmlns:a16="http://schemas.microsoft.com/office/drawing/2014/main" id="{17C0535E-279E-BF21-11A2-7F96628BBDB8}"/>
              </a:ext>
            </a:extLst>
          </p:cNvPr>
          <p:cNvSpPr txBox="1"/>
          <p:nvPr/>
        </p:nvSpPr>
        <p:spPr>
          <a:xfrm>
            <a:off x="695400" y="2065200"/>
            <a:ext cx="10801200" cy="923330"/>
          </a:xfrm>
          <a:prstGeom prst="rect">
            <a:avLst/>
          </a:prstGeom>
          <a:noFill/>
          <a:ln w="19050">
            <a:solidFill>
              <a:srgbClr val="FF0000"/>
            </a:solidFill>
          </a:ln>
        </p:spPr>
        <p:txBody>
          <a:bodyPr wrap="square" rtlCol="0">
            <a:spAutoFit/>
          </a:bodyPr>
          <a:lstStyle/>
          <a:p>
            <a:r>
              <a:rPr lang="cs-CZ" dirty="0"/>
              <a:t>Položíme-li otevřenou levou ruku k přímému vodiči tak, aby prsty ukazovaly směr elektrického proudu a indukční čáry vstupovaly do dlaně, ukazuje odtažený palec směr síly, kterou působí magnetické pole na vodič s elektrickým proudem.</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95400" y="300881"/>
            <a:ext cx="5400600" cy="782960"/>
          </a:xfrm>
        </p:spPr>
        <p:txBody>
          <a:bodyPr/>
          <a:lstStyle/>
          <a:p>
            <a:pPr algn="l"/>
            <a:r>
              <a:rPr lang="cs-CZ" sz="2400" dirty="0"/>
              <a:t>Magnetická indukce pro milovníky fyziky:</a:t>
            </a:r>
          </a:p>
        </p:txBody>
      </p:sp>
      <mc:AlternateContent xmlns:mc="http://schemas.openxmlformats.org/markup-compatibility/2006" xmlns:a14="http://schemas.microsoft.com/office/drawing/2010/main">
        <mc:Choice Requires="a14">
          <p:sp>
            <p:nvSpPr>
              <p:cNvPr id="4" name="TextovéPole 3"/>
              <p:cNvSpPr txBox="1"/>
              <p:nvPr/>
            </p:nvSpPr>
            <p:spPr>
              <a:xfrm>
                <a:off x="695400" y="1655822"/>
                <a:ext cx="10801200" cy="1773178"/>
              </a:xfrm>
              <a:prstGeom prst="rect">
                <a:avLst/>
              </a:prstGeom>
              <a:noFill/>
            </p:spPr>
            <p:txBody>
              <a:bodyPr wrap="square" rtlCol="0">
                <a:spAutoFit/>
              </a:bodyPr>
              <a:lstStyle/>
              <a:p>
                <a:r>
                  <a:rPr lang="cs-CZ" dirty="0"/>
                  <a:t>Síla </a:t>
                </a:r>
                <a:r>
                  <a:rPr lang="cs-CZ" b="1" dirty="0" err="1"/>
                  <a:t>F</a:t>
                </a:r>
                <a:r>
                  <a:rPr lang="cs-CZ" b="1" baseline="-25000" dirty="0" err="1"/>
                  <a:t>m</a:t>
                </a:r>
                <a:r>
                  <a:rPr lang="cs-CZ" dirty="0"/>
                  <a:t>, magnetická indukce </a:t>
                </a:r>
                <a:r>
                  <a:rPr lang="cs-CZ" b="1" dirty="0"/>
                  <a:t>B</a:t>
                </a:r>
                <a:r>
                  <a:rPr lang="cs-CZ" dirty="0"/>
                  <a:t> a délka a směr vodiče </a:t>
                </a:r>
                <a14:m>
                  <m:oMath xmlns:m="http://schemas.openxmlformats.org/officeDocument/2006/math">
                    <m:r>
                      <a:rPr lang="cs-CZ" b="1" i="1" smtClean="0">
                        <a:latin typeface="Cambria Math"/>
                        <a:ea typeface="Cambria Math"/>
                      </a:rPr>
                      <m:t>𝒍</m:t>
                    </m:r>
                  </m:oMath>
                </a14:m>
                <a:r>
                  <a:rPr lang="cs-CZ" dirty="0"/>
                  <a:t> jsou vektory, lze výpočet </a:t>
                </a:r>
                <a14:m>
                  <m:oMath xmlns:m="http://schemas.openxmlformats.org/officeDocument/2006/math">
                    <m:r>
                      <a:rPr lang="cs-CZ" b="1" i="1" dirty="0" smtClean="0">
                        <a:latin typeface="Cambria Math" panose="02040503050406030204" pitchFamily="18" charset="0"/>
                      </a:rPr>
                      <m:t>𝑭</m:t>
                    </m:r>
                    <m:r>
                      <a:rPr lang="cs-CZ" b="1" i="1" baseline="-25000" dirty="0" err="1">
                        <a:latin typeface="Cambria Math" panose="02040503050406030204" pitchFamily="18" charset="0"/>
                      </a:rPr>
                      <m:t>𝒎</m:t>
                    </m:r>
                  </m:oMath>
                </a14:m>
                <a:r>
                  <a:rPr lang="cs-CZ" dirty="0"/>
                  <a:t> zapsat jako vektorový součin</a:t>
                </a:r>
              </a:p>
              <a:p>
                <a:r>
                  <a:rPr lang="cs-CZ" dirty="0"/>
                  <a:t>  </a:t>
                </a:r>
              </a:p>
              <a:p>
                <a:pPr algn="ctr"/>
                <a14:m>
                  <m:oMath xmlns:m="http://schemas.openxmlformats.org/officeDocument/2006/math">
                    <m:acc>
                      <m:accPr>
                        <m:chr m:val="̅"/>
                        <m:ctrlPr>
                          <a:rPr lang="cs-CZ" b="1" i="1" smtClean="0">
                            <a:latin typeface="Cambria Math" panose="02040503050406030204" pitchFamily="18" charset="0"/>
                          </a:rPr>
                        </m:ctrlPr>
                      </m:accPr>
                      <m:e>
                        <m:sSub>
                          <m:sSubPr>
                            <m:ctrlPr>
                              <a:rPr lang="cs-CZ" b="1" i="1" smtClean="0">
                                <a:latin typeface="Cambria Math" panose="02040503050406030204" pitchFamily="18" charset="0"/>
                              </a:rPr>
                            </m:ctrlPr>
                          </m:sSubPr>
                          <m:e>
                            <m:r>
                              <a:rPr lang="cs-CZ" b="1" i="1" smtClean="0">
                                <a:latin typeface="Cambria Math"/>
                              </a:rPr>
                              <m:t>𝑭</m:t>
                            </m:r>
                          </m:e>
                          <m:sub>
                            <m:r>
                              <a:rPr lang="cs-CZ" b="1" i="1" smtClean="0">
                                <a:latin typeface="Cambria Math"/>
                              </a:rPr>
                              <m:t>𝒎</m:t>
                            </m:r>
                          </m:sub>
                        </m:sSub>
                      </m:e>
                    </m:acc>
                    <m:r>
                      <a:rPr lang="cs-CZ" i="1" smtClean="0">
                        <a:latin typeface="Cambria Math"/>
                        <a:ea typeface="Cambria Math"/>
                      </a:rPr>
                      <m:t>=</m:t>
                    </m:r>
                    <m:r>
                      <a:rPr lang="cs-CZ" b="0" i="1" smtClean="0">
                        <a:latin typeface="Cambria Math"/>
                        <a:ea typeface="Cambria Math"/>
                      </a:rPr>
                      <m:t>𝐼</m:t>
                    </m:r>
                    <m:r>
                      <a:rPr lang="cs-CZ" b="0" i="1" smtClean="0">
                        <a:latin typeface="Cambria Math"/>
                        <a:ea typeface="Cambria Math"/>
                      </a:rPr>
                      <m:t>∙</m:t>
                    </m:r>
                    <m:acc>
                      <m:accPr>
                        <m:chr m:val="̅"/>
                        <m:ctrlPr>
                          <a:rPr lang="cs-CZ" b="0" i="1" smtClean="0">
                            <a:latin typeface="Cambria Math" panose="02040503050406030204" pitchFamily="18" charset="0"/>
                            <a:ea typeface="Cambria Math"/>
                          </a:rPr>
                        </m:ctrlPr>
                      </m:accPr>
                      <m:e>
                        <m:r>
                          <a:rPr lang="cs-CZ" b="1" i="1" smtClean="0">
                            <a:latin typeface="Cambria Math"/>
                            <a:ea typeface="Cambria Math"/>
                          </a:rPr>
                          <m:t>𝒍</m:t>
                        </m:r>
                      </m:e>
                    </m:acc>
                    <m:r>
                      <a:rPr lang="cs-CZ" b="1" i="1" smtClean="0">
                        <a:latin typeface="Cambria Math"/>
                      </a:rPr>
                      <m:t> </m:t>
                    </m:r>
                    <m:r>
                      <a:rPr lang="cs-CZ" b="1" i="1" smtClean="0">
                        <a:latin typeface="Cambria Math"/>
                        <a:ea typeface="Cambria Math"/>
                      </a:rPr>
                      <m:t>× </m:t>
                    </m:r>
                    <m:acc>
                      <m:accPr>
                        <m:chr m:val="̅"/>
                        <m:ctrlPr>
                          <a:rPr lang="cs-CZ" b="1" i="1" smtClean="0">
                            <a:latin typeface="Cambria Math" panose="02040503050406030204" pitchFamily="18" charset="0"/>
                            <a:ea typeface="Cambria Math"/>
                          </a:rPr>
                        </m:ctrlPr>
                      </m:accPr>
                      <m:e>
                        <m:r>
                          <a:rPr lang="cs-CZ" b="1" i="1" smtClean="0">
                            <a:latin typeface="Cambria Math"/>
                            <a:ea typeface="Cambria Math"/>
                          </a:rPr>
                          <m:t>𝑩</m:t>
                        </m:r>
                      </m:e>
                    </m:acc>
                    <m:r>
                      <a:rPr lang="cs-CZ" b="1" i="1" smtClean="0">
                        <a:latin typeface="Cambria Math"/>
                      </a:rPr>
                      <m:t> </m:t>
                    </m:r>
                    <m:r>
                      <a:rPr lang="cs-CZ" b="1" i="1" smtClean="0">
                        <a:latin typeface="Cambria Math"/>
                        <a:ea typeface="Cambria Math"/>
                      </a:rPr>
                      <m:t>=</m:t>
                    </m:r>
                    <m:r>
                      <a:rPr lang="cs-CZ" b="0" i="1" smtClean="0">
                        <a:latin typeface="Cambria Math"/>
                        <a:ea typeface="Cambria Math"/>
                      </a:rPr>
                      <m:t>𝐼</m:t>
                    </m:r>
                    <m:r>
                      <a:rPr lang="cs-CZ" b="0" i="1" smtClean="0">
                        <a:latin typeface="Cambria Math"/>
                        <a:ea typeface="Cambria Math"/>
                      </a:rPr>
                      <m:t>∙</m:t>
                    </m:r>
                    <m:d>
                      <m:dPr>
                        <m:begChr m:val="|"/>
                        <m:endChr m:val="|"/>
                        <m:ctrlPr>
                          <a:rPr lang="cs-CZ" b="0" i="1" smtClean="0">
                            <a:latin typeface="Cambria Math" panose="02040503050406030204" pitchFamily="18" charset="0"/>
                            <a:ea typeface="Cambria Math"/>
                          </a:rPr>
                        </m:ctrlPr>
                      </m:dPr>
                      <m:e>
                        <m:r>
                          <a:rPr lang="cs-CZ" b="0" i="1" smtClean="0">
                            <a:latin typeface="Cambria Math"/>
                            <a:ea typeface="Cambria Math"/>
                          </a:rPr>
                          <m:t>𝑙</m:t>
                        </m:r>
                      </m:e>
                    </m:d>
                    <m:r>
                      <a:rPr lang="cs-CZ" b="0" i="1" smtClean="0">
                        <a:latin typeface="Cambria Math"/>
                        <a:ea typeface="Cambria Math"/>
                      </a:rPr>
                      <m:t>∙</m:t>
                    </m:r>
                    <m:d>
                      <m:dPr>
                        <m:begChr m:val="|"/>
                        <m:endChr m:val="|"/>
                        <m:ctrlPr>
                          <a:rPr lang="cs-CZ" b="0" i="1" smtClean="0">
                            <a:latin typeface="Cambria Math" panose="02040503050406030204" pitchFamily="18" charset="0"/>
                            <a:ea typeface="Cambria Math"/>
                          </a:rPr>
                        </m:ctrlPr>
                      </m:dPr>
                      <m:e>
                        <m:r>
                          <a:rPr lang="cs-CZ" b="0" i="1" smtClean="0">
                            <a:latin typeface="Cambria Math"/>
                            <a:ea typeface="Cambria Math"/>
                          </a:rPr>
                          <m:t>𝐵</m:t>
                        </m:r>
                      </m:e>
                    </m:d>
                    <m:r>
                      <a:rPr lang="cs-CZ" b="0" i="1" smtClean="0">
                        <a:latin typeface="Cambria Math"/>
                        <a:ea typeface="Cambria Math"/>
                      </a:rPr>
                      <m:t>∙</m:t>
                    </m:r>
                    <m:func>
                      <m:funcPr>
                        <m:ctrlPr>
                          <a:rPr lang="cs-CZ" b="0" i="1" smtClean="0">
                            <a:latin typeface="Cambria Math" panose="02040503050406030204" pitchFamily="18" charset="0"/>
                            <a:ea typeface="Cambria Math"/>
                          </a:rPr>
                        </m:ctrlPr>
                      </m:funcPr>
                      <m:fName>
                        <m:r>
                          <m:rPr>
                            <m:sty m:val="p"/>
                          </m:rPr>
                          <a:rPr lang="cs-CZ" b="0" i="0" smtClean="0">
                            <a:latin typeface="Cambria Math"/>
                            <a:ea typeface="Cambria Math"/>
                          </a:rPr>
                          <m:t>sin</m:t>
                        </m:r>
                      </m:fName>
                      <m:e>
                        <m:r>
                          <a:rPr lang="cs-CZ" b="0" i="1" smtClean="0">
                            <a:latin typeface="Cambria Math"/>
                            <a:ea typeface="Cambria Math"/>
                          </a:rPr>
                          <m:t>𝛼</m:t>
                        </m:r>
                      </m:e>
                    </m:func>
                  </m:oMath>
                </a14:m>
                <a:r>
                  <a:rPr lang="cs-CZ" dirty="0"/>
                  <a:t> </a:t>
                </a:r>
              </a:p>
              <a:p>
                <a:pPr algn="ctr"/>
                <a:endParaRPr lang="cs-CZ" dirty="0"/>
              </a:p>
              <a:p>
                <a:r>
                  <a:rPr lang="cs-CZ" dirty="0"/>
                  <a:t>Z tohoto zápisu je zřejmé, že vektor síly </a:t>
                </a:r>
                <a14:m>
                  <m:oMath xmlns:m="http://schemas.openxmlformats.org/officeDocument/2006/math">
                    <m:acc>
                      <m:accPr>
                        <m:chr m:val="̅"/>
                        <m:ctrlPr>
                          <a:rPr lang="cs-CZ" b="1" i="1" smtClean="0">
                            <a:latin typeface="Cambria Math" panose="02040503050406030204" pitchFamily="18" charset="0"/>
                          </a:rPr>
                        </m:ctrlPr>
                      </m:accPr>
                      <m:e>
                        <m:sSub>
                          <m:sSubPr>
                            <m:ctrlPr>
                              <a:rPr lang="cs-CZ" b="1" i="1" smtClean="0">
                                <a:latin typeface="Cambria Math" panose="02040503050406030204" pitchFamily="18" charset="0"/>
                              </a:rPr>
                            </m:ctrlPr>
                          </m:sSubPr>
                          <m:e>
                            <m:r>
                              <a:rPr lang="cs-CZ" b="1" i="1" smtClean="0">
                                <a:latin typeface="Cambria Math"/>
                              </a:rPr>
                              <m:t>𝑭</m:t>
                            </m:r>
                          </m:e>
                          <m:sub>
                            <m:r>
                              <a:rPr lang="cs-CZ" b="1" i="1" smtClean="0">
                                <a:latin typeface="Cambria Math"/>
                              </a:rPr>
                              <m:t>𝒎</m:t>
                            </m:r>
                          </m:sub>
                        </m:sSub>
                      </m:e>
                    </m:acc>
                  </m:oMath>
                </a14:m>
                <a:r>
                  <a:rPr lang="cs-CZ" dirty="0"/>
                  <a:t> je kolmý na rovinu vektorů </a:t>
                </a:r>
                <a14:m>
                  <m:oMath xmlns:m="http://schemas.openxmlformats.org/officeDocument/2006/math">
                    <m:acc>
                      <m:accPr>
                        <m:chr m:val="̅"/>
                        <m:ctrlPr>
                          <a:rPr lang="cs-CZ" b="0" i="1" smtClean="0">
                            <a:latin typeface="Cambria Math" panose="02040503050406030204" pitchFamily="18" charset="0"/>
                            <a:ea typeface="Cambria Math"/>
                          </a:rPr>
                        </m:ctrlPr>
                      </m:accPr>
                      <m:e>
                        <m:r>
                          <a:rPr lang="cs-CZ" b="1" i="1" smtClean="0">
                            <a:latin typeface="Cambria Math"/>
                            <a:ea typeface="Cambria Math"/>
                          </a:rPr>
                          <m:t>𝒍</m:t>
                        </m:r>
                      </m:e>
                    </m:acc>
                  </m:oMath>
                </a14:m>
                <a:r>
                  <a:rPr lang="cs-CZ" dirty="0"/>
                  <a:t> a </a:t>
                </a:r>
                <a14:m>
                  <m:oMath xmlns:m="http://schemas.openxmlformats.org/officeDocument/2006/math">
                    <m:acc>
                      <m:accPr>
                        <m:chr m:val="̅"/>
                        <m:ctrlPr>
                          <a:rPr lang="cs-CZ" b="1" i="1" smtClean="0">
                            <a:latin typeface="Cambria Math" panose="02040503050406030204" pitchFamily="18" charset="0"/>
                            <a:ea typeface="Cambria Math"/>
                          </a:rPr>
                        </m:ctrlPr>
                      </m:accPr>
                      <m:e>
                        <m:r>
                          <a:rPr lang="cs-CZ" b="1" i="1" smtClean="0">
                            <a:latin typeface="Cambria Math"/>
                            <a:ea typeface="Cambria Math"/>
                          </a:rPr>
                          <m:t>𝑩</m:t>
                        </m:r>
                      </m:e>
                    </m:acc>
                  </m:oMath>
                </a14:m>
                <a:r>
                  <a:rPr lang="cs-CZ" dirty="0"/>
                  <a:t> a má směr postupu pravotočivého šroubu (vývrtky) při otáčení z </a:t>
                </a:r>
                <a14:m>
                  <m:oMath xmlns:m="http://schemas.openxmlformats.org/officeDocument/2006/math">
                    <m:acc>
                      <m:accPr>
                        <m:chr m:val="̅"/>
                        <m:ctrlPr>
                          <a:rPr lang="cs-CZ" b="0" i="1" smtClean="0">
                            <a:latin typeface="Cambria Math" panose="02040503050406030204" pitchFamily="18" charset="0"/>
                            <a:ea typeface="Cambria Math"/>
                          </a:rPr>
                        </m:ctrlPr>
                      </m:accPr>
                      <m:e>
                        <m:r>
                          <a:rPr lang="cs-CZ" b="1" i="1" smtClean="0">
                            <a:latin typeface="Cambria Math"/>
                            <a:ea typeface="Cambria Math"/>
                          </a:rPr>
                          <m:t>𝒍</m:t>
                        </m:r>
                      </m:e>
                    </m:acc>
                  </m:oMath>
                </a14:m>
                <a:r>
                  <a:rPr lang="cs-CZ" dirty="0"/>
                  <a:t> do </a:t>
                </a:r>
                <a14:m>
                  <m:oMath xmlns:m="http://schemas.openxmlformats.org/officeDocument/2006/math">
                    <m:acc>
                      <m:accPr>
                        <m:chr m:val="̅"/>
                        <m:ctrlPr>
                          <a:rPr lang="cs-CZ" b="1" i="1" smtClean="0">
                            <a:latin typeface="Cambria Math" panose="02040503050406030204" pitchFamily="18" charset="0"/>
                            <a:ea typeface="Cambria Math"/>
                          </a:rPr>
                        </m:ctrlPr>
                      </m:accPr>
                      <m:e>
                        <m:r>
                          <a:rPr lang="cs-CZ" b="1" i="1" smtClean="0">
                            <a:latin typeface="Cambria Math"/>
                            <a:ea typeface="Cambria Math"/>
                          </a:rPr>
                          <m:t>𝑩</m:t>
                        </m:r>
                      </m:e>
                    </m:acc>
                    <m:r>
                      <a:rPr lang="cs-CZ" b="0" i="0" smtClean="0">
                        <a:latin typeface="Cambria Math"/>
                        <a:ea typeface="Cambria Math"/>
                      </a:rPr>
                      <m:t>   </m:t>
                    </m:r>
                    <m:r>
                      <m:rPr>
                        <m:sty m:val="p"/>
                      </m:rPr>
                      <a:rPr lang="cs-CZ" b="0" i="0" smtClean="0">
                        <a:latin typeface="Cambria Math"/>
                        <a:ea typeface="Cambria Math"/>
                      </a:rPr>
                      <m:t>ve</m:t>
                    </m:r>
                    <m:r>
                      <a:rPr lang="cs-CZ" b="0" i="0" smtClean="0">
                        <a:latin typeface="Cambria Math"/>
                        <a:ea typeface="Cambria Math"/>
                      </a:rPr>
                      <m:t> </m:t>
                    </m:r>
                    <m:r>
                      <m:rPr>
                        <m:sty m:val="p"/>
                      </m:rPr>
                      <a:rPr lang="cs-CZ" b="0" i="0" smtClean="0">
                        <a:latin typeface="Cambria Math"/>
                        <a:ea typeface="Cambria Math"/>
                      </a:rPr>
                      <m:t>shod</m:t>
                    </m:r>
                    <m:r>
                      <a:rPr lang="cs-CZ" b="0" i="0" smtClean="0">
                        <a:latin typeface="Cambria Math"/>
                        <a:ea typeface="Cambria Math"/>
                      </a:rPr>
                      <m:t>ě </m:t>
                    </m:r>
                    <m:r>
                      <m:rPr>
                        <m:sty m:val="p"/>
                      </m:rPr>
                      <a:rPr lang="cs-CZ" b="0" i="0" smtClean="0">
                        <a:latin typeface="Cambria Math"/>
                        <a:ea typeface="Cambria Math"/>
                      </a:rPr>
                      <m:t>s</m:t>
                    </m:r>
                    <m:r>
                      <a:rPr lang="cs-CZ" b="0" i="0" smtClean="0">
                        <a:latin typeface="Cambria Math"/>
                        <a:ea typeface="Cambria Math"/>
                      </a:rPr>
                      <m:t> </m:t>
                    </m:r>
                    <m:r>
                      <m:rPr>
                        <m:sty m:val="p"/>
                      </m:rPr>
                      <a:rPr lang="cs-CZ" b="0" i="0" smtClean="0">
                        <a:latin typeface="Cambria Math"/>
                        <a:ea typeface="Cambria Math"/>
                      </a:rPr>
                      <m:t>Flemingov</m:t>
                    </m:r>
                    <m:r>
                      <a:rPr lang="cs-CZ" b="0" i="0" smtClean="0">
                        <a:latin typeface="Cambria Math"/>
                        <a:ea typeface="Cambria Math"/>
                      </a:rPr>
                      <m:t>ý</m:t>
                    </m:r>
                    <m:r>
                      <m:rPr>
                        <m:sty m:val="p"/>
                      </m:rPr>
                      <a:rPr lang="cs-CZ" b="0" i="0" smtClean="0">
                        <a:latin typeface="Cambria Math"/>
                        <a:ea typeface="Cambria Math"/>
                      </a:rPr>
                      <m:t>m</m:t>
                    </m:r>
                    <m:r>
                      <a:rPr lang="cs-CZ" b="0" i="0" smtClean="0">
                        <a:latin typeface="Cambria Math"/>
                        <a:ea typeface="Cambria Math"/>
                      </a:rPr>
                      <m:t> </m:t>
                    </m:r>
                    <m:r>
                      <m:rPr>
                        <m:sty m:val="p"/>
                      </m:rPr>
                      <a:rPr lang="cs-CZ" b="0" i="0" smtClean="0">
                        <a:latin typeface="Cambria Math"/>
                        <a:ea typeface="Cambria Math"/>
                      </a:rPr>
                      <m:t>pravidlem</m:t>
                    </m:r>
                    <m:r>
                      <a:rPr lang="cs-CZ" b="0" i="0" smtClean="0">
                        <a:latin typeface="Cambria Math"/>
                        <a:ea typeface="Cambria Math"/>
                      </a:rPr>
                      <m:t> </m:t>
                    </m:r>
                    <m:r>
                      <m:rPr>
                        <m:sty m:val="p"/>
                      </m:rPr>
                      <a:rPr lang="cs-CZ" b="0" i="0" smtClean="0">
                        <a:latin typeface="Cambria Math"/>
                        <a:ea typeface="Cambria Math"/>
                      </a:rPr>
                      <m:t>lev</m:t>
                    </m:r>
                    <m:r>
                      <a:rPr lang="cs-CZ" b="0" i="0" smtClean="0">
                        <a:latin typeface="Cambria Math"/>
                        <a:ea typeface="Cambria Math"/>
                      </a:rPr>
                      <m:t>é </m:t>
                    </m:r>
                    <m:r>
                      <m:rPr>
                        <m:sty m:val="p"/>
                      </m:rPr>
                      <a:rPr lang="cs-CZ" b="0" i="0" smtClean="0">
                        <a:latin typeface="Cambria Math"/>
                        <a:ea typeface="Cambria Math"/>
                      </a:rPr>
                      <m:t>ruky</m:t>
                    </m:r>
                  </m:oMath>
                </a14:m>
                <a:r>
                  <a:rPr lang="cs-CZ" baseline="-25000" dirty="0"/>
                  <a:t>.</a:t>
                </a:r>
              </a:p>
            </p:txBody>
          </p:sp>
        </mc:Choice>
        <mc:Fallback xmlns="">
          <p:sp>
            <p:nvSpPr>
              <p:cNvPr id="4" name="TextovéPole 3"/>
              <p:cNvSpPr txBox="1">
                <a:spLocks noRot="1" noChangeAspect="1" noMove="1" noResize="1" noEditPoints="1" noAdjustHandles="1" noChangeArrowheads="1" noChangeShapeType="1" noTextEdit="1"/>
              </p:cNvSpPr>
              <p:nvPr/>
            </p:nvSpPr>
            <p:spPr>
              <a:xfrm>
                <a:off x="695400" y="1655822"/>
                <a:ext cx="10801200" cy="1773178"/>
              </a:xfrm>
              <a:prstGeom prst="rect">
                <a:avLst/>
              </a:prstGeom>
              <a:blipFill>
                <a:blip r:embed="rId2"/>
                <a:stretch>
                  <a:fillRect l="-451" t="-2062" b="-4467"/>
                </a:stretch>
              </a:blipFill>
            </p:spPr>
            <p:txBody>
              <a:bodyPr/>
              <a:lstStyle/>
              <a:p>
                <a:r>
                  <a:rPr lang="cs-CZ">
                    <a:noFill/>
                  </a:rPr>
                  <a:t> </a:t>
                </a:r>
              </a:p>
            </p:txBody>
          </p:sp>
        </mc:Fallback>
      </mc:AlternateContent>
    </p:spTree>
    <p:extLst>
      <p:ext uri="{BB962C8B-B14F-4D97-AF65-F5344CB8AC3E}">
        <p14:creationId xmlns:p14="http://schemas.microsoft.com/office/powerpoint/2010/main" val="14475890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1981200" y="274638"/>
            <a:ext cx="8229600" cy="418058"/>
          </a:xfrm>
        </p:spPr>
        <p:txBody>
          <a:bodyPr/>
          <a:lstStyle/>
          <a:p>
            <a:r>
              <a:rPr lang="cs-CZ" sz="1800" dirty="0"/>
              <a:t>Úlohy z učebnice strana 138</a:t>
            </a:r>
          </a:p>
        </p:txBody>
      </p:sp>
      <p:pic>
        <p:nvPicPr>
          <p:cNvPr id="3" name="Obrázek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351584" y="692696"/>
            <a:ext cx="4197096" cy="5736336"/>
          </a:xfrm>
          <a:prstGeom prst="rect">
            <a:avLst/>
          </a:prstGeom>
        </p:spPr>
      </p:pic>
      <p:sp>
        <p:nvSpPr>
          <p:cNvPr id="4" name="TextovéPole 3"/>
          <p:cNvSpPr txBox="1"/>
          <p:nvPr/>
        </p:nvSpPr>
        <p:spPr>
          <a:xfrm>
            <a:off x="7464152" y="908720"/>
            <a:ext cx="2016224" cy="369332"/>
          </a:xfrm>
          <a:prstGeom prst="rect">
            <a:avLst/>
          </a:prstGeom>
          <a:noFill/>
        </p:spPr>
        <p:txBody>
          <a:bodyPr wrap="square" rtlCol="0">
            <a:spAutoFit/>
          </a:bodyPr>
          <a:lstStyle/>
          <a:p>
            <a:r>
              <a:rPr lang="cs-CZ" dirty="0">
                <a:hlinkClick r:id="rId3" action="ppaction://hlinksldjump"/>
              </a:rPr>
              <a:t>Řešení úlohy číslo 1</a:t>
            </a:r>
            <a:endParaRPr lang="cs-CZ" dirty="0"/>
          </a:p>
        </p:txBody>
      </p:sp>
      <p:sp>
        <p:nvSpPr>
          <p:cNvPr id="5" name="TextovéPole 4"/>
          <p:cNvSpPr txBox="1"/>
          <p:nvPr/>
        </p:nvSpPr>
        <p:spPr>
          <a:xfrm>
            <a:off x="7464152" y="1628800"/>
            <a:ext cx="2016224" cy="369332"/>
          </a:xfrm>
          <a:prstGeom prst="rect">
            <a:avLst/>
          </a:prstGeom>
          <a:noFill/>
        </p:spPr>
        <p:txBody>
          <a:bodyPr wrap="square" rtlCol="0">
            <a:spAutoFit/>
          </a:bodyPr>
          <a:lstStyle/>
          <a:p>
            <a:r>
              <a:rPr lang="cs-CZ" dirty="0">
                <a:hlinkClick r:id="rId4" action="ppaction://hlinksldjump"/>
              </a:rPr>
              <a:t>Řešení úlohy číslo 2</a:t>
            </a:r>
            <a:endParaRPr lang="cs-CZ" dirty="0"/>
          </a:p>
        </p:txBody>
      </p:sp>
      <p:sp>
        <p:nvSpPr>
          <p:cNvPr id="6" name="TextovéPole 5"/>
          <p:cNvSpPr txBox="1"/>
          <p:nvPr/>
        </p:nvSpPr>
        <p:spPr>
          <a:xfrm>
            <a:off x="7464152" y="5013176"/>
            <a:ext cx="2016224" cy="369332"/>
          </a:xfrm>
          <a:prstGeom prst="rect">
            <a:avLst/>
          </a:prstGeom>
          <a:noFill/>
        </p:spPr>
        <p:txBody>
          <a:bodyPr wrap="square" rtlCol="0">
            <a:spAutoFit/>
          </a:bodyPr>
          <a:lstStyle/>
          <a:p>
            <a:r>
              <a:rPr lang="cs-CZ" dirty="0">
                <a:hlinkClick r:id="rId5" action="ppaction://hlinksldjump"/>
              </a:rPr>
              <a:t>Řešení úlohy číslo 3</a:t>
            </a:r>
            <a:endParaRPr lang="cs-CZ" dirty="0"/>
          </a:p>
        </p:txBody>
      </p:sp>
      <p:sp>
        <p:nvSpPr>
          <p:cNvPr id="7" name="TextovéPole 6"/>
          <p:cNvSpPr txBox="1"/>
          <p:nvPr/>
        </p:nvSpPr>
        <p:spPr>
          <a:xfrm>
            <a:off x="7464152" y="5661248"/>
            <a:ext cx="2016224" cy="369332"/>
          </a:xfrm>
          <a:prstGeom prst="rect">
            <a:avLst/>
          </a:prstGeom>
          <a:noFill/>
        </p:spPr>
        <p:txBody>
          <a:bodyPr wrap="square" rtlCol="0">
            <a:spAutoFit/>
          </a:bodyPr>
          <a:lstStyle/>
          <a:p>
            <a:r>
              <a:rPr lang="cs-CZ" dirty="0">
                <a:hlinkClick r:id="rId6" action="ppaction://hlinksldjump"/>
              </a:rPr>
              <a:t>Řešení úlohy číslo 4</a:t>
            </a:r>
            <a:endParaRPr lang="cs-CZ" dirty="0"/>
          </a:p>
        </p:txBody>
      </p:sp>
      <p:pic>
        <p:nvPicPr>
          <p:cNvPr id="8" name="Obrázek 2"/>
          <p:cNvPicPr>
            <a:picLocks noChangeAspect="1"/>
          </p:cNvPicPr>
          <p:nvPr/>
        </p:nvPicPr>
        <p:blipFill>
          <a:blip r:embed="rId7">
            <a:extLst>
              <a:ext uri="{28A0092B-C50C-407E-A947-70E740481C1C}">
                <a14:useLocalDpi xmlns:a14="http://schemas.microsoft.com/office/drawing/2010/main" val="0"/>
              </a:ext>
            </a:extLst>
          </a:blip>
          <a:srcRect l="6586" r="9123" b="22585"/>
          <a:stretch>
            <a:fillRect/>
          </a:stretch>
        </p:blipFill>
        <p:spPr bwMode="auto">
          <a:xfrm>
            <a:off x="6992745" y="2060849"/>
            <a:ext cx="2959039" cy="14836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extovéPole 8"/>
          <p:cNvSpPr txBox="1"/>
          <p:nvPr/>
        </p:nvSpPr>
        <p:spPr>
          <a:xfrm>
            <a:off x="7431504" y="3650448"/>
            <a:ext cx="2336905" cy="369332"/>
          </a:xfrm>
          <a:prstGeom prst="rect">
            <a:avLst/>
          </a:prstGeom>
          <a:noFill/>
        </p:spPr>
        <p:txBody>
          <a:bodyPr wrap="square" rtlCol="0">
            <a:spAutoFit/>
          </a:bodyPr>
          <a:lstStyle/>
          <a:p>
            <a:r>
              <a:rPr lang="cs-CZ" dirty="0"/>
              <a:t>Obrázek 7-11 k úloze 2</a:t>
            </a:r>
          </a:p>
        </p:txBody>
      </p:sp>
    </p:spTree>
    <p:extLst>
      <p:ext uri="{BB962C8B-B14F-4D97-AF65-F5344CB8AC3E}">
        <p14:creationId xmlns:p14="http://schemas.microsoft.com/office/powerpoint/2010/main" val="19497290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Nadpis 1"/>
          <p:cNvSpPr>
            <a:spLocks noGrp="1"/>
          </p:cNvSpPr>
          <p:nvPr>
            <p:ph type="title"/>
          </p:nvPr>
        </p:nvSpPr>
        <p:spPr/>
        <p:txBody>
          <a:bodyPr/>
          <a:lstStyle/>
          <a:p>
            <a:r>
              <a:rPr lang="cs-CZ" altLang="cs-CZ" sz="2800"/>
              <a:t>Magnetická indukce pole přímého vodiče</a:t>
            </a:r>
          </a:p>
        </p:txBody>
      </p:sp>
      <p:pic>
        <p:nvPicPr>
          <p:cNvPr id="12291" name="Obrázek 2"/>
          <p:cNvPicPr>
            <a:picLocks noChangeAspect="1"/>
          </p:cNvPicPr>
          <p:nvPr/>
        </p:nvPicPr>
        <p:blipFill rotWithShape="1">
          <a:blip r:embed="rId2">
            <a:extLst>
              <a:ext uri="{28A0092B-C50C-407E-A947-70E740481C1C}">
                <a14:useLocalDpi xmlns:a14="http://schemas.microsoft.com/office/drawing/2010/main" val="0"/>
              </a:ext>
            </a:extLst>
          </a:blip>
          <a:srcRect l="9302" t="4282" r="3156" b="20277"/>
          <a:stretch/>
        </p:blipFill>
        <p:spPr bwMode="auto">
          <a:xfrm>
            <a:off x="2351584" y="1340768"/>
            <a:ext cx="3483396" cy="25197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ovéPole 1"/>
          <p:cNvSpPr txBox="1"/>
          <p:nvPr/>
        </p:nvSpPr>
        <p:spPr>
          <a:xfrm>
            <a:off x="6357022" y="1891385"/>
            <a:ext cx="4752528" cy="1754326"/>
          </a:xfrm>
          <a:prstGeom prst="rect">
            <a:avLst/>
          </a:prstGeom>
          <a:noFill/>
        </p:spPr>
        <p:txBody>
          <a:bodyPr wrap="square" rtlCol="0">
            <a:spAutoFit/>
          </a:bodyPr>
          <a:lstStyle/>
          <a:p>
            <a:r>
              <a:rPr lang="cs-CZ" dirty="0"/>
              <a:t>Magnetické indukční čáry magnetického pole dlouhého přímého vodiče jsou soustředné kružnice se středem v ose vodiče.</a:t>
            </a:r>
          </a:p>
          <a:p>
            <a:r>
              <a:rPr lang="cs-CZ" dirty="0"/>
              <a:t>Vektor </a:t>
            </a:r>
            <a:r>
              <a:rPr lang="cs-CZ" b="1" dirty="0"/>
              <a:t>B</a:t>
            </a:r>
            <a:r>
              <a:rPr lang="cs-CZ" dirty="0"/>
              <a:t> magnetické indukce leží v rovině kolmé k vodiči a má směr tečny k magnetické indukční čáře.</a:t>
            </a:r>
            <a:endParaRPr lang="cs-CZ" b="1" dirty="0"/>
          </a:p>
        </p:txBody>
      </p:sp>
      <mc:AlternateContent xmlns:mc="http://schemas.openxmlformats.org/markup-compatibility/2006" xmlns:a14="http://schemas.microsoft.com/office/drawing/2010/main">
        <mc:Choice Requires="a14">
          <p:sp>
            <p:nvSpPr>
              <p:cNvPr id="3" name="TextovéPole 2"/>
              <p:cNvSpPr txBox="1"/>
              <p:nvPr/>
            </p:nvSpPr>
            <p:spPr>
              <a:xfrm>
                <a:off x="2981654" y="4437112"/>
                <a:ext cx="6228692" cy="1441933"/>
              </a:xfrm>
              <a:prstGeom prst="rect">
                <a:avLst/>
              </a:prstGeom>
              <a:noFill/>
            </p:spPr>
            <p:txBody>
              <a:bodyPr wrap="square" rtlCol="0">
                <a:spAutoFit/>
              </a:bodyPr>
              <a:lstStyle/>
              <a:p>
                <a:r>
                  <a:rPr lang="cs-CZ" dirty="0"/>
                  <a:t>Pro velikost B ve vzdálenosti </a:t>
                </a:r>
                <a14:m>
                  <m:oMath xmlns:m="http://schemas.openxmlformats.org/officeDocument/2006/math">
                    <m:r>
                      <a:rPr lang="cs-CZ" i="1">
                        <a:latin typeface="Cambria Math"/>
                        <a:ea typeface="Cambria Math"/>
                      </a:rPr>
                      <m:t>𝑑</m:t>
                    </m:r>
                  </m:oMath>
                </a14:m>
                <a:r>
                  <a:rPr lang="cs-CZ" dirty="0"/>
                  <a:t> od vodiče platí vztah</a:t>
                </a:r>
              </a:p>
              <a:p>
                <a:pPr/>
                <a14:m>
                  <m:oMathPara xmlns:m="http://schemas.openxmlformats.org/officeDocument/2006/math">
                    <m:oMathParaPr>
                      <m:jc m:val="centerGroup"/>
                    </m:oMathParaPr>
                    <m:oMath xmlns:m="http://schemas.openxmlformats.org/officeDocument/2006/math">
                      <m:r>
                        <a:rPr lang="cs-CZ" b="0" i="1" smtClean="0">
                          <a:latin typeface="Cambria Math"/>
                        </a:rPr>
                        <m:t>𝐵</m:t>
                      </m:r>
                      <m:r>
                        <a:rPr lang="cs-CZ" b="0" i="1" smtClean="0">
                          <a:latin typeface="Cambria Math"/>
                        </a:rPr>
                        <m:t> = </m:t>
                      </m:r>
                      <m:r>
                        <a:rPr lang="cs-CZ" b="0" i="1" smtClean="0">
                          <a:latin typeface="Cambria Math"/>
                          <a:ea typeface="Cambria Math"/>
                        </a:rPr>
                        <m:t>𝜇</m:t>
                      </m:r>
                      <m:r>
                        <a:rPr lang="cs-CZ" b="0" i="1" smtClean="0">
                          <a:latin typeface="Cambria Math"/>
                          <a:ea typeface="Cambria Math"/>
                        </a:rPr>
                        <m:t> </m:t>
                      </m:r>
                      <m:f>
                        <m:fPr>
                          <m:ctrlPr>
                            <a:rPr lang="cs-CZ" b="0" i="1" smtClean="0">
                              <a:latin typeface="Cambria Math" panose="02040503050406030204" pitchFamily="18" charset="0"/>
                              <a:ea typeface="Cambria Math"/>
                            </a:rPr>
                          </m:ctrlPr>
                        </m:fPr>
                        <m:num>
                          <m:r>
                            <a:rPr lang="cs-CZ" b="0" i="1" smtClean="0">
                              <a:latin typeface="Cambria Math"/>
                              <a:ea typeface="Cambria Math"/>
                            </a:rPr>
                            <m:t>𝐼</m:t>
                          </m:r>
                        </m:num>
                        <m:den>
                          <m:r>
                            <a:rPr lang="cs-CZ" b="0" i="1" smtClean="0">
                              <a:latin typeface="Cambria Math"/>
                              <a:ea typeface="Cambria Math"/>
                            </a:rPr>
                            <m:t>2</m:t>
                          </m:r>
                          <m:r>
                            <a:rPr lang="cs-CZ" b="0" i="1" smtClean="0">
                              <a:latin typeface="Cambria Math"/>
                              <a:ea typeface="Cambria Math"/>
                            </a:rPr>
                            <m:t>𝜋</m:t>
                          </m:r>
                          <m:r>
                            <a:rPr lang="cs-CZ" b="0" i="1" smtClean="0">
                              <a:latin typeface="Cambria Math"/>
                              <a:ea typeface="Cambria Math"/>
                            </a:rPr>
                            <m:t>𝑑</m:t>
                          </m:r>
                        </m:den>
                      </m:f>
                    </m:oMath>
                  </m:oMathPara>
                </a14:m>
                <a:endParaRPr lang="cs-CZ" dirty="0"/>
              </a:p>
              <a:p>
                <a:endParaRPr lang="cs-CZ" dirty="0"/>
              </a:p>
              <a:p>
                <a:r>
                  <a:rPr lang="cs-CZ" dirty="0"/>
                  <a:t>kde </a:t>
                </a:r>
                <a14:m>
                  <m:oMath xmlns:m="http://schemas.openxmlformats.org/officeDocument/2006/math">
                    <m:r>
                      <a:rPr lang="cs-CZ" i="1">
                        <a:latin typeface="Cambria Math"/>
                        <a:ea typeface="Cambria Math"/>
                      </a:rPr>
                      <m:t>𝜇</m:t>
                    </m:r>
                    <m:r>
                      <a:rPr lang="cs-CZ" i="1" smtClean="0">
                        <a:latin typeface="Cambria Math"/>
                        <a:ea typeface="Cambria Math"/>
                      </a:rPr>
                      <m:t>=</m:t>
                    </m:r>
                    <m:sSub>
                      <m:sSubPr>
                        <m:ctrlPr>
                          <a:rPr lang="cs-CZ" i="1" smtClean="0">
                            <a:latin typeface="Cambria Math" panose="02040503050406030204" pitchFamily="18" charset="0"/>
                            <a:ea typeface="Cambria Math"/>
                          </a:rPr>
                        </m:ctrlPr>
                      </m:sSubPr>
                      <m:e>
                        <m:r>
                          <a:rPr lang="cs-CZ" i="1" smtClean="0">
                            <a:latin typeface="Cambria Math"/>
                            <a:ea typeface="Cambria Math"/>
                          </a:rPr>
                          <m:t>𝜇</m:t>
                        </m:r>
                      </m:e>
                      <m:sub>
                        <m:r>
                          <a:rPr lang="cs-CZ" b="0" i="1" smtClean="0">
                            <a:latin typeface="Cambria Math"/>
                            <a:ea typeface="Cambria Math"/>
                          </a:rPr>
                          <m:t>0</m:t>
                        </m:r>
                      </m:sub>
                    </m:sSub>
                    <m:r>
                      <a:rPr lang="cs-CZ" i="1" smtClean="0">
                        <a:latin typeface="Cambria Math"/>
                        <a:ea typeface="Cambria Math"/>
                      </a:rPr>
                      <m:t>∙</m:t>
                    </m:r>
                    <m:r>
                      <a:rPr lang="cs-CZ" b="0" i="1" smtClean="0">
                        <a:latin typeface="Cambria Math"/>
                        <a:ea typeface="Cambria Math"/>
                      </a:rPr>
                      <m:t> </m:t>
                    </m:r>
                    <m:sSub>
                      <m:sSubPr>
                        <m:ctrlPr>
                          <a:rPr lang="cs-CZ" b="0" i="1" smtClean="0">
                            <a:latin typeface="Cambria Math" panose="02040503050406030204" pitchFamily="18" charset="0"/>
                            <a:ea typeface="Cambria Math"/>
                          </a:rPr>
                        </m:ctrlPr>
                      </m:sSubPr>
                      <m:e>
                        <m:r>
                          <a:rPr lang="cs-CZ" b="0" i="1" smtClean="0">
                            <a:latin typeface="Cambria Math"/>
                            <a:ea typeface="Cambria Math"/>
                          </a:rPr>
                          <m:t>𝜇</m:t>
                        </m:r>
                      </m:e>
                      <m:sub>
                        <m:r>
                          <a:rPr lang="cs-CZ" b="0" i="1" smtClean="0">
                            <a:latin typeface="Cambria Math"/>
                            <a:ea typeface="Cambria Math"/>
                          </a:rPr>
                          <m:t>𝑟</m:t>
                        </m:r>
                      </m:sub>
                    </m:sSub>
                    <m:r>
                      <a:rPr lang="cs-CZ" b="0" i="1" smtClean="0">
                        <a:latin typeface="Cambria Math"/>
                        <a:ea typeface="Cambria Math"/>
                      </a:rPr>
                      <m:t> </m:t>
                    </m:r>
                  </m:oMath>
                </a14:m>
                <a:r>
                  <a:rPr lang="cs-CZ" dirty="0"/>
                  <a:t>,  </a:t>
                </a:r>
                <a14:m>
                  <m:oMath xmlns:m="http://schemas.openxmlformats.org/officeDocument/2006/math">
                    <m:sSub>
                      <m:sSubPr>
                        <m:ctrlPr>
                          <a:rPr lang="cs-CZ" i="1">
                            <a:latin typeface="Cambria Math" panose="02040503050406030204" pitchFamily="18" charset="0"/>
                            <a:ea typeface="Cambria Math"/>
                          </a:rPr>
                        </m:ctrlPr>
                      </m:sSubPr>
                      <m:e>
                        <m:r>
                          <a:rPr lang="cs-CZ" i="1">
                            <a:latin typeface="Cambria Math"/>
                            <a:ea typeface="Cambria Math"/>
                          </a:rPr>
                          <m:t>𝜇</m:t>
                        </m:r>
                      </m:e>
                      <m:sub>
                        <m:r>
                          <a:rPr lang="cs-CZ" i="1">
                            <a:latin typeface="Cambria Math"/>
                            <a:ea typeface="Cambria Math"/>
                          </a:rPr>
                          <m:t>0</m:t>
                        </m:r>
                      </m:sub>
                    </m:sSub>
                  </m:oMath>
                </a14:m>
                <a:r>
                  <a:rPr lang="cs-CZ" dirty="0"/>
                  <a:t> = 4</a:t>
                </a:r>
                <a14:m>
                  <m:oMath xmlns:m="http://schemas.openxmlformats.org/officeDocument/2006/math">
                    <m:r>
                      <a:rPr lang="cs-CZ" i="1" smtClean="0">
                        <a:latin typeface="Cambria Math"/>
                        <a:ea typeface="Cambria Math"/>
                      </a:rPr>
                      <m:t>𝜋</m:t>
                    </m:r>
                    <m:r>
                      <a:rPr lang="cs-CZ" b="0" i="1" smtClean="0">
                        <a:latin typeface="Cambria Math"/>
                        <a:ea typeface="Cambria Math"/>
                      </a:rPr>
                      <m:t> ∙ </m:t>
                    </m:r>
                    <m:sSup>
                      <m:sSupPr>
                        <m:ctrlPr>
                          <a:rPr lang="cs-CZ" b="0" i="1" smtClean="0">
                            <a:latin typeface="Cambria Math" panose="02040503050406030204" pitchFamily="18" charset="0"/>
                            <a:ea typeface="Cambria Math"/>
                          </a:rPr>
                        </m:ctrlPr>
                      </m:sSupPr>
                      <m:e>
                        <m:r>
                          <a:rPr lang="cs-CZ" b="0" i="1" smtClean="0">
                            <a:latin typeface="Cambria Math"/>
                            <a:ea typeface="Cambria Math"/>
                          </a:rPr>
                          <m:t>10</m:t>
                        </m:r>
                      </m:e>
                      <m:sup>
                        <m:r>
                          <a:rPr lang="cs-CZ" b="0" i="1" smtClean="0">
                            <a:latin typeface="Cambria Math"/>
                            <a:ea typeface="Cambria Math"/>
                          </a:rPr>
                          <m:t>−7</m:t>
                        </m:r>
                      </m:sup>
                    </m:sSup>
                    <m:r>
                      <a:rPr lang="cs-CZ" b="0" i="1" smtClean="0">
                        <a:latin typeface="Cambria Math"/>
                        <a:ea typeface="Cambria Math"/>
                      </a:rPr>
                      <m:t> </m:t>
                    </m:r>
                  </m:oMath>
                </a14:m>
                <a:r>
                  <a:rPr lang="cs-CZ" dirty="0"/>
                  <a:t>N </a:t>
                </a:r>
                <a14:m>
                  <m:oMath xmlns:m="http://schemas.openxmlformats.org/officeDocument/2006/math">
                    <m:r>
                      <a:rPr lang="cs-CZ" i="1" smtClean="0">
                        <a:latin typeface="Cambria Math"/>
                        <a:ea typeface="Cambria Math"/>
                      </a:rPr>
                      <m:t>∙</m:t>
                    </m:r>
                    <m:r>
                      <a:rPr lang="cs-CZ" b="0" i="1" smtClean="0">
                        <a:latin typeface="Cambria Math"/>
                        <a:ea typeface="Cambria Math"/>
                      </a:rPr>
                      <m:t> </m:t>
                    </m:r>
                    <m:sSup>
                      <m:sSupPr>
                        <m:ctrlPr>
                          <a:rPr lang="cs-CZ" b="0" i="1" smtClean="0">
                            <a:latin typeface="Cambria Math" panose="02040503050406030204" pitchFamily="18" charset="0"/>
                            <a:ea typeface="Cambria Math"/>
                          </a:rPr>
                        </m:ctrlPr>
                      </m:sSupPr>
                      <m:e>
                        <m:r>
                          <a:rPr lang="cs-CZ" b="0" i="1" smtClean="0">
                            <a:latin typeface="Cambria Math"/>
                            <a:ea typeface="Cambria Math"/>
                          </a:rPr>
                          <m:t>𝐴</m:t>
                        </m:r>
                      </m:e>
                      <m:sup>
                        <m:r>
                          <a:rPr lang="cs-CZ" b="0" i="1" smtClean="0">
                            <a:latin typeface="Cambria Math"/>
                            <a:ea typeface="Cambria Math"/>
                          </a:rPr>
                          <m:t>−2</m:t>
                        </m:r>
                      </m:sup>
                    </m:sSup>
                  </m:oMath>
                </a14:m>
                <a:r>
                  <a:rPr lang="cs-CZ" dirty="0"/>
                  <a:t> (Permeabilita vakua)</a:t>
                </a:r>
              </a:p>
            </p:txBody>
          </p:sp>
        </mc:Choice>
        <mc:Fallback xmlns="">
          <p:sp>
            <p:nvSpPr>
              <p:cNvPr id="3" name="TextovéPole 2"/>
              <p:cNvSpPr txBox="1">
                <a:spLocks noRot="1" noChangeAspect="1" noMove="1" noResize="1" noEditPoints="1" noAdjustHandles="1" noChangeArrowheads="1" noChangeShapeType="1" noTextEdit="1"/>
              </p:cNvSpPr>
              <p:nvPr/>
            </p:nvSpPr>
            <p:spPr>
              <a:xfrm>
                <a:off x="2981654" y="4437112"/>
                <a:ext cx="6228692" cy="1441933"/>
              </a:xfrm>
              <a:prstGeom prst="rect">
                <a:avLst/>
              </a:prstGeom>
              <a:blipFill>
                <a:blip r:embed="rId3"/>
                <a:stretch>
                  <a:fillRect l="-783" t="-2542" b="-6356"/>
                </a:stretch>
              </a:blipFill>
            </p:spPr>
            <p:txBody>
              <a:bodyPr/>
              <a:lstStyle/>
              <a:p>
                <a:r>
                  <a:rPr lang="cs-CZ">
                    <a:noFill/>
                  </a:rPr>
                  <a:t> </a:t>
                </a:r>
              </a:p>
            </p:txBody>
          </p:sp>
        </mc:Fallback>
      </mc:AlternateContent>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Nadpis 1"/>
          <p:cNvSpPr>
            <a:spLocks noGrp="1"/>
          </p:cNvSpPr>
          <p:nvPr>
            <p:ph type="title"/>
          </p:nvPr>
        </p:nvSpPr>
        <p:spPr/>
        <p:txBody>
          <a:bodyPr/>
          <a:lstStyle/>
          <a:p>
            <a:r>
              <a:rPr lang="cs-CZ" altLang="cs-CZ" sz="2800"/>
              <a:t>Vzájemné působení rovnoběžných vodičů s proudem</a:t>
            </a:r>
          </a:p>
        </p:txBody>
      </p:sp>
      <p:pic>
        <p:nvPicPr>
          <p:cNvPr id="13315" name="Obrázek 2"/>
          <p:cNvPicPr>
            <a:picLocks noChangeAspect="1"/>
          </p:cNvPicPr>
          <p:nvPr/>
        </p:nvPicPr>
        <p:blipFill>
          <a:blip r:embed="rId2">
            <a:extLst>
              <a:ext uri="{28A0092B-C50C-407E-A947-70E740481C1C}">
                <a14:useLocalDpi xmlns:a14="http://schemas.microsoft.com/office/drawing/2010/main" val="0"/>
              </a:ext>
            </a:extLst>
          </a:blip>
          <a:srcRect l="3294" r="2573" b="8537"/>
          <a:stretch>
            <a:fillRect/>
          </a:stretch>
        </p:blipFill>
        <p:spPr bwMode="auto">
          <a:xfrm>
            <a:off x="2552700" y="1484313"/>
            <a:ext cx="7086600" cy="3960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ovéPole 1"/>
          <p:cNvSpPr txBox="1"/>
          <p:nvPr/>
        </p:nvSpPr>
        <p:spPr>
          <a:xfrm>
            <a:off x="10621532" y="5913438"/>
            <a:ext cx="1008112" cy="369332"/>
          </a:xfrm>
          <a:prstGeom prst="rect">
            <a:avLst/>
          </a:prstGeom>
          <a:noFill/>
        </p:spPr>
        <p:txBody>
          <a:bodyPr wrap="square" rtlCol="0">
            <a:spAutoFit/>
          </a:bodyPr>
          <a:lstStyle/>
          <a:p>
            <a:r>
              <a:rPr lang="cs-CZ" dirty="0">
                <a:hlinkClick r:id="rId3"/>
              </a:rPr>
              <a:t>Animace</a:t>
            </a:r>
            <a:endParaRPr lang="cs-CZ" dirty="0"/>
          </a:p>
        </p:txBody>
      </p:sp>
      <p:sp>
        <p:nvSpPr>
          <p:cNvPr id="3" name="TextovéPole 2">
            <a:extLst>
              <a:ext uri="{FF2B5EF4-FFF2-40B4-BE49-F238E27FC236}">
                <a16:creationId xmlns:a16="http://schemas.microsoft.com/office/drawing/2014/main" id="{8A2EAD21-32B9-8A97-AB73-B55A2CC334BF}"/>
              </a:ext>
            </a:extLst>
          </p:cNvPr>
          <p:cNvSpPr txBox="1"/>
          <p:nvPr/>
        </p:nvSpPr>
        <p:spPr>
          <a:xfrm>
            <a:off x="1667508" y="5497939"/>
            <a:ext cx="8856984" cy="1200329"/>
          </a:xfrm>
          <a:prstGeom prst="rect">
            <a:avLst/>
          </a:prstGeom>
          <a:noFill/>
          <a:ln w="19050">
            <a:solidFill>
              <a:srgbClr val="FF0000"/>
            </a:solidFill>
          </a:ln>
        </p:spPr>
        <p:txBody>
          <a:bodyPr wrap="square" rtlCol="0">
            <a:spAutoFit/>
          </a:bodyPr>
          <a:lstStyle/>
          <a:p>
            <a:r>
              <a:rPr lang="cs-CZ" dirty="0"/>
              <a:t>Směry magnetických sil, kterými na sebe působí rovnoběžné vodiče s elektrickým proudem, závisí na směrech proudů ve vodičích.</a:t>
            </a:r>
          </a:p>
          <a:p>
            <a:r>
              <a:rPr lang="cs-CZ" dirty="0"/>
              <a:t>Při souhlasných směrech proudů se vodiče přitahují a při nesouhlasných směrech proudů se odpuzují.</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Nadpis 1"/>
              <p:cNvSpPr>
                <a:spLocks noGrp="1"/>
              </p:cNvSpPr>
              <p:nvPr>
                <p:ph type="title"/>
              </p:nvPr>
            </p:nvSpPr>
            <p:spPr>
              <a:xfrm>
                <a:off x="1981200" y="274638"/>
                <a:ext cx="8229600" cy="634082"/>
              </a:xfrm>
            </p:spPr>
            <p:txBody>
              <a:bodyPr/>
              <a:lstStyle/>
              <a:p>
                <a:r>
                  <a:rPr lang="cs-CZ" sz="2400" dirty="0"/>
                  <a:t>Velikost </a:t>
                </a:r>
                <a14:m>
                  <m:oMath xmlns:m="http://schemas.openxmlformats.org/officeDocument/2006/math">
                    <m:sSub>
                      <m:sSubPr>
                        <m:ctrlPr>
                          <a:rPr lang="cs-CZ" sz="2400" i="1">
                            <a:latin typeface="Cambria Math" panose="02040503050406030204" pitchFamily="18" charset="0"/>
                          </a:rPr>
                        </m:ctrlPr>
                      </m:sSubPr>
                      <m:e>
                        <m:r>
                          <a:rPr lang="cs-CZ" sz="2400" i="1">
                            <a:latin typeface="Cambria Math"/>
                          </a:rPr>
                          <m:t>𝐹</m:t>
                        </m:r>
                      </m:e>
                      <m:sub>
                        <m:r>
                          <a:rPr lang="cs-CZ" sz="2400" i="1">
                            <a:latin typeface="Cambria Math"/>
                          </a:rPr>
                          <m:t>𝑚</m:t>
                        </m:r>
                      </m:sub>
                    </m:sSub>
                  </m:oMath>
                </a14:m>
                <a:r>
                  <a:rPr lang="cs-CZ" sz="2400" baseline="-25000" dirty="0"/>
                  <a:t> </a:t>
                </a:r>
                <a:r>
                  <a:rPr lang="cs-CZ" sz="2400" dirty="0"/>
                  <a:t>působící na délku </a:t>
                </a:r>
                <a14:m>
                  <m:oMath xmlns:m="http://schemas.openxmlformats.org/officeDocument/2006/math">
                    <m:r>
                      <a:rPr lang="cs-CZ" sz="2400" i="1">
                        <a:latin typeface="Cambria Math"/>
                        <a:ea typeface="Cambria Math"/>
                      </a:rPr>
                      <m:t>𝑙</m:t>
                    </m:r>
                  </m:oMath>
                </a14:m>
                <a:r>
                  <a:rPr lang="cs-CZ" sz="2400" dirty="0"/>
                  <a:t> dvou rovnoběžných vodičů</a:t>
                </a:r>
              </a:p>
            </p:txBody>
          </p:sp>
        </mc:Choice>
        <mc:Fallback xmlns="">
          <p:sp>
            <p:nvSpPr>
              <p:cNvPr id="2" name="Nadpis 1"/>
              <p:cNvSpPr>
                <a:spLocks noGrp="1" noRot="1" noChangeAspect="1" noMove="1" noResize="1" noEditPoints="1" noAdjustHandles="1" noChangeArrowheads="1" noChangeShapeType="1" noTextEdit="1"/>
              </p:cNvSpPr>
              <p:nvPr>
                <p:ph type="title"/>
              </p:nvPr>
            </p:nvSpPr>
            <p:spPr>
              <a:xfrm>
                <a:off x="1981200" y="274638"/>
                <a:ext cx="8229600" cy="634082"/>
              </a:xfrm>
              <a:blipFill>
                <a:blip r:embed="rId2"/>
                <a:stretch>
                  <a:fillRect b="-8654"/>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3" name="TextovéPole 2"/>
              <p:cNvSpPr txBox="1"/>
              <p:nvPr/>
            </p:nvSpPr>
            <p:spPr>
              <a:xfrm>
                <a:off x="6744072" y="1588151"/>
                <a:ext cx="4473094" cy="2283767"/>
              </a:xfrm>
              <a:prstGeom prst="rect">
                <a:avLst/>
              </a:prstGeom>
              <a:noFill/>
            </p:spPr>
            <p:txBody>
              <a:bodyPr wrap="square" rtlCol="0">
                <a:spAutoFit/>
              </a:bodyPr>
              <a:lstStyle/>
              <a:p>
                <a:r>
                  <a:rPr lang="cs-CZ" dirty="0"/>
                  <a:t>Víme, že platí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a:rPr>
                          <m:t>𝐹</m:t>
                        </m:r>
                      </m:e>
                      <m:sub>
                        <m:r>
                          <a:rPr lang="cs-CZ" b="0" i="1" smtClean="0">
                            <a:latin typeface="Cambria Math"/>
                          </a:rPr>
                          <m:t>𝑚</m:t>
                        </m:r>
                      </m:sub>
                    </m:sSub>
                    <m:r>
                      <a:rPr lang="cs-CZ" b="0" i="1" smtClean="0">
                        <a:latin typeface="Cambria Math"/>
                      </a:rPr>
                      <m:t> </m:t>
                    </m:r>
                    <m:r>
                      <a:rPr lang="cs-CZ" b="0" i="1" smtClean="0">
                        <a:latin typeface="Cambria Math"/>
                        <a:ea typeface="Cambria Math"/>
                      </a:rPr>
                      <m:t>=</m:t>
                    </m:r>
                    <m:r>
                      <a:rPr lang="cs-CZ" b="0" i="1" smtClean="0">
                        <a:latin typeface="Cambria Math"/>
                        <a:ea typeface="Cambria Math"/>
                      </a:rPr>
                      <m:t>𝐵</m:t>
                    </m:r>
                    <m:r>
                      <a:rPr lang="cs-CZ" b="0" i="1" smtClean="0">
                        <a:latin typeface="Cambria Math"/>
                        <a:ea typeface="Cambria Math"/>
                      </a:rPr>
                      <m:t>∙</m:t>
                    </m:r>
                    <m:r>
                      <a:rPr lang="cs-CZ" b="0" i="1" smtClean="0">
                        <a:latin typeface="Cambria Math"/>
                        <a:ea typeface="Cambria Math"/>
                      </a:rPr>
                      <m:t>𝐼</m:t>
                    </m:r>
                    <m:r>
                      <a:rPr lang="cs-CZ" b="0" i="1" smtClean="0">
                        <a:latin typeface="Cambria Math"/>
                        <a:ea typeface="Cambria Math"/>
                      </a:rPr>
                      <m:t>∙</m:t>
                    </m:r>
                    <m:r>
                      <a:rPr lang="cs-CZ" b="0" i="1" smtClean="0">
                        <a:latin typeface="Cambria Math"/>
                        <a:ea typeface="Cambria Math"/>
                      </a:rPr>
                      <m:t>𝑙</m:t>
                    </m:r>
                    <m:r>
                      <a:rPr lang="cs-CZ" b="0" i="1" smtClean="0">
                        <a:latin typeface="Cambria Math"/>
                        <a:ea typeface="Cambria Math"/>
                      </a:rPr>
                      <m:t> </m:t>
                    </m:r>
                  </m:oMath>
                </a14:m>
                <a:r>
                  <a:rPr lang="cs-CZ" dirty="0"/>
                  <a:t> </a:t>
                </a:r>
              </a:p>
              <a:p>
                <a:endParaRPr lang="cs-CZ" dirty="0"/>
              </a:p>
              <a:p>
                <a:r>
                  <a:rPr lang="cs-CZ" dirty="0"/>
                  <a:t>a                    </a:t>
                </a:r>
                <a14:m>
                  <m:oMath xmlns:m="http://schemas.openxmlformats.org/officeDocument/2006/math">
                    <m:r>
                      <a:rPr lang="cs-CZ" sz="2000">
                        <a:latin typeface="Cambria Math"/>
                      </a:rPr>
                      <m:t>   </m:t>
                    </m:r>
                    <m:r>
                      <a:rPr lang="cs-CZ" sz="2000" i="1">
                        <a:latin typeface="Cambria Math"/>
                      </a:rPr>
                      <m:t>𝐵</m:t>
                    </m:r>
                    <m:r>
                      <a:rPr lang="cs-CZ" sz="2000" i="1">
                        <a:latin typeface="Cambria Math"/>
                      </a:rPr>
                      <m:t> = </m:t>
                    </m:r>
                    <m:r>
                      <a:rPr lang="cs-CZ" sz="2000" i="1">
                        <a:latin typeface="Cambria Math"/>
                        <a:ea typeface="Cambria Math"/>
                      </a:rPr>
                      <m:t>𝜇</m:t>
                    </m:r>
                    <m:r>
                      <a:rPr lang="cs-CZ" sz="2000" i="1">
                        <a:latin typeface="Cambria Math"/>
                        <a:ea typeface="Cambria Math"/>
                      </a:rPr>
                      <m:t> </m:t>
                    </m:r>
                    <m:f>
                      <m:fPr>
                        <m:ctrlPr>
                          <a:rPr lang="cs-CZ" sz="2000" i="1">
                            <a:latin typeface="Cambria Math" panose="02040503050406030204" pitchFamily="18" charset="0"/>
                            <a:ea typeface="Cambria Math"/>
                          </a:rPr>
                        </m:ctrlPr>
                      </m:fPr>
                      <m:num>
                        <m:r>
                          <a:rPr lang="cs-CZ" sz="2000" i="1">
                            <a:latin typeface="Cambria Math"/>
                            <a:ea typeface="Cambria Math"/>
                          </a:rPr>
                          <m:t>𝐼</m:t>
                        </m:r>
                      </m:num>
                      <m:den>
                        <m:r>
                          <a:rPr lang="cs-CZ" sz="2000" i="1">
                            <a:latin typeface="Cambria Math"/>
                            <a:ea typeface="Cambria Math"/>
                          </a:rPr>
                          <m:t>2</m:t>
                        </m:r>
                        <m:r>
                          <a:rPr lang="cs-CZ" sz="2000" i="1">
                            <a:latin typeface="Cambria Math"/>
                            <a:ea typeface="Cambria Math"/>
                          </a:rPr>
                          <m:t>𝜋</m:t>
                        </m:r>
                        <m:r>
                          <a:rPr lang="cs-CZ" sz="2000" i="1">
                            <a:latin typeface="Cambria Math"/>
                            <a:ea typeface="Cambria Math"/>
                          </a:rPr>
                          <m:t>𝑑</m:t>
                        </m:r>
                      </m:den>
                    </m:f>
                  </m:oMath>
                </a14:m>
                <a:endParaRPr lang="cs-CZ" sz="2000" dirty="0"/>
              </a:p>
              <a:p>
                <a:endParaRPr lang="cs-CZ" dirty="0"/>
              </a:p>
              <a:p>
                <a:r>
                  <a:rPr lang="cs-CZ" dirty="0"/>
                  <a:t>Dosazením za B do prvního vztahu dostaneme pro sílu </a:t>
                </a:r>
                <a:r>
                  <a:rPr lang="cs-CZ" dirty="0" err="1"/>
                  <a:t>F</a:t>
                </a:r>
                <a:r>
                  <a:rPr lang="cs-CZ" baseline="-25000" dirty="0" err="1"/>
                  <a:t>m</a:t>
                </a:r>
                <a:r>
                  <a:rPr lang="cs-CZ" baseline="-25000" dirty="0"/>
                  <a:t> </a:t>
                </a:r>
                <a:endParaRPr lang="cs-CZ" dirty="0"/>
              </a:p>
              <a:p>
                <a:endParaRPr lang="cs-CZ" baseline="-25000" dirty="0"/>
              </a:p>
              <a:p>
                <a:endParaRPr lang="cs-CZ" baseline="-25000" dirty="0"/>
              </a:p>
            </p:txBody>
          </p:sp>
        </mc:Choice>
        <mc:Fallback xmlns="">
          <p:sp>
            <p:nvSpPr>
              <p:cNvPr id="3" name="TextovéPole 2"/>
              <p:cNvSpPr txBox="1">
                <a:spLocks noRot="1" noChangeAspect="1" noMove="1" noResize="1" noEditPoints="1" noAdjustHandles="1" noChangeArrowheads="1" noChangeShapeType="1" noTextEdit="1"/>
              </p:cNvSpPr>
              <p:nvPr/>
            </p:nvSpPr>
            <p:spPr>
              <a:xfrm>
                <a:off x="6744072" y="1588151"/>
                <a:ext cx="4473094" cy="2283767"/>
              </a:xfrm>
              <a:prstGeom prst="rect">
                <a:avLst/>
              </a:prstGeom>
              <a:blipFill>
                <a:blip r:embed="rId3"/>
                <a:stretch>
                  <a:fillRect l="-1090" t="-1604" r="-1907"/>
                </a:stretch>
              </a:blipFill>
            </p:spPr>
            <p:txBody>
              <a:bodyPr/>
              <a:lstStyle/>
              <a:p>
                <a:r>
                  <a:rPr lang="cs-CZ">
                    <a:noFill/>
                  </a:rPr>
                  <a:t> </a:t>
                </a:r>
              </a:p>
            </p:txBody>
          </p:sp>
        </mc:Fallback>
      </mc:AlternateContent>
      <p:pic>
        <p:nvPicPr>
          <p:cNvPr id="4" name="Obrázek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9456" y="1255753"/>
            <a:ext cx="4473095" cy="2351793"/>
          </a:xfrm>
          <a:prstGeom prst="rect">
            <a:avLst/>
          </a:prstGeom>
        </p:spPr>
      </p:pic>
      <mc:AlternateContent xmlns:mc="http://schemas.openxmlformats.org/markup-compatibility/2006" xmlns:a14="http://schemas.microsoft.com/office/drawing/2010/main">
        <mc:Choice Requires="a14">
          <p:sp>
            <p:nvSpPr>
              <p:cNvPr id="5" name="TextovéPole 4"/>
              <p:cNvSpPr txBox="1"/>
              <p:nvPr/>
            </p:nvSpPr>
            <p:spPr>
              <a:xfrm>
                <a:off x="3809746" y="4188095"/>
                <a:ext cx="4572508" cy="1053815"/>
              </a:xfrm>
              <a:prstGeom prst="rect">
                <a:avLst/>
              </a:prstGeom>
              <a:noFill/>
            </p:spPr>
            <p:txBody>
              <a:bodyPr wrap="square" rtlCol="0">
                <a:spAutoFit/>
              </a:bodyPr>
              <a:lstStyle/>
              <a:p>
                <a14:m>
                  <m:oMath xmlns:m="http://schemas.openxmlformats.org/officeDocument/2006/math">
                    <m:sSub>
                      <m:sSubPr>
                        <m:ctrlPr>
                          <a:rPr lang="cs-CZ" sz="4400" i="1">
                            <a:latin typeface="Cambria Math" panose="02040503050406030204" pitchFamily="18" charset="0"/>
                          </a:rPr>
                        </m:ctrlPr>
                      </m:sSubPr>
                      <m:e>
                        <m:r>
                          <a:rPr lang="cs-CZ" sz="4400" i="1">
                            <a:latin typeface="Cambria Math"/>
                          </a:rPr>
                          <m:t>𝐹</m:t>
                        </m:r>
                      </m:e>
                      <m:sub>
                        <m:r>
                          <a:rPr lang="cs-CZ" sz="4400" i="1">
                            <a:latin typeface="Cambria Math"/>
                          </a:rPr>
                          <m:t>𝑚</m:t>
                        </m:r>
                      </m:sub>
                    </m:sSub>
                    <m:r>
                      <a:rPr lang="cs-CZ" sz="4400" i="1">
                        <a:latin typeface="Cambria Math"/>
                      </a:rPr>
                      <m:t> </m:t>
                    </m:r>
                    <m:r>
                      <a:rPr lang="cs-CZ" sz="4400" i="1">
                        <a:latin typeface="Cambria Math"/>
                        <a:ea typeface="Cambria Math"/>
                      </a:rPr>
                      <m:t>= </m:t>
                    </m:r>
                    <m:f>
                      <m:fPr>
                        <m:ctrlPr>
                          <a:rPr lang="cs-CZ" sz="4400" i="1">
                            <a:latin typeface="Cambria Math" panose="02040503050406030204" pitchFamily="18" charset="0"/>
                            <a:ea typeface="Cambria Math"/>
                          </a:rPr>
                        </m:ctrlPr>
                      </m:fPr>
                      <m:num>
                        <m:r>
                          <a:rPr lang="cs-CZ" sz="4400" i="1">
                            <a:latin typeface="Cambria Math"/>
                            <a:ea typeface="Cambria Math"/>
                          </a:rPr>
                          <m:t>𝜇</m:t>
                        </m:r>
                      </m:num>
                      <m:den>
                        <m:r>
                          <a:rPr lang="cs-CZ" sz="4400" i="1">
                            <a:latin typeface="Cambria Math"/>
                            <a:ea typeface="Cambria Math"/>
                          </a:rPr>
                          <m:t>2</m:t>
                        </m:r>
                        <m:r>
                          <a:rPr lang="cs-CZ" sz="4400" i="1">
                            <a:latin typeface="Cambria Math"/>
                            <a:ea typeface="Cambria Math"/>
                          </a:rPr>
                          <m:t>𝜋</m:t>
                        </m:r>
                      </m:den>
                    </m:f>
                    <m:r>
                      <a:rPr lang="cs-CZ" sz="4400" i="1">
                        <a:latin typeface="Cambria Math"/>
                        <a:ea typeface="Cambria Math"/>
                      </a:rPr>
                      <m:t> ∙ </m:t>
                    </m:r>
                    <m:f>
                      <m:fPr>
                        <m:ctrlPr>
                          <a:rPr lang="cs-CZ" sz="4400" i="1">
                            <a:latin typeface="Cambria Math" panose="02040503050406030204" pitchFamily="18" charset="0"/>
                            <a:ea typeface="Cambria Math"/>
                          </a:rPr>
                        </m:ctrlPr>
                      </m:fPr>
                      <m:num>
                        <m:sSub>
                          <m:sSubPr>
                            <m:ctrlPr>
                              <a:rPr lang="cs-CZ" sz="4400" i="1">
                                <a:latin typeface="Cambria Math" panose="02040503050406030204" pitchFamily="18" charset="0"/>
                                <a:ea typeface="Cambria Math"/>
                              </a:rPr>
                            </m:ctrlPr>
                          </m:sSubPr>
                          <m:e>
                            <m:r>
                              <a:rPr lang="cs-CZ" sz="4400" i="1">
                                <a:latin typeface="Cambria Math"/>
                                <a:ea typeface="Cambria Math"/>
                              </a:rPr>
                              <m:t>𝐼</m:t>
                            </m:r>
                          </m:e>
                          <m:sub>
                            <m:r>
                              <a:rPr lang="cs-CZ" sz="4400" i="1">
                                <a:latin typeface="Cambria Math"/>
                                <a:ea typeface="Cambria Math"/>
                              </a:rPr>
                              <m:t>1</m:t>
                            </m:r>
                          </m:sub>
                        </m:sSub>
                        <m:r>
                          <a:rPr lang="cs-CZ" sz="4400" i="1">
                            <a:latin typeface="Cambria Math"/>
                            <a:ea typeface="Cambria Math"/>
                          </a:rPr>
                          <m:t>∙ </m:t>
                        </m:r>
                        <m:sSub>
                          <m:sSubPr>
                            <m:ctrlPr>
                              <a:rPr lang="cs-CZ" sz="4400" i="1">
                                <a:latin typeface="Cambria Math" panose="02040503050406030204" pitchFamily="18" charset="0"/>
                                <a:ea typeface="Cambria Math"/>
                              </a:rPr>
                            </m:ctrlPr>
                          </m:sSubPr>
                          <m:e>
                            <m:r>
                              <a:rPr lang="cs-CZ" sz="4400" i="1">
                                <a:latin typeface="Cambria Math"/>
                                <a:ea typeface="Cambria Math"/>
                              </a:rPr>
                              <m:t>𝐼</m:t>
                            </m:r>
                          </m:e>
                          <m:sub>
                            <m:r>
                              <a:rPr lang="cs-CZ" sz="4400" i="1">
                                <a:latin typeface="Cambria Math"/>
                                <a:ea typeface="Cambria Math"/>
                              </a:rPr>
                              <m:t>2</m:t>
                            </m:r>
                          </m:sub>
                        </m:sSub>
                      </m:num>
                      <m:den>
                        <m:r>
                          <a:rPr lang="cs-CZ" sz="4400" i="1">
                            <a:latin typeface="Cambria Math"/>
                            <a:ea typeface="Cambria Math"/>
                          </a:rPr>
                          <m:t>𝑑</m:t>
                        </m:r>
                      </m:den>
                    </m:f>
                  </m:oMath>
                </a14:m>
                <a:r>
                  <a:rPr lang="cs-CZ" sz="4400" dirty="0"/>
                  <a:t> </a:t>
                </a:r>
                <a14:m>
                  <m:oMath xmlns:m="http://schemas.openxmlformats.org/officeDocument/2006/math">
                    <m:r>
                      <a:rPr lang="cs-CZ" sz="4400" i="1" dirty="0">
                        <a:latin typeface="Cambria Math"/>
                        <a:ea typeface="Cambria Math"/>
                      </a:rPr>
                      <m:t>∙</m:t>
                    </m:r>
                    <m:r>
                      <a:rPr lang="cs-CZ" sz="4400" i="1" dirty="0">
                        <a:latin typeface="Cambria Math"/>
                        <a:ea typeface="Cambria Math"/>
                      </a:rPr>
                      <m:t>𝑙</m:t>
                    </m:r>
                  </m:oMath>
                </a14:m>
                <a:r>
                  <a:rPr lang="cs-CZ" sz="4400" dirty="0"/>
                  <a:t> </a:t>
                </a:r>
              </a:p>
            </p:txBody>
          </p:sp>
        </mc:Choice>
        <mc:Fallback xmlns="">
          <p:sp>
            <p:nvSpPr>
              <p:cNvPr id="5" name="TextovéPole 4"/>
              <p:cNvSpPr txBox="1">
                <a:spLocks noRot="1" noChangeAspect="1" noMove="1" noResize="1" noEditPoints="1" noAdjustHandles="1" noChangeArrowheads="1" noChangeShapeType="1" noTextEdit="1"/>
              </p:cNvSpPr>
              <p:nvPr/>
            </p:nvSpPr>
            <p:spPr>
              <a:xfrm>
                <a:off x="3809746" y="4188095"/>
                <a:ext cx="4572508" cy="1053815"/>
              </a:xfrm>
              <a:prstGeom prst="rect">
                <a:avLst/>
              </a:prstGeom>
              <a:blipFill>
                <a:blip r:embed="rId5"/>
                <a:stretch>
                  <a:fillRect/>
                </a:stretch>
              </a:blipFill>
            </p:spPr>
            <p:txBody>
              <a:bodyPr/>
              <a:lstStyle/>
              <a:p>
                <a:r>
                  <a:rPr lang="cs-CZ">
                    <a:noFill/>
                  </a:rPr>
                  <a:t> </a:t>
                </a:r>
              </a:p>
            </p:txBody>
          </p:sp>
        </mc:Fallback>
      </mc:AlternateContent>
      <p:sp>
        <p:nvSpPr>
          <p:cNvPr id="6" name="TextovéPole 5"/>
          <p:cNvSpPr txBox="1"/>
          <p:nvPr/>
        </p:nvSpPr>
        <p:spPr>
          <a:xfrm>
            <a:off x="8976320" y="6021288"/>
            <a:ext cx="1008112" cy="369332"/>
          </a:xfrm>
          <a:prstGeom prst="rect">
            <a:avLst/>
          </a:prstGeom>
          <a:noFill/>
        </p:spPr>
        <p:txBody>
          <a:bodyPr wrap="square" rtlCol="0">
            <a:spAutoFit/>
          </a:bodyPr>
          <a:lstStyle/>
          <a:p>
            <a:r>
              <a:rPr lang="cs-CZ" dirty="0">
                <a:hlinkClick r:id="rId6"/>
              </a:rPr>
              <a:t>Animace</a:t>
            </a:r>
            <a:endParaRPr lang="cs-CZ" dirty="0"/>
          </a:p>
        </p:txBody>
      </p:sp>
    </p:spTree>
    <p:extLst>
      <p:ext uri="{BB962C8B-B14F-4D97-AF65-F5344CB8AC3E}">
        <p14:creationId xmlns:p14="http://schemas.microsoft.com/office/powerpoint/2010/main" val="343276989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rtlCol="0">
            <a:normAutofit fontScale="90000"/>
          </a:bodyPr>
          <a:lstStyle/>
          <a:p>
            <a:pPr fontAlgn="auto">
              <a:spcAft>
                <a:spcPts val="0"/>
              </a:spcAft>
              <a:defRPr/>
            </a:pPr>
            <a:r>
              <a:rPr lang="cs-CZ" dirty="0"/>
              <a:t>AMPÉR</a:t>
            </a:r>
            <a:br>
              <a:rPr lang="cs-CZ" dirty="0"/>
            </a:br>
            <a:r>
              <a:rPr lang="cs-CZ" dirty="0"/>
              <a:t>jednotka elektrického proudu</a:t>
            </a:r>
          </a:p>
        </p:txBody>
      </p:sp>
      <p:cxnSp>
        <p:nvCxnSpPr>
          <p:cNvPr id="4" name="Přímá spojnice 3"/>
          <p:cNvCxnSpPr/>
          <p:nvPr/>
        </p:nvCxnSpPr>
        <p:spPr>
          <a:xfrm>
            <a:off x="4871864" y="1916832"/>
            <a:ext cx="0" cy="2088232"/>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6" name="Přímá spojnice 5"/>
          <p:cNvCxnSpPr/>
          <p:nvPr/>
        </p:nvCxnSpPr>
        <p:spPr>
          <a:xfrm>
            <a:off x="6600056" y="1916832"/>
            <a:ext cx="0" cy="2088232"/>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7" name="Přímá spojnice 6"/>
          <p:cNvCxnSpPr/>
          <p:nvPr/>
        </p:nvCxnSpPr>
        <p:spPr>
          <a:xfrm flipV="1">
            <a:off x="4871864" y="1412776"/>
            <a:ext cx="0" cy="504056"/>
          </a:xfrm>
          <a:prstGeom prst="line">
            <a:avLst/>
          </a:prstGeom>
        </p:spPr>
        <p:style>
          <a:lnRef idx="1">
            <a:schemeClr val="accent1"/>
          </a:lnRef>
          <a:fillRef idx="0">
            <a:schemeClr val="accent1"/>
          </a:fillRef>
          <a:effectRef idx="0">
            <a:schemeClr val="accent1"/>
          </a:effectRef>
          <a:fontRef idx="minor">
            <a:schemeClr val="tx1"/>
          </a:fontRef>
        </p:style>
      </p:cxnSp>
      <p:cxnSp>
        <p:nvCxnSpPr>
          <p:cNvPr id="9" name="Přímá spojnice 8"/>
          <p:cNvCxnSpPr/>
          <p:nvPr/>
        </p:nvCxnSpPr>
        <p:spPr>
          <a:xfrm flipV="1">
            <a:off x="6600056" y="1412776"/>
            <a:ext cx="0" cy="504056"/>
          </a:xfrm>
          <a:prstGeom prst="line">
            <a:avLst/>
          </a:prstGeom>
        </p:spPr>
        <p:style>
          <a:lnRef idx="1">
            <a:schemeClr val="accent1"/>
          </a:lnRef>
          <a:fillRef idx="0">
            <a:schemeClr val="accent1"/>
          </a:fillRef>
          <a:effectRef idx="0">
            <a:schemeClr val="accent1"/>
          </a:effectRef>
          <a:fontRef idx="minor">
            <a:schemeClr val="tx1"/>
          </a:fontRef>
        </p:style>
      </p:cxnSp>
      <p:cxnSp>
        <p:nvCxnSpPr>
          <p:cNvPr id="10" name="Přímá spojnice 9"/>
          <p:cNvCxnSpPr/>
          <p:nvPr/>
        </p:nvCxnSpPr>
        <p:spPr>
          <a:xfrm flipV="1">
            <a:off x="4881127" y="4005064"/>
            <a:ext cx="0" cy="504056"/>
          </a:xfrm>
          <a:prstGeom prst="line">
            <a:avLst/>
          </a:prstGeom>
        </p:spPr>
        <p:style>
          <a:lnRef idx="1">
            <a:schemeClr val="accent1"/>
          </a:lnRef>
          <a:fillRef idx="0">
            <a:schemeClr val="accent1"/>
          </a:fillRef>
          <a:effectRef idx="0">
            <a:schemeClr val="accent1"/>
          </a:effectRef>
          <a:fontRef idx="minor">
            <a:schemeClr val="tx1"/>
          </a:fontRef>
        </p:style>
      </p:cxnSp>
      <p:cxnSp>
        <p:nvCxnSpPr>
          <p:cNvPr id="11" name="Přímá spojnice 10"/>
          <p:cNvCxnSpPr/>
          <p:nvPr/>
        </p:nvCxnSpPr>
        <p:spPr>
          <a:xfrm flipV="1">
            <a:off x="6600056" y="4005064"/>
            <a:ext cx="0" cy="504056"/>
          </a:xfrm>
          <a:prstGeom prst="line">
            <a:avLst/>
          </a:prstGeom>
        </p:spPr>
        <p:style>
          <a:lnRef idx="1">
            <a:schemeClr val="accent1"/>
          </a:lnRef>
          <a:fillRef idx="0">
            <a:schemeClr val="accent1"/>
          </a:fillRef>
          <a:effectRef idx="0">
            <a:schemeClr val="accent1"/>
          </a:effectRef>
          <a:fontRef idx="minor">
            <a:schemeClr val="tx1"/>
          </a:fontRef>
        </p:style>
      </p:cxnSp>
      <p:sp>
        <p:nvSpPr>
          <p:cNvPr id="8" name="Levá složená závorka 7"/>
          <p:cNvSpPr/>
          <p:nvPr/>
        </p:nvSpPr>
        <p:spPr>
          <a:xfrm>
            <a:off x="4007768" y="1916832"/>
            <a:ext cx="288032" cy="2088232"/>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cs-CZ"/>
          </a:p>
        </p:txBody>
      </p:sp>
      <p:sp>
        <p:nvSpPr>
          <p:cNvPr id="12" name="TextovéPole 11"/>
          <p:cNvSpPr txBox="1"/>
          <p:nvPr/>
        </p:nvSpPr>
        <p:spPr>
          <a:xfrm>
            <a:off x="3359696" y="2776282"/>
            <a:ext cx="576064" cy="369332"/>
          </a:xfrm>
          <a:prstGeom prst="rect">
            <a:avLst/>
          </a:prstGeom>
          <a:noFill/>
        </p:spPr>
        <p:txBody>
          <a:bodyPr wrap="square" rtlCol="0">
            <a:spAutoFit/>
          </a:bodyPr>
          <a:lstStyle/>
          <a:p>
            <a:r>
              <a:rPr lang="cs-CZ" dirty="0"/>
              <a:t>1 m</a:t>
            </a:r>
          </a:p>
        </p:txBody>
      </p:sp>
      <p:sp>
        <p:nvSpPr>
          <p:cNvPr id="13" name="Pravá složená závorka 12"/>
          <p:cNvSpPr/>
          <p:nvPr/>
        </p:nvSpPr>
        <p:spPr>
          <a:xfrm rot="5400000">
            <a:off x="5599077" y="3554220"/>
            <a:ext cx="288032" cy="1723933"/>
          </a:xfrm>
          <a:prstGeom prst="rightBrace">
            <a:avLst>
              <a:gd name="adj1" fmla="val 38568"/>
              <a:gd name="adj2" fmla="val 48744"/>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cs-CZ"/>
          </a:p>
        </p:txBody>
      </p:sp>
      <p:sp>
        <p:nvSpPr>
          <p:cNvPr id="15" name="TextovéPole 14"/>
          <p:cNvSpPr txBox="1"/>
          <p:nvPr/>
        </p:nvSpPr>
        <p:spPr>
          <a:xfrm>
            <a:off x="5455061" y="4571836"/>
            <a:ext cx="576064" cy="369332"/>
          </a:xfrm>
          <a:prstGeom prst="rect">
            <a:avLst/>
          </a:prstGeom>
          <a:noFill/>
        </p:spPr>
        <p:txBody>
          <a:bodyPr wrap="square" rtlCol="0">
            <a:spAutoFit/>
          </a:bodyPr>
          <a:lstStyle/>
          <a:p>
            <a:r>
              <a:rPr lang="cs-CZ" dirty="0"/>
              <a:t>1 m</a:t>
            </a:r>
          </a:p>
        </p:txBody>
      </p:sp>
      <p:cxnSp>
        <p:nvCxnSpPr>
          <p:cNvPr id="16" name="Přímá spojnice se šipkou 15"/>
          <p:cNvCxnSpPr/>
          <p:nvPr/>
        </p:nvCxnSpPr>
        <p:spPr>
          <a:xfrm flipV="1">
            <a:off x="6816080" y="2348880"/>
            <a:ext cx="0" cy="93610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9" name="Přímá spojnice se šipkou 18"/>
          <p:cNvCxnSpPr/>
          <p:nvPr/>
        </p:nvCxnSpPr>
        <p:spPr>
          <a:xfrm flipV="1">
            <a:off x="4583832" y="2348880"/>
            <a:ext cx="0" cy="93610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8" name="TextovéPole 17"/>
          <p:cNvSpPr txBox="1"/>
          <p:nvPr/>
        </p:nvSpPr>
        <p:spPr>
          <a:xfrm>
            <a:off x="4167606" y="3356992"/>
            <a:ext cx="864096" cy="338554"/>
          </a:xfrm>
          <a:prstGeom prst="rect">
            <a:avLst/>
          </a:prstGeom>
          <a:noFill/>
        </p:spPr>
        <p:txBody>
          <a:bodyPr wrap="square" rtlCol="0">
            <a:spAutoFit/>
          </a:bodyPr>
          <a:lstStyle/>
          <a:p>
            <a:r>
              <a:rPr lang="cs-CZ" sz="1600" i="1" dirty="0">
                <a:latin typeface="Bodoni MT" panose="02070603080606020203" pitchFamily="18" charset="0"/>
              </a:rPr>
              <a:t>I</a:t>
            </a:r>
            <a:r>
              <a:rPr lang="cs-CZ" sz="1600" dirty="0"/>
              <a:t> = 1 A</a:t>
            </a:r>
          </a:p>
        </p:txBody>
      </p:sp>
      <p:cxnSp>
        <p:nvCxnSpPr>
          <p:cNvPr id="21" name="Přímá spojnice se šipkou 20"/>
          <p:cNvCxnSpPr/>
          <p:nvPr/>
        </p:nvCxnSpPr>
        <p:spPr>
          <a:xfrm>
            <a:off x="4881126" y="2960948"/>
            <a:ext cx="594000" cy="0"/>
          </a:xfrm>
          <a:prstGeom prst="straightConnector1">
            <a:avLst/>
          </a:prstGeom>
          <a:ln w="19050">
            <a:tailEnd type="arrow"/>
          </a:ln>
        </p:spPr>
        <p:style>
          <a:lnRef idx="1">
            <a:schemeClr val="accent1"/>
          </a:lnRef>
          <a:fillRef idx="0">
            <a:schemeClr val="accent1"/>
          </a:fillRef>
          <a:effectRef idx="0">
            <a:schemeClr val="accent1"/>
          </a:effectRef>
          <a:fontRef idx="minor">
            <a:schemeClr val="tx1"/>
          </a:fontRef>
        </p:style>
      </p:cxnSp>
      <p:cxnSp>
        <p:nvCxnSpPr>
          <p:cNvPr id="23" name="Přímá spojnice se šipkou 22"/>
          <p:cNvCxnSpPr/>
          <p:nvPr/>
        </p:nvCxnSpPr>
        <p:spPr>
          <a:xfrm flipH="1">
            <a:off x="6012974" y="2960948"/>
            <a:ext cx="592087" cy="0"/>
          </a:xfrm>
          <a:prstGeom prst="straightConnector1">
            <a:avLst/>
          </a:prstGeom>
          <a:ln w="19050">
            <a:tailEnd type="arrow"/>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25" name="TextovéPole 24"/>
              <p:cNvSpPr txBox="1"/>
              <p:nvPr/>
            </p:nvSpPr>
            <p:spPr>
              <a:xfrm>
                <a:off x="4943872" y="2451077"/>
                <a:ext cx="1584176" cy="338554"/>
              </a:xfrm>
              <a:prstGeom prst="rect">
                <a:avLst/>
              </a:prstGeom>
              <a:noFill/>
            </p:spPr>
            <p:txBody>
              <a:bodyPr wrap="square" rtlCol="0">
                <a:spAutoFit/>
              </a:bodyPr>
              <a:lstStyle/>
              <a:p>
                <a14:m>
                  <m:oMath xmlns:m="http://schemas.openxmlformats.org/officeDocument/2006/math">
                    <m:sSub>
                      <m:sSubPr>
                        <m:ctrlPr>
                          <a:rPr lang="cs-CZ" sz="1600" i="1">
                            <a:latin typeface="Cambria Math" panose="02040503050406030204" pitchFamily="18" charset="0"/>
                          </a:rPr>
                        </m:ctrlPr>
                      </m:sSubPr>
                      <m:e>
                        <m:r>
                          <a:rPr lang="cs-CZ" sz="1600" i="1">
                            <a:latin typeface="Cambria Math"/>
                          </a:rPr>
                          <m:t>𝐹</m:t>
                        </m:r>
                      </m:e>
                      <m:sub>
                        <m:r>
                          <a:rPr lang="cs-CZ" sz="1600" i="1">
                            <a:latin typeface="Cambria Math"/>
                          </a:rPr>
                          <m:t>𝑚</m:t>
                        </m:r>
                      </m:sub>
                    </m:sSub>
                    <m:r>
                      <a:rPr lang="cs-CZ" sz="1600" i="1">
                        <a:latin typeface="Cambria Math"/>
                        <a:ea typeface="Cambria Math"/>
                      </a:rPr>
                      <m:t>=2∙</m:t>
                    </m:r>
                    <m:sSup>
                      <m:sSupPr>
                        <m:ctrlPr>
                          <a:rPr lang="cs-CZ" sz="1600" i="1">
                            <a:latin typeface="Cambria Math" panose="02040503050406030204" pitchFamily="18" charset="0"/>
                            <a:ea typeface="Cambria Math"/>
                          </a:rPr>
                        </m:ctrlPr>
                      </m:sSupPr>
                      <m:e>
                        <m:r>
                          <a:rPr lang="cs-CZ" sz="1600" i="1">
                            <a:latin typeface="Cambria Math"/>
                            <a:ea typeface="Cambria Math"/>
                          </a:rPr>
                          <m:t>10</m:t>
                        </m:r>
                      </m:e>
                      <m:sup>
                        <m:r>
                          <a:rPr lang="cs-CZ" sz="1600" i="1">
                            <a:latin typeface="Cambria Math"/>
                            <a:ea typeface="Cambria Math"/>
                          </a:rPr>
                          <m:t>−7</m:t>
                        </m:r>
                      </m:sup>
                    </m:sSup>
                  </m:oMath>
                </a14:m>
                <a:r>
                  <a:rPr lang="cs-CZ" sz="1600" dirty="0"/>
                  <a:t> N</a:t>
                </a:r>
              </a:p>
            </p:txBody>
          </p:sp>
        </mc:Choice>
        <mc:Fallback xmlns="">
          <p:sp>
            <p:nvSpPr>
              <p:cNvPr id="25" name="TextovéPole 24"/>
              <p:cNvSpPr txBox="1">
                <a:spLocks noRot="1" noChangeAspect="1" noMove="1" noResize="1" noEditPoints="1" noAdjustHandles="1" noChangeArrowheads="1" noChangeShapeType="1" noTextEdit="1"/>
              </p:cNvSpPr>
              <p:nvPr/>
            </p:nvSpPr>
            <p:spPr>
              <a:xfrm>
                <a:off x="4943872" y="2451077"/>
                <a:ext cx="1584176" cy="338554"/>
              </a:xfrm>
              <a:prstGeom prst="rect">
                <a:avLst/>
              </a:prstGeom>
              <a:blipFill>
                <a:blip r:embed="rId3"/>
                <a:stretch>
                  <a:fillRect t="-5357" b="-21429"/>
                </a:stretch>
              </a:blipFill>
            </p:spPr>
            <p:txBody>
              <a:bodyPr/>
              <a:lstStyle/>
              <a:p>
                <a:r>
                  <a:rPr lang="cs-CZ">
                    <a:noFill/>
                  </a:rPr>
                  <a:t> </a:t>
                </a:r>
              </a:p>
            </p:txBody>
          </p:sp>
        </mc:Fallback>
      </mc:AlternateContent>
      <p:sp>
        <p:nvSpPr>
          <p:cNvPr id="27" name="TextovéPole 26"/>
          <p:cNvSpPr txBox="1"/>
          <p:nvPr/>
        </p:nvSpPr>
        <p:spPr>
          <a:xfrm>
            <a:off x="6636162" y="3394938"/>
            <a:ext cx="864096" cy="338554"/>
          </a:xfrm>
          <a:prstGeom prst="rect">
            <a:avLst/>
          </a:prstGeom>
          <a:noFill/>
        </p:spPr>
        <p:txBody>
          <a:bodyPr wrap="square" rtlCol="0">
            <a:spAutoFit/>
          </a:bodyPr>
          <a:lstStyle/>
          <a:p>
            <a:r>
              <a:rPr lang="cs-CZ" sz="1600" i="1" dirty="0">
                <a:latin typeface="Bodoni MT" panose="02070603080606020203" pitchFamily="18" charset="0"/>
              </a:rPr>
              <a:t>I</a:t>
            </a:r>
            <a:r>
              <a:rPr lang="cs-CZ" sz="1600" dirty="0"/>
              <a:t> = 1 A</a:t>
            </a:r>
          </a:p>
        </p:txBody>
      </p:sp>
      <mc:AlternateContent xmlns:mc="http://schemas.openxmlformats.org/markup-compatibility/2006" xmlns:a14="http://schemas.microsoft.com/office/drawing/2010/main">
        <mc:Choice Requires="a14">
          <p:sp>
            <p:nvSpPr>
              <p:cNvPr id="3" name="TextovéPole 2">
                <a:extLst>
                  <a:ext uri="{FF2B5EF4-FFF2-40B4-BE49-F238E27FC236}">
                    <a16:creationId xmlns:a16="http://schemas.microsoft.com/office/drawing/2014/main" id="{5F6FE7E5-A7B7-FEB3-EBFE-AE0276528D20}"/>
                  </a:ext>
                </a:extLst>
              </p:cNvPr>
              <p:cNvSpPr txBox="1"/>
              <p:nvPr/>
            </p:nvSpPr>
            <p:spPr>
              <a:xfrm>
                <a:off x="472483" y="5039887"/>
                <a:ext cx="11247035" cy="1200329"/>
              </a:xfrm>
              <a:prstGeom prst="rect">
                <a:avLst/>
              </a:prstGeom>
              <a:noFill/>
              <a:ln w="19050">
                <a:solidFill>
                  <a:srgbClr val="FF0000"/>
                </a:solidFill>
              </a:ln>
            </p:spPr>
            <p:txBody>
              <a:bodyPr wrap="square" rtlCol="0">
                <a:spAutoFit/>
              </a:bodyPr>
              <a:lstStyle/>
              <a:p>
                <a:r>
                  <a:rPr lang="cs-CZ" dirty="0"/>
                  <a:t>Ampér je stálý proud, který při průchodu dvěma přímými, rovnoběžnými a nekonečně dlouhými vodiči zanedbatelného průřezu, umístěných ve vakuu ve vzdálenosti 1 metr od sebe, vyvolá mezi vodiči sílu o velikosti:</a:t>
                </a:r>
              </a:p>
              <a:p>
                <a:pPr/>
                <a14:m>
                  <m:oMathPara xmlns:m="http://schemas.openxmlformats.org/officeDocument/2006/math">
                    <m:oMathParaPr>
                      <m:jc m:val="centerGroup"/>
                    </m:oMathParaPr>
                    <m:oMath xmlns:m="http://schemas.openxmlformats.org/officeDocument/2006/math">
                      <m:sSup>
                        <m:sSupPr>
                          <m:ctrlPr>
                            <a:rPr lang="cs-CZ" i="1" smtClean="0">
                              <a:latin typeface="Cambria Math" panose="02040503050406030204" pitchFamily="18" charset="0"/>
                            </a:rPr>
                          </m:ctrlPr>
                        </m:sSupPr>
                        <m:e>
                          <m:r>
                            <a:rPr lang="cs-CZ" b="0" i="1" smtClean="0">
                              <a:latin typeface="Cambria Math" panose="02040503050406030204" pitchFamily="18" charset="0"/>
                            </a:rPr>
                            <m:t>2 </m:t>
                          </m:r>
                          <m:r>
                            <a:rPr lang="cs-CZ" b="0" i="1" smtClean="0">
                              <a:latin typeface="Cambria Math" panose="02040503050406030204" pitchFamily="18" charset="0"/>
                              <a:ea typeface="Cambria Math" panose="02040503050406030204" pitchFamily="18" charset="0"/>
                            </a:rPr>
                            <m:t>∙10</m:t>
                          </m:r>
                        </m:e>
                        <m:sup>
                          <m:r>
                            <a:rPr lang="cs-CZ" b="0" i="1" smtClean="0">
                              <a:latin typeface="Cambria Math" panose="02040503050406030204" pitchFamily="18" charset="0"/>
                            </a:rPr>
                            <m:t>−7</m:t>
                          </m:r>
                        </m:sup>
                      </m:sSup>
                      <m:r>
                        <a:rPr lang="cs-CZ" b="0" i="1" smtClean="0">
                          <a:latin typeface="Cambria Math" panose="02040503050406030204" pitchFamily="18" charset="0"/>
                        </a:rPr>
                        <m:t> </m:t>
                      </m:r>
                      <m:r>
                        <m:rPr>
                          <m:sty m:val="p"/>
                        </m:rPr>
                        <a:rPr lang="cs-CZ" b="0" i="0" smtClean="0">
                          <a:latin typeface="Cambria Math" panose="02040503050406030204" pitchFamily="18" charset="0"/>
                        </a:rPr>
                        <m:t>N</m:t>
                      </m:r>
                    </m:oMath>
                  </m:oMathPara>
                </a14:m>
                <a:endParaRPr lang="cs-CZ" dirty="0"/>
              </a:p>
              <a:p>
                <a:r>
                  <a:rPr lang="cs-CZ" dirty="0"/>
                  <a:t>na jeden metr vodiče.</a:t>
                </a:r>
              </a:p>
            </p:txBody>
          </p:sp>
        </mc:Choice>
        <mc:Fallback xmlns="">
          <p:sp>
            <p:nvSpPr>
              <p:cNvPr id="3" name="TextovéPole 2">
                <a:extLst>
                  <a:ext uri="{FF2B5EF4-FFF2-40B4-BE49-F238E27FC236}">
                    <a16:creationId xmlns:a16="http://schemas.microsoft.com/office/drawing/2014/main" id="{5F6FE7E5-A7B7-FEB3-EBFE-AE0276528D20}"/>
                  </a:ext>
                </a:extLst>
              </p:cNvPr>
              <p:cNvSpPr txBox="1">
                <a:spLocks noRot="1" noChangeAspect="1" noMove="1" noResize="1" noEditPoints="1" noAdjustHandles="1" noChangeArrowheads="1" noChangeShapeType="1" noTextEdit="1"/>
              </p:cNvSpPr>
              <p:nvPr/>
            </p:nvSpPr>
            <p:spPr>
              <a:xfrm>
                <a:off x="472483" y="5039887"/>
                <a:ext cx="11247035" cy="1200329"/>
              </a:xfrm>
              <a:prstGeom prst="rect">
                <a:avLst/>
              </a:prstGeom>
              <a:blipFill>
                <a:blip r:embed="rId4"/>
                <a:stretch>
                  <a:fillRect l="-433" t="-2500" r="-325" b="-6000"/>
                </a:stretch>
              </a:blipFill>
              <a:ln w="19050">
                <a:solidFill>
                  <a:srgbClr val="FF0000"/>
                </a:solidFill>
              </a:ln>
            </p:spPr>
            <p:txBody>
              <a:bodyPr/>
              <a:lstStyle/>
              <a:p>
                <a:r>
                  <a:rPr lang="cs-CZ">
                    <a:noFill/>
                  </a:rPr>
                  <a:t> </a:t>
                </a:r>
              </a:p>
            </p:txBody>
          </p:sp>
        </mc:Fallback>
      </mc:AlternateContent>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Nadpis 1"/>
          <p:cNvSpPr>
            <a:spLocks noGrp="1"/>
          </p:cNvSpPr>
          <p:nvPr>
            <p:ph type="title"/>
          </p:nvPr>
        </p:nvSpPr>
        <p:spPr/>
        <p:txBody>
          <a:bodyPr/>
          <a:lstStyle/>
          <a:p>
            <a:r>
              <a:rPr lang="cs-CZ" altLang="cs-CZ"/>
              <a:t>Petřinova spirála</a:t>
            </a:r>
          </a:p>
        </p:txBody>
      </p:sp>
      <p:pic>
        <p:nvPicPr>
          <p:cNvPr id="15363" name="Obrázek 2"/>
          <p:cNvPicPr>
            <a:picLocks noChangeAspect="1"/>
          </p:cNvPicPr>
          <p:nvPr/>
        </p:nvPicPr>
        <p:blipFill rotWithShape="1">
          <a:blip r:embed="rId2">
            <a:extLst>
              <a:ext uri="{28A0092B-C50C-407E-A947-70E740481C1C}">
                <a14:useLocalDpi xmlns:a14="http://schemas.microsoft.com/office/drawing/2010/main" val="0"/>
              </a:ext>
            </a:extLst>
          </a:blip>
          <a:srcRect l="54886" b="10715"/>
          <a:stretch>
            <a:fillRect/>
          </a:stretch>
        </p:blipFill>
        <p:spPr bwMode="auto">
          <a:xfrm>
            <a:off x="7176120" y="1628899"/>
            <a:ext cx="3294428" cy="36002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ovéPole 1"/>
          <p:cNvSpPr txBox="1"/>
          <p:nvPr/>
        </p:nvSpPr>
        <p:spPr>
          <a:xfrm>
            <a:off x="839416" y="3995772"/>
            <a:ext cx="864096" cy="369332"/>
          </a:xfrm>
          <a:prstGeom prst="rect">
            <a:avLst/>
          </a:prstGeom>
          <a:noFill/>
        </p:spPr>
        <p:txBody>
          <a:bodyPr wrap="square" rtlCol="0">
            <a:spAutoFit/>
          </a:bodyPr>
          <a:lstStyle/>
          <a:p>
            <a:r>
              <a:rPr lang="cs-CZ" dirty="0"/>
              <a:t>Řešení</a:t>
            </a:r>
          </a:p>
        </p:txBody>
      </p:sp>
      <p:sp>
        <p:nvSpPr>
          <p:cNvPr id="3" name="TextovéPole 2"/>
          <p:cNvSpPr txBox="1"/>
          <p:nvPr/>
        </p:nvSpPr>
        <p:spPr>
          <a:xfrm>
            <a:off x="839416" y="4351938"/>
            <a:ext cx="5976664" cy="2031325"/>
          </a:xfrm>
          <a:prstGeom prst="rect">
            <a:avLst/>
          </a:prstGeom>
          <a:noFill/>
        </p:spPr>
        <p:txBody>
          <a:bodyPr wrap="square" rtlCol="0">
            <a:spAutoFit/>
          </a:bodyPr>
          <a:lstStyle/>
          <a:p>
            <a:r>
              <a:rPr lang="cs-CZ" dirty="0"/>
              <a:t>Připojením na zdroj napětí začne spirálou procházet proud, který vyvolá mezi závity spirály přitažlivou sílu a spirála se zkrátí. Tím dojde k přerušení obvodu (hrot se vysune z rtuti), přitažlivé síly mezi závity spirály zaniknou a spirála se prodlouží. Tím opět dojde k sepnutí obvodu, spirálou začne proudit proud, který opět vyvolá přitažlivou sílu, spirála se zkrátí …….. </a:t>
            </a:r>
          </a:p>
        </p:txBody>
      </p:sp>
      <p:sp>
        <p:nvSpPr>
          <p:cNvPr id="4" name="TextovéPole 3">
            <a:extLst>
              <a:ext uri="{FF2B5EF4-FFF2-40B4-BE49-F238E27FC236}">
                <a16:creationId xmlns:a16="http://schemas.microsoft.com/office/drawing/2014/main" id="{C95499CA-735C-FAC5-11E9-D26B22AD45B3}"/>
              </a:ext>
            </a:extLst>
          </p:cNvPr>
          <p:cNvSpPr txBox="1"/>
          <p:nvPr/>
        </p:nvSpPr>
        <p:spPr>
          <a:xfrm>
            <a:off x="839416" y="1480354"/>
            <a:ext cx="5490083" cy="2031325"/>
          </a:xfrm>
          <a:prstGeom prst="rect">
            <a:avLst/>
          </a:prstGeom>
          <a:noFill/>
        </p:spPr>
        <p:txBody>
          <a:bodyPr wrap="square" rtlCol="0">
            <a:spAutoFit/>
          </a:bodyPr>
          <a:lstStyle/>
          <a:p>
            <a:r>
              <a:rPr lang="cs-CZ" dirty="0"/>
              <a:t>Na obrázku je znázorněn experiment se zařízením, známým jako Petřinova spirála.</a:t>
            </a:r>
          </a:p>
          <a:p>
            <a:r>
              <a:rPr lang="cs-CZ" dirty="0"/>
              <a:t>Na pružině je zavěšeno závaží v podobě kovové kuličky, z níž vyčnívá hrot.</a:t>
            </a:r>
          </a:p>
          <a:p>
            <a:r>
              <a:rPr lang="cs-CZ" dirty="0"/>
              <a:t>Hrot nepatrně zasahuje do rtuti.</a:t>
            </a:r>
          </a:p>
          <a:p>
            <a:r>
              <a:rPr lang="cs-CZ" dirty="0"/>
              <a:t>Jaký děj nastane, když pružinu připojíme ke zdroji stejnosměrného napětí?</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1981200" y="274638"/>
            <a:ext cx="8229600" cy="994122"/>
          </a:xfrm>
        </p:spPr>
        <p:txBody>
          <a:bodyPr/>
          <a:lstStyle/>
          <a:p>
            <a:r>
              <a:rPr lang="cs-CZ" sz="2800" dirty="0"/>
              <a:t>Nestacionární magnetické pole</a:t>
            </a:r>
            <a:br>
              <a:rPr lang="cs-CZ" sz="2800" dirty="0"/>
            </a:br>
            <a:r>
              <a:rPr lang="cs-CZ" sz="2800" dirty="0"/>
              <a:t>elektromagnetická indukce</a:t>
            </a:r>
          </a:p>
        </p:txBody>
      </p:sp>
      <p:pic>
        <p:nvPicPr>
          <p:cNvPr id="3" name="Obrázek 2"/>
          <p:cNvPicPr>
            <a:picLocks noChangeAspect="1"/>
          </p:cNvPicPr>
          <p:nvPr/>
        </p:nvPicPr>
        <p:blipFill rotWithShape="1">
          <a:blip r:embed="rId2" cstate="print">
            <a:extLst>
              <a:ext uri="{28A0092B-C50C-407E-A947-70E740481C1C}">
                <a14:useLocalDpi xmlns:a14="http://schemas.microsoft.com/office/drawing/2010/main" val="0"/>
              </a:ext>
            </a:extLst>
          </a:blip>
          <a:srcRect l="1865" r="2203" b="5682"/>
          <a:stretch/>
        </p:blipFill>
        <p:spPr>
          <a:xfrm>
            <a:off x="2400300" y="1340769"/>
            <a:ext cx="7391400" cy="4570175"/>
          </a:xfrm>
          <a:prstGeom prst="rect">
            <a:avLst/>
          </a:prstGeom>
        </p:spPr>
      </p:pic>
    </p:spTree>
    <p:extLst>
      <p:ext uri="{BB962C8B-B14F-4D97-AF65-F5344CB8AC3E}">
        <p14:creationId xmlns:p14="http://schemas.microsoft.com/office/powerpoint/2010/main" val="302310758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a:t>Elektromagnetická indukce</a:t>
            </a:r>
          </a:p>
        </p:txBody>
      </p:sp>
      <p:pic>
        <p:nvPicPr>
          <p:cNvPr id="5" name="Obrázek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295800" y="1412775"/>
            <a:ext cx="5965200" cy="1521864"/>
          </a:xfrm>
          <a:prstGeom prst="rect">
            <a:avLst/>
          </a:prstGeom>
        </p:spPr>
      </p:pic>
      <p:pic>
        <p:nvPicPr>
          <p:cNvPr id="6" name="Obrázek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428930" y="3052552"/>
            <a:ext cx="5965860" cy="2608696"/>
          </a:xfrm>
          <a:prstGeom prst="rect">
            <a:avLst/>
          </a:prstGeom>
        </p:spPr>
      </p:pic>
      <p:pic>
        <p:nvPicPr>
          <p:cNvPr id="7" name="Obrázek 6">
            <a:extLst>
              <a:ext uri="{FF2B5EF4-FFF2-40B4-BE49-F238E27FC236}">
                <a16:creationId xmlns:a16="http://schemas.microsoft.com/office/drawing/2014/main" id="{6786B45A-52BE-EB5D-D9E3-7FFAC242431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95400" y="1854293"/>
            <a:ext cx="3377643" cy="3274035"/>
          </a:xfrm>
          <a:prstGeom prst="rect">
            <a:avLst/>
          </a:prstGeom>
        </p:spPr>
      </p:pic>
    </p:spTree>
    <p:extLst>
      <p:ext uri="{BB962C8B-B14F-4D97-AF65-F5344CB8AC3E}">
        <p14:creationId xmlns:p14="http://schemas.microsoft.com/office/powerpoint/2010/main" val="65842983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a:t>Elektromagnetická indukce</a:t>
            </a:r>
          </a:p>
        </p:txBody>
      </p:sp>
      <p:pic>
        <p:nvPicPr>
          <p:cNvPr id="3" name="Obrázek 2"/>
          <p:cNvPicPr>
            <a:picLocks noChangeAspect="1"/>
          </p:cNvPicPr>
          <p:nvPr/>
        </p:nvPicPr>
        <p:blipFill rotWithShape="1">
          <a:blip r:embed="rId2">
            <a:extLst>
              <a:ext uri="{28A0092B-C50C-407E-A947-70E740481C1C}">
                <a14:useLocalDpi xmlns:a14="http://schemas.microsoft.com/office/drawing/2010/main" val="0"/>
              </a:ext>
            </a:extLst>
          </a:blip>
          <a:srcRect l="47453" b="15736"/>
          <a:stretch/>
        </p:blipFill>
        <p:spPr bwMode="auto">
          <a:xfrm>
            <a:off x="4299177" y="1340769"/>
            <a:ext cx="3593646" cy="2541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Obrázek 5">
            <a:extLst>
              <a:ext uri="{FF2B5EF4-FFF2-40B4-BE49-F238E27FC236}">
                <a16:creationId xmlns:a16="http://schemas.microsoft.com/office/drawing/2014/main" id="{4C466190-4795-1349-DD11-0DCABF75840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11384" y="4149080"/>
            <a:ext cx="7369233" cy="1874520"/>
          </a:xfrm>
          <a:prstGeom prst="rect">
            <a:avLst/>
          </a:prstGeom>
        </p:spPr>
      </p:pic>
    </p:spTree>
    <p:extLst>
      <p:ext uri="{BB962C8B-B14F-4D97-AF65-F5344CB8AC3E}">
        <p14:creationId xmlns:p14="http://schemas.microsoft.com/office/powerpoint/2010/main" val="157168845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2848744" y="274638"/>
            <a:ext cx="6494512" cy="634082"/>
          </a:xfrm>
        </p:spPr>
        <p:txBody>
          <a:bodyPr/>
          <a:lstStyle/>
          <a:p>
            <a:r>
              <a:rPr lang="cs-CZ" dirty="0">
                <a:hlinkClick r:id="rId2" action="ppaction://hlinkfile"/>
              </a:rPr>
              <a:t>Elektromagnetická indukce</a:t>
            </a:r>
            <a:endParaRPr lang="cs-CZ" dirty="0"/>
          </a:p>
        </p:txBody>
      </p:sp>
      <p:pic>
        <p:nvPicPr>
          <p:cNvPr id="5" name="Obrázek 4">
            <a:extLst>
              <a:ext uri="{FF2B5EF4-FFF2-40B4-BE49-F238E27FC236}">
                <a16:creationId xmlns:a16="http://schemas.microsoft.com/office/drawing/2014/main" id="{F72CC11C-449C-837A-FF62-61889C62F8F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85510" y="1196752"/>
            <a:ext cx="7020981" cy="5431926"/>
          </a:xfrm>
          <a:prstGeom prst="rect">
            <a:avLst/>
          </a:prstGeom>
        </p:spPr>
      </p:pic>
    </p:spTree>
    <p:extLst>
      <p:ext uri="{BB962C8B-B14F-4D97-AF65-F5344CB8AC3E}">
        <p14:creationId xmlns:p14="http://schemas.microsoft.com/office/powerpoint/2010/main" val="45742188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Nadpis 1"/>
          <p:cNvSpPr>
            <a:spLocks noGrp="1"/>
          </p:cNvSpPr>
          <p:nvPr>
            <p:ph type="title"/>
          </p:nvPr>
        </p:nvSpPr>
        <p:spPr/>
        <p:txBody>
          <a:bodyPr/>
          <a:lstStyle/>
          <a:p>
            <a:r>
              <a:rPr lang="cs-CZ" altLang="cs-CZ"/>
              <a:t>Magnetický indukční tok </a:t>
            </a:r>
            <a:r>
              <a:rPr lang="el-GR" altLang="cs-CZ">
                <a:latin typeface="Times New Roman" pitchFamily="18" charset="0"/>
                <a:cs typeface="Times New Roman" pitchFamily="18" charset="0"/>
                <a:sym typeface="Symbol" pitchFamily="18" charset="2"/>
              </a:rPr>
              <a:t>Φ</a:t>
            </a:r>
            <a:r>
              <a:rPr lang="cs-CZ" altLang="cs-CZ">
                <a:latin typeface="Times New Roman" pitchFamily="18" charset="0"/>
                <a:cs typeface="Times New Roman" pitchFamily="18" charset="0"/>
                <a:sym typeface="Symbol" pitchFamily="18" charset="2"/>
              </a:rPr>
              <a:t> (fí)</a:t>
            </a:r>
            <a:endParaRPr lang="cs-CZ" altLang="cs-CZ"/>
          </a:p>
        </p:txBody>
      </p:sp>
      <p:pic>
        <p:nvPicPr>
          <p:cNvPr id="20483" name="Obrázek 2"/>
          <p:cNvPicPr>
            <a:picLocks noChangeAspect="1"/>
          </p:cNvPicPr>
          <p:nvPr/>
        </p:nvPicPr>
        <p:blipFill rotWithShape="1">
          <a:blip r:embed="rId2">
            <a:extLst>
              <a:ext uri="{BEBA8EAE-BF5A-486C-A8C5-ECC9F3942E4B}">
                <a14:imgProps xmlns:a14="http://schemas.microsoft.com/office/drawing/2010/main">
                  <a14:imgLayer r:embed="rId3">
                    <a14:imgEffect>
                      <a14:sharpenSoften amount="50000"/>
                    </a14:imgEffect>
                    <a14:imgEffect>
                      <a14:brightnessContrast bright="20000" contrast="-40000"/>
                    </a14:imgEffect>
                  </a14:imgLayer>
                </a14:imgProps>
              </a:ext>
              <a:ext uri="{28A0092B-C50C-407E-A947-70E740481C1C}">
                <a14:useLocalDpi xmlns:a14="http://schemas.microsoft.com/office/drawing/2010/main" val="0"/>
              </a:ext>
            </a:extLst>
          </a:blip>
          <a:srcRect l="10283" r="5711" b="24786"/>
          <a:stretch/>
        </p:blipFill>
        <p:spPr bwMode="auto">
          <a:xfrm>
            <a:off x="1631504" y="3440765"/>
            <a:ext cx="3600400" cy="25414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84" name="TextovéPole 5"/>
          <p:cNvSpPr txBox="1">
            <a:spLocks noChangeArrowheads="1"/>
          </p:cNvSpPr>
          <p:nvPr/>
        </p:nvSpPr>
        <p:spPr bwMode="auto">
          <a:xfrm>
            <a:off x="7104064" y="1844675"/>
            <a:ext cx="2446337"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r>
              <a:rPr lang="cs-CZ" altLang="cs-CZ" dirty="0"/>
              <a:t>Jednotka magnetického indukčního toku se nazývá WEBER (</a:t>
            </a:r>
            <a:r>
              <a:rPr lang="cs-CZ" altLang="cs-CZ" dirty="0" err="1"/>
              <a:t>Wb</a:t>
            </a:r>
            <a:r>
              <a:rPr lang="cs-CZ" altLang="cs-CZ" dirty="0"/>
              <a:t>)</a:t>
            </a:r>
          </a:p>
          <a:p>
            <a:r>
              <a:rPr lang="en-GB" altLang="cs-CZ" dirty="0"/>
              <a:t>[</a:t>
            </a:r>
            <a:r>
              <a:rPr lang="en-US" altLang="cs-CZ" dirty="0"/>
              <a:t>Wb </a:t>
            </a:r>
            <a:r>
              <a:rPr lang="cs-CZ" altLang="cs-CZ" dirty="0"/>
              <a:t>= T . </a:t>
            </a:r>
            <a:r>
              <a:rPr lang="en-GB" altLang="cs-CZ" dirty="0"/>
              <a:t>m</a:t>
            </a:r>
            <a:r>
              <a:rPr lang="cs-CZ" altLang="cs-CZ" baseline="30000" dirty="0"/>
              <a:t>2 </a:t>
            </a:r>
            <a:r>
              <a:rPr lang="en-GB" altLang="cs-CZ" dirty="0"/>
              <a:t>]</a:t>
            </a:r>
            <a:endParaRPr lang="cs-CZ" altLang="cs-CZ" dirty="0"/>
          </a:p>
        </p:txBody>
      </p:sp>
      <p:sp>
        <p:nvSpPr>
          <p:cNvPr id="20485" name="TextovéPole 6"/>
          <p:cNvSpPr txBox="1">
            <a:spLocks noChangeArrowheads="1"/>
          </p:cNvSpPr>
          <p:nvPr/>
        </p:nvSpPr>
        <p:spPr bwMode="auto">
          <a:xfrm>
            <a:off x="1774825" y="1341438"/>
            <a:ext cx="8497888"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r>
              <a:rPr lang="cs-CZ" altLang="cs-CZ" dirty="0"/>
              <a:t>Jestliže je normála plochy S rovnoběžná s vektorem magnetické indukce B, pak pro magnetický indukční tok </a:t>
            </a:r>
            <a:r>
              <a:rPr lang="el-GR" altLang="cs-CZ" dirty="0">
                <a:latin typeface="Times New Roman" pitchFamily="18" charset="0"/>
                <a:cs typeface="Times New Roman" pitchFamily="18" charset="0"/>
                <a:sym typeface="Symbol" pitchFamily="18" charset="2"/>
              </a:rPr>
              <a:t>Φ</a:t>
            </a:r>
            <a:r>
              <a:rPr lang="cs-CZ" altLang="cs-CZ" dirty="0"/>
              <a:t> platí </a:t>
            </a:r>
          </a:p>
        </p:txBody>
      </p:sp>
      <p:sp>
        <p:nvSpPr>
          <p:cNvPr id="20486" name="TextovéPole 7"/>
          <p:cNvSpPr txBox="1">
            <a:spLocks noChangeArrowheads="1"/>
          </p:cNvSpPr>
          <p:nvPr/>
        </p:nvSpPr>
        <p:spPr bwMode="auto">
          <a:xfrm>
            <a:off x="3216275" y="2060575"/>
            <a:ext cx="3671888" cy="76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r>
              <a:rPr lang="el-GR" altLang="cs-CZ" sz="4400" dirty="0">
                <a:latin typeface="Times New Roman" pitchFamily="18" charset="0"/>
                <a:cs typeface="Times New Roman" pitchFamily="18" charset="0"/>
                <a:sym typeface="Symbol" pitchFamily="18" charset="2"/>
              </a:rPr>
              <a:t>Φ</a:t>
            </a:r>
            <a:r>
              <a:rPr lang="cs-CZ" altLang="cs-CZ" sz="4400" dirty="0">
                <a:latin typeface="Times New Roman" pitchFamily="18" charset="0"/>
                <a:cs typeface="Times New Roman" pitchFamily="18" charset="0"/>
                <a:sym typeface="Symbol" pitchFamily="18" charset="2"/>
              </a:rPr>
              <a:t> = B . S (</a:t>
            </a:r>
            <a:r>
              <a:rPr lang="cs-CZ" altLang="cs-CZ" sz="4400" dirty="0" err="1">
                <a:latin typeface="Times New Roman" pitchFamily="18" charset="0"/>
                <a:cs typeface="Times New Roman" pitchFamily="18" charset="0"/>
                <a:sym typeface="Symbol" pitchFamily="18" charset="2"/>
              </a:rPr>
              <a:t>Wb</a:t>
            </a:r>
            <a:r>
              <a:rPr lang="cs-CZ" altLang="cs-CZ" sz="4400" dirty="0">
                <a:latin typeface="Times New Roman" pitchFamily="18" charset="0"/>
                <a:cs typeface="Times New Roman" pitchFamily="18" charset="0"/>
                <a:sym typeface="Symbol" pitchFamily="18" charset="2"/>
              </a:rPr>
              <a:t>)</a:t>
            </a:r>
            <a:endParaRPr lang="cs-CZ" altLang="cs-CZ" sz="4400" dirty="0"/>
          </a:p>
        </p:txBody>
      </p:sp>
      <p:sp>
        <p:nvSpPr>
          <p:cNvPr id="10" name="TextovéPole 9"/>
          <p:cNvSpPr txBox="1">
            <a:spLocks noRot="1" noChangeAspect="1" noMove="1" noResize="1" noEditPoints="1" noAdjustHandles="1" noChangeArrowheads="1" noChangeShapeType="1" noTextEdit="1"/>
          </p:cNvSpPr>
          <p:nvPr/>
        </p:nvSpPr>
        <p:spPr>
          <a:xfrm>
            <a:off x="5720991" y="3140968"/>
            <a:ext cx="4176464" cy="2308324"/>
          </a:xfrm>
          <a:prstGeom prst="rect">
            <a:avLst/>
          </a:prstGeom>
          <a:blipFill rotWithShape="1">
            <a:blip r:embed="rId4"/>
            <a:stretch>
              <a:fillRect l="-1166" t="-1319" r="-1020" b="-2902"/>
            </a:stretch>
          </a:blipFill>
        </p:spPr>
        <p:txBody>
          <a:bodyPr/>
          <a:lstStyle/>
          <a:p>
            <a:r>
              <a:rPr lang="cs-CZ">
                <a:noFill/>
              </a:rPr>
              <a:t> </a:t>
            </a:r>
          </a:p>
        </p:txBody>
      </p:sp>
      <p:sp>
        <p:nvSpPr>
          <p:cNvPr id="11" name="TextovéPole 10"/>
          <p:cNvSpPr txBox="1">
            <a:spLocks noRot="1" noChangeAspect="1" noMove="1" noResize="1" noEditPoints="1" noAdjustHandles="1" noChangeArrowheads="1" noChangeShapeType="1" noTextEdit="1"/>
          </p:cNvSpPr>
          <p:nvPr/>
        </p:nvSpPr>
        <p:spPr>
          <a:xfrm>
            <a:off x="6096000" y="5737323"/>
            <a:ext cx="3672408" cy="736740"/>
          </a:xfrm>
          <a:prstGeom prst="rect">
            <a:avLst/>
          </a:prstGeom>
          <a:blipFill rotWithShape="1">
            <a:blip r:embed="rId5"/>
            <a:stretch>
              <a:fillRect l="-1329" t="-4132" b="-4132"/>
            </a:stretch>
          </a:blipFill>
        </p:spPr>
        <p:txBody>
          <a:bodyPr/>
          <a:lstStyle/>
          <a:p>
            <a:r>
              <a:rPr lang="cs-CZ">
                <a:noFill/>
              </a:rPr>
              <a:t> </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Obrázek 4"/>
          <p:cNvPicPr>
            <a:picLocks noChangeAspect="1"/>
          </p:cNvPicPr>
          <p:nvPr/>
        </p:nvPicPr>
        <p:blipFill rotWithShape="1">
          <a:blip r:embed="rId2">
            <a:extLst>
              <a:ext uri="{28A0092B-C50C-407E-A947-70E740481C1C}">
                <a14:useLocalDpi xmlns:a14="http://schemas.microsoft.com/office/drawing/2010/main" val="0"/>
              </a:ext>
            </a:extLst>
          </a:blip>
          <a:srcRect l="50021" t="28372" r="5675" b="16771"/>
          <a:stretch>
            <a:fillRect/>
          </a:stretch>
        </p:blipFill>
        <p:spPr bwMode="auto">
          <a:xfrm>
            <a:off x="6816080" y="1904999"/>
            <a:ext cx="3285950" cy="30480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ovéPole 1"/>
          <p:cNvSpPr txBox="1"/>
          <p:nvPr/>
        </p:nvSpPr>
        <p:spPr>
          <a:xfrm>
            <a:off x="1685054" y="620689"/>
            <a:ext cx="8784976" cy="646331"/>
          </a:xfrm>
          <a:prstGeom prst="rect">
            <a:avLst/>
          </a:prstGeom>
          <a:noFill/>
        </p:spPr>
        <p:txBody>
          <a:bodyPr wrap="square" rtlCol="0">
            <a:spAutoFit/>
          </a:bodyPr>
          <a:lstStyle/>
          <a:p>
            <a:r>
              <a:rPr lang="cs-CZ" sz="3600" dirty="0"/>
              <a:t>Magnetický indukční tok v otáčející se smyčce</a:t>
            </a:r>
          </a:p>
        </p:txBody>
      </p:sp>
      <mc:AlternateContent xmlns:mc="http://schemas.openxmlformats.org/markup-compatibility/2006" xmlns:a14="http://schemas.microsoft.com/office/drawing/2010/main">
        <mc:Choice Requires="a14">
          <p:sp>
            <p:nvSpPr>
              <p:cNvPr id="3" name="TextovéPole 2">
                <a:extLst>
                  <a:ext uri="{FF2B5EF4-FFF2-40B4-BE49-F238E27FC236}">
                    <a16:creationId xmlns:a16="http://schemas.microsoft.com/office/drawing/2014/main" id="{7B3B45AC-439C-240B-CF05-8DCA97956839}"/>
                  </a:ext>
                </a:extLst>
              </p:cNvPr>
              <p:cNvSpPr txBox="1"/>
              <p:nvPr/>
            </p:nvSpPr>
            <p:spPr>
              <a:xfrm>
                <a:off x="3310483" y="2564904"/>
                <a:ext cx="1728192" cy="369332"/>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cs-CZ" i="1" smtClean="0">
                          <a:latin typeface="Cambria Math" panose="02040503050406030204" pitchFamily="18" charset="0"/>
                          <a:ea typeface="Cambria Math" panose="02040503050406030204" pitchFamily="18" charset="0"/>
                        </a:rPr>
                        <m:t>𝛼</m:t>
                      </m:r>
                      <m:r>
                        <a:rPr lang="cs-CZ" b="0" i="1" smtClean="0">
                          <a:latin typeface="Cambria Math" panose="02040503050406030204" pitchFamily="18" charset="0"/>
                          <a:ea typeface="Cambria Math" panose="02040503050406030204" pitchFamily="18" charset="0"/>
                        </a:rPr>
                        <m:t>=</m:t>
                      </m:r>
                      <m:r>
                        <a:rPr lang="cs-CZ" b="0" i="1" smtClean="0">
                          <a:latin typeface="Cambria Math" panose="02040503050406030204" pitchFamily="18" charset="0"/>
                          <a:ea typeface="Cambria Math" panose="02040503050406030204" pitchFamily="18" charset="0"/>
                        </a:rPr>
                        <m:t>𝜔</m:t>
                      </m:r>
                      <m:r>
                        <a:rPr lang="cs-CZ" b="0" i="1" smtClean="0">
                          <a:latin typeface="Cambria Math" panose="02040503050406030204" pitchFamily="18" charset="0"/>
                          <a:ea typeface="Cambria Math" panose="02040503050406030204" pitchFamily="18" charset="0"/>
                        </a:rPr>
                        <m:t>∙</m:t>
                      </m:r>
                      <m:r>
                        <a:rPr lang="cs-CZ" b="0" i="1" smtClean="0">
                          <a:latin typeface="Cambria Math" panose="02040503050406030204" pitchFamily="18" charset="0"/>
                          <a:ea typeface="Cambria Math" panose="02040503050406030204" pitchFamily="18" charset="0"/>
                        </a:rPr>
                        <m:t>𝑡</m:t>
                      </m:r>
                    </m:oMath>
                  </m:oMathPara>
                </a14:m>
                <a:endParaRPr lang="cs-CZ" dirty="0"/>
              </a:p>
            </p:txBody>
          </p:sp>
        </mc:Choice>
        <mc:Fallback xmlns="">
          <p:sp>
            <p:nvSpPr>
              <p:cNvPr id="3" name="TextovéPole 2">
                <a:extLst>
                  <a:ext uri="{FF2B5EF4-FFF2-40B4-BE49-F238E27FC236}">
                    <a16:creationId xmlns:a16="http://schemas.microsoft.com/office/drawing/2014/main" id="{7B3B45AC-439C-240B-CF05-8DCA97956839}"/>
                  </a:ext>
                </a:extLst>
              </p:cNvPr>
              <p:cNvSpPr txBox="1">
                <a:spLocks noRot="1" noChangeAspect="1" noMove="1" noResize="1" noEditPoints="1" noAdjustHandles="1" noChangeArrowheads="1" noChangeShapeType="1" noTextEdit="1"/>
              </p:cNvSpPr>
              <p:nvPr/>
            </p:nvSpPr>
            <p:spPr>
              <a:xfrm>
                <a:off x="3310483" y="2564904"/>
                <a:ext cx="1728192" cy="369332"/>
              </a:xfrm>
              <a:prstGeom prst="rect">
                <a:avLst/>
              </a:prstGeom>
              <a:blipFill>
                <a:blip r:embed="rId3"/>
                <a:stretch>
                  <a:fillRect/>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4" name="TextovéPole 3">
                <a:extLst>
                  <a:ext uri="{FF2B5EF4-FFF2-40B4-BE49-F238E27FC236}">
                    <a16:creationId xmlns:a16="http://schemas.microsoft.com/office/drawing/2014/main" id="{68525DC9-7E0B-8728-0085-2DC3BB33D914}"/>
                  </a:ext>
                </a:extLst>
              </p:cNvPr>
              <p:cNvSpPr txBox="1"/>
              <p:nvPr/>
            </p:nvSpPr>
            <p:spPr>
              <a:xfrm>
                <a:off x="2531604" y="3738156"/>
                <a:ext cx="3285950" cy="584775"/>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m:rPr>
                          <m:sty m:val="p"/>
                        </m:rPr>
                        <a:rPr lang="el-GR" sz="3200" i="1" smtClean="0">
                          <a:latin typeface="Cambria Math" panose="02040503050406030204" pitchFamily="18" charset="0"/>
                        </a:rPr>
                        <m:t>Φ</m:t>
                      </m:r>
                      <m:r>
                        <a:rPr lang="cs-CZ" sz="3200" b="0" i="1" smtClean="0">
                          <a:latin typeface="Cambria Math" panose="02040503050406030204" pitchFamily="18" charset="0"/>
                        </a:rPr>
                        <m:t>=</m:t>
                      </m:r>
                      <m:r>
                        <a:rPr lang="cs-CZ" sz="3200" b="0" i="1" smtClean="0">
                          <a:latin typeface="Cambria Math" panose="02040503050406030204" pitchFamily="18" charset="0"/>
                        </a:rPr>
                        <m:t>𝐵</m:t>
                      </m:r>
                      <m:r>
                        <a:rPr lang="cs-CZ" sz="3200" b="0" i="1" smtClean="0">
                          <a:latin typeface="Cambria Math" panose="02040503050406030204" pitchFamily="18" charset="0"/>
                          <a:ea typeface="Cambria Math" panose="02040503050406030204" pitchFamily="18" charset="0"/>
                        </a:rPr>
                        <m:t>∙</m:t>
                      </m:r>
                      <m:r>
                        <a:rPr lang="cs-CZ" sz="3200" b="0" i="1" smtClean="0">
                          <a:latin typeface="Cambria Math" panose="02040503050406030204" pitchFamily="18" charset="0"/>
                          <a:ea typeface="Cambria Math" panose="02040503050406030204" pitchFamily="18" charset="0"/>
                        </a:rPr>
                        <m:t>𝑆</m:t>
                      </m:r>
                      <m:r>
                        <a:rPr lang="cs-CZ" sz="3200" b="0" i="1" smtClean="0">
                          <a:latin typeface="Cambria Math" panose="02040503050406030204" pitchFamily="18" charset="0"/>
                          <a:ea typeface="Cambria Math" panose="02040503050406030204" pitchFamily="18" charset="0"/>
                        </a:rPr>
                        <m:t>∙</m:t>
                      </m:r>
                      <m:func>
                        <m:funcPr>
                          <m:ctrlPr>
                            <a:rPr lang="cs-CZ" sz="3200" b="0" i="1" smtClean="0">
                              <a:latin typeface="Cambria Math" panose="02040503050406030204" pitchFamily="18" charset="0"/>
                              <a:ea typeface="Cambria Math" panose="02040503050406030204" pitchFamily="18" charset="0"/>
                            </a:rPr>
                          </m:ctrlPr>
                        </m:funcPr>
                        <m:fName>
                          <m:r>
                            <m:rPr>
                              <m:sty m:val="p"/>
                            </m:rPr>
                            <a:rPr lang="cs-CZ" sz="3200" b="0" i="0" smtClean="0">
                              <a:latin typeface="Cambria Math" panose="02040503050406030204" pitchFamily="18" charset="0"/>
                              <a:ea typeface="Cambria Math" panose="02040503050406030204" pitchFamily="18" charset="0"/>
                            </a:rPr>
                            <m:t>cos</m:t>
                          </m:r>
                        </m:fName>
                        <m:e>
                          <m:r>
                            <a:rPr lang="cs-CZ" sz="3200" b="0" i="1" smtClean="0">
                              <a:latin typeface="Cambria Math" panose="02040503050406030204" pitchFamily="18" charset="0"/>
                              <a:ea typeface="Cambria Math" panose="02040503050406030204" pitchFamily="18" charset="0"/>
                            </a:rPr>
                            <m:t>𝜔</m:t>
                          </m:r>
                          <m:r>
                            <a:rPr lang="cs-CZ" sz="3200" b="0" i="1" smtClean="0">
                              <a:latin typeface="Cambria Math" panose="02040503050406030204" pitchFamily="18" charset="0"/>
                              <a:ea typeface="Cambria Math" panose="02040503050406030204" pitchFamily="18" charset="0"/>
                            </a:rPr>
                            <m:t>𝑡</m:t>
                          </m:r>
                        </m:e>
                      </m:func>
                    </m:oMath>
                  </m:oMathPara>
                </a14:m>
                <a:endParaRPr lang="cs-CZ" sz="3200" dirty="0"/>
              </a:p>
            </p:txBody>
          </p:sp>
        </mc:Choice>
        <mc:Fallback xmlns="">
          <p:sp>
            <p:nvSpPr>
              <p:cNvPr id="4" name="TextovéPole 3">
                <a:extLst>
                  <a:ext uri="{FF2B5EF4-FFF2-40B4-BE49-F238E27FC236}">
                    <a16:creationId xmlns:a16="http://schemas.microsoft.com/office/drawing/2014/main" id="{68525DC9-7E0B-8728-0085-2DC3BB33D914}"/>
                  </a:ext>
                </a:extLst>
              </p:cNvPr>
              <p:cNvSpPr txBox="1">
                <a:spLocks noRot="1" noChangeAspect="1" noMove="1" noResize="1" noEditPoints="1" noAdjustHandles="1" noChangeArrowheads="1" noChangeShapeType="1" noTextEdit="1"/>
              </p:cNvSpPr>
              <p:nvPr/>
            </p:nvSpPr>
            <p:spPr>
              <a:xfrm>
                <a:off x="2531604" y="3738156"/>
                <a:ext cx="3285950" cy="584775"/>
              </a:xfrm>
              <a:prstGeom prst="rect">
                <a:avLst/>
              </a:prstGeom>
              <a:blipFill>
                <a:blip r:embed="rId4"/>
                <a:stretch>
                  <a:fillRect/>
                </a:stretch>
              </a:blipFill>
            </p:spPr>
            <p:txBody>
              <a:bodyPr/>
              <a:lstStyle/>
              <a:p>
                <a:r>
                  <a:rPr lang="cs-CZ">
                    <a:noFill/>
                  </a:rPr>
                  <a:t> </a:t>
                </a:r>
              </a:p>
            </p:txBody>
          </p:sp>
        </mc:Fallback>
      </mc:AlternateContent>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a:t>Faradayův indukční zákon</a:t>
            </a:r>
          </a:p>
        </p:txBody>
      </p:sp>
      <p:pic>
        <p:nvPicPr>
          <p:cNvPr id="4" name="Obrázek 4"/>
          <p:cNvPicPr>
            <a:picLocks noChangeAspect="1"/>
          </p:cNvPicPr>
          <p:nvPr/>
        </p:nvPicPr>
        <p:blipFill rotWithShape="1">
          <a:blip r:embed="rId2">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l="49166" t="30032" r="5675" b="19417"/>
          <a:stretch/>
        </p:blipFill>
        <p:spPr bwMode="auto">
          <a:xfrm>
            <a:off x="1415480" y="2876306"/>
            <a:ext cx="3160772" cy="2650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ovéPole 4"/>
          <p:cNvSpPr txBox="1"/>
          <p:nvPr/>
        </p:nvSpPr>
        <p:spPr>
          <a:xfrm>
            <a:off x="5015880" y="3566203"/>
            <a:ext cx="6124470" cy="923330"/>
          </a:xfrm>
          <a:prstGeom prst="rect">
            <a:avLst/>
          </a:prstGeom>
          <a:noFill/>
        </p:spPr>
        <p:txBody>
          <a:bodyPr wrap="square" rtlCol="0">
            <a:spAutoFit/>
          </a:bodyPr>
          <a:lstStyle/>
          <a:p>
            <a:r>
              <a:rPr lang="cs-CZ" dirty="0"/>
              <a:t>Otáčí-li se smyčka v magnetickém poli, mění se magnetický indukční tok </a:t>
            </a:r>
            <a:r>
              <a:rPr lang="el-GR" dirty="0">
                <a:latin typeface="Times New Roman"/>
                <a:cs typeface="Times New Roman"/>
              </a:rPr>
              <a:t>Φ</a:t>
            </a:r>
            <a:r>
              <a:rPr lang="cs-CZ" dirty="0">
                <a:latin typeface="Times New Roman"/>
                <a:cs typeface="Times New Roman"/>
              </a:rPr>
              <a:t> a tato změna vyvolá na svorkách A </a:t>
            </a:r>
            <a:r>
              <a:rPr lang="cs-CZ" dirty="0" err="1">
                <a:latin typeface="Times New Roman"/>
                <a:cs typeface="Times New Roman"/>
              </a:rPr>
              <a:t>a</a:t>
            </a:r>
            <a:r>
              <a:rPr lang="cs-CZ" dirty="0">
                <a:latin typeface="Times New Roman"/>
                <a:cs typeface="Times New Roman"/>
              </a:rPr>
              <a:t> B napětí </a:t>
            </a:r>
            <a:r>
              <a:rPr lang="cs-CZ" dirty="0" err="1">
                <a:latin typeface="Times New Roman"/>
                <a:cs typeface="Times New Roman"/>
              </a:rPr>
              <a:t>U</a:t>
            </a:r>
            <a:r>
              <a:rPr lang="cs-CZ" baseline="-25000" dirty="0" err="1">
                <a:latin typeface="Times New Roman"/>
                <a:cs typeface="Times New Roman"/>
              </a:rPr>
              <a:t>i</a:t>
            </a:r>
            <a:r>
              <a:rPr lang="cs-CZ" dirty="0"/>
              <a:t> měřitelné voltmetrem  Jednotkou napětí je volt </a:t>
            </a:r>
            <a:r>
              <a:rPr lang="en-GB" dirty="0"/>
              <a:t>[V]</a:t>
            </a:r>
            <a:r>
              <a:rPr lang="cs-CZ" dirty="0"/>
              <a:t> </a:t>
            </a:r>
          </a:p>
        </p:txBody>
      </p:sp>
      <p:pic>
        <p:nvPicPr>
          <p:cNvPr id="6" name="Obrázek 4"/>
          <p:cNvPicPr>
            <a:picLocks noChangeAspect="1"/>
          </p:cNvPicPr>
          <p:nvPr/>
        </p:nvPicPr>
        <p:blipFill rotWithShape="1">
          <a:blip r:embed="rId2">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l="60710" t="71721" r="33224" b="19144"/>
          <a:stretch/>
        </p:blipFill>
        <p:spPr bwMode="auto">
          <a:xfrm>
            <a:off x="1127448" y="536115"/>
            <a:ext cx="424543" cy="4789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ovéPole 6"/>
          <p:cNvSpPr txBox="1"/>
          <p:nvPr/>
        </p:nvSpPr>
        <p:spPr>
          <a:xfrm>
            <a:off x="8328248" y="6166625"/>
            <a:ext cx="1440160" cy="369332"/>
          </a:xfrm>
          <a:prstGeom prst="rect">
            <a:avLst/>
          </a:prstGeom>
          <a:noFill/>
        </p:spPr>
        <p:txBody>
          <a:bodyPr wrap="square" rtlCol="0">
            <a:spAutoFit/>
          </a:bodyPr>
          <a:lstStyle/>
          <a:p>
            <a:r>
              <a:rPr lang="cs-CZ" dirty="0">
                <a:hlinkClick r:id="rId4" action="ppaction://hlinksldjump"/>
              </a:rPr>
              <a:t>Odvození FIZ</a:t>
            </a:r>
            <a:endParaRPr lang="cs-CZ" dirty="0"/>
          </a:p>
        </p:txBody>
      </p:sp>
      <mc:AlternateContent xmlns:mc="http://schemas.openxmlformats.org/markup-compatibility/2006" xmlns:a14="http://schemas.microsoft.com/office/drawing/2010/main">
        <mc:Choice Requires="a14">
          <p:sp>
            <p:nvSpPr>
              <p:cNvPr id="8" name="TextovéPole 7">
                <a:extLst>
                  <a:ext uri="{FF2B5EF4-FFF2-40B4-BE49-F238E27FC236}">
                    <a16:creationId xmlns:a16="http://schemas.microsoft.com/office/drawing/2014/main" id="{8FC42BA3-7B0D-8AC1-A278-8C2210FC6CEB}"/>
                  </a:ext>
                </a:extLst>
              </p:cNvPr>
              <p:cNvSpPr txBox="1"/>
              <p:nvPr/>
            </p:nvSpPr>
            <p:spPr>
              <a:xfrm>
                <a:off x="771196" y="1276564"/>
                <a:ext cx="10649608" cy="1465786"/>
              </a:xfrm>
              <a:prstGeom prst="rect">
                <a:avLst/>
              </a:prstGeom>
              <a:noFill/>
            </p:spPr>
            <p:txBody>
              <a:bodyPr wrap="square" rtlCol="0">
                <a:spAutoFit/>
              </a:bodyPr>
              <a:lstStyle/>
              <a:p>
                <a:r>
                  <a:rPr lang="cs-CZ" dirty="0"/>
                  <a:t>Jestliže magnetický indukční tok plochou ohraničenou vodičem se za dobu </a:t>
                </a:r>
                <a14:m>
                  <m:oMath xmlns:m="http://schemas.openxmlformats.org/officeDocument/2006/math">
                    <m:r>
                      <a:rPr lang="cs-CZ" i="1" smtClean="0">
                        <a:latin typeface="Cambria Math" panose="02040503050406030204" pitchFamily="18" charset="0"/>
                        <a:ea typeface="Cambria Math" panose="02040503050406030204" pitchFamily="18" charset="0"/>
                      </a:rPr>
                      <m:t>∆</m:t>
                    </m:r>
                    <m:r>
                      <a:rPr lang="cs-CZ" b="0" i="1" smtClean="0">
                        <a:latin typeface="Cambria Math" panose="02040503050406030204" pitchFamily="18" charset="0"/>
                        <a:ea typeface="Cambria Math" panose="02040503050406030204" pitchFamily="18" charset="0"/>
                      </a:rPr>
                      <m:t>𝑡</m:t>
                    </m:r>
                  </m:oMath>
                </a14:m>
                <a:r>
                  <a:rPr lang="cs-CZ" dirty="0"/>
                  <a:t> změní o </a:t>
                </a:r>
                <a14:m>
                  <m:oMath xmlns:m="http://schemas.openxmlformats.org/officeDocument/2006/math">
                    <m:r>
                      <a:rPr lang="cs-CZ" i="1" smtClean="0">
                        <a:latin typeface="Cambria Math" panose="02040503050406030204" pitchFamily="18" charset="0"/>
                        <a:ea typeface="Cambria Math" panose="02040503050406030204" pitchFamily="18" charset="0"/>
                      </a:rPr>
                      <m:t>∆</m:t>
                    </m:r>
                    <m:r>
                      <m:rPr>
                        <m:sty m:val="p"/>
                      </m:rPr>
                      <a:rPr lang="el-GR" i="1" smtClean="0">
                        <a:latin typeface="Cambria Math" panose="02040503050406030204" pitchFamily="18" charset="0"/>
                        <a:ea typeface="Cambria Math" panose="02040503050406030204" pitchFamily="18" charset="0"/>
                      </a:rPr>
                      <m:t>Φ</m:t>
                    </m:r>
                  </m:oMath>
                </a14:m>
                <a:r>
                  <a:rPr lang="cs-CZ" dirty="0"/>
                  <a:t>, indukuje se ve vodiči elektromotorické napětí.</a:t>
                </a:r>
              </a:p>
              <a:p>
                <a:r>
                  <a:rPr lang="cs-CZ" dirty="0"/>
                  <a:t>Jeho střední hodnota je</a:t>
                </a:r>
              </a:p>
              <a:p>
                <a:pPr/>
                <a14:m>
                  <m:oMathPara xmlns:m="http://schemas.openxmlformats.org/officeDocument/2006/math">
                    <m:oMathParaPr>
                      <m:jc m:val="centerGroup"/>
                    </m:oMathParaPr>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𝑈</m:t>
                          </m:r>
                        </m:e>
                        <m:sub>
                          <m:r>
                            <a:rPr lang="cs-CZ" b="0" i="1" smtClean="0">
                              <a:latin typeface="Cambria Math" panose="02040503050406030204" pitchFamily="18" charset="0"/>
                            </a:rPr>
                            <m:t>𝑖</m:t>
                          </m:r>
                        </m:sub>
                      </m:sSub>
                      <m:r>
                        <a:rPr lang="cs-CZ" b="0" i="1" smtClean="0">
                          <a:latin typeface="Cambria Math" panose="02040503050406030204" pitchFamily="18" charset="0"/>
                        </a:rPr>
                        <m:t>=−</m:t>
                      </m:r>
                      <m:f>
                        <m:fPr>
                          <m:ctrlPr>
                            <a:rPr lang="cs-CZ" b="0" i="1" smtClean="0">
                              <a:latin typeface="Cambria Math" panose="02040503050406030204" pitchFamily="18" charset="0"/>
                            </a:rPr>
                          </m:ctrlPr>
                        </m:fPr>
                        <m:num>
                          <m:r>
                            <a:rPr lang="cs-CZ" b="0" i="1" smtClean="0">
                              <a:latin typeface="Cambria Math" panose="02040503050406030204" pitchFamily="18" charset="0"/>
                              <a:ea typeface="Cambria Math" panose="02040503050406030204" pitchFamily="18" charset="0"/>
                            </a:rPr>
                            <m:t>∆</m:t>
                          </m:r>
                          <m:r>
                            <m:rPr>
                              <m:sty m:val="p"/>
                            </m:rPr>
                            <a:rPr lang="el-GR" b="0" i="1" smtClean="0">
                              <a:latin typeface="Cambria Math" panose="02040503050406030204" pitchFamily="18" charset="0"/>
                              <a:ea typeface="Cambria Math" panose="02040503050406030204" pitchFamily="18" charset="0"/>
                            </a:rPr>
                            <m:t>Φ</m:t>
                          </m:r>
                        </m:num>
                        <m:den>
                          <m:r>
                            <a:rPr lang="cs-CZ" b="0" i="1" smtClean="0">
                              <a:latin typeface="Cambria Math" panose="02040503050406030204" pitchFamily="18" charset="0"/>
                              <a:ea typeface="Cambria Math" panose="02040503050406030204" pitchFamily="18" charset="0"/>
                            </a:rPr>
                            <m:t>∆</m:t>
                          </m:r>
                          <m:r>
                            <a:rPr lang="cs-CZ" b="0" i="1" smtClean="0">
                              <a:latin typeface="Cambria Math" panose="02040503050406030204" pitchFamily="18" charset="0"/>
                              <a:ea typeface="Cambria Math" panose="02040503050406030204" pitchFamily="18" charset="0"/>
                            </a:rPr>
                            <m:t>𝑡</m:t>
                          </m:r>
                        </m:den>
                      </m:f>
                    </m:oMath>
                  </m:oMathPara>
                </a14:m>
                <a:endParaRPr lang="cs-CZ" dirty="0"/>
              </a:p>
            </p:txBody>
          </p:sp>
        </mc:Choice>
        <mc:Fallback xmlns="">
          <p:sp>
            <p:nvSpPr>
              <p:cNvPr id="8" name="TextovéPole 7">
                <a:extLst>
                  <a:ext uri="{FF2B5EF4-FFF2-40B4-BE49-F238E27FC236}">
                    <a16:creationId xmlns:a16="http://schemas.microsoft.com/office/drawing/2014/main" id="{8FC42BA3-7B0D-8AC1-A278-8C2210FC6CEB}"/>
                  </a:ext>
                </a:extLst>
              </p:cNvPr>
              <p:cNvSpPr txBox="1">
                <a:spLocks noRot="1" noChangeAspect="1" noMove="1" noResize="1" noEditPoints="1" noAdjustHandles="1" noChangeArrowheads="1" noChangeShapeType="1" noTextEdit="1"/>
              </p:cNvSpPr>
              <p:nvPr/>
            </p:nvSpPr>
            <p:spPr>
              <a:xfrm>
                <a:off x="771196" y="1276564"/>
                <a:ext cx="10649608" cy="1465786"/>
              </a:xfrm>
              <a:prstGeom prst="rect">
                <a:avLst/>
              </a:prstGeom>
              <a:blipFill>
                <a:blip r:embed="rId5"/>
                <a:stretch>
                  <a:fillRect l="-515" t="-2075"/>
                </a:stretch>
              </a:blipFill>
            </p:spPr>
            <p:txBody>
              <a:bodyPr/>
              <a:lstStyle/>
              <a:p>
                <a:r>
                  <a:rPr lang="cs-CZ">
                    <a:noFill/>
                  </a:rPr>
                  <a:t> </a:t>
                </a:r>
              </a:p>
            </p:txBody>
          </p:sp>
        </mc:Fallback>
      </mc:AlternateContent>
    </p:spTree>
    <p:extLst>
      <p:ext uri="{BB962C8B-B14F-4D97-AF65-F5344CB8AC3E}">
        <p14:creationId xmlns:p14="http://schemas.microsoft.com/office/powerpoint/2010/main" val="257824676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5622776" y="274638"/>
            <a:ext cx="946448" cy="418058"/>
          </a:xfrm>
        </p:spPr>
        <p:txBody>
          <a:bodyPr/>
          <a:lstStyle/>
          <a:p>
            <a:r>
              <a:rPr lang="cs-CZ" sz="1800" dirty="0"/>
              <a:t>Úlohy</a:t>
            </a:r>
          </a:p>
        </p:txBody>
      </p:sp>
      <p:pic>
        <p:nvPicPr>
          <p:cNvPr id="4" name="Obrázek 3"/>
          <p:cNvPicPr>
            <a:picLocks noChangeAspect="1"/>
          </p:cNvPicPr>
          <p:nvPr/>
        </p:nvPicPr>
        <p:blipFill rotWithShape="1">
          <a:blip r:embed="rId2" cstate="print">
            <a:extLst>
              <a:ext uri="{BEBA8EAE-BF5A-486C-A8C5-ECC9F3942E4B}">
                <a14:imgProps xmlns:a14="http://schemas.microsoft.com/office/drawing/2010/main">
                  <a14:imgLayer r:embed="rId3">
                    <a14:imgEffect>
                      <a14:sharpenSoften amount="50000"/>
                    </a14:imgEffect>
                    <a14:imgEffect>
                      <a14:brightnessContrast bright="20000" contrast="-20000"/>
                    </a14:imgEffect>
                  </a14:imgLayer>
                </a14:imgProps>
              </a:ext>
              <a:ext uri="{28A0092B-C50C-407E-A947-70E740481C1C}">
                <a14:useLocalDpi xmlns:a14="http://schemas.microsoft.com/office/drawing/2010/main" val="0"/>
              </a:ext>
            </a:extLst>
          </a:blip>
          <a:srcRect l="1500"/>
          <a:stretch/>
        </p:blipFill>
        <p:spPr>
          <a:xfrm>
            <a:off x="1559496" y="1311032"/>
            <a:ext cx="6522368" cy="4235936"/>
          </a:xfrm>
          <a:prstGeom prst="rect">
            <a:avLst/>
          </a:prstGeom>
        </p:spPr>
      </p:pic>
      <p:sp>
        <p:nvSpPr>
          <p:cNvPr id="5" name="TextovéPole 4"/>
          <p:cNvSpPr txBox="1"/>
          <p:nvPr/>
        </p:nvSpPr>
        <p:spPr>
          <a:xfrm>
            <a:off x="8400256" y="1444134"/>
            <a:ext cx="2160240" cy="369332"/>
          </a:xfrm>
          <a:prstGeom prst="rect">
            <a:avLst/>
          </a:prstGeom>
          <a:noFill/>
        </p:spPr>
        <p:txBody>
          <a:bodyPr wrap="square" rtlCol="0">
            <a:spAutoFit/>
          </a:bodyPr>
          <a:lstStyle/>
          <a:p>
            <a:r>
              <a:rPr lang="cs-CZ" dirty="0">
                <a:hlinkClick r:id="rId4" action="ppaction://hlinksldjump"/>
              </a:rPr>
              <a:t>Řešení úlohy číslo 1</a:t>
            </a:r>
            <a:r>
              <a:rPr lang="cs-CZ" dirty="0"/>
              <a:t>a</a:t>
            </a:r>
          </a:p>
        </p:txBody>
      </p:sp>
      <p:sp>
        <p:nvSpPr>
          <p:cNvPr id="6" name="TextovéPole 5"/>
          <p:cNvSpPr txBox="1"/>
          <p:nvPr/>
        </p:nvSpPr>
        <p:spPr>
          <a:xfrm>
            <a:off x="8400256" y="3717032"/>
            <a:ext cx="2016224" cy="369332"/>
          </a:xfrm>
          <a:prstGeom prst="rect">
            <a:avLst/>
          </a:prstGeom>
          <a:noFill/>
        </p:spPr>
        <p:txBody>
          <a:bodyPr wrap="square" rtlCol="0">
            <a:spAutoFit/>
          </a:bodyPr>
          <a:lstStyle/>
          <a:p>
            <a:r>
              <a:rPr lang="cs-CZ" dirty="0">
                <a:hlinkClick r:id="rId5" action="ppaction://hlinksldjump"/>
              </a:rPr>
              <a:t>Řešení úlohy číslo 2</a:t>
            </a:r>
            <a:endParaRPr lang="cs-CZ" dirty="0"/>
          </a:p>
        </p:txBody>
      </p:sp>
      <p:sp>
        <p:nvSpPr>
          <p:cNvPr id="7" name="TextovéPole 6"/>
          <p:cNvSpPr txBox="1"/>
          <p:nvPr/>
        </p:nvSpPr>
        <p:spPr>
          <a:xfrm>
            <a:off x="8400256" y="4797152"/>
            <a:ext cx="2016224" cy="369332"/>
          </a:xfrm>
          <a:prstGeom prst="rect">
            <a:avLst/>
          </a:prstGeom>
          <a:noFill/>
        </p:spPr>
        <p:txBody>
          <a:bodyPr wrap="square" rtlCol="0">
            <a:spAutoFit/>
          </a:bodyPr>
          <a:lstStyle/>
          <a:p>
            <a:r>
              <a:rPr lang="cs-CZ" dirty="0">
                <a:hlinkClick r:id="rId6" action="ppaction://hlinksldjump"/>
              </a:rPr>
              <a:t>Řešení úlohy číslo 3</a:t>
            </a:r>
            <a:endParaRPr lang="cs-CZ" dirty="0"/>
          </a:p>
        </p:txBody>
      </p:sp>
      <p:sp>
        <p:nvSpPr>
          <p:cNvPr id="8" name="TextovéPole 7"/>
          <p:cNvSpPr txBox="1"/>
          <p:nvPr/>
        </p:nvSpPr>
        <p:spPr>
          <a:xfrm>
            <a:off x="8400256" y="1916832"/>
            <a:ext cx="2160240" cy="369332"/>
          </a:xfrm>
          <a:prstGeom prst="rect">
            <a:avLst/>
          </a:prstGeom>
          <a:noFill/>
        </p:spPr>
        <p:txBody>
          <a:bodyPr wrap="square" rtlCol="0">
            <a:spAutoFit/>
          </a:bodyPr>
          <a:lstStyle/>
          <a:p>
            <a:r>
              <a:rPr lang="cs-CZ" dirty="0">
                <a:hlinkClick r:id="rId7" action="ppaction://hlinksldjump"/>
              </a:rPr>
              <a:t>Řešení úlohy číslo 1b</a:t>
            </a:r>
            <a:endParaRPr lang="cs-CZ" dirty="0"/>
          </a:p>
        </p:txBody>
      </p:sp>
      <p:sp>
        <p:nvSpPr>
          <p:cNvPr id="9" name="TextovéPole 8"/>
          <p:cNvSpPr txBox="1"/>
          <p:nvPr/>
        </p:nvSpPr>
        <p:spPr>
          <a:xfrm>
            <a:off x="8400256" y="2420888"/>
            <a:ext cx="2160240" cy="369332"/>
          </a:xfrm>
          <a:prstGeom prst="rect">
            <a:avLst/>
          </a:prstGeom>
          <a:noFill/>
        </p:spPr>
        <p:txBody>
          <a:bodyPr wrap="square" rtlCol="0">
            <a:spAutoFit/>
          </a:bodyPr>
          <a:lstStyle/>
          <a:p>
            <a:r>
              <a:rPr lang="cs-CZ" dirty="0">
                <a:hlinkClick r:id="rId8" action="ppaction://hlinksldjump"/>
              </a:rPr>
              <a:t>Řešení úlohy číslo 1c</a:t>
            </a:r>
            <a:endParaRPr lang="cs-CZ" dirty="0"/>
          </a:p>
        </p:txBody>
      </p:sp>
    </p:spTree>
    <p:extLst>
      <p:ext uri="{BB962C8B-B14F-4D97-AF65-F5344CB8AC3E}">
        <p14:creationId xmlns:p14="http://schemas.microsoft.com/office/powerpoint/2010/main" val="342626345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ovéPole 2"/>
          <p:cNvSpPr txBox="1"/>
          <p:nvPr/>
        </p:nvSpPr>
        <p:spPr>
          <a:xfrm>
            <a:off x="4439816" y="2705725"/>
            <a:ext cx="3312368" cy="1446550"/>
          </a:xfrm>
          <a:prstGeom prst="rect">
            <a:avLst/>
          </a:prstGeom>
          <a:noFill/>
        </p:spPr>
        <p:txBody>
          <a:bodyPr wrap="square" rtlCol="0">
            <a:spAutoFit/>
          </a:bodyPr>
          <a:lstStyle/>
          <a:p>
            <a:r>
              <a:rPr lang="cs-CZ" sz="8800" dirty="0"/>
              <a:t>KONEC</a:t>
            </a:r>
          </a:p>
        </p:txBody>
      </p:sp>
    </p:spTree>
    <p:extLst>
      <p:ext uri="{BB962C8B-B14F-4D97-AF65-F5344CB8AC3E}">
        <p14:creationId xmlns:p14="http://schemas.microsoft.com/office/powerpoint/2010/main" val="167229686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a:t>Řešení úlohy číslo 1</a:t>
            </a:r>
          </a:p>
        </p:txBody>
      </p:sp>
      <mc:AlternateContent xmlns:mc="http://schemas.openxmlformats.org/markup-compatibility/2006" xmlns:a14="http://schemas.microsoft.com/office/drawing/2010/main">
        <mc:Choice Requires="a14">
          <p:sp>
            <p:nvSpPr>
              <p:cNvPr id="3" name="TextovéPole 2"/>
              <p:cNvSpPr txBox="1"/>
              <p:nvPr/>
            </p:nvSpPr>
            <p:spPr>
              <a:xfrm>
                <a:off x="2981654" y="2132857"/>
                <a:ext cx="6228692" cy="2952731"/>
              </a:xfrm>
              <a:prstGeom prst="rect">
                <a:avLst/>
              </a:prstGeom>
              <a:noFill/>
            </p:spPr>
            <p:txBody>
              <a:bodyPr wrap="square" rtlCol="0">
                <a:spAutoFit/>
              </a:bodyPr>
              <a:lstStyle/>
              <a:p>
                <a:r>
                  <a:rPr lang="cs-CZ" dirty="0"/>
                  <a:t>Zadání: </a:t>
                </a:r>
              </a:p>
              <a:p>
                <a:endParaRPr lang="cs-CZ" i="1" dirty="0">
                  <a:latin typeface="Cambria Math"/>
                  <a:ea typeface="Cambria Math"/>
                </a:endParaRPr>
              </a:p>
              <a:p>
                <a14:m>
                  <m:oMath xmlns:m="http://schemas.openxmlformats.org/officeDocument/2006/math">
                    <m:r>
                      <a:rPr lang="cs-CZ" i="1" dirty="0">
                        <a:latin typeface="Cambria Math"/>
                        <a:ea typeface="Cambria Math"/>
                      </a:rPr>
                      <m:t>𝑙</m:t>
                    </m:r>
                  </m:oMath>
                </a14:m>
                <a:r>
                  <a:rPr lang="cs-CZ" dirty="0"/>
                  <a:t> = 8,0 cm = 0,08 m, B = 0,12 T, </a:t>
                </a:r>
                <a14:m>
                  <m:oMath xmlns:m="http://schemas.openxmlformats.org/officeDocument/2006/math">
                    <m:r>
                      <a:rPr lang="cs-CZ" i="1">
                        <a:latin typeface="Cambria Math"/>
                        <a:ea typeface="Cambria Math"/>
                      </a:rPr>
                      <m:t>𝐼</m:t>
                    </m:r>
                  </m:oMath>
                </a14:m>
                <a:r>
                  <a:rPr lang="cs-CZ" dirty="0"/>
                  <a:t> = 5 A , </a:t>
                </a:r>
                <a14:m>
                  <m:oMath xmlns:m="http://schemas.openxmlformats.org/officeDocument/2006/math">
                    <m:r>
                      <a:rPr lang="cs-CZ" i="1">
                        <a:latin typeface="Cambria Math"/>
                        <a:ea typeface="Cambria Math"/>
                      </a:rPr>
                      <m:t>∝</m:t>
                    </m:r>
                  </m:oMath>
                </a14:m>
                <a:r>
                  <a:rPr lang="cs-CZ" dirty="0"/>
                  <a:t> = </a:t>
                </a:r>
                <a14:m>
                  <m:oMath xmlns:m="http://schemas.openxmlformats.org/officeDocument/2006/math">
                    <m:f>
                      <m:fPr>
                        <m:ctrlPr>
                          <a:rPr lang="el-GR" i="1" smtClean="0">
                            <a:latin typeface="Cambria Math" panose="02040503050406030204" pitchFamily="18" charset="0"/>
                          </a:rPr>
                        </m:ctrlPr>
                      </m:fPr>
                      <m:num>
                        <m:r>
                          <a:rPr lang="el-GR" i="1" smtClean="0">
                            <a:latin typeface="Cambria Math"/>
                          </a:rPr>
                          <m:t>𝜋</m:t>
                        </m:r>
                      </m:num>
                      <m:den>
                        <m:r>
                          <a:rPr lang="el-GR" i="1" smtClean="0">
                            <a:latin typeface="Cambria Math"/>
                          </a:rPr>
                          <m:t>2</m:t>
                        </m:r>
                      </m:den>
                    </m:f>
                  </m:oMath>
                </a14:m>
                <a:r>
                  <a:rPr lang="cs-CZ" dirty="0"/>
                  <a:t> </a:t>
                </a:r>
              </a:p>
              <a:p>
                <a:endParaRPr lang="cs-CZ" dirty="0"/>
              </a:p>
              <a:p>
                <a:r>
                  <a:rPr lang="cs-CZ" dirty="0"/>
                  <a:t>Řešení:</a:t>
                </a:r>
              </a:p>
              <a:p>
                <a:pPr/>
                <a14:m>
                  <m:oMathPara xmlns:m="http://schemas.openxmlformats.org/officeDocument/2006/math">
                    <m:oMathParaPr>
                      <m:jc m:val="center"/>
                    </m:oMathParaPr>
                    <m:oMath xmlns:m="http://schemas.openxmlformats.org/officeDocument/2006/math">
                      <m:sSub>
                        <m:sSubPr>
                          <m:ctrlPr>
                            <a:rPr lang="cs-CZ" i="1">
                              <a:latin typeface="Cambria Math" panose="02040503050406030204" pitchFamily="18" charset="0"/>
                            </a:rPr>
                          </m:ctrlPr>
                        </m:sSubPr>
                        <m:e>
                          <m:r>
                            <a:rPr lang="cs-CZ" i="1">
                              <a:latin typeface="Cambria Math"/>
                            </a:rPr>
                            <m:t>𝐹</m:t>
                          </m:r>
                        </m:e>
                        <m:sub>
                          <m:r>
                            <a:rPr lang="cs-CZ" i="1">
                              <a:latin typeface="Cambria Math"/>
                            </a:rPr>
                            <m:t>𝑚</m:t>
                          </m:r>
                        </m:sub>
                      </m:sSub>
                      <m:r>
                        <a:rPr lang="cs-CZ" i="1">
                          <a:latin typeface="Cambria Math"/>
                        </a:rPr>
                        <m:t> </m:t>
                      </m:r>
                      <m:r>
                        <a:rPr lang="cs-CZ" i="1">
                          <a:latin typeface="Cambria Math"/>
                          <a:ea typeface="Cambria Math"/>
                        </a:rPr>
                        <m:t>=</m:t>
                      </m:r>
                      <m:r>
                        <a:rPr lang="cs-CZ" i="1">
                          <a:latin typeface="Cambria Math"/>
                          <a:ea typeface="Cambria Math"/>
                        </a:rPr>
                        <m:t>𝐵</m:t>
                      </m:r>
                      <m:r>
                        <a:rPr lang="cs-CZ" i="1">
                          <a:latin typeface="Cambria Math"/>
                          <a:ea typeface="Cambria Math"/>
                        </a:rPr>
                        <m:t> </m:t>
                      </m:r>
                      <m:r>
                        <a:rPr lang="cs-CZ" i="1">
                          <a:latin typeface="Cambria Math"/>
                          <a:ea typeface="Cambria Math"/>
                        </a:rPr>
                        <m:t>𝐼</m:t>
                      </m:r>
                      <m:r>
                        <a:rPr lang="cs-CZ" i="1">
                          <a:latin typeface="Cambria Math"/>
                          <a:ea typeface="Cambria Math"/>
                        </a:rPr>
                        <m:t> </m:t>
                      </m:r>
                      <m:r>
                        <a:rPr lang="cs-CZ" i="1">
                          <a:latin typeface="Cambria Math"/>
                          <a:ea typeface="Cambria Math"/>
                        </a:rPr>
                        <m:t>𝑙</m:t>
                      </m:r>
                      <m:r>
                        <a:rPr lang="cs-CZ" i="1">
                          <a:latin typeface="Cambria Math"/>
                          <a:ea typeface="Cambria Math"/>
                        </a:rPr>
                        <m:t> </m:t>
                      </m:r>
                      <m:func>
                        <m:funcPr>
                          <m:ctrlPr>
                            <a:rPr lang="cs-CZ" i="1">
                              <a:latin typeface="Cambria Math" panose="02040503050406030204" pitchFamily="18" charset="0"/>
                              <a:ea typeface="Cambria Math"/>
                            </a:rPr>
                          </m:ctrlPr>
                        </m:funcPr>
                        <m:fName>
                          <m:r>
                            <m:rPr>
                              <m:sty m:val="p"/>
                            </m:rPr>
                            <a:rPr lang="cs-CZ">
                              <a:latin typeface="Cambria Math"/>
                              <a:ea typeface="Cambria Math"/>
                            </a:rPr>
                            <m:t>sin</m:t>
                          </m:r>
                        </m:fName>
                        <m:e>
                          <m:r>
                            <a:rPr lang="cs-CZ" i="1">
                              <a:latin typeface="Cambria Math"/>
                              <a:ea typeface="Cambria Math"/>
                            </a:rPr>
                            <m:t>∝</m:t>
                          </m:r>
                        </m:e>
                      </m:func>
                    </m:oMath>
                  </m:oMathPara>
                </a14:m>
                <a:endParaRPr lang="cs-CZ" dirty="0"/>
              </a:p>
              <a:p>
                <a:endParaRPr lang="cs-CZ" dirty="0"/>
              </a:p>
              <a:p>
                <a:r>
                  <a:rPr lang="cs-CZ" dirty="0"/>
                  <a:t>Po dosazení                     </a:t>
                </a:r>
                <a14:m>
                  <m:oMath xmlns:m="http://schemas.openxmlformats.org/officeDocument/2006/math">
                    <m:sSub>
                      <m:sSubPr>
                        <m:ctrlPr>
                          <a:rPr lang="cs-CZ" i="1">
                            <a:latin typeface="Cambria Math" panose="02040503050406030204" pitchFamily="18" charset="0"/>
                          </a:rPr>
                        </m:ctrlPr>
                      </m:sSubPr>
                      <m:e>
                        <m:r>
                          <a:rPr lang="cs-CZ" i="1">
                            <a:latin typeface="Cambria Math"/>
                          </a:rPr>
                          <m:t>𝐹</m:t>
                        </m:r>
                      </m:e>
                      <m:sub>
                        <m:r>
                          <a:rPr lang="cs-CZ" i="1">
                            <a:latin typeface="Cambria Math"/>
                          </a:rPr>
                          <m:t>𝑚</m:t>
                        </m:r>
                      </m:sub>
                    </m:sSub>
                    <m:r>
                      <a:rPr lang="cs-CZ" i="1">
                        <a:latin typeface="Cambria Math"/>
                      </a:rPr>
                      <m:t> </m:t>
                    </m:r>
                    <m:r>
                      <a:rPr lang="cs-CZ" i="1">
                        <a:latin typeface="Cambria Math"/>
                        <a:ea typeface="Cambria Math"/>
                      </a:rPr>
                      <m:t>=</m:t>
                    </m:r>
                    <m:r>
                      <a:rPr lang="cs-CZ" b="0" i="1" smtClean="0">
                        <a:latin typeface="Cambria Math"/>
                        <a:ea typeface="Cambria Math"/>
                      </a:rPr>
                      <m:t>0,12 . 5 . 0,08 . 1</m:t>
                    </m:r>
                  </m:oMath>
                </a14:m>
                <a:r>
                  <a:rPr lang="cs-CZ" dirty="0"/>
                  <a:t> = 0,048 N</a:t>
                </a:r>
              </a:p>
              <a:p>
                <a:endParaRPr lang="cs-CZ" dirty="0"/>
              </a:p>
              <a:p>
                <a:r>
                  <a:rPr lang="cs-CZ" b="1" dirty="0"/>
                  <a:t>Velikost síly působící na vodič je 0,048 N  </a:t>
                </a:r>
                <a:r>
                  <a:rPr lang="cs-CZ" dirty="0"/>
                  <a:t>(Newtonů)</a:t>
                </a:r>
              </a:p>
            </p:txBody>
          </p:sp>
        </mc:Choice>
        <mc:Fallback xmlns="">
          <p:sp>
            <p:nvSpPr>
              <p:cNvPr id="3" name="TextovéPole 2"/>
              <p:cNvSpPr txBox="1">
                <a:spLocks noRot="1" noChangeAspect="1" noMove="1" noResize="1" noEditPoints="1" noAdjustHandles="1" noChangeArrowheads="1" noChangeShapeType="1" noTextEdit="1"/>
              </p:cNvSpPr>
              <p:nvPr/>
            </p:nvSpPr>
            <p:spPr>
              <a:xfrm>
                <a:off x="2981654" y="2132857"/>
                <a:ext cx="6228692" cy="2952731"/>
              </a:xfrm>
              <a:prstGeom prst="rect">
                <a:avLst/>
              </a:prstGeom>
              <a:blipFill>
                <a:blip r:embed="rId2"/>
                <a:stretch>
                  <a:fillRect l="-783" t="-1240" b="-2479"/>
                </a:stretch>
              </a:blipFill>
            </p:spPr>
            <p:txBody>
              <a:bodyPr/>
              <a:lstStyle/>
              <a:p>
                <a:r>
                  <a:rPr lang="cs-CZ">
                    <a:noFill/>
                  </a:rPr>
                  <a:t> </a:t>
                </a:r>
              </a:p>
            </p:txBody>
          </p:sp>
        </mc:Fallback>
      </mc:AlternateContent>
      <p:cxnSp>
        <p:nvCxnSpPr>
          <p:cNvPr id="5" name="Přímá spojnice 4"/>
          <p:cNvCxnSpPr/>
          <p:nvPr/>
        </p:nvCxnSpPr>
        <p:spPr>
          <a:xfrm>
            <a:off x="3071664" y="3212976"/>
            <a:ext cx="5904656" cy="0"/>
          </a:xfrm>
          <a:prstGeom prst="line">
            <a:avLst/>
          </a:prstGeom>
        </p:spPr>
        <p:style>
          <a:lnRef idx="1">
            <a:schemeClr val="accent1"/>
          </a:lnRef>
          <a:fillRef idx="0">
            <a:schemeClr val="accent1"/>
          </a:fillRef>
          <a:effectRef idx="0">
            <a:schemeClr val="accent1"/>
          </a:effectRef>
          <a:fontRef idx="minor">
            <a:schemeClr val="tx1"/>
          </a:fontRef>
        </p:style>
      </p:cxnSp>
      <p:sp>
        <p:nvSpPr>
          <p:cNvPr id="6" name="TextovéPole 5"/>
          <p:cNvSpPr txBox="1"/>
          <p:nvPr/>
        </p:nvSpPr>
        <p:spPr>
          <a:xfrm>
            <a:off x="10272464" y="6021288"/>
            <a:ext cx="1512168" cy="369332"/>
          </a:xfrm>
          <a:prstGeom prst="rect">
            <a:avLst/>
          </a:prstGeom>
          <a:noFill/>
        </p:spPr>
        <p:txBody>
          <a:bodyPr wrap="square" rtlCol="0">
            <a:spAutoFit/>
          </a:bodyPr>
          <a:lstStyle/>
          <a:p>
            <a:r>
              <a:rPr lang="cs-CZ" dirty="0">
                <a:hlinkClick r:id="rId3" action="ppaction://hlinksldjump"/>
              </a:rPr>
              <a:t>Zpět na úlohy</a:t>
            </a:r>
            <a:endParaRPr lang="cs-CZ" dirty="0"/>
          </a:p>
        </p:txBody>
      </p:sp>
    </p:spTree>
    <p:extLst>
      <p:ext uri="{BB962C8B-B14F-4D97-AF65-F5344CB8AC3E}">
        <p14:creationId xmlns:p14="http://schemas.microsoft.com/office/powerpoint/2010/main" val="346668540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a:t>Řešení úlohy číslo 2</a:t>
            </a:r>
          </a:p>
        </p:txBody>
      </p:sp>
      <mc:AlternateContent xmlns:mc="http://schemas.openxmlformats.org/markup-compatibility/2006" xmlns:a14="http://schemas.microsoft.com/office/drawing/2010/main">
        <mc:Choice Requires="a14">
          <p:sp>
            <p:nvSpPr>
              <p:cNvPr id="3" name="TextovéPole 2"/>
              <p:cNvSpPr txBox="1"/>
              <p:nvPr/>
            </p:nvSpPr>
            <p:spPr>
              <a:xfrm>
                <a:off x="2207568" y="1556793"/>
                <a:ext cx="7632848" cy="4008277"/>
              </a:xfrm>
              <a:prstGeom prst="rect">
                <a:avLst/>
              </a:prstGeom>
              <a:noFill/>
            </p:spPr>
            <p:txBody>
              <a:bodyPr wrap="square" rtlCol="0">
                <a:spAutoFit/>
              </a:bodyPr>
              <a:lstStyle/>
              <a:p>
                <a:r>
                  <a:rPr lang="cs-CZ" dirty="0"/>
                  <a:t>Zadání: </a:t>
                </a:r>
              </a:p>
              <a:p>
                <a:endParaRPr lang="cs-CZ" i="1" dirty="0">
                  <a:latin typeface="Cambria Math"/>
                  <a:ea typeface="Cambria Math"/>
                </a:endParaRPr>
              </a:p>
              <a:p>
                <a14:m>
                  <m:oMath xmlns:m="http://schemas.openxmlformats.org/officeDocument/2006/math">
                    <m:r>
                      <a:rPr lang="cs-CZ" i="1" dirty="0">
                        <a:latin typeface="Cambria Math"/>
                        <a:ea typeface="Cambria Math"/>
                      </a:rPr>
                      <m:t>𝑙</m:t>
                    </m:r>
                  </m:oMath>
                </a14:m>
                <a:r>
                  <a:rPr lang="cs-CZ" dirty="0"/>
                  <a:t> = 4,2 cm = 0,042 m, </a:t>
                </a:r>
                <a14:m>
                  <m:oMath xmlns:m="http://schemas.openxmlformats.org/officeDocument/2006/math">
                    <m:r>
                      <a:rPr lang="cs-CZ" i="1">
                        <a:latin typeface="Cambria Math"/>
                        <a:ea typeface="Cambria Math"/>
                      </a:rPr>
                      <m:t>𝐼</m:t>
                    </m:r>
                  </m:oMath>
                </a14:m>
                <a:r>
                  <a:rPr lang="cs-CZ" dirty="0"/>
                  <a:t> = 2 A , </a:t>
                </a:r>
                <a14:m>
                  <m:oMath xmlns:m="http://schemas.openxmlformats.org/officeDocument/2006/math">
                    <m:r>
                      <a:rPr lang="cs-CZ" i="1">
                        <a:latin typeface="Cambria Math"/>
                        <a:ea typeface="Cambria Math"/>
                      </a:rPr>
                      <m:t>∝</m:t>
                    </m:r>
                  </m:oMath>
                </a14:m>
                <a:r>
                  <a:rPr lang="cs-CZ" dirty="0"/>
                  <a:t> = </a:t>
                </a:r>
                <a14:m>
                  <m:oMath xmlns:m="http://schemas.openxmlformats.org/officeDocument/2006/math">
                    <m:f>
                      <m:fPr>
                        <m:ctrlPr>
                          <a:rPr lang="el-GR" i="1" smtClean="0">
                            <a:latin typeface="Cambria Math" panose="02040503050406030204" pitchFamily="18" charset="0"/>
                          </a:rPr>
                        </m:ctrlPr>
                      </m:fPr>
                      <m:num>
                        <m:r>
                          <a:rPr lang="el-GR" i="1" smtClean="0">
                            <a:latin typeface="Cambria Math"/>
                          </a:rPr>
                          <m:t>𝜋</m:t>
                        </m:r>
                      </m:num>
                      <m:den>
                        <m:r>
                          <a:rPr lang="el-GR" i="1" smtClean="0">
                            <a:latin typeface="Cambria Math"/>
                          </a:rPr>
                          <m:t>2</m:t>
                        </m:r>
                      </m:den>
                    </m:f>
                  </m:oMath>
                </a14:m>
                <a:r>
                  <a:rPr lang="cs-CZ" dirty="0"/>
                  <a:t> , m = 1,55 g = 0,00155 kg , g = 10 m. s</a:t>
                </a:r>
                <a:r>
                  <a:rPr lang="cs-CZ" baseline="30000" dirty="0"/>
                  <a:t>-2</a:t>
                </a:r>
              </a:p>
              <a:p>
                <a:endParaRPr lang="cs-CZ" dirty="0"/>
              </a:p>
              <a:p>
                <a:r>
                  <a:rPr lang="cs-CZ" dirty="0"/>
                  <a:t>Řešení:</a:t>
                </a:r>
              </a:p>
              <a:p>
                <a14:m>
                  <m:oMath xmlns:m="http://schemas.openxmlformats.org/officeDocument/2006/math">
                    <m:sSub>
                      <m:sSubPr>
                        <m:ctrlPr>
                          <a:rPr lang="cs-CZ" i="1">
                            <a:latin typeface="Cambria Math" panose="02040503050406030204" pitchFamily="18" charset="0"/>
                          </a:rPr>
                        </m:ctrlPr>
                      </m:sSubPr>
                      <m:e>
                        <m:r>
                          <a:rPr lang="cs-CZ" i="1">
                            <a:latin typeface="Cambria Math"/>
                          </a:rPr>
                          <m:t>𝐹</m:t>
                        </m:r>
                      </m:e>
                      <m:sub>
                        <m:r>
                          <a:rPr lang="cs-CZ" i="1">
                            <a:latin typeface="Cambria Math"/>
                          </a:rPr>
                          <m:t>𝑚</m:t>
                        </m:r>
                      </m:sub>
                    </m:sSub>
                    <m:r>
                      <a:rPr lang="cs-CZ" i="1">
                        <a:latin typeface="Cambria Math"/>
                      </a:rPr>
                      <m:t> </m:t>
                    </m:r>
                    <m:r>
                      <a:rPr lang="cs-CZ" i="1">
                        <a:latin typeface="Cambria Math"/>
                        <a:ea typeface="Cambria Math"/>
                      </a:rPr>
                      <m:t>=</m:t>
                    </m:r>
                    <m:r>
                      <a:rPr lang="cs-CZ" i="1">
                        <a:latin typeface="Cambria Math"/>
                        <a:ea typeface="Cambria Math"/>
                      </a:rPr>
                      <m:t>𝐵</m:t>
                    </m:r>
                    <m:r>
                      <a:rPr lang="cs-CZ" i="1">
                        <a:latin typeface="Cambria Math"/>
                        <a:ea typeface="Cambria Math"/>
                      </a:rPr>
                      <m:t> </m:t>
                    </m:r>
                    <m:r>
                      <a:rPr lang="cs-CZ" i="1">
                        <a:latin typeface="Cambria Math"/>
                        <a:ea typeface="Cambria Math"/>
                      </a:rPr>
                      <m:t>𝐼</m:t>
                    </m:r>
                    <m:r>
                      <a:rPr lang="cs-CZ" i="1">
                        <a:latin typeface="Cambria Math"/>
                        <a:ea typeface="Cambria Math"/>
                      </a:rPr>
                      <m:t> </m:t>
                    </m:r>
                    <m:r>
                      <a:rPr lang="cs-CZ" i="1">
                        <a:latin typeface="Cambria Math"/>
                        <a:ea typeface="Cambria Math"/>
                      </a:rPr>
                      <m:t>𝑙</m:t>
                    </m:r>
                    <m:r>
                      <a:rPr lang="cs-CZ" i="1">
                        <a:latin typeface="Cambria Math"/>
                        <a:ea typeface="Cambria Math"/>
                      </a:rPr>
                      <m:t> </m:t>
                    </m:r>
                    <m:func>
                      <m:funcPr>
                        <m:ctrlPr>
                          <a:rPr lang="cs-CZ" i="1">
                            <a:latin typeface="Cambria Math" panose="02040503050406030204" pitchFamily="18" charset="0"/>
                            <a:ea typeface="Cambria Math"/>
                          </a:rPr>
                        </m:ctrlPr>
                      </m:funcPr>
                      <m:fName>
                        <m:r>
                          <m:rPr>
                            <m:sty m:val="p"/>
                          </m:rPr>
                          <a:rPr lang="cs-CZ">
                            <a:latin typeface="Cambria Math"/>
                            <a:ea typeface="Cambria Math"/>
                          </a:rPr>
                          <m:t>sin</m:t>
                        </m:r>
                      </m:fName>
                      <m:e>
                        <m:r>
                          <a:rPr lang="cs-CZ" i="1">
                            <a:latin typeface="Cambria Math"/>
                            <a:ea typeface="Cambria Math"/>
                          </a:rPr>
                          <m:t>∝</m:t>
                        </m:r>
                      </m:e>
                    </m:func>
                  </m:oMath>
                </a14:m>
                <a:r>
                  <a:rPr lang="cs-CZ" dirty="0"/>
                  <a:t>     </a:t>
                </a:r>
                <a14:m>
                  <m:oMath xmlns:m="http://schemas.openxmlformats.org/officeDocument/2006/math">
                    <m:r>
                      <a:rPr lang="cs-CZ" i="1" dirty="0" smtClean="0">
                        <a:latin typeface="Cambria Math"/>
                        <a:ea typeface="Cambria Math"/>
                      </a:rPr>
                      <m:t>=&gt;</m:t>
                    </m:r>
                  </m:oMath>
                </a14:m>
                <a:r>
                  <a:rPr lang="cs-CZ" dirty="0"/>
                  <a:t> </a:t>
                </a:r>
                <a14:m>
                  <m:oMath xmlns:m="http://schemas.openxmlformats.org/officeDocument/2006/math">
                    <m:r>
                      <a:rPr lang="cs-CZ" b="0" i="1" dirty="0" smtClean="0">
                        <a:latin typeface="Cambria Math"/>
                      </a:rPr>
                      <m:t>𝐵</m:t>
                    </m:r>
                    <m:r>
                      <a:rPr lang="cs-CZ" b="0" i="1" dirty="0" smtClean="0">
                        <a:latin typeface="Cambria Math"/>
                      </a:rPr>
                      <m:t> = </m:t>
                    </m:r>
                    <m:f>
                      <m:fPr>
                        <m:ctrlPr>
                          <a:rPr lang="cs-CZ" b="0" i="1" dirty="0" smtClean="0">
                            <a:latin typeface="Cambria Math" panose="02040503050406030204" pitchFamily="18" charset="0"/>
                            <a:ea typeface="Cambria Math"/>
                          </a:rPr>
                        </m:ctrlPr>
                      </m:fPr>
                      <m:num>
                        <m:sSub>
                          <m:sSubPr>
                            <m:ctrlPr>
                              <a:rPr lang="cs-CZ" b="0" i="1" dirty="0" smtClean="0">
                                <a:latin typeface="Cambria Math" panose="02040503050406030204" pitchFamily="18" charset="0"/>
                                <a:ea typeface="Cambria Math"/>
                              </a:rPr>
                            </m:ctrlPr>
                          </m:sSubPr>
                          <m:e>
                            <m:r>
                              <a:rPr lang="cs-CZ" b="0" i="1" dirty="0" smtClean="0">
                                <a:latin typeface="Cambria Math"/>
                                <a:ea typeface="Cambria Math"/>
                              </a:rPr>
                              <m:t>𝐹</m:t>
                            </m:r>
                          </m:e>
                          <m:sub>
                            <m:r>
                              <a:rPr lang="cs-CZ" b="0" i="1" dirty="0" smtClean="0">
                                <a:latin typeface="Cambria Math"/>
                                <a:ea typeface="Cambria Math"/>
                              </a:rPr>
                              <m:t>𝑚</m:t>
                            </m:r>
                          </m:sub>
                        </m:sSub>
                      </m:num>
                      <m:den>
                        <m:r>
                          <a:rPr lang="cs-CZ" b="0" i="1" dirty="0" smtClean="0">
                            <a:latin typeface="Cambria Math"/>
                            <a:ea typeface="Cambria Math"/>
                          </a:rPr>
                          <m:t>𝐼</m:t>
                        </m:r>
                        <m:r>
                          <a:rPr lang="cs-CZ" b="0" i="1" dirty="0" smtClean="0">
                            <a:latin typeface="Cambria Math"/>
                            <a:ea typeface="Cambria Math"/>
                          </a:rPr>
                          <m:t>∙</m:t>
                        </m:r>
                        <m:r>
                          <a:rPr lang="cs-CZ" b="0" i="1" dirty="0" smtClean="0">
                            <a:latin typeface="Cambria Math"/>
                            <a:ea typeface="Cambria Math"/>
                          </a:rPr>
                          <m:t>𝑙</m:t>
                        </m:r>
                        <m:r>
                          <a:rPr lang="cs-CZ" b="0" i="1" dirty="0" smtClean="0">
                            <a:latin typeface="Cambria Math"/>
                            <a:ea typeface="Cambria Math"/>
                          </a:rPr>
                          <m:t>∙</m:t>
                        </m:r>
                        <m:func>
                          <m:funcPr>
                            <m:ctrlPr>
                              <a:rPr lang="cs-CZ" b="0" i="1" dirty="0" smtClean="0">
                                <a:latin typeface="Cambria Math" panose="02040503050406030204" pitchFamily="18" charset="0"/>
                                <a:ea typeface="Cambria Math"/>
                              </a:rPr>
                            </m:ctrlPr>
                          </m:funcPr>
                          <m:fName>
                            <m:r>
                              <m:rPr>
                                <m:sty m:val="p"/>
                              </m:rPr>
                              <a:rPr lang="cs-CZ" b="0" i="0" dirty="0" smtClean="0">
                                <a:latin typeface="Cambria Math"/>
                                <a:ea typeface="Cambria Math"/>
                              </a:rPr>
                              <m:t>sin</m:t>
                            </m:r>
                          </m:fName>
                          <m:e>
                            <m:r>
                              <a:rPr lang="cs-CZ" b="0" i="1" dirty="0" smtClean="0">
                                <a:latin typeface="Cambria Math"/>
                                <a:ea typeface="Cambria Math"/>
                              </a:rPr>
                              <m:t>𝛼</m:t>
                            </m:r>
                          </m:e>
                        </m:func>
                      </m:den>
                    </m:f>
                    <m:r>
                      <a:rPr lang="cs-CZ" b="0" i="1" dirty="0" smtClean="0">
                        <a:latin typeface="Cambria Math"/>
                        <a:ea typeface="Cambria Math"/>
                      </a:rPr>
                      <m:t> </m:t>
                    </m:r>
                  </m:oMath>
                </a14:m>
                <a:r>
                  <a:rPr lang="cs-CZ" dirty="0"/>
                  <a:t>,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a:rPr>
                          <m:t>𝐹</m:t>
                        </m:r>
                      </m:e>
                      <m:sub>
                        <m:r>
                          <a:rPr lang="cs-CZ" b="0" i="1" smtClean="0">
                            <a:latin typeface="Cambria Math"/>
                          </a:rPr>
                          <m:t>𝑔</m:t>
                        </m:r>
                      </m:sub>
                    </m:sSub>
                    <m:r>
                      <a:rPr lang="cs-CZ" b="0" i="1" smtClean="0">
                        <a:latin typeface="Cambria Math"/>
                      </a:rPr>
                      <m:t> </m:t>
                    </m:r>
                    <m:r>
                      <a:rPr lang="cs-CZ" b="0" i="1" smtClean="0">
                        <a:latin typeface="Cambria Math"/>
                        <a:ea typeface="Cambria Math"/>
                      </a:rPr>
                      <m:t>=</m:t>
                    </m:r>
                    <m:r>
                      <a:rPr lang="cs-CZ" b="0" i="1" smtClean="0">
                        <a:latin typeface="Cambria Math"/>
                        <a:ea typeface="Cambria Math"/>
                      </a:rPr>
                      <m:t>𝑚</m:t>
                    </m:r>
                    <m:r>
                      <a:rPr lang="cs-CZ" b="0" i="1" smtClean="0">
                        <a:latin typeface="Cambria Math"/>
                        <a:ea typeface="Cambria Math"/>
                      </a:rPr>
                      <m:t> ∙</m:t>
                    </m:r>
                    <m:r>
                      <a:rPr lang="cs-CZ" b="0" i="1" smtClean="0">
                        <a:latin typeface="Cambria Math"/>
                        <a:ea typeface="Cambria Math"/>
                      </a:rPr>
                      <m:t>𝑔</m:t>
                    </m:r>
                  </m:oMath>
                </a14:m>
                <a:r>
                  <a:rPr lang="cs-CZ" dirty="0"/>
                  <a:t> ,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a:rPr>
                          <m:t>𝐹</m:t>
                        </m:r>
                      </m:e>
                      <m:sub>
                        <m:r>
                          <a:rPr lang="cs-CZ" b="0" i="1" smtClean="0">
                            <a:latin typeface="Cambria Math"/>
                          </a:rPr>
                          <m:t>𝑚</m:t>
                        </m:r>
                      </m:sub>
                    </m:sSub>
                    <m:r>
                      <a:rPr lang="cs-CZ" b="0" i="1" smtClean="0">
                        <a:latin typeface="Cambria Math"/>
                      </a:rPr>
                      <m:t> </m:t>
                    </m:r>
                    <m:r>
                      <a:rPr lang="cs-CZ" b="0" i="1" smtClean="0">
                        <a:latin typeface="Cambria Math"/>
                        <a:ea typeface="Cambria Math"/>
                      </a:rPr>
                      <m:t>= </m:t>
                    </m:r>
                    <m:sSub>
                      <m:sSubPr>
                        <m:ctrlPr>
                          <a:rPr lang="cs-CZ" b="0" i="1" smtClean="0">
                            <a:latin typeface="Cambria Math" panose="02040503050406030204" pitchFamily="18" charset="0"/>
                            <a:ea typeface="Cambria Math"/>
                          </a:rPr>
                        </m:ctrlPr>
                      </m:sSubPr>
                      <m:e>
                        <m:r>
                          <a:rPr lang="cs-CZ" b="0" i="1" smtClean="0">
                            <a:latin typeface="Cambria Math"/>
                            <a:ea typeface="Cambria Math"/>
                          </a:rPr>
                          <m:t>𝐹</m:t>
                        </m:r>
                      </m:e>
                      <m:sub>
                        <m:r>
                          <a:rPr lang="cs-CZ" b="0" i="1" smtClean="0">
                            <a:latin typeface="Cambria Math"/>
                            <a:ea typeface="Cambria Math"/>
                          </a:rPr>
                          <m:t>𝑔</m:t>
                        </m:r>
                      </m:sub>
                    </m:sSub>
                    <m:r>
                      <a:rPr lang="cs-CZ" b="0" i="1" smtClean="0">
                        <a:latin typeface="Cambria Math"/>
                        <a:ea typeface="Cambria Math"/>
                      </a:rPr>
                      <m:t> </m:t>
                    </m:r>
                  </m:oMath>
                </a14:m>
                <a:endParaRPr lang="cs-CZ" dirty="0"/>
              </a:p>
              <a:p>
                <a:endParaRPr lang="cs-CZ" dirty="0"/>
              </a:p>
              <a:p>
                <a:pPr/>
                <a14:m>
                  <m:oMathPara xmlns:m="http://schemas.openxmlformats.org/officeDocument/2006/math">
                    <m:oMathParaPr>
                      <m:jc m:val="center"/>
                    </m:oMathParaPr>
                    <m:oMath xmlns:m="http://schemas.openxmlformats.org/officeDocument/2006/math">
                      <m:r>
                        <a:rPr lang="cs-CZ" i="1" dirty="0">
                          <a:latin typeface="Cambria Math"/>
                        </a:rPr>
                        <m:t>𝐵</m:t>
                      </m:r>
                      <m:r>
                        <a:rPr lang="cs-CZ" i="1" dirty="0">
                          <a:latin typeface="Cambria Math"/>
                        </a:rPr>
                        <m:t> = </m:t>
                      </m:r>
                      <m:f>
                        <m:fPr>
                          <m:ctrlPr>
                            <a:rPr lang="cs-CZ" i="1" dirty="0">
                              <a:latin typeface="Cambria Math" panose="02040503050406030204" pitchFamily="18" charset="0"/>
                              <a:ea typeface="Cambria Math"/>
                            </a:rPr>
                          </m:ctrlPr>
                        </m:fPr>
                        <m:num>
                          <m:sSub>
                            <m:sSubPr>
                              <m:ctrlPr>
                                <a:rPr lang="cs-CZ" i="1" dirty="0">
                                  <a:latin typeface="Cambria Math" panose="02040503050406030204" pitchFamily="18" charset="0"/>
                                  <a:ea typeface="Cambria Math"/>
                                </a:rPr>
                              </m:ctrlPr>
                            </m:sSubPr>
                            <m:e>
                              <m:r>
                                <a:rPr lang="cs-CZ" b="0" i="1" dirty="0" smtClean="0">
                                  <a:latin typeface="Cambria Math"/>
                                  <a:ea typeface="Cambria Math"/>
                                </a:rPr>
                                <m:t>𝑚</m:t>
                              </m:r>
                              <m:r>
                                <a:rPr lang="cs-CZ" b="0" i="1" dirty="0" smtClean="0">
                                  <a:latin typeface="Cambria Math"/>
                                  <a:ea typeface="Cambria Math"/>
                                </a:rPr>
                                <m:t>∙</m:t>
                              </m:r>
                              <m:r>
                                <a:rPr lang="cs-CZ" b="0" i="1" dirty="0" smtClean="0">
                                  <a:latin typeface="Cambria Math"/>
                                  <a:ea typeface="Cambria Math"/>
                                </a:rPr>
                                <m:t>𝑔</m:t>
                              </m:r>
                            </m:e>
                            <m:sub>
                              <m:r>
                                <a:rPr lang="cs-CZ" i="1" dirty="0">
                                  <a:latin typeface="Cambria Math"/>
                                  <a:ea typeface="Cambria Math"/>
                                </a:rPr>
                                <m:t>𝑚</m:t>
                              </m:r>
                            </m:sub>
                          </m:sSub>
                        </m:num>
                        <m:den>
                          <m:r>
                            <a:rPr lang="cs-CZ" i="1" dirty="0">
                              <a:latin typeface="Cambria Math"/>
                              <a:ea typeface="Cambria Math"/>
                            </a:rPr>
                            <m:t>𝐼</m:t>
                          </m:r>
                          <m:r>
                            <a:rPr lang="cs-CZ" i="1" dirty="0">
                              <a:latin typeface="Cambria Math"/>
                              <a:ea typeface="Cambria Math"/>
                            </a:rPr>
                            <m:t>∙</m:t>
                          </m:r>
                          <m:r>
                            <a:rPr lang="cs-CZ" i="1" dirty="0">
                              <a:latin typeface="Cambria Math"/>
                              <a:ea typeface="Cambria Math"/>
                            </a:rPr>
                            <m:t>𝑙</m:t>
                          </m:r>
                          <m:r>
                            <a:rPr lang="cs-CZ" i="1" dirty="0">
                              <a:latin typeface="Cambria Math"/>
                              <a:ea typeface="Cambria Math"/>
                            </a:rPr>
                            <m:t>∙</m:t>
                          </m:r>
                          <m:func>
                            <m:funcPr>
                              <m:ctrlPr>
                                <a:rPr lang="cs-CZ" i="1" dirty="0">
                                  <a:latin typeface="Cambria Math" panose="02040503050406030204" pitchFamily="18" charset="0"/>
                                  <a:ea typeface="Cambria Math"/>
                                </a:rPr>
                              </m:ctrlPr>
                            </m:funcPr>
                            <m:fName>
                              <m:r>
                                <m:rPr>
                                  <m:sty m:val="p"/>
                                </m:rPr>
                                <a:rPr lang="cs-CZ" dirty="0">
                                  <a:latin typeface="Cambria Math"/>
                                  <a:ea typeface="Cambria Math"/>
                                </a:rPr>
                                <m:t>sin</m:t>
                              </m:r>
                            </m:fName>
                            <m:e>
                              <m:r>
                                <a:rPr lang="cs-CZ" i="1" dirty="0">
                                  <a:latin typeface="Cambria Math"/>
                                  <a:ea typeface="Cambria Math"/>
                                </a:rPr>
                                <m:t>𝛼</m:t>
                              </m:r>
                            </m:e>
                          </m:func>
                        </m:den>
                      </m:f>
                    </m:oMath>
                  </m:oMathPara>
                </a14:m>
                <a:endParaRPr lang="cs-CZ" dirty="0"/>
              </a:p>
              <a:p>
                <a:endParaRPr lang="cs-CZ" dirty="0"/>
              </a:p>
              <a:p>
                <a:r>
                  <a:rPr lang="cs-CZ" dirty="0"/>
                  <a:t>Po dosazení                                   </a:t>
                </a:r>
                <a14:m>
                  <m:oMath xmlns:m="http://schemas.openxmlformats.org/officeDocument/2006/math">
                    <m:r>
                      <a:rPr lang="cs-CZ" sz="2000" i="1" dirty="0">
                        <a:latin typeface="Cambria Math"/>
                      </a:rPr>
                      <m:t>𝐵</m:t>
                    </m:r>
                    <m:r>
                      <a:rPr lang="cs-CZ" sz="2000" i="1" dirty="0">
                        <a:latin typeface="Cambria Math"/>
                      </a:rPr>
                      <m:t> = </m:t>
                    </m:r>
                    <m:f>
                      <m:fPr>
                        <m:ctrlPr>
                          <a:rPr lang="cs-CZ" sz="2000" i="1" dirty="0">
                            <a:latin typeface="Cambria Math" panose="02040503050406030204" pitchFamily="18" charset="0"/>
                            <a:ea typeface="Cambria Math"/>
                          </a:rPr>
                        </m:ctrlPr>
                      </m:fPr>
                      <m:num>
                        <m:r>
                          <a:rPr lang="cs-CZ" sz="2000" i="1" dirty="0">
                            <a:latin typeface="Cambria Math"/>
                            <a:ea typeface="Cambria Math"/>
                          </a:rPr>
                          <m:t>0,00155 . 10</m:t>
                        </m:r>
                      </m:num>
                      <m:den>
                        <m:r>
                          <a:rPr lang="cs-CZ" sz="2000" i="1" dirty="0">
                            <a:latin typeface="Cambria Math"/>
                            <a:ea typeface="Cambria Math"/>
                          </a:rPr>
                          <m:t>2.0,042.1</m:t>
                        </m:r>
                      </m:den>
                    </m:f>
                  </m:oMath>
                </a14:m>
                <a:r>
                  <a:rPr lang="cs-CZ" sz="2000" dirty="0"/>
                  <a:t> = 0,18 T</a:t>
                </a:r>
              </a:p>
              <a:p>
                <a:endParaRPr lang="cs-CZ" b="1" dirty="0"/>
              </a:p>
              <a:p>
                <a:r>
                  <a:rPr lang="cs-CZ" b="1" dirty="0"/>
                  <a:t>Velikost magnetické indukce B je 0,18 T </a:t>
                </a:r>
                <a:r>
                  <a:rPr lang="cs-CZ" dirty="0"/>
                  <a:t>(Tesla)</a:t>
                </a:r>
              </a:p>
            </p:txBody>
          </p:sp>
        </mc:Choice>
        <mc:Fallback xmlns="">
          <p:sp>
            <p:nvSpPr>
              <p:cNvPr id="3" name="TextovéPole 2"/>
              <p:cNvSpPr txBox="1">
                <a:spLocks noRot="1" noChangeAspect="1" noMove="1" noResize="1" noEditPoints="1" noAdjustHandles="1" noChangeArrowheads="1" noChangeShapeType="1" noTextEdit="1"/>
              </p:cNvSpPr>
              <p:nvPr/>
            </p:nvSpPr>
            <p:spPr>
              <a:xfrm>
                <a:off x="2207568" y="1556793"/>
                <a:ext cx="7632848" cy="4008277"/>
              </a:xfrm>
              <a:prstGeom prst="rect">
                <a:avLst/>
              </a:prstGeom>
              <a:blipFill>
                <a:blip r:embed="rId2"/>
                <a:stretch>
                  <a:fillRect l="-639" t="-760" b="-1368"/>
                </a:stretch>
              </a:blipFill>
            </p:spPr>
            <p:txBody>
              <a:bodyPr/>
              <a:lstStyle/>
              <a:p>
                <a:r>
                  <a:rPr lang="cs-CZ">
                    <a:noFill/>
                  </a:rPr>
                  <a:t> </a:t>
                </a:r>
              </a:p>
            </p:txBody>
          </p:sp>
        </mc:Fallback>
      </mc:AlternateContent>
      <p:cxnSp>
        <p:nvCxnSpPr>
          <p:cNvPr id="5" name="Přímá spojnice 4"/>
          <p:cNvCxnSpPr/>
          <p:nvPr/>
        </p:nvCxnSpPr>
        <p:spPr>
          <a:xfrm>
            <a:off x="2279576" y="2564904"/>
            <a:ext cx="6984776" cy="0"/>
          </a:xfrm>
          <a:prstGeom prst="line">
            <a:avLst/>
          </a:prstGeom>
        </p:spPr>
        <p:style>
          <a:lnRef idx="1">
            <a:schemeClr val="accent1"/>
          </a:lnRef>
          <a:fillRef idx="0">
            <a:schemeClr val="accent1"/>
          </a:fillRef>
          <a:effectRef idx="0">
            <a:schemeClr val="accent1"/>
          </a:effectRef>
          <a:fontRef idx="minor">
            <a:schemeClr val="tx1"/>
          </a:fontRef>
        </p:style>
      </p:cxnSp>
      <p:sp>
        <p:nvSpPr>
          <p:cNvPr id="6" name="TextovéPole 5"/>
          <p:cNvSpPr txBox="1"/>
          <p:nvPr/>
        </p:nvSpPr>
        <p:spPr>
          <a:xfrm>
            <a:off x="10200456" y="6093296"/>
            <a:ext cx="1512168" cy="369332"/>
          </a:xfrm>
          <a:prstGeom prst="rect">
            <a:avLst/>
          </a:prstGeom>
          <a:noFill/>
        </p:spPr>
        <p:txBody>
          <a:bodyPr wrap="square" rtlCol="0">
            <a:spAutoFit/>
          </a:bodyPr>
          <a:lstStyle/>
          <a:p>
            <a:r>
              <a:rPr lang="cs-CZ" dirty="0">
                <a:hlinkClick r:id="rId3" action="ppaction://hlinksldjump"/>
              </a:rPr>
              <a:t>Zpět na úlohy</a:t>
            </a:r>
            <a:endParaRPr lang="cs-CZ" dirty="0"/>
          </a:p>
        </p:txBody>
      </p:sp>
    </p:spTree>
    <p:extLst>
      <p:ext uri="{BB962C8B-B14F-4D97-AF65-F5344CB8AC3E}">
        <p14:creationId xmlns:p14="http://schemas.microsoft.com/office/powerpoint/2010/main" val="11014011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a:t>Řešení úlohy číslo 3</a:t>
            </a:r>
          </a:p>
        </p:txBody>
      </p:sp>
      <p:sp>
        <p:nvSpPr>
          <p:cNvPr id="6" name="TextovéPole 5"/>
          <p:cNvSpPr txBox="1"/>
          <p:nvPr/>
        </p:nvSpPr>
        <p:spPr>
          <a:xfrm>
            <a:off x="10090008" y="6093296"/>
            <a:ext cx="1512168" cy="369332"/>
          </a:xfrm>
          <a:prstGeom prst="rect">
            <a:avLst/>
          </a:prstGeom>
          <a:noFill/>
        </p:spPr>
        <p:txBody>
          <a:bodyPr wrap="square" rtlCol="0">
            <a:spAutoFit/>
          </a:bodyPr>
          <a:lstStyle/>
          <a:p>
            <a:r>
              <a:rPr lang="cs-CZ" dirty="0">
                <a:hlinkClick r:id="rId2" action="ppaction://hlinksldjump"/>
              </a:rPr>
              <a:t>Zpět na úlohy</a:t>
            </a:r>
            <a:endParaRPr lang="cs-CZ" dirty="0"/>
          </a:p>
        </p:txBody>
      </p:sp>
      <p:pic>
        <p:nvPicPr>
          <p:cNvPr id="7" name="Obrázek 6"/>
          <p:cNvPicPr>
            <a:picLocks noChangeAspect="1"/>
          </p:cNvPicPr>
          <p:nvPr/>
        </p:nvPicPr>
        <p:blipFill rotWithShape="1">
          <a:blip r:embed="rId3" cstate="print">
            <a:extLst>
              <a:ext uri="{28A0092B-C50C-407E-A947-70E740481C1C}">
                <a14:useLocalDpi xmlns:a14="http://schemas.microsoft.com/office/drawing/2010/main" val="0"/>
              </a:ext>
            </a:extLst>
          </a:blip>
          <a:srcRect t="38972" b="27249"/>
          <a:stretch/>
        </p:blipFill>
        <p:spPr>
          <a:xfrm>
            <a:off x="1847528" y="1340768"/>
            <a:ext cx="4197096" cy="1937658"/>
          </a:xfrm>
          <a:prstGeom prst="rect">
            <a:avLst/>
          </a:prstGeom>
        </p:spPr>
      </p:pic>
      <p:pic>
        <p:nvPicPr>
          <p:cNvPr id="8" name="Obrázek 7"/>
          <p:cNvPicPr>
            <a:picLocks noChangeAspect="1"/>
          </p:cNvPicPr>
          <p:nvPr/>
        </p:nvPicPr>
        <p:blipFill rotWithShape="1">
          <a:blip r:embed="rId4" cstate="print">
            <a:extLst>
              <a:ext uri="{28A0092B-C50C-407E-A947-70E740481C1C}">
                <a14:useLocalDpi xmlns:a14="http://schemas.microsoft.com/office/drawing/2010/main" val="0"/>
              </a:ext>
            </a:extLst>
          </a:blip>
          <a:srcRect b="20958"/>
          <a:stretch/>
        </p:blipFill>
        <p:spPr>
          <a:xfrm>
            <a:off x="2103347" y="3429000"/>
            <a:ext cx="3685458" cy="2520280"/>
          </a:xfrm>
          <a:prstGeom prst="rect">
            <a:avLst/>
          </a:prstGeom>
        </p:spPr>
      </p:pic>
      <p:sp>
        <p:nvSpPr>
          <p:cNvPr id="4" name="TextovéPole 3"/>
          <p:cNvSpPr txBox="1"/>
          <p:nvPr/>
        </p:nvSpPr>
        <p:spPr>
          <a:xfrm>
            <a:off x="6406981" y="3728515"/>
            <a:ext cx="4032448" cy="1661993"/>
          </a:xfrm>
          <a:prstGeom prst="rect">
            <a:avLst/>
          </a:prstGeom>
          <a:noFill/>
        </p:spPr>
        <p:txBody>
          <a:bodyPr wrap="square" rtlCol="0">
            <a:spAutoFit/>
          </a:bodyPr>
          <a:lstStyle/>
          <a:p>
            <a:r>
              <a:rPr lang="cs-CZ" dirty="0"/>
              <a:t>Pro určení směru síly </a:t>
            </a:r>
            <a:r>
              <a:rPr lang="cs-CZ" dirty="0" err="1"/>
              <a:t>F</a:t>
            </a:r>
            <a:r>
              <a:rPr lang="cs-CZ" baseline="-25000" dirty="0" err="1"/>
              <a:t>m</a:t>
            </a:r>
            <a:r>
              <a:rPr lang="cs-CZ" baseline="-25000" dirty="0"/>
              <a:t> </a:t>
            </a:r>
            <a:r>
              <a:rPr lang="cs-CZ" dirty="0"/>
              <a:t> použijeme </a:t>
            </a:r>
            <a:r>
              <a:rPr lang="cs-CZ" dirty="0" err="1"/>
              <a:t>Flemingovo</a:t>
            </a:r>
            <a:r>
              <a:rPr lang="cs-CZ" dirty="0"/>
              <a:t> pravidlo levé ruky.</a:t>
            </a:r>
          </a:p>
          <a:p>
            <a:endParaRPr lang="cs-CZ" baseline="-25000" dirty="0"/>
          </a:p>
          <a:p>
            <a:r>
              <a:rPr lang="cs-CZ" dirty="0"/>
              <a:t>Prsty směřují ve směru proudu (v horní části cívky za nákresnu) a dlaň je otočena dolů. Pak palec ukazuje vpravo</a:t>
            </a:r>
          </a:p>
        </p:txBody>
      </p:sp>
      <p:sp>
        <p:nvSpPr>
          <p:cNvPr id="9" name="TextovéPole 8"/>
          <p:cNvSpPr txBox="1"/>
          <p:nvPr/>
        </p:nvSpPr>
        <p:spPr>
          <a:xfrm>
            <a:off x="5951984" y="1998526"/>
            <a:ext cx="4608512" cy="369332"/>
          </a:xfrm>
          <a:prstGeom prst="rect">
            <a:avLst/>
          </a:prstGeom>
          <a:noFill/>
        </p:spPr>
        <p:txBody>
          <a:bodyPr wrap="square" rtlCol="0">
            <a:spAutoFit/>
          </a:bodyPr>
          <a:lstStyle/>
          <a:p>
            <a:r>
              <a:rPr lang="cs-CZ" b="1" dirty="0"/>
              <a:t>Membrána se vychýlí ve směru zelené šipky</a:t>
            </a:r>
          </a:p>
        </p:txBody>
      </p:sp>
      <p:sp>
        <p:nvSpPr>
          <p:cNvPr id="10" name="Šipka doprava 9"/>
          <p:cNvSpPr/>
          <p:nvPr/>
        </p:nvSpPr>
        <p:spPr>
          <a:xfrm>
            <a:off x="3863752" y="2060849"/>
            <a:ext cx="493740" cy="248749"/>
          </a:xfrm>
          <a:prstGeom prst="rightArrow">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Tree>
    <p:extLst>
      <p:ext uri="{BB962C8B-B14F-4D97-AF65-F5344CB8AC3E}">
        <p14:creationId xmlns:p14="http://schemas.microsoft.com/office/powerpoint/2010/main" val="215258403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a:t>Řešení úlohy číslo 4</a:t>
            </a:r>
          </a:p>
        </p:txBody>
      </p:sp>
      <mc:AlternateContent xmlns:mc="http://schemas.openxmlformats.org/markup-compatibility/2006" xmlns:a14="http://schemas.microsoft.com/office/drawing/2010/main">
        <mc:Choice Requires="a14">
          <p:sp>
            <p:nvSpPr>
              <p:cNvPr id="3" name="TextovéPole 2"/>
              <p:cNvSpPr txBox="1"/>
              <p:nvPr/>
            </p:nvSpPr>
            <p:spPr>
              <a:xfrm>
                <a:off x="1919536" y="1556793"/>
                <a:ext cx="8352928" cy="4060727"/>
              </a:xfrm>
              <a:prstGeom prst="rect">
                <a:avLst/>
              </a:prstGeom>
              <a:noFill/>
            </p:spPr>
            <p:txBody>
              <a:bodyPr wrap="square" rtlCol="0">
                <a:spAutoFit/>
              </a:bodyPr>
              <a:lstStyle/>
              <a:p>
                <a:r>
                  <a:rPr lang="cs-CZ" dirty="0"/>
                  <a:t>Zadání: </a:t>
                </a:r>
              </a:p>
              <a:p>
                <a:endParaRPr lang="cs-CZ" i="1" dirty="0">
                  <a:latin typeface="Cambria Math"/>
                  <a:ea typeface="Cambria Math"/>
                </a:endParaRPr>
              </a:p>
              <a:p>
                <a14:m>
                  <m:oMath xmlns:m="http://schemas.openxmlformats.org/officeDocument/2006/math">
                    <m:r>
                      <a:rPr lang="cs-CZ" b="0" i="1" dirty="0" smtClean="0">
                        <a:latin typeface="Cambria Math"/>
                        <a:ea typeface="Cambria Math"/>
                      </a:rPr>
                      <m:t>𝑝𝑟</m:t>
                    </m:r>
                    <m:r>
                      <a:rPr lang="cs-CZ" b="0" i="1" dirty="0" smtClean="0">
                        <a:latin typeface="Cambria Math"/>
                        <a:ea typeface="Cambria Math"/>
                      </a:rPr>
                      <m:t>ů</m:t>
                    </m:r>
                    <m:r>
                      <a:rPr lang="cs-CZ" b="0" i="1" dirty="0" smtClean="0">
                        <a:latin typeface="Cambria Math"/>
                        <a:ea typeface="Cambria Math"/>
                      </a:rPr>
                      <m:t>𝑚</m:t>
                    </m:r>
                    <m:r>
                      <a:rPr lang="cs-CZ" b="0" i="1" dirty="0" smtClean="0">
                        <a:latin typeface="Cambria Math"/>
                        <a:ea typeface="Cambria Math"/>
                      </a:rPr>
                      <m:t>ě</m:t>
                    </m:r>
                    <m:r>
                      <a:rPr lang="cs-CZ" b="0" i="1" dirty="0" smtClean="0">
                        <a:latin typeface="Cambria Math"/>
                        <a:ea typeface="Cambria Math"/>
                      </a:rPr>
                      <m:t>𝑟</m:t>
                    </m:r>
                    <m:r>
                      <a:rPr lang="cs-CZ" b="0" i="1" dirty="0" smtClean="0">
                        <a:latin typeface="Cambria Math"/>
                        <a:ea typeface="Cambria Math"/>
                      </a:rPr>
                      <m:t> </m:t>
                    </m:r>
                    <m:r>
                      <a:rPr lang="cs-CZ" b="0" i="1" dirty="0" smtClean="0">
                        <a:latin typeface="Cambria Math"/>
                        <a:ea typeface="Cambria Math"/>
                      </a:rPr>
                      <m:t>𝑐</m:t>
                    </m:r>
                    <m:r>
                      <a:rPr lang="cs-CZ" b="0" i="1" dirty="0" smtClean="0">
                        <a:latin typeface="Cambria Math"/>
                        <a:ea typeface="Cambria Math"/>
                      </a:rPr>
                      <m:t>í</m:t>
                    </m:r>
                    <m:r>
                      <a:rPr lang="cs-CZ" b="0" i="1" dirty="0" smtClean="0">
                        <a:latin typeface="Cambria Math"/>
                        <a:ea typeface="Cambria Math"/>
                      </a:rPr>
                      <m:t>𝑣𝑘𝑦</m:t>
                    </m:r>
                    <m:r>
                      <a:rPr lang="cs-CZ" b="0" i="1" dirty="0" smtClean="0">
                        <a:latin typeface="Cambria Math"/>
                        <a:ea typeface="Cambria Math"/>
                      </a:rPr>
                      <m:t>=25 </m:t>
                    </m:r>
                    <m:r>
                      <a:rPr lang="cs-CZ" b="0" i="1" dirty="0" smtClean="0">
                        <a:latin typeface="Cambria Math"/>
                        <a:ea typeface="Cambria Math"/>
                      </a:rPr>
                      <m:t>𝑚𝑚</m:t>
                    </m:r>
                    <m:r>
                      <a:rPr lang="cs-CZ" b="0" i="1" dirty="0" smtClean="0">
                        <a:latin typeface="Cambria Math"/>
                        <a:ea typeface="Cambria Math"/>
                      </a:rPr>
                      <m:t>=0,025 </m:t>
                    </m:r>
                    <m:r>
                      <a:rPr lang="cs-CZ" b="0" i="1" dirty="0" smtClean="0">
                        <a:latin typeface="Cambria Math"/>
                        <a:ea typeface="Cambria Math"/>
                      </a:rPr>
                      <m:t>𝑚</m:t>
                    </m:r>
                    <m:r>
                      <a:rPr lang="cs-CZ" b="0" i="1" dirty="0" smtClean="0">
                        <a:latin typeface="Cambria Math"/>
                        <a:ea typeface="Cambria Math"/>
                      </a:rPr>
                      <m:t>, </m:t>
                    </m:r>
                    <m:r>
                      <a:rPr lang="cs-CZ" b="0" i="1" dirty="0" smtClean="0">
                        <a:latin typeface="Cambria Math"/>
                        <a:ea typeface="Cambria Math"/>
                      </a:rPr>
                      <m:t>𝑝𝑜</m:t>
                    </m:r>
                    <m:r>
                      <a:rPr lang="cs-CZ" b="0" i="1" dirty="0" smtClean="0">
                        <a:latin typeface="Cambria Math"/>
                        <a:ea typeface="Cambria Math"/>
                      </a:rPr>
                      <m:t>č</m:t>
                    </m:r>
                    <m:r>
                      <a:rPr lang="cs-CZ" b="0" i="1" dirty="0" smtClean="0">
                        <a:latin typeface="Cambria Math"/>
                        <a:ea typeface="Cambria Math"/>
                      </a:rPr>
                      <m:t>𝑒𝑡</m:t>
                    </m:r>
                    <m:r>
                      <a:rPr lang="cs-CZ" b="0" i="1" dirty="0" smtClean="0">
                        <a:latin typeface="Cambria Math"/>
                        <a:ea typeface="Cambria Math"/>
                      </a:rPr>
                      <m:t> </m:t>
                    </m:r>
                    <m:r>
                      <a:rPr lang="cs-CZ" b="0" i="1" dirty="0" smtClean="0">
                        <a:latin typeface="Cambria Math"/>
                        <a:ea typeface="Cambria Math"/>
                      </a:rPr>
                      <m:t>𝑧</m:t>
                    </m:r>
                    <m:r>
                      <a:rPr lang="cs-CZ" b="0" i="1" dirty="0" smtClean="0">
                        <a:latin typeface="Cambria Math"/>
                        <a:ea typeface="Cambria Math"/>
                      </a:rPr>
                      <m:t>á</m:t>
                    </m:r>
                    <m:r>
                      <a:rPr lang="cs-CZ" b="0" i="1" dirty="0" smtClean="0">
                        <a:latin typeface="Cambria Math"/>
                        <a:ea typeface="Cambria Math"/>
                      </a:rPr>
                      <m:t>𝑣𝑖𝑡</m:t>
                    </m:r>
                    <m:r>
                      <a:rPr lang="cs-CZ" b="0" i="1" dirty="0" smtClean="0">
                        <a:latin typeface="Cambria Math"/>
                        <a:ea typeface="Cambria Math"/>
                      </a:rPr>
                      <m:t>ů </m:t>
                    </m:r>
                  </m:oMath>
                </a14:m>
                <a:r>
                  <a:rPr lang="cs-CZ" dirty="0"/>
                  <a:t> = 40, </a:t>
                </a:r>
                <a14:m>
                  <m:oMath xmlns:m="http://schemas.openxmlformats.org/officeDocument/2006/math">
                    <m:r>
                      <a:rPr lang="cs-CZ" i="1">
                        <a:latin typeface="Cambria Math"/>
                        <a:ea typeface="Cambria Math"/>
                      </a:rPr>
                      <m:t>𝐼</m:t>
                    </m:r>
                  </m:oMath>
                </a14:m>
                <a:r>
                  <a:rPr lang="cs-CZ" dirty="0"/>
                  <a:t> = 350 mA , </a:t>
                </a:r>
                <a14:m>
                  <m:oMath xmlns:m="http://schemas.openxmlformats.org/officeDocument/2006/math">
                    <m:r>
                      <a:rPr lang="cs-CZ" i="1">
                        <a:latin typeface="Cambria Math"/>
                        <a:ea typeface="Cambria Math"/>
                      </a:rPr>
                      <m:t>∝</m:t>
                    </m:r>
                  </m:oMath>
                </a14:m>
                <a:r>
                  <a:rPr lang="cs-CZ" dirty="0"/>
                  <a:t> = </a:t>
                </a:r>
                <a14:m>
                  <m:oMath xmlns:m="http://schemas.openxmlformats.org/officeDocument/2006/math">
                    <m:f>
                      <m:fPr>
                        <m:ctrlPr>
                          <a:rPr lang="el-GR" i="1" smtClean="0">
                            <a:latin typeface="Cambria Math" panose="02040503050406030204" pitchFamily="18" charset="0"/>
                          </a:rPr>
                        </m:ctrlPr>
                      </m:fPr>
                      <m:num>
                        <m:r>
                          <a:rPr lang="el-GR" i="1" smtClean="0">
                            <a:latin typeface="Cambria Math"/>
                          </a:rPr>
                          <m:t>𝜋</m:t>
                        </m:r>
                      </m:num>
                      <m:den>
                        <m:r>
                          <a:rPr lang="el-GR" i="1" smtClean="0">
                            <a:latin typeface="Cambria Math"/>
                          </a:rPr>
                          <m:t>2</m:t>
                        </m:r>
                      </m:den>
                    </m:f>
                  </m:oMath>
                </a14:m>
                <a:r>
                  <a:rPr lang="cs-CZ" dirty="0"/>
                  <a:t> , B = 0,6 T</a:t>
                </a:r>
                <a:endParaRPr lang="cs-CZ" baseline="30000" dirty="0"/>
              </a:p>
              <a:p>
                <a:endParaRPr lang="cs-CZ" dirty="0"/>
              </a:p>
              <a:p>
                <a:r>
                  <a:rPr lang="cs-CZ" dirty="0"/>
                  <a:t>Řešení:</a:t>
                </a:r>
              </a:p>
              <a:p>
                <a:endParaRPr lang="cs-CZ" dirty="0"/>
              </a:p>
              <a:p>
                <a14:m>
                  <m:oMath xmlns:m="http://schemas.openxmlformats.org/officeDocument/2006/math">
                    <m:sSub>
                      <m:sSubPr>
                        <m:ctrlPr>
                          <a:rPr lang="cs-CZ" i="1">
                            <a:latin typeface="Cambria Math" panose="02040503050406030204" pitchFamily="18" charset="0"/>
                          </a:rPr>
                        </m:ctrlPr>
                      </m:sSubPr>
                      <m:e>
                        <m:r>
                          <a:rPr lang="cs-CZ" i="1">
                            <a:latin typeface="Cambria Math"/>
                          </a:rPr>
                          <m:t>𝑆</m:t>
                        </m:r>
                        <m:r>
                          <a:rPr lang="cs-CZ" i="1">
                            <a:latin typeface="Cambria Math"/>
                          </a:rPr>
                          <m:t>í</m:t>
                        </m:r>
                        <m:r>
                          <a:rPr lang="cs-CZ" i="1">
                            <a:latin typeface="Cambria Math"/>
                          </a:rPr>
                          <m:t>𝑙𝑎</m:t>
                        </m:r>
                        <m:r>
                          <a:rPr lang="cs-CZ" i="1">
                            <a:latin typeface="Cambria Math"/>
                          </a:rPr>
                          <m:t> </m:t>
                        </m:r>
                        <m:r>
                          <a:rPr lang="cs-CZ" i="1">
                            <a:latin typeface="Cambria Math"/>
                          </a:rPr>
                          <m:t>𝑛𝑎</m:t>
                        </m:r>
                        <m:r>
                          <a:rPr lang="cs-CZ" i="1">
                            <a:latin typeface="Cambria Math"/>
                          </a:rPr>
                          <m:t> </m:t>
                        </m:r>
                        <m:r>
                          <a:rPr lang="cs-CZ" i="1">
                            <a:latin typeface="Cambria Math"/>
                          </a:rPr>
                          <m:t>𝑗𝑒𝑑𝑒𝑛</m:t>
                        </m:r>
                        <m:r>
                          <a:rPr lang="cs-CZ" i="1">
                            <a:latin typeface="Cambria Math"/>
                          </a:rPr>
                          <m:t> </m:t>
                        </m:r>
                        <m:r>
                          <a:rPr lang="cs-CZ" i="1">
                            <a:latin typeface="Cambria Math"/>
                          </a:rPr>
                          <m:t>𝑧</m:t>
                        </m:r>
                        <m:r>
                          <a:rPr lang="cs-CZ" i="1">
                            <a:latin typeface="Cambria Math"/>
                          </a:rPr>
                          <m:t>á</m:t>
                        </m:r>
                        <m:r>
                          <a:rPr lang="cs-CZ" i="1">
                            <a:latin typeface="Cambria Math"/>
                          </a:rPr>
                          <m:t>𝑣𝑖𝑡</m:t>
                        </m:r>
                        <m:r>
                          <a:rPr lang="cs-CZ" i="1">
                            <a:latin typeface="Cambria Math"/>
                          </a:rPr>
                          <m:t>   </m:t>
                        </m:r>
                        <m:r>
                          <a:rPr lang="cs-CZ" i="1">
                            <a:latin typeface="Cambria Math"/>
                          </a:rPr>
                          <m:t>𝐹</m:t>
                        </m:r>
                      </m:e>
                      <m:sub>
                        <m:r>
                          <a:rPr lang="cs-CZ" i="1">
                            <a:latin typeface="Cambria Math"/>
                          </a:rPr>
                          <m:t>𝑚</m:t>
                        </m:r>
                      </m:sub>
                    </m:sSub>
                    <m:r>
                      <a:rPr lang="cs-CZ" i="1">
                        <a:latin typeface="Cambria Math"/>
                      </a:rPr>
                      <m:t> =</m:t>
                    </m:r>
                    <m:r>
                      <a:rPr lang="cs-CZ" i="1">
                        <a:latin typeface="Cambria Math"/>
                      </a:rPr>
                      <m:t>𝐵</m:t>
                    </m:r>
                    <m:r>
                      <a:rPr lang="cs-CZ" i="1">
                        <a:latin typeface="Cambria Math"/>
                      </a:rPr>
                      <m:t> </m:t>
                    </m:r>
                    <m:r>
                      <a:rPr lang="cs-CZ" i="1">
                        <a:latin typeface="Cambria Math"/>
                      </a:rPr>
                      <m:t>𝐼</m:t>
                    </m:r>
                    <m:r>
                      <a:rPr lang="cs-CZ" i="1">
                        <a:latin typeface="Cambria Math"/>
                      </a:rPr>
                      <m:t> </m:t>
                    </m:r>
                    <m:r>
                      <a:rPr lang="cs-CZ" i="1">
                        <a:latin typeface="Cambria Math"/>
                      </a:rPr>
                      <m:t>𝑙</m:t>
                    </m:r>
                    <m:r>
                      <a:rPr lang="cs-CZ" i="1">
                        <a:latin typeface="Cambria Math"/>
                      </a:rPr>
                      <m:t> </m:t>
                    </m:r>
                    <m:func>
                      <m:funcPr>
                        <m:ctrlPr>
                          <a:rPr lang="cs-CZ" i="1">
                            <a:latin typeface="Cambria Math" panose="02040503050406030204" pitchFamily="18" charset="0"/>
                          </a:rPr>
                        </m:ctrlPr>
                      </m:funcPr>
                      <m:fName>
                        <m:r>
                          <m:rPr>
                            <m:sty m:val="p"/>
                          </m:rPr>
                          <a:rPr lang="cs-CZ" i="1">
                            <a:latin typeface="Cambria Math"/>
                          </a:rPr>
                          <m:t>sin</m:t>
                        </m:r>
                      </m:fName>
                      <m:e>
                        <m:r>
                          <a:rPr lang="cs-CZ" i="1">
                            <a:latin typeface="Cambria Math"/>
                          </a:rPr>
                          <m:t>∝</m:t>
                        </m:r>
                      </m:e>
                    </m:func>
                  </m:oMath>
                </a14:m>
                <a:r>
                  <a:rPr lang="cs-CZ" i="1" dirty="0">
                    <a:latin typeface="Cambria Math"/>
                  </a:rPr>
                  <a:t> , kde </a:t>
                </a:r>
                <a14:m>
                  <m:oMath xmlns:m="http://schemas.openxmlformats.org/officeDocument/2006/math">
                    <m:r>
                      <a:rPr lang="cs-CZ" i="1">
                        <a:latin typeface="Cambria Math"/>
                      </a:rPr>
                      <m:t>𝑙</m:t>
                    </m:r>
                  </m:oMath>
                </a14:m>
                <a:r>
                  <a:rPr lang="cs-CZ" i="1" dirty="0">
                    <a:latin typeface="Cambria Math"/>
                  </a:rPr>
                  <a:t> = </a:t>
                </a:r>
                <a:r>
                  <a:rPr lang="el-GR" i="1" dirty="0">
                    <a:latin typeface="Cambria Math"/>
                  </a:rPr>
                  <a:t>π</a:t>
                </a:r>
                <a:r>
                  <a:rPr lang="cs-CZ" i="1" dirty="0">
                    <a:latin typeface="Cambria Math"/>
                  </a:rPr>
                  <a:t> . d   a </a:t>
                </a:r>
                <a14:m>
                  <m:oMath xmlns:m="http://schemas.openxmlformats.org/officeDocument/2006/math">
                    <m:func>
                      <m:funcPr>
                        <m:ctrlPr>
                          <a:rPr lang="cs-CZ" i="1">
                            <a:latin typeface="Cambria Math" panose="02040503050406030204" pitchFamily="18" charset="0"/>
                          </a:rPr>
                        </m:ctrlPr>
                      </m:funcPr>
                      <m:fName>
                        <m:r>
                          <m:rPr>
                            <m:sty m:val="p"/>
                          </m:rPr>
                          <a:rPr lang="cs-CZ" i="1">
                            <a:latin typeface="Cambria Math"/>
                          </a:rPr>
                          <m:t>sin</m:t>
                        </m:r>
                      </m:fName>
                      <m:e>
                        <m:r>
                          <a:rPr lang="cs-CZ" i="1">
                            <a:latin typeface="Cambria Math"/>
                          </a:rPr>
                          <m:t>∝</m:t>
                        </m:r>
                      </m:e>
                    </m:func>
                  </m:oMath>
                </a14:m>
                <a:r>
                  <a:rPr lang="cs-CZ" i="1" dirty="0">
                    <a:latin typeface="Cambria Math"/>
                  </a:rPr>
                  <a:t> = 1</a:t>
                </a:r>
              </a:p>
              <a:p>
                <a:endParaRPr lang="cs-CZ" dirty="0"/>
              </a:p>
              <a:p>
                <a:endParaRPr lang="cs-CZ" dirty="0"/>
              </a:p>
              <a:p>
                <a:r>
                  <a:rPr lang="cs-CZ" dirty="0"/>
                  <a:t>Po dosazení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a:rPr>
                          <m:t>𝐹</m:t>
                        </m:r>
                      </m:e>
                      <m:sub>
                        <m:r>
                          <a:rPr lang="cs-CZ" b="0" i="1" smtClean="0">
                            <a:latin typeface="Cambria Math"/>
                          </a:rPr>
                          <m:t>𝑚</m:t>
                        </m:r>
                      </m:sub>
                    </m:sSub>
                    <m:r>
                      <a:rPr lang="cs-CZ" b="0" i="1" smtClean="0">
                        <a:latin typeface="Cambria Math"/>
                      </a:rPr>
                      <m:t> </m:t>
                    </m:r>
                    <m:r>
                      <a:rPr lang="cs-CZ" b="0" i="1" smtClean="0">
                        <a:latin typeface="Cambria Math"/>
                        <a:ea typeface="Cambria Math"/>
                      </a:rPr>
                      <m:t>=0,6 . 0,350 . 0,0785=0,016485 </m:t>
                    </m:r>
                    <m:r>
                      <a:rPr lang="cs-CZ" b="0" i="1" smtClean="0">
                        <a:latin typeface="Cambria Math"/>
                        <a:ea typeface="Cambria Math"/>
                      </a:rPr>
                      <m:t>𝑁</m:t>
                    </m:r>
                    <m:r>
                      <a:rPr lang="cs-CZ" b="0" i="1" smtClean="0">
                        <a:latin typeface="Cambria Math"/>
                        <a:ea typeface="Cambria Math"/>
                      </a:rPr>
                      <m:t>/</m:t>
                    </m:r>
                    <m:r>
                      <a:rPr lang="cs-CZ" b="0" i="1" smtClean="0">
                        <a:latin typeface="Cambria Math"/>
                        <a:ea typeface="Cambria Math"/>
                      </a:rPr>
                      <m:t>𝑧</m:t>
                    </m:r>
                    <m:r>
                      <a:rPr lang="cs-CZ" b="0" i="1" smtClean="0">
                        <a:latin typeface="Cambria Math"/>
                        <a:ea typeface="Cambria Math"/>
                      </a:rPr>
                      <m:t>á</m:t>
                    </m:r>
                    <m:r>
                      <a:rPr lang="cs-CZ" b="0" i="1" smtClean="0">
                        <a:latin typeface="Cambria Math"/>
                        <a:ea typeface="Cambria Math"/>
                      </a:rPr>
                      <m:t>𝑣𝑖𝑡</m:t>
                    </m:r>
                  </m:oMath>
                </a14:m>
                <a:r>
                  <a:rPr lang="cs-CZ" b="1" dirty="0"/>
                  <a:t> </a:t>
                </a:r>
              </a:p>
              <a:p>
                <a:endParaRPr lang="cs-CZ" b="1" dirty="0"/>
              </a:p>
              <a:p>
                <a:r>
                  <a:rPr lang="cs-CZ" b="1" dirty="0"/>
                  <a:t>                                       </a:t>
                </a:r>
                <a:r>
                  <a:rPr lang="cs-CZ" dirty="0"/>
                  <a:t>40 . </a:t>
                </a:r>
                <a14:m>
                  <m:oMath xmlns:m="http://schemas.openxmlformats.org/officeDocument/2006/math">
                    <m:sSub>
                      <m:sSubPr>
                        <m:ctrlPr>
                          <a:rPr lang="cs-CZ" i="1">
                            <a:latin typeface="Cambria Math" panose="02040503050406030204" pitchFamily="18" charset="0"/>
                          </a:rPr>
                        </m:ctrlPr>
                      </m:sSubPr>
                      <m:e>
                        <m:r>
                          <a:rPr lang="cs-CZ" b="0" i="1">
                            <a:latin typeface="Cambria Math"/>
                          </a:rPr>
                          <m:t>𝐹</m:t>
                        </m:r>
                      </m:e>
                      <m:sub>
                        <m:r>
                          <a:rPr lang="cs-CZ" b="0" i="1">
                            <a:latin typeface="Cambria Math"/>
                          </a:rPr>
                          <m:t>𝑚</m:t>
                        </m:r>
                      </m:sub>
                    </m:sSub>
                  </m:oMath>
                </a14:m>
                <a:r>
                  <a:rPr lang="cs-CZ" dirty="0"/>
                  <a:t> = 0,6594 N</a:t>
                </a:r>
              </a:p>
              <a:p>
                <a:endParaRPr lang="cs-CZ" dirty="0"/>
              </a:p>
              <a:p>
                <a:r>
                  <a:rPr lang="cs-CZ" b="1" dirty="0"/>
                  <a:t>Na membránu působí cívka o 40 závitech silou 0,6594 N</a:t>
                </a:r>
                <a:endParaRPr lang="cs-CZ" dirty="0"/>
              </a:p>
            </p:txBody>
          </p:sp>
        </mc:Choice>
        <mc:Fallback xmlns="">
          <p:sp>
            <p:nvSpPr>
              <p:cNvPr id="3" name="TextovéPole 2"/>
              <p:cNvSpPr txBox="1">
                <a:spLocks noRot="1" noChangeAspect="1" noMove="1" noResize="1" noEditPoints="1" noAdjustHandles="1" noChangeArrowheads="1" noChangeShapeType="1" noTextEdit="1"/>
              </p:cNvSpPr>
              <p:nvPr/>
            </p:nvSpPr>
            <p:spPr>
              <a:xfrm>
                <a:off x="1919536" y="1556793"/>
                <a:ext cx="8352928" cy="4060727"/>
              </a:xfrm>
              <a:prstGeom prst="rect">
                <a:avLst/>
              </a:prstGeom>
              <a:blipFill>
                <a:blip r:embed="rId2"/>
                <a:stretch>
                  <a:fillRect l="-657" t="-750" b="-1349"/>
                </a:stretch>
              </a:blipFill>
            </p:spPr>
            <p:txBody>
              <a:bodyPr/>
              <a:lstStyle/>
              <a:p>
                <a:r>
                  <a:rPr lang="cs-CZ">
                    <a:noFill/>
                  </a:rPr>
                  <a:t> </a:t>
                </a:r>
              </a:p>
            </p:txBody>
          </p:sp>
        </mc:Fallback>
      </mc:AlternateContent>
      <p:cxnSp>
        <p:nvCxnSpPr>
          <p:cNvPr id="5" name="Přímá spojnice 4"/>
          <p:cNvCxnSpPr/>
          <p:nvPr/>
        </p:nvCxnSpPr>
        <p:spPr>
          <a:xfrm>
            <a:off x="1991544" y="2564904"/>
            <a:ext cx="8136904" cy="0"/>
          </a:xfrm>
          <a:prstGeom prst="line">
            <a:avLst/>
          </a:prstGeom>
        </p:spPr>
        <p:style>
          <a:lnRef idx="1">
            <a:schemeClr val="accent1"/>
          </a:lnRef>
          <a:fillRef idx="0">
            <a:schemeClr val="accent1"/>
          </a:fillRef>
          <a:effectRef idx="0">
            <a:schemeClr val="accent1"/>
          </a:effectRef>
          <a:fontRef idx="minor">
            <a:schemeClr val="tx1"/>
          </a:fontRef>
        </p:style>
      </p:cxnSp>
      <p:sp>
        <p:nvSpPr>
          <p:cNvPr id="6" name="TextovéPole 5"/>
          <p:cNvSpPr txBox="1"/>
          <p:nvPr/>
        </p:nvSpPr>
        <p:spPr>
          <a:xfrm>
            <a:off x="10128448" y="6093296"/>
            <a:ext cx="1512168" cy="369332"/>
          </a:xfrm>
          <a:prstGeom prst="rect">
            <a:avLst/>
          </a:prstGeom>
          <a:noFill/>
        </p:spPr>
        <p:txBody>
          <a:bodyPr wrap="square" rtlCol="0">
            <a:spAutoFit/>
          </a:bodyPr>
          <a:lstStyle/>
          <a:p>
            <a:r>
              <a:rPr lang="cs-CZ" dirty="0">
                <a:hlinkClick r:id="rId3" action="ppaction://hlinksldjump"/>
              </a:rPr>
              <a:t>Zpět na úlohy</a:t>
            </a:r>
            <a:endParaRPr lang="cs-CZ" dirty="0"/>
          </a:p>
        </p:txBody>
      </p:sp>
    </p:spTree>
    <p:extLst>
      <p:ext uri="{BB962C8B-B14F-4D97-AF65-F5344CB8AC3E}">
        <p14:creationId xmlns:p14="http://schemas.microsoft.com/office/powerpoint/2010/main" val="163816025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a:t>Řešení úlohy číslo 1a</a:t>
            </a:r>
          </a:p>
        </p:txBody>
      </p:sp>
      <mc:AlternateContent xmlns:mc="http://schemas.openxmlformats.org/markup-compatibility/2006" xmlns:a14="http://schemas.microsoft.com/office/drawing/2010/main">
        <mc:Choice Requires="a14">
          <p:sp>
            <p:nvSpPr>
              <p:cNvPr id="3" name="TextovéPole 2"/>
              <p:cNvSpPr txBox="1"/>
              <p:nvPr/>
            </p:nvSpPr>
            <p:spPr>
              <a:xfrm>
                <a:off x="2981654" y="2132857"/>
                <a:ext cx="6228692" cy="2952731"/>
              </a:xfrm>
              <a:prstGeom prst="rect">
                <a:avLst/>
              </a:prstGeom>
              <a:noFill/>
            </p:spPr>
            <p:txBody>
              <a:bodyPr wrap="square" rtlCol="0">
                <a:spAutoFit/>
              </a:bodyPr>
              <a:lstStyle/>
              <a:p>
                <a:r>
                  <a:rPr lang="cs-CZ" dirty="0"/>
                  <a:t>Zadání:  a)</a:t>
                </a:r>
              </a:p>
              <a:p>
                <a:endParaRPr lang="cs-CZ" i="1" dirty="0">
                  <a:latin typeface="Cambria Math"/>
                  <a:ea typeface="Cambria Math"/>
                </a:endParaRPr>
              </a:p>
              <a:p>
                <a14:m>
                  <m:oMath xmlns:m="http://schemas.openxmlformats.org/officeDocument/2006/math">
                    <m:r>
                      <a:rPr lang="cs-CZ" i="1" dirty="0">
                        <a:latin typeface="Cambria Math"/>
                        <a:ea typeface="Cambria Math"/>
                      </a:rPr>
                      <m:t>𝑙</m:t>
                    </m:r>
                  </m:oMath>
                </a14:m>
                <a:r>
                  <a:rPr lang="cs-CZ" dirty="0"/>
                  <a:t> = 15,0 cm = 0,15 m, v=5 cm s</a:t>
                </a:r>
                <a:r>
                  <a:rPr lang="cs-CZ" baseline="30000" dirty="0"/>
                  <a:t>-1</a:t>
                </a:r>
                <a:r>
                  <a:rPr lang="cs-CZ" dirty="0"/>
                  <a:t>= 0,05 m s</a:t>
                </a:r>
                <a:r>
                  <a:rPr lang="cs-CZ" baseline="30000" dirty="0"/>
                  <a:t>-1</a:t>
                </a:r>
                <a:r>
                  <a:rPr lang="cs-CZ" dirty="0"/>
                  <a:t>, B = 0,1 T , </a:t>
                </a:r>
                <a14:m>
                  <m:oMath xmlns:m="http://schemas.openxmlformats.org/officeDocument/2006/math">
                    <m:r>
                      <a:rPr lang="cs-CZ" i="1">
                        <a:latin typeface="Cambria Math"/>
                        <a:ea typeface="Cambria Math"/>
                      </a:rPr>
                      <m:t>∝</m:t>
                    </m:r>
                  </m:oMath>
                </a14:m>
                <a:r>
                  <a:rPr lang="cs-CZ" dirty="0"/>
                  <a:t> = </a:t>
                </a:r>
                <a14:m>
                  <m:oMath xmlns:m="http://schemas.openxmlformats.org/officeDocument/2006/math">
                    <m:f>
                      <m:fPr>
                        <m:ctrlPr>
                          <a:rPr lang="el-GR" i="1" smtClean="0">
                            <a:latin typeface="Cambria Math" panose="02040503050406030204" pitchFamily="18" charset="0"/>
                          </a:rPr>
                        </m:ctrlPr>
                      </m:fPr>
                      <m:num>
                        <m:r>
                          <a:rPr lang="el-GR" i="1" smtClean="0">
                            <a:latin typeface="Cambria Math"/>
                          </a:rPr>
                          <m:t>𝜋</m:t>
                        </m:r>
                      </m:num>
                      <m:den>
                        <m:r>
                          <a:rPr lang="el-GR" i="1" smtClean="0">
                            <a:latin typeface="Cambria Math"/>
                          </a:rPr>
                          <m:t>2</m:t>
                        </m:r>
                      </m:den>
                    </m:f>
                  </m:oMath>
                </a14:m>
                <a:r>
                  <a:rPr lang="cs-CZ" dirty="0"/>
                  <a:t> </a:t>
                </a:r>
              </a:p>
              <a:p>
                <a:endParaRPr lang="cs-CZ" dirty="0"/>
              </a:p>
              <a:p>
                <a:r>
                  <a:rPr lang="cs-CZ" dirty="0"/>
                  <a:t>Řešení:</a:t>
                </a:r>
              </a:p>
              <a:p>
                <a:pPr/>
                <a14:m>
                  <m:oMathPara xmlns:m="http://schemas.openxmlformats.org/officeDocument/2006/math">
                    <m:oMathParaPr>
                      <m:jc m:val="center"/>
                    </m:oMathParaPr>
                    <m:oMath xmlns:m="http://schemas.openxmlformats.org/officeDocument/2006/math">
                      <m:sSub>
                        <m:sSubPr>
                          <m:ctrlPr>
                            <a:rPr lang="cs-CZ" i="1" smtClean="0">
                              <a:latin typeface="Cambria Math" panose="02040503050406030204" pitchFamily="18" charset="0"/>
                            </a:rPr>
                          </m:ctrlPr>
                        </m:sSubPr>
                        <m:e>
                          <m:r>
                            <a:rPr lang="cs-CZ" b="0" i="1" smtClean="0">
                              <a:latin typeface="Cambria Math"/>
                            </a:rPr>
                            <m:t>𝑈</m:t>
                          </m:r>
                        </m:e>
                        <m:sub>
                          <m:r>
                            <a:rPr lang="cs-CZ" b="0" i="1" smtClean="0">
                              <a:latin typeface="Cambria Math"/>
                            </a:rPr>
                            <m:t>𝑖</m:t>
                          </m:r>
                        </m:sub>
                      </m:sSub>
                      <m:r>
                        <a:rPr lang="cs-CZ" b="0" i="1" smtClean="0">
                          <a:latin typeface="Cambria Math"/>
                        </a:rPr>
                        <m:t> </m:t>
                      </m:r>
                      <m:r>
                        <a:rPr lang="cs-CZ" b="0" i="1" smtClean="0">
                          <a:latin typeface="Cambria Math"/>
                          <a:ea typeface="Cambria Math"/>
                        </a:rPr>
                        <m:t>=</m:t>
                      </m:r>
                      <m:r>
                        <a:rPr lang="cs-CZ" b="0" i="1" smtClean="0">
                          <a:latin typeface="Cambria Math"/>
                          <a:ea typeface="Cambria Math"/>
                        </a:rPr>
                        <m:t>𝐵</m:t>
                      </m:r>
                      <m:r>
                        <a:rPr lang="cs-CZ" b="0" i="1" smtClean="0">
                          <a:latin typeface="Cambria Math"/>
                          <a:ea typeface="Cambria Math"/>
                        </a:rPr>
                        <m:t>∙</m:t>
                      </m:r>
                      <m:r>
                        <a:rPr lang="cs-CZ" b="0" i="1" smtClean="0">
                          <a:latin typeface="Cambria Math"/>
                          <a:ea typeface="Cambria Math"/>
                        </a:rPr>
                        <m:t>𝑣</m:t>
                      </m:r>
                      <m:r>
                        <a:rPr lang="cs-CZ" b="0" i="1" smtClean="0">
                          <a:latin typeface="Cambria Math"/>
                          <a:ea typeface="Cambria Math"/>
                        </a:rPr>
                        <m:t>∙</m:t>
                      </m:r>
                      <m:r>
                        <a:rPr lang="cs-CZ" b="0" i="1" smtClean="0">
                          <a:latin typeface="Cambria Math"/>
                          <a:ea typeface="Cambria Math"/>
                        </a:rPr>
                        <m:t>𝑙</m:t>
                      </m:r>
                    </m:oMath>
                  </m:oMathPara>
                </a14:m>
                <a:endParaRPr lang="cs-CZ" dirty="0"/>
              </a:p>
              <a:p>
                <a:endParaRPr lang="cs-CZ" dirty="0"/>
              </a:p>
              <a:p>
                <a:r>
                  <a:rPr lang="cs-CZ" dirty="0"/>
                  <a:t>Po dosazení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a:rPr>
                          <m:t>𝑈</m:t>
                        </m:r>
                      </m:e>
                      <m:sub>
                        <m:r>
                          <a:rPr lang="cs-CZ" b="0" i="1" smtClean="0">
                            <a:latin typeface="Cambria Math"/>
                          </a:rPr>
                          <m:t>𝑖</m:t>
                        </m:r>
                      </m:sub>
                    </m:sSub>
                    <m:r>
                      <a:rPr lang="cs-CZ" b="0" i="1" smtClean="0">
                        <a:latin typeface="Cambria Math"/>
                      </a:rPr>
                      <m:t> </m:t>
                    </m:r>
                    <m:r>
                      <a:rPr lang="cs-CZ" b="0" i="1" smtClean="0">
                        <a:latin typeface="Cambria Math"/>
                        <a:ea typeface="Cambria Math"/>
                      </a:rPr>
                      <m:t>=0,1 ∙ </m:t>
                    </m:r>
                  </m:oMath>
                </a14:m>
                <a:r>
                  <a:rPr lang="cs-CZ" dirty="0"/>
                  <a:t>0,05 </a:t>
                </a:r>
                <a14:m>
                  <m:oMath xmlns:m="http://schemas.openxmlformats.org/officeDocument/2006/math">
                    <m:r>
                      <a:rPr lang="cs-CZ" i="1" dirty="0" smtClean="0">
                        <a:latin typeface="Cambria Math"/>
                        <a:ea typeface="Cambria Math"/>
                      </a:rPr>
                      <m:t>∙</m:t>
                    </m:r>
                  </m:oMath>
                </a14:m>
                <a:r>
                  <a:rPr lang="cs-CZ" dirty="0"/>
                  <a:t> 0,15 = 7,5 </a:t>
                </a:r>
                <a14:m>
                  <m:oMath xmlns:m="http://schemas.openxmlformats.org/officeDocument/2006/math">
                    <m:r>
                      <a:rPr lang="cs-CZ" i="1" smtClean="0">
                        <a:latin typeface="Cambria Math"/>
                        <a:ea typeface="Cambria Math"/>
                      </a:rPr>
                      <m:t>∙</m:t>
                    </m:r>
                    <m:r>
                      <a:rPr lang="cs-CZ" b="0" i="1" smtClean="0">
                        <a:latin typeface="Cambria Math"/>
                        <a:ea typeface="Cambria Math"/>
                      </a:rPr>
                      <m:t> </m:t>
                    </m:r>
                    <m:sSup>
                      <m:sSupPr>
                        <m:ctrlPr>
                          <a:rPr lang="cs-CZ" b="0" i="1" smtClean="0">
                            <a:latin typeface="Cambria Math" panose="02040503050406030204" pitchFamily="18" charset="0"/>
                            <a:ea typeface="Cambria Math"/>
                          </a:rPr>
                        </m:ctrlPr>
                      </m:sSupPr>
                      <m:e>
                        <m:r>
                          <a:rPr lang="cs-CZ" b="0" i="1" smtClean="0">
                            <a:latin typeface="Cambria Math"/>
                            <a:ea typeface="Cambria Math"/>
                          </a:rPr>
                          <m:t>10</m:t>
                        </m:r>
                      </m:e>
                      <m:sup>
                        <m:r>
                          <a:rPr lang="cs-CZ" b="0" i="1" smtClean="0">
                            <a:latin typeface="Cambria Math"/>
                            <a:ea typeface="Cambria Math"/>
                          </a:rPr>
                          <m:t>−4</m:t>
                        </m:r>
                      </m:sup>
                    </m:sSup>
                  </m:oMath>
                </a14:m>
                <a:endParaRPr lang="cs-CZ" dirty="0"/>
              </a:p>
              <a:p>
                <a:r>
                  <a:rPr lang="cs-CZ" b="1" dirty="0"/>
                  <a:t> </a:t>
                </a:r>
              </a:p>
              <a:p>
                <a:r>
                  <a:rPr lang="cs-CZ" b="1" dirty="0"/>
                  <a:t>Velikost indukovaného napětí </a:t>
                </a:r>
                <a14:m>
                  <m:oMath xmlns:m="http://schemas.openxmlformats.org/officeDocument/2006/math">
                    <m:sSub>
                      <m:sSubPr>
                        <m:ctrlPr>
                          <a:rPr lang="cs-CZ" b="1" i="1">
                            <a:latin typeface="Cambria Math" panose="02040503050406030204" pitchFamily="18" charset="0"/>
                          </a:rPr>
                        </m:ctrlPr>
                      </m:sSubPr>
                      <m:e>
                        <m:r>
                          <a:rPr lang="cs-CZ" b="1" i="1">
                            <a:latin typeface="Cambria Math"/>
                          </a:rPr>
                          <m:t>𝑼</m:t>
                        </m:r>
                      </m:e>
                      <m:sub>
                        <m:r>
                          <a:rPr lang="cs-CZ" b="1" i="1">
                            <a:latin typeface="Cambria Math"/>
                          </a:rPr>
                          <m:t>𝒊</m:t>
                        </m:r>
                      </m:sub>
                    </m:sSub>
                  </m:oMath>
                </a14:m>
                <a:r>
                  <a:rPr lang="cs-CZ" b="1" dirty="0"/>
                  <a:t> je 0,75 </a:t>
                </a:r>
                <a14:m>
                  <m:oMath xmlns:m="http://schemas.openxmlformats.org/officeDocument/2006/math">
                    <m:r>
                      <a:rPr lang="cs-CZ" b="1" i="0" smtClean="0">
                        <a:latin typeface="Cambria Math"/>
                        <a:ea typeface="Cambria Math"/>
                      </a:rPr>
                      <m:t>𝐦𝐕</m:t>
                    </m:r>
                  </m:oMath>
                </a14:m>
                <a:r>
                  <a:rPr lang="cs-CZ" b="1" dirty="0"/>
                  <a:t>  </a:t>
                </a:r>
                <a:r>
                  <a:rPr lang="cs-CZ" dirty="0"/>
                  <a:t>(milivoltů)</a:t>
                </a:r>
              </a:p>
            </p:txBody>
          </p:sp>
        </mc:Choice>
        <mc:Fallback xmlns="">
          <p:sp>
            <p:nvSpPr>
              <p:cNvPr id="3" name="TextovéPole 2"/>
              <p:cNvSpPr txBox="1">
                <a:spLocks noRot="1" noChangeAspect="1" noMove="1" noResize="1" noEditPoints="1" noAdjustHandles="1" noChangeArrowheads="1" noChangeShapeType="1" noTextEdit="1"/>
              </p:cNvSpPr>
              <p:nvPr/>
            </p:nvSpPr>
            <p:spPr>
              <a:xfrm>
                <a:off x="2981654" y="2132857"/>
                <a:ext cx="6228692" cy="2952731"/>
              </a:xfrm>
              <a:prstGeom prst="rect">
                <a:avLst/>
              </a:prstGeom>
              <a:blipFill>
                <a:blip r:embed="rId2"/>
                <a:stretch>
                  <a:fillRect l="-783" t="-1240" b="-2479"/>
                </a:stretch>
              </a:blipFill>
            </p:spPr>
            <p:txBody>
              <a:bodyPr/>
              <a:lstStyle/>
              <a:p>
                <a:r>
                  <a:rPr lang="cs-CZ">
                    <a:noFill/>
                  </a:rPr>
                  <a:t> </a:t>
                </a:r>
              </a:p>
            </p:txBody>
          </p:sp>
        </mc:Fallback>
      </mc:AlternateContent>
      <p:cxnSp>
        <p:nvCxnSpPr>
          <p:cNvPr id="5" name="Přímá spojnice 4"/>
          <p:cNvCxnSpPr/>
          <p:nvPr/>
        </p:nvCxnSpPr>
        <p:spPr>
          <a:xfrm>
            <a:off x="3071664" y="3212976"/>
            <a:ext cx="5904656" cy="0"/>
          </a:xfrm>
          <a:prstGeom prst="line">
            <a:avLst/>
          </a:prstGeom>
        </p:spPr>
        <p:style>
          <a:lnRef idx="1">
            <a:schemeClr val="accent1"/>
          </a:lnRef>
          <a:fillRef idx="0">
            <a:schemeClr val="accent1"/>
          </a:fillRef>
          <a:effectRef idx="0">
            <a:schemeClr val="accent1"/>
          </a:effectRef>
          <a:fontRef idx="minor">
            <a:schemeClr val="tx1"/>
          </a:fontRef>
        </p:style>
      </p:cxnSp>
      <p:sp>
        <p:nvSpPr>
          <p:cNvPr id="6" name="TextovéPole 5"/>
          <p:cNvSpPr txBox="1"/>
          <p:nvPr/>
        </p:nvSpPr>
        <p:spPr>
          <a:xfrm>
            <a:off x="10200456" y="6021288"/>
            <a:ext cx="1512168" cy="369332"/>
          </a:xfrm>
          <a:prstGeom prst="rect">
            <a:avLst/>
          </a:prstGeom>
          <a:noFill/>
        </p:spPr>
        <p:txBody>
          <a:bodyPr wrap="square" rtlCol="0">
            <a:spAutoFit/>
          </a:bodyPr>
          <a:lstStyle/>
          <a:p>
            <a:r>
              <a:rPr lang="cs-CZ" dirty="0">
                <a:hlinkClick r:id="rId3" action="ppaction://hlinksldjump"/>
              </a:rPr>
              <a:t>Zpět na úlohy</a:t>
            </a:r>
            <a:endParaRPr lang="cs-CZ" dirty="0"/>
          </a:p>
        </p:txBody>
      </p:sp>
    </p:spTree>
    <p:extLst>
      <p:ext uri="{BB962C8B-B14F-4D97-AF65-F5344CB8AC3E}">
        <p14:creationId xmlns:p14="http://schemas.microsoft.com/office/powerpoint/2010/main" val="426884227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a:t>Řešení úlohy číslo 1b</a:t>
            </a:r>
          </a:p>
        </p:txBody>
      </p:sp>
      <p:sp>
        <p:nvSpPr>
          <p:cNvPr id="6" name="TextovéPole 5"/>
          <p:cNvSpPr txBox="1"/>
          <p:nvPr/>
        </p:nvSpPr>
        <p:spPr>
          <a:xfrm>
            <a:off x="10128448" y="6021288"/>
            <a:ext cx="1584176" cy="369332"/>
          </a:xfrm>
          <a:prstGeom prst="rect">
            <a:avLst/>
          </a:prstGeom>
          <a:noFill/>
        </p:spPr>
        <p:txBody>
          <a:bodyPr wrap="square" rtlCol="0">
            <a:spAutoFit/>
          </a:bodyPr>
          <a:lstStyle/>
          <a:p>
            <a:r>
              <a:rPr lang="cs-CZ" dirty="0">
                <a:hlinkClick r:id="rId2" action="ppaction://hlinksldjump"/>
              </a:rPr>
              <a:t>Zpět na úlohy</a:t>
            </a:r>
            <a:endParaRPr lang="cs-CZ" dirty="0"/>
          </a:p>
        </p:txBody>
      </p:sp>
      <mc:AlternateContent xmlns:mc="http://schemas.openxmlformats.org/markup-compatibility/2006" xmlns:a14="http://schemas.microsoft.com/office/drawing/2010/main">
        <mc:Choice Requires="a14">
          <p:sp>
            <p:nvSpPr>
              <p:cNvPr id="9" name="TextovéPole 8"/>
              <p:cNvSpPr txBox="1"/>
              <p:nvPr/>
            </p:nvSpPr>
            <p:spPr>
              <a:xfrm>
                <a:off x="2981654" y="1628800"/>
                <a:ext cx="6228692" cy="3483774"/>
              </a:xfrm>
              <a:prstGeom prst="rect">
                <a:avLst/>
              </a:prstGeom>
              <a:noFill/>
            </p:spPr>
            <p:txBody>
              <a:bodyPr wrap="square" rtlCol="0">
                <a:spAutoFit/>
              </a:bodyPr>
              <a:lstStyle/>
              <a:p>
                <a:r>
                  <a:rPr lang="cs-CZ" dirty="0"/>
                  <a:t>Zadání:  b)</a:t>
                </a:r>
              </a:p>
              <a:p>
                <a:pPr algn="ctr"/>
                <a:endParaRPr lang="cs-CZ" i="1" dirty="0">
                  <a:latin typeface="Cambria Math"/>
                  <a:ea typeface="Cambria Math"/>
                </a:endParaRPr>
              </a:p>
              <a:p>
                <a14:m>
                  <m:oMath xmlns:m="http://schemas.openxmlformats.org/officeDocument/2006/math">
                    <m:r>
                      <a:rPr lang="cs-CZ" i="1" dirty="0">
                        <a:latin typeface="Cambria Math"/>
                        <a:ea typeface="Cambria Math"/>
                      </a:rPr>
                      <m:t>𝑙</m:t>
                    </m:r>
                  </m:oMath>
                </a14:m>
                <a:r>
                  <a:rPr lang="cs-CZ" dirty="0"/>
                  <a:t> = 15,0 cm = 0,15 m, v=5 cm s</a:t>
                </a:r>
                <a:r>
                  <a:rPr lang="cs-CZ" baseline="30000" dirty="0"/>
                  <a:t>-1</a:t>
                </a:r>
                <a:r>
                  <a:rPr lang="cs-CZ" dirty="0"/>
                  <a:t>= 0,05 m s</a:t>
                </a:r>
                <a:r>
                  <a:rPr lang="cs-CZ" baseline="30000" dirty="0"/>
                  <a:t>-1</a:t>
                </a:r>
                <a:r>
                  <a:rPr lang="cs-CZ" dirty="0"/>
                  <a:t>, B = 0,1 T , </a:t>
                </a:r>
                <a14:m>
                  <m:oMath xmlns:m="http://schemas.openxmlformats.org/officeDocument/2006/math">
                    <m:r>
                      <a:rPr lang="cs-CZ" i="1">
                        <a:latin typeface="Cambria Math"/>
                        <a:ea typeface="Cambria Math"/>
                      </a:rPr>
                      <m:t>∝</m:t>
                    </m:r>
                  </m:oMath>
                </a14:m>
                <a:r>
                  <a:rPr lang="cs-CZ" dirty="0"/>
                  <a:t> = </a:t>
                </a:r>
                <a14:m>
                  <m:oMath xmlns:m="http://schemas.openxmlformats.org/officeDocument/2006/math">
                    <m:f>
                      <m:fPr>
                        <m:ctrlPr>
                          <a:rPr lang="el-GR" i="1" smtClean="0">
                            <a:latin typeface="Cambria Math" panose="02040503050406030204" pitchFamily="18" charset="0"/>
                          </a:rPr>
                        </m:ctrlPr>
                      </m:fPr>
                      <m:num>
                        <m:r>
                          <a:rPr lang="el-GR" i="1" smtClean="0">
                            <a:latin typeface="Cambria Math"/>
                          </a:rPr>
                          <m:t>𝜋</m:t>
                        </m:r>
                      </m:num>
                      <m:den>
                        <m:r>
                          <a:rPr lang="el-GR" i="1" smtClean="0">
                            <a:latin typeface="Cambria Math"/>
                          </a:rPr>
                          <m:t>2</m:t>
                        </m:r>
                      </m:den>
                    </m:f>
                  </m:oMath>
                </a14:m>
                <a:r>
                  <a:rPr lang="cs-CZ" dirty="0"/>
                  <a:t>  </a:t>
                </a:r>
              </a:p>
              <a:p>
                <a:r>
                  <a:rPr lang="cs-CZ" dirty="0"/>
                  <a:t>R = 0,3 </a:t>
                </a:r>
                <a:r>
                  <a:rPr lang="el-GR" dirty="0">
                    <a:latin typeface="Times New Roman"/>
                    <a:cs typeface="Times New Roman"/>
                  </a:rPr>
                  <a:t>Ω</a:t>
                </a:r>
                <a:r>
                  <a:rPr lang="cs-CZ" dirty="0">
                    <a:latin typeface="Times New Roman"/>
                    <a:cs typeface="Times New Roman"/>
                  </a:rPr>
                  <a:t> , </a:t>
                </a:r>
                <a14:m>
                  <m:oMath xmlns:m="http://schemas.openxmlformats.org/officeDocument/2006/math">
                    <m:sSub>
                      <m:sSubPr>
                        <m:ctrlPr>
                          <a:rPr lang="cs-CZ" i="1">
                            <a:latin typeface="Cambria Math" panose="02040503050406030204" pitchFamily="18" charset="0"/>
                          </a:rPr>
                        </m:ctrlPr>
                      </m:sSubPr>
                      <m:e>
                        <m:r>
                          <a:rPr lang="cs-CZ" i="1">
                            <a:latin typeface="Cambria Math"/>
                          </a:rPr>
                          <m:t>𝑈</m:t>
                        </m:r>
                      </m:e>
                      <m:sub>
                        <m:r>
                          <a:rPr lang="cs-CZ" i="1">
                            <a:latin typeface="Cambria Math"/>
                          </a:rPr>
                          <m:t>𝑖</m:t>
                        </m:r>
                      </m:sub>
                    </m:sSub>
                  </m:oMath>
                </a14:m>
                <a:r>
                  <a:rPr lang="cs-CZ" dirty="0"/>
                  <a:t> = 0,75 </a:t>
                </a:r>
                <a:r>
                  <a:rPr lang="cs-CZ" dirty="0" err="1"/>
                  <a:t>mV</a:t>
                </a:r>
                <a:r>
                  <a:rPr lang="cs-CZ" dirty="0"/>
                  <a:t> = 0,00075 V</a:t>
                </a:r>
              </a:p>
              <a:p>
                <a:pPr algn="ctr"/>
                <a:endParaRPr lang="cs-CZ" dirty="0"/>
              </a:p>
              <a:p>
                <a:r>
                  <a:rPr lang="cs-CZ" dirty="0"/>
                  <a:t>Řešení:</a:t>
                </a:r>
              </a:p>
              <a:p>
                <a:pPr algn="ct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a:rPr>
                          <m:t>𝐼</m:t>
                        </m:r>
                      </m:e>
                      <m:sub>
                        <m:r>
                          <a:rPr lang="cs-CZ" b="0" i="1" smtClean="0">
                            <a:latin typeface="Cambria Math"/>
                          </a:rPr>
                          <m:t>𝑖</m:t>
                        </m:r>
                      </m:sub>
                    </m:sSub>
                    <m:r>
                      <a:rPr lang="cs-CZ" b="0" i="1" smtClean="0">
                        <a:latin typeface="Cambria Math"/>
                      </a:rPr>
                      <m:t> </m:t>
                    </m:r>
                    <m:r>
                      <a:rPr lang="cs-CZ" b="0" i="1" smtClean="0">
                        <a:latin typeface="Cambria Math"/>
                        <a:ea typeface="Cambria Math"/>
                      </a:rPr>
                      <m:t>=</m:t>
                    </m:r>
                  </m:oMath>
                </a14:m>
                <a:r>
                  <a:rPr lang="cs-CZ" dirty="0"/>
                  <a:t> </a:t>
                </a:r>
                <a14:m>
                  <m:oMath xmlns:m="http://schemas.openxmlformats.org/officeDocument/2006/math">
                    <m:f>
                      <m:fPr>
                        <m:ctrlPr>
                          <a:rPr lang="cs-CZ" i="1" dirty="0" smtClean="0">
                            <a:latin typeface="Cambria Math" panose="02040503050406030204" pitchFamily="18" charset="0"/>
                          </a:rPr>
                        </m:ctrlPr>
                      </m:fPr>
                      <m:num>
                        <m:sSub>
                          <m:sSubPr>
                            <m:ctrlPr>
                              <a:rPr lang="cs-CZ" i="1" dirty="0" smtClean="0">
                                <a:latin typeface="Cambria Math" panose="02040503050406030204" pitchFamily="18" charset="0"/>
                              </a:rPr>
                            </m:ctrlPr>
                          </m:sSubPr>
                          <m:e>
                            <m:r>
                              <a:rPr lang="cs-CZ" b="0" i="1" dirty="0" smtClean="0">
                                <a:latin typeface="Cambria Math"/>
                              </a:rPr>
                              <m:t>𝑈</m:t>
                            </m:r>
                          </m:e>
                          <m:sub>
                            <m:r>
                              <a:rPr lang="cs-CZ" b="0" i="1" dirty="0" smtClean="0">
                                <a:latin typeface="Cambria Math"/>
                              </a:rPr>
                              <m:t>𝑖</m:t>
                            </m:r>
                          </m:sub>
                        </m:sSub>
                      </m:num>
                      <m:den>
                        <m:r>
                          <a:rPr lang="cs-CZ" b="0" i="1" dirty="0" smtClean="0">
                            <a:latin typeface="Cambria Math"/>
                          </a:rPr>
                          <m:t>𝑅</m:t>
                        </m:r>
                      </m:den>
                    </m:f>
                  </m:oMath>
                </a14:m>
                <a:endParaRPr lang="cs-CZ" dirty="0"/>
              </a:p>
              <a:p>
                <a:pPr algn="ctr"/>
                <a:endParaRPr lang="cs-CZ" dirty="0"/>
              </a:p>
              <a:p>
                <a:pPr algn="ctr"/>
                <a:r>
                  <a:rPr lang="cs-CZ" dirty="0"/>
                  <a:t>Po dosazení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a:rPr>
                          <m:t>𝐼</m:t>
                        </m:r>
                      </m:e>
                      <m:sub>
                        <m:r>
                          <a:rPr lang="cs-CZ" b="0" i="1" smtClean="0">
                            <a:latin typeface="Cambria Math"/>
                          </a:rPr>
                          <m:t>𝑖</m:t>
                        </m:r>
                      </m:sub>
                    </m:sSub>
                    <m:r>
                      <a:rPr lang="cs-CZ" b="0" i="1" smtClean="0">
                        <a:latin typeface="Cambria Math"/>
                      </a:rPr>
                      <m:t> </m:t>
                    </m:r>
                    <m:r>
                      <a:rPr lang="cs-CZ" b="0" i="1" smtClean="0">
                        <a:latin typeface="Cambria Math"/>
                        <a:ea typeface="Cambria Math"/>
                      </a:rPr>
                      <m:t>=</m:t>
                    </m:r>
                    <m:f>
                      <m:fPr>
                        <m:ctrlPr>
                          <a:rPr lang="cs-CZ" b="0" i="1" smtClean="0">
                            <a:latin typeface="Cambria Math" panose="02040503050406030204" pitchFamily="18" charset="0"/>
                            <a:ea typeface="Cambria Math"/>
                          </a:rPr>
                        </m:ctrlPr>
                      </m:fPr>
                      <m:num>
                        <m:r>
                          <a:rPr lang="cs-CZ" b="0" i="1" smtClean="0">
                            <a:latin typeface="Cambria Math"/>
                            <a:ea typeface="Cambria Math"/>
                          </a:rPr>
                          <m:t>0,00075</m:t>
                        </m:r>
                      </m:num>
                      <m:den>
                        <m:r>
                          <a:rPr lang="cs-CZ" b="0" i="1" smtClean="0">
                            <a:latin typeface="Cambria Math"/>
                            <a:ea typeface="Cambria Math"/>
                          </a:rPr>
                          <m:t>0,3</m:t>
                        </m:r>
                      </m:den>
                    </m:f>
                    <m:r>
                      <a:rPr lang="cs-CZ" b="0" i="1" smtClean="0">
                        <a:latin typeface="Cambria Math"/>
                        <a:ea typeface="Cambria Math"/>
                      </a:rPr>
                      <m:t>=</m:t>
                    </m:r>
                  </m:oMath>
                </a14:m>
                <a:r>
                  <a:rPr lang="cs-CZ" dirty="0"/>
                  <a:t> 2,5 </a:t>
                </a:r>
                <a14:m>
                  <m:oMath xmlns:m="http://schemas.openxmlformats.org/officeDocument/2006/math">
                    <m:r>
                      <a:rPr lang="cs-CZ" i="1" smtClean="0">
                        <a:latin typeface="Cambria Math"/>
                        <a:ea typeface="Cambria Math"/>
                      </a:rPr>
                      <m:t>∙</m:t>
                    </m:r>
                    <m:r>
                      <a:rPr lang="cs-CZ" b="0" i="1" smtClean="0">
                        <a:latin typeface="Cambria Math"/>
                        <a:ea typeface="Cambria Math"/>
                      </a:rPr>
                      <m:t> </m:t>
                    </m:r>
                    <m:sSup>
                      <m:sSupPr>
                        <m:ctrlPr>
                          <a:rPr lang="cs-CZ" b="0" i="1" smtClean="0">
                            <a:latin typeface="Cambria Math" panose="02040503050406030204" pitchFamily="18" charset="0"/>
                            <a:ea typeface="Cambria Math"/>
                          </a:rPr>
                        </m:ctrlPr>
                      </m:sSupPr>
                      <m:e>
                        <m:r>
                          <a:rPr lang="cs-CZ" b="0" i="1" smtClean="0">
                            <a:latin typeface="Cambria Math"/>
                            <a:ea typeface="Cambria Math"/>
                          </a:rPr>
                          <m:t>10</m:t>
                        </m:r>
                      </m:e>
                      <m:sup>
                        <m:r>
                          <a:rPr lang="cs-CZ" b="0" i="1" smtClean="0">
                            <a:latin typeface="Cambria Math"/>
                            <a:ea typeface="Cambria Math"/>
                          </a:rPr>
                          <m:t>−3</m:t>
                        </m:r>
                      </m:sup>
                    </m:sSup>
                  </m:oMath>
                </a14:m>
                <a:r>
                  <a:rPr lang="cs-CZ" dirty="0"/>
                  <a:t> = 2,5 mA</a:t>
                </a:r>
              </a:p>
              <a:p>
                <a:pPr algn="ctr"/>
                <a:r>
                  <a:rPr lang="cs-CZ" b="1" dirty="0"/>
                  <a:t> </a:t>
                </a:r>
              </a:p>
              <a:p>
                <a:pPr algn="ctr"/>
                <a:r>
                  <a:rPr lang="cs-CZ" b="1" dirty="0"/>
                  <a:t>Velikost indukovaného proudu </a:t>
                </a:r>
                <a14:m>
                  <m:oMath xmlns:m="http://schemas.openxmlformats.org/officeDocument/2006/math">
                    <m:sSub>
                      <m:sSubPr>
                        <m:ctrlPr>
                          <a:rPr lang="cs-CZ" b="1" i="1">
                            <a:latin typeface="Cambria Math" panose="02040503050406030204" pitchFamily="18" charset="0"/>
                          </a:rPr>
                        </m:ctrlPr>
                      </m:sSubPr>
                      <m:e>
                        <m:r>
                          <a:rPr lang="cs-CZ" b="1" i="1" smtClean="0">
                            <a:latin typeface="Cambria Math"/>
                          </a:rPr>
                          <m:t>𝑰</m:t>
                        </m:r>
                      </m:e>
                      <m:sub>
                        <m:r>
                          <a:rPr lang="cs-CZ" b="1" i="1">
                            <a:latin typeface="Cambria Math"/>
                          </a:rPr>
                          <m:t>𝒊</m:t>
                        </m:r>
                      </m:sub>
                    </m:sSub>
                  </m:oMath>
                </a14:m>
                <a:r>
                  <a:rPr lang="cs-CZ" b="1" dirty="0"/>
                  <a:t> je 2,5 </a:t>
                </a:r>
                <a14:m>
                  <m:oMath xmlns:m="http://schemas.openxmlformats.org/officeDocument/2006/math">
                    <m:r>
                      <a:rPr lang="cs-CZ" b="1" i="0" smtClean="0">
                        <a:latin typeface="Cambria Math"/>
                        <a:ea typeface="Cambria Math"/>
                      </a:rPr>
                      <m:t>𝐦𝐀</m:t>
                    </m:r>
                  </m:oMath>
                </a14:m>
                <a:r>
                  <a:rPr lang="cs-CZ" b="1" dirty="0"/>
                  <a:t>  </a:t>
                </a:r>
                <a:r>
                  <a:rPr lang="cs-CZ" dirty="0"/>
                  <a:t>(miliampér)</a:t>
                </a:r>
              </a:p>
            </p:txBody>
          </p:sp>
        </mc:Choice>
        <mc:Fallback xmlns="">
          <p:sp>
            <p:nvSpPr>
              <p:cNvPr id="9" name="TextovéPole 8"/>
              <p:cNvSpPr txBox="1">
                <a:spLocks noRot="1" noChangeAspect="1" noMove="1" noResize="1" noEditPoints="1" noAdjustHandles="1" noChangeArrowheads="1" noChangeShapeType="1" noTextEdit="1"/>
              </p:cNvSpPr>
              <p:nvPr/>
            </p:nvSpPr>
            <p:spPr>
              <a:xfrm>
                <a:off x="2981654" y="1628800"/>
                <a:ext cx="6228692" cy="3483774"/>
              </a:xfrm>
              <a:prstGeom prst="rect">
                <a:avLst/>
              </a:prstGeom>
              <a:blipFill>
                <a:blip r:embed="rId3"/>
                <a:stretch>
                  <a:fillRect l="-783" t="-874" b="-1923"/>
                </a:stretch>
              </a:blipFill>
            </p:spPr>
            <p:txBody>
              <a:bodyPr/>
              <a:lstStyle/>
              <a:p>
                <a:r>
                  <a:rPr lang="cs-CZ">
                    <a:noFill/>
                  </a:rPr>
                  <a:t> </a:t>
                </a:r>
              </a:p>
            </p:txBody>
          </p:sp>
        </mc:Fallback>
      </mc:AlternateContent>
      <p:cxnSp>
        <p:nvCxnSpPr>
          <p:cNvPr id="10" name="Přímá spojnice 9"/>
          <p:cNvCxnSpPr/>
          <p:nvPr/>
        </p:nvCxnSpPr>
        <p:spPr>
          <a:xfrm>
            <a:off x="3071664" y="2996952"/>
            <a:ext cx="5904656" cy="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8288648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a:t>Řešení úlohy číslo 1c</a:t>
            </a:r>
          </a:p>
        </p:txBody>
      </p:sp>
      <p:sp>
        <p:nvSpPr>
          <p:cNvPr id="6" name="TextovéPole 5"/>
          <p:cNvSpPr txBox="1"/>
          <p:nvPr/>
        </p:nvSpPr>
        <p:spPr>
          <a:xfrm>
            <a:off x="10128448" y="6021288"/>
            <a:ext cx="1512168" cy="369332"/>
          </a:xfrm>
          <a:prstGeom prst="rect">
            <a:avLst/>
          </a:prstGeom>
          <a:noFill/>
        </p:spPr>
        <p:txBody>
          <a:bodyPr wrap="square" rtlCol="0">
            <a:spAutoFit/>
          </a:bodyPr>
          <a:lstStyle/>
          <a:p>
            <a:r>
              <a:rPr lang="cs-CZ" dirty="0">
                <a:hlinkClick r:id="rId2" action="ppaction://hlinksldjump"/>
              </a:rPr>
              <a:t>Zpět na úlohy</a:t>
            </a:r>
            <a:endParaRPr lang="cs-CZ" dirty="0"/>
          </a:p>
        </p:txBody>
      </p:sp>
      <mc:AlternateContent xmlns:mc="http://schemas.openxmlformats.org/markup-compatibility/2006" xmlns:a14="http://schemas.microsoft.com/office/drawing/2010/main">
        <mc:Choice Requires="a14">
          <p:sp>
            <p:nvSpPr>
              <p:cNvPr id="9" name="TextovéPole 8"/>
              <p:cNvSpPr txBox="1"/>
              <p:nvPr/>
            </p:nvSpPr>
            <p:spPr>
              <a:xfrm>
                <a:off x="2981654" y="1628800"/>
                <a:ext cx="6228692" cy="3232808"/>
              </a:xfrm>
              <a:prstGeom prst="rect">
                <a:avLst/>
              </a:prstGeom>
              <a:noFill/>
            </p:spPr>
            <p:txBody>
              <a:bodyPr wrap="square" rtlCol="0">
                <a:spAutoFit/>
              </a:bodyPr>
              <a:lstStyle/>
              <a:p>
                <a:r>
                  <a:rPr lang="cs-CZ" dirty="0"/>
                  <a:t>Zadání:  b)</a:t>
                </a:r>
              </a:p>
              <a:p>
                <a:pPr algn="ctr"/>
                <a:endParaRPr lang="cs-CZ" i="1" dirty="0">
                  <a:latin typeface="Cambria Math"/>
                  <a:ea typeface="Cambria Math"/>
                </a:endParaRPr>
              </a:p>
              <a:p>
                <a14:m>
                  <m:oMath xmlns:m="http://schemas.openxmlformats.org/officeDocument/2006/math">
                    <m:r>
                      <a:rPr lang="cs-CZ" i="1" dirty="0">
                        <a:latin typeface="Cambria Math"/>
                        <a:ea typeface="Cambria Math"/>
                      </a:rPr>
                      <m:t>𝑙</m:t>
                    </m:r>
                  </m:oMath>
                </a14:m>
                <a:r>
                  <a:rPr lang="cs-CZ" dirty="0"/>
                  <a:t> = 15,0 cm = 0,15 m, v=5 cm s</a:t>
                </a:r>
                <a:r>
                  <a:rPr lang="cs-CZ" baseline="30000" dirty="0"/>
                  <a:t>-1</a:t>
                </a:r>
                <a:r>
                  <a:rPr lang="cs-CZ" dirty="0"/>
                  <a:t>= 0,05 m s</a:t>
                </a:r>
                <a:r>
                  <a:rPr lang="cs-CZ" baseline="30000" dirty="0"/>
                  <a:t>-1</a:t>
                </a:r>
                <a:r>
                  <a:rPr lang="cs-CZ" dirty="0"/>
                  <a:t>, B = 0,1 T , </a:t>
                </a:r>
                <a14:m>
                  <m:oMath xmlns:m="http://schemas.openxmlformats.org/officeDocument/2006/math">
                    <m:r>
                      <a:rPr lang="cs-CZ" i="1">
                        <a:latin typeface="Cambria Math"/>
                        <a:ea typeface="Cambria Math"/>
                      </a:rPr>
                      <m:t>∝</m:t>
                    </m:r>
                  </m:oMath>
                </a14:m>
                <a:r>
                  <a:rPr lang="cs-CZ" dirty="0"/>
                  <a:t> = </a:t>
                </a:r>
                <a14:m>
                  <m:oMath xmlns:m="http://schemas.openxmlformats.org/officeDocument/2006/math">
                    <m:f>
                      <m:fPr>
                        <m:ctrlPr>
                          <a:rPr lang="el-GR" i="1" smtClean="0">
                            <a:latin typeface="Cambria Math" panose="02040503050406030204" pitchFamily="18" charset="0"/>
                          </a:rPr>
                        </m:ctrlPr>
                      </m:fPr>
                      <m:num>
                        <m:r>
                          <a:rPr lang="el-GR" i="1" smtClean="0">
                            <a:latin typeface="Cambria Math"/>
                          </a:rPr>
                          <m:t>𝜋</m:t>
                        </m:r>
                      </m:num>
                      <m:den>
                        <m:r>
                          <a:rPr lang="el-GR" i="1" smtClean="0">
                            <a:latin typeface="Cambria Math"/>
                          </a:rPr>
                          <m:t>2</m:t>
                        </m:r>
                      </m:den>
                    </m:f>
                  </m:oMath>
                </a14:m>
                <a:r>
                  <a:rPr lang="cs-CZ" dirty="0"/>
                  <a:t>  </a:t>
                </a:r>
              </a:p>
              <a:p>
                <a:r>
                  <a:rPr lang="cs-CZ" dirty="0"/>
                  <a:t>R = 0,3 </a:t>
                </a:r>
                <a:r>
                  <a:rPr lang="el-GR" dirty="0">
                    <a:latin typeface="Times New Roman"/>
                    <a:cs typeface="Times New Roman"/>
                  </a:rPr>
                  <a:t>Ω</a:t>
                </a:r>
                <a:r>
                  <a:rPr lang="cs-CZ" dirty="0">
                    <a:latin typeface="Times New Roman"/>
                    <a:cs typeface="Times New Roman"/>
                  </a:rPr>
                  <a:t> , </a:t>
                </a:r>
                <a14:m>
                  <m:oMath xmlns:m="http://schemas.openxmlformats.org/officeDocument/2006/math">
                    <m:sSub>
                      <m:sSubPr>
                        <m:ctrlPr>
                          <a:rPr lang="cs-CZ" i="1">
                            <a:latin typeface="Cambria Math" panose="02040503050406030204" pitchFamily="18" charset="0"/>
                          </a:rPr>
                        </m:ctrlPr>
                      </m:sSubPr>
                      <m:e>
                        <m:r>
                          <a:rPr lang="cs-CZ" i="1">
                            <a:latin typeface="Cambria Math"/>
                          </a:rPr>
                          <m:t>𝑈</m:t>
                        </m:r>
                      </m:e>
                      <m:sub>
                        <m:r>
                          <a:rPr lang="cs-CZ" i="1">
                            <a:latin typeface="Cambria Math"/>
                          </a:rPr>
                          <m:t>𝑖</m:t>
                        </m:r>
                      </m:sub>
                    </m:sSub>
                  </m:oMath>
                </a14:m>
                <a:r>
                  <a:rPr lang="cs-CZ" dirty="0"/>
                  <a:t> = 0,75 </a:t>
                </a:r>
                <a:r>
                  <a:rPr lang="cs-CZ" dirty="0" err="1"/>
                  <a:t>mV</a:t>
                </a:r>
                <a:r>
                  <a:rPr lang="cs-CZ" dirty="0"/>
                  <a:t> = 0,00075 V, t = 10 sec</a:t>
                </a:r>
              </a:p>
              <a:p>
                <a:pPr algn="ctr"/>
                <a:endParaRPr lang="cs-CZ" dirty="0"/>
              </a:p>
              <a:p>
                <a:r>
                  <a:rPr lang="cs-CZ" dirty="0"/>
                  <a:t>Řešení:</a:t>
                </a:r>
              </a:p>
              <a:p>
                <a:pPr algn="ctr"/>
                <a14:m>
                  <m:oMathPara xmlns:m="http://schemas.openxmlformats.org/officeDocument/2006/math">
                    <m:oMathParaPr>
                      <m:jc m:val="center"/>
                    </m:oMathParaPr>
                    <m:oMath xmlns:m="http://schemas.openxmlformats.org/officeDocument/2006/math">
                      <m:r>
                        <a:rPr lang="cs-CZ" i="1" smtClean="0">
                          <a:latin typeface="Cambria Math"/>
                        </a:rPr>
                        <m:t>𝑊</m:t>
                      </m:r>
                      <m:r>
                        <a:rPr lang="cs-CZ" b="0" i="1" smtClean="0">
                          <a:latin typeface="Cambria Math"/>
                        </a:rPr>
                        <m:t> </m:t>
                      </m:r>
                      <m:r>
                        <a:rPr lang="cs-CZ" b="0" i="1" smtClean="0">
                          <a:latin typeface="Cambria Math"/>
                          <a:ea typeface="Cambria Math"/>
                        </a:rPr>
                        <m:t>=</m:t>
                      </m:r>
                      <m:r>
                        <a:rPr lang="cs-CZ" b="0" i="1" dirty="0" smtClean="0">
                          <a:latin typeface="Cambria Math"/>
                        </a:rPr>
                        <m:t>𝑅</m:t>
                      </m:r>
                      <m:r>
                        <a:rPr lang="cs-CZ" b="0" i="1" dirty="0" smtClean="0">
                          <a:latin typeface="Cambria Math"/>
                        </a:rPr>
                        <m:t> ∙ </m:t>
                      </m:r>
                      <m:sSup>
                        <m:sSupPr>
                          <m:ctrlPr>
                            <a:rPr lang="cs-CZ" b="0" i="1" dirty="0" smtClean="0">
                              <a:latin typeface="Cambria Math" panose="02040503050406030204" pitchFamily="18" charset="0"/>
                              <a:ea typeface="Cambria Math"/>
                            </a:rPr>
                          </m:ctrlPr>
                        </m:sSupPr>
                        <m:e>
                          <m:r>
                            <a:rPr lang="cs-CZ" b="0" i="1" dirty="0" smtClean="0">
                              <a:latin typeface="Cambria Math"/>
                              <a:ea typeface="Cambria Math"/>
                            </a:rPr>
                            <m:t>𝐼</m:t>
                          </m:r>
                        </m:e>
                        <m:sup>
                          <m:r>
                            <a:rPr lang="cs-CZ" b="0" i="1" dirty="0" smtClean="0">
                              <a:latin typeface="Cambria Math"/>
                              <a:ea typeface="Cambria Math"/>
                            </a:rPr>
                            <m:t>2</m:t>
                          </m:r>
                        </m:sup>
                      </m:sSup>
                      <m:r>
                        <a:rPr lang="cs-CZ" b="0" i="1" dirty="0" smtClean="0">
                          <a:latin typeface="Cambria Math"/>
                          <a:ea typeface="Cambria Math"/>
                        </a:rPr>
                        <m:t> ∙</m:t>
                      </m:r>
                      <m:r>
                        <a:rPr lang="cs-CZ" b="0" i="1" dirty="0" smtClean="0">
                          <a:latin typeface="Cambria Math"/>
                          <a:ea typeface="Cambria Math"/>
                        </a:rPr>
                        <m:t>𝑡</m:t>
                      </m:r>
                    </m:oMath>
                  </m:oMathPara>
                </a14:m>
                <a:endParaRPr lang="cs-CZ" dirty="0"/>
              </a:p>
              <a:p>
                <a:pPr algn="ctr"/>
                <a:endParaRPr lang="cs-CZ" dirty="0"/>
              </a:p>
              <a:p>
                <a:r>
                  <a:rPr lang="cs-CZ" dirty="0"/>
                  <a:t>Po dosazení   </a:t>
                </a:r>
                <a14:m>
                  <m:oMath xmlns:m="http://schemas.openxmlformats.org/officeDocument/2006/math">
                    <m:r>
                      <a:rPr lang="cs-CZ" b="0" i="1" smtClean="0">
                        <a:latin typeface="Cambria Math"/>
                      </a:rPr>
                      <m:t>𝑊</m:t>
                    </m:r>
                    <m:r>
                      <a:rPr lang="cs-CZ" b="0" i="1" smtClean="0">
                        <a:latin typeface="Cambria Math"/>
                      </a:rPr>
                      <m:t> =0,3 ∙</m:t>
                    </m:r>
                  </m:oMath>
                </a14:m>
                <a:r>
                  <a:rPr lang="cs-CZ" dirty="0"/>
                  <a:t> </a:t>
                </a:r>
                <a14:m>
                  <m:oMath xmlns:m="http://schemas.openxmlformats.org/officeDocument/2006/math">
                    <m:sSup>
                      <m:sSupPr>
                        <m:ctrlPr>
                          <a:rPr lang="cs-CZ" i="1" dirty="0" smtClean="0">
                            <a:latin typeface="Cambria Math" panose="02040503050406030204" pitchFamily="18" charset="0"/>
                          </a:rPr>
                        </m:ctrlPr>
                      </m:sSupPr>
                      <m:e>
                        <m:d>
                          <m:dPr>
                            <m:ctrlPr>
                              <a:rPr lang="cs-CZ" i="1" dirty="0" smtClean="0">
                                <a:latin typeface="Cambria Math" panose="02040503050406030204" pitchFamily="18" charset="0"/>
                              </a:rPr>
                            </m:ctrlPr>
                          </m:dPr>
                          <m:e>
                            <m:r>
                              <a:rPr lang="cs-CZ" b="0" i="1" dirty="0" smtClean="0">
                                <a:latin typeface="Cambria Math"/>
                              </a:rPr>
                              <m:t>2,5 </m:t>
                            </m:r>
                            <m:r>
                              <a:rPr lang="cs-CZ" b="0" i="1" dirty="0" smtClean="0">
                                <a:latin typeface="Cambria Math"/>
                                <a:ea typeface="Cambria Math"/>
                              </a:rPr>
                              <m:t>∙</m:t>
                            </m:r>
                            <m:sSup>
                              <m:sSupPr>
                                <m:ctrlPr>
                                  <a:rPr lang="cs-CZ" i="1" dirty="0" smtClean="0">
                                    <a:latin typeface="Cambria Math" panose="02040503050406030204" pitchFamily="18" charset="0"/>
                                    <a:ea typeface="Cambria Math"/>
                                  </a:rPr>
                                </m:ctrlPr>
                              </m:sSupPr>
                              <m:e>
                                <m:r>
                                  <a:rPr lang="cs-CZ" b="0" i="1" dirty="0" smtClean="0">
                                    <a:latin typeface="Cambria Math"/>
                                    <a:ea typeface="Cambria Math"/>
                                  </a:rPr>
                                  <m:t>10</m:t>
                                </m:r>
                              </m:e>
                              <m:sup>
                                <m:r>
                                  <a:rPr lang="cs-CZ" b="0" i="1" dirty="0" smtClean="0">
                                    <a:latin typeface="Cambria Math"/>
                                    <a:ea typeface="Cambria Math"/>
                                  </a:rPr>
                                  <m:t>2</m:t>
                                </m:r>
                              </m:sup>
                            </m:sSup>
                          </m:e>
                        </m:d>
                      </m:e>
                      <m:sup>
                        <m:r>
                          <a:rPr lang="cs-CZ" b="0" i="1" dirty="0" smtClean="0">
                            <a:latin typeface="Cambria Math"/>
                          </a:rPr>
                          <m:t>2</m:t>
                        </m:r>
                      </m:sup>
                    </m:sSup>
                    <m:r>
                      <a:rPr lang="cs-CZ" b="0" i="1" dirty="0" smtClean="0">
                        <a:latin typeface="Cambria Math"/>
                      </a:rPr>
                      <m:t> </m:t>
                    </m:r>
                    <m:r>
                      <a:rPr lang="cs-CZ" b="0" i="1" dirty="0" smtClean="0">
                        <a:latin typeface="Cambria Math"/>
                        <a:ea typeface="Cambria Math"/>
                      </a:rPr>
                      <m:t>∙10 =1,875 ∙ </m:t>
                    </m:r>
                    <m:sSup>
                      <m:sSupPr>
                        <m:ctrlPr>
                          <a:rPr lang="cs-CZ" i="1" dirty="0" smtClean="0">
                            <a:latin typeface="Cambria Math" panose="02040503050406030204" pitchFamily="18" charset="0"/>
                            <a:ea typeface="Cambria Math"/>
                          </a:rPr>
                        </m:ctrlPr>
                      </m:sSupPr>
                      <m:e>
                        <m:r>
                          <a:rPr lang="cs-CZ" b="0" i="1" dirty="0" smtClean="0">
                            <a:latin typeface="Cambria Math"/>
                            <a:ea typeface="Cambria Math"/>
                          </a:rPr>
                          <m:t>10</m:t>
                        </m:r>
                      </m:e>
                      <m:sup>
                        <m:r>
                          <a:rPr lang="cs-CZ" b="0" i="1" dirty="0" smtClean="0">
                            <a:latin typeface="Cambria Math"/>
                            <a:ea typeface="Cambria Math"/>
                          </a:rPr>
                          <m:t>−5</m:t>
                        </m:r>
                      </m:sup>
                    </m:sSup>
                    <m:r>
                      <a:rPr lang="cs-CZ" b="0" i="1" dirty="0" smtClean="0">
                        <a:latin typeface="Cambria Math"/>
                        <a:ea typeface="Cambria Math"/>
                      </a:rPr>
                      <m:t> </m:t>
                    </m:r>
                    <m:r>
                      <a:rPr lang="cs-CZ" b="0" i="1" dirty="0" smtClean="0">
                        <a:latin typeface="Cambria Math"/>
                        <a:ea typeface="Cambria Math"/>
                      </a:rPr>
                      <m:t>𝐽</m:t>
                    </m:r>
                  </m:oMath>
                </a14:m>
                <a:endParaRPr lang="cs-CZ" dirty="0">
                  <a:ea typeface="Cambria Math"/>
                </a:endParaRPr>
              </a:p>
              <a:p>
                <a:r>
                  <a:rPr lang="cs-CZ" b="1" dirty="0"/>
                  <a:t> </a:t>
                </a:r>
              </a:p>
              <a:p>
                <a:pPr algn="ctr"/>
                <a:r>
                  <a:rPr lang="cs-CZ" b="1" dirty="0"/>
                  <a:t>Velikost energie je rovna práci W = 1,875 . 10</a:t>
                </a:r>
                <a:r>
                  <a:rPr lang="cs-CZ" b="1" baseline="30000" dirty="0"/>
                  <a:t>-5</a:t>
                </a:r>
                <a:r>
                  <a:rPr lang="cs-CZ" b="1" dirty="0"/>
                  <a:t> J </a:t>
                </a:r>
                <a:r>
                  <a:rPr lang="cs-CZ" dirty="0"/>
                  <a:t>(Joulů)</a:t>
                </a:r>
              </a:p>
            </p:txBody>
          </p:sp>
        </mc:Choice>
        <mc:Fallback xmlns="">
          <p:sp>
            <p:nvSpPr>
              <p:cNvPr id="9" name="TextovéPole 8"/>
              <p:cNvSpPr txBox="1">
                <a:spLocks noRot="1" noChangeAspect="1" noMove="1" noResize="1" noEditPoints="1" noAdjustHandles="1" noChangeArrowheads="1" noChangeShapeType="1" noTextEdit="1"/>
              </p:cNvSpPr>
              <p:nvPr/>
            </p:nvSpPr>
            <p:spPr>
              <a:xfrm>
                <a:off x="2981654" y="1628800"/>
                <a:ext cx="6228692" cy="3232808"/>
              </a:xfrm>
              <a:prstGeom prst="rect">
                <a:avLst/>
              </a:prstGeom>
              <a:blipFill>
                <a:blip r:embed="rId3"/>
                <a:stretch>
                  <a:fillRect l="-783" t="-942" b="-1883"/>
                </a:stretch>
              </a:blipFill>
            </p:spPr>
            <p:txBody>
              <a:bodyPr/>
              <a:lstStyle/>
              <a:p>
                <a:r>
                  <a:rPr lang="cs-CZ">
                    <a:noFill/>
                  </a:rPr>
                  <a:t> </a:t>
                </a:r>
              </a:p>
            </p:txBody>
          </p:sp>
        </mc:Fallback>
      </mc:AlternateContent>
      <p:cxnSp>
        <p:nvCxnSpPr>
          <p:cNvPr id="10" name="Přímá spojnice 9"/>
          <p:cNvCxnSpPr/>
          <p:nvPr/>
        </p:nvCxnSpPr>
        <p:spPr>
          <a:xfrm>
            <a:off x="3071664" y="2996952"/>
            <a:ext cx="5904656" cy="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065567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a:t>Řešení úlohy číslo 2</a:t>
            </a:r>
          </a:p>
        </p:txBody>
      </p:sp>
      <mc:AlternateContent xmlns:mc="http://schemas.openxmlformats.org/markup-compatibility/2006" xmlns:a14="http://schemas.microsoft.com/office/drawing/2010/main">
        <mc:Choice Requires="a14">
          <p:sp>
            <p:nvSpPr>
              <p:cNvPr id="3" name="TextovéPole 2"/>
              <p:cNvSpPr txBox="1"/>
              <p:nvPr/>
            </p:nvSpPr>
            <p:spPr>
              <a:xfrm>
                <a:off x="2952310" y="1412777"/>
                <a:ext cx="6744090" cy="4073551"/>
              </a:xfrm>
              <a:prstGeom prst="rect">
                <a:avLst/>
              </a:prstGeom>
              <a:noFill/>
            </p:spPr>
            <p:txBody>
              <a:bodyPr wrap="square" rtlCol="0">
                <a:spAutoFit/>
              </a:bodyPr>
              <a:lstStyle/>
              <a:p>
                <a:r>
                  <a:rPr lang="cs-CZ" dirty="0"/>
                  <a:t>Zadání: </a:t>
                </a:r>
              </a:p>
              <a:p>
                <a:endParaRPr lang="cs-CZ" i="1" dirty="0">
                  <a:latin typeface="Cambria Math"/>
                  <a:ea typeface="Cambria Math"/>
                </a:endParaRPr>
              </a:p>
              <a:p>
                <a:pPr/>
                <a14:m>
                  <m:oMathPara xmlns:m="http://schemas.openxmlformats.org/officeDocument/2006/math">
                    <m:oMathParaPr>
                      <m:jc m:val="left"/>
                    </m:oMathParaPr>
                    <m:oMath xmlns:m="http://schemas.openxmlformats.org/officeDocument/2006/math">
                      <m:sSub>
                        <m:sSubPr>
                          <m:ctrlPr>
                            <a:rPr lang="cs-CZ" i="1" smtClean="0">
                              <a:latin typeface="Cambria Math" panose="02040503050406030204" pitchFamily="18" charset="0"/>
                            </a:rPr>
                          </m:ctrlPr>
                        </m:sSubPr>
                        <m:e>
                          <m:r>
                            <a:rPr lang="cs-CZ" i="1" smtClean="0">
                              <a:latin typeface="Cambria Math"/>
                              <a:ea typeface="Cambria Math"/>
                            </a:rPr>
                            <m:t>∆</m:t>
                          </m:r>
                          <m:r>
                            <a:rPr lang="cs-CZ" i="1" smtClean="0">
                              <a:latin typeface="Cambria Math"/>
                              <a:ea typeface="Cambria Math"/>
                            </a:rPr>
                            <m:t>𝜑</m:t>
                          </m:r>
                        </m:e>
                        <m:sub>
                          <m:r>
                            <a:rPr lang="cs-CZ" b="0" i="1" smtClean="0">
                              <a:latin typeface="Cambria Math"/>
                            </a:rPr>
                            <m:t>1</m:t>
                          </m:r>
                        </m:sub>
                      </m:sSub>
                      <m:r>
                        <a:rPr lang="cs-CZ" i="1" smtClean="0">
                          <a:latin typeface="Cambria Math"/>
                          <a:ea typeface="Cambria Math"/>
                        </a:rPr>
                        <m:t>=</m:t>
                      </m:r>
                      <m:r>
                        <a:rPr lang="cs-CZ" b="0" i="1" smtClean="0">
                          <a:latin typeface="Cambria Math"/>
                          <a:ea typeface="Cambria Math"/>
                        </a:rPr>
                        <m:t>1−0=1 </m:t>
                      </m:r>
                      <m:r>
                        <a:rPr lang="cs-CZ" b="0" i="1" smtClean="0">
                          <a:latin typeface="Cambria Math"/>
                          <a:ea typeface="Cambria Math"/>
                        </a:rPr>
                        <m:t>𝑊𝑏</m:t>
                      </m:r>
                      <m:r>
                        <a:rPr lang="cs-CZ" b="0" i="1" smtClean="0">
                          <a:latin typeface="Cambria Math"/>
                          <a:ea typeface="Cambria Math"/>
                        </a:rPr>
                        <m:t>  </m:t>
                      </m:r>
                      <m:r>
                        <a:rPr lang="cs-CZ" b="0" i="1" smtClean="0">
                          <a:latin typeface="Cambria Math"/>
                          <a:ea typeface="Cambria Math"/>
                        </a:rPr>
                        <m:t>𝑧𝑎</m:t>
                      </m:r>
                      <m:r>
                        <a:rPr lang="cs-CZ" b="0" i="1" smtClean="0">
                          <a:latin typeface="Cambria Math"/>
                          <a:ea typeface="Cambria Math"/>
                        </a:rPr>
                        <m:t> 0,5 </m:t>
                      </m:r>
                      <m:r>
                        <a:rPr lang="cs-CZ" b="0" i="1" smtClean="0">
                          <a:latin typeface="Cambria Math"/>
                          <a:ea typeface="Cambria Math"/>
                        </a:rPr>
                        <m:t>𝑠𝑒𝑐</m:t>
                      </m:r>
                    </m:oMath>
                  </m:oMathPara>
                </a14:m>
                <a:endParaRPr lang="cs-CZ" b="0" i="1" dirty="0">
                  <a:latin typeface="Cambria Math"/>
                  <a:ea typeface="Cambria Math"/>
                </a:endParaRPr>
              </a:p>
              <a:p>
                <a:pPr/>
                <a14:m>
                  <m:oMathPara xmlns:m="http://schemas.openxmlformats.org/officeDocument/2006/math">
                    <m:oMathParaPr>
                      <m:jc m:val="left"/>
                    </m:oMathParaPr>
                    <m:oMath xmlns:m="http://schemas.openxmlformats.org/officeDocument/2006/math">
                      <m:sSub>
                        <m:sSubPr>
                          <m:ctrlPr>
                            <a:rPr lang="cs-CZ" b="0" i="1" smtClean="0">
                              <a:latin typeface="Cambria Math" panose="02040503050406030204" pitchFamily="18" charset="0"/>
                              <a:ea typeface="Cambria Math"/>
                            </a:rPr>
                          </m:ctrlPr>
                        </m:sSubPr>
                        <m:e>
                          <m:r>
                            <a:rPr lang="cs-CZ" b="0" i="1" smtClean="0">
                              <a:latin typeface="Cambria Math"/>
                              <a:ea typeface="Cambria Math"/>
                            </a:rPr>
                            <m:t>∆</m:t>
                          </m:r>
                          <m:r>
                            <a:rPr lang="cs-CZ" b="0" i="1" smtClean="0">
                              <a:latin typeface="Cambria Math"/>
                              <a:ea typeface="Cambria Math"/>
                            </a:rPr>
                            <m:t>𝜑</m:t>
                          </m:r>
                        </m:e>
                        <m:sub>
                          <m:r>
                            <a:rPr lang="cs-CZ" b="0" i="1" smtClean="0">
                              <a:latin typeface="Cambria Math"/>
                              <a:ea typeface="Cambria Math"/>
                            </a:rPr>
                            <m:t>2</m:t>
                          </m:r>
                        </m:sub>
                      </m:sSub>
                      <m:r>
                        <a:rPr lang="cs-CZ" b="0" i="1" smtClean="0">
                          <a:latin typeface="Cambria Math"/>
                          <a:ea typeface="Cambria Math"/>
                        </a:rPr>
                        <m:t>=0−1=−1 </m:t>
                      </m:r>
                      <m:r>
                        <a:rPr lang="cs-CZ" b="0" i="1" smtClean="0">
                          <a:latin typeface="Cambria Math"/>
                          <a:ea typeface="Cambria Math"/>
                        </a:rPr>
                        <m:t>𝑊𝑏</m:t>
                      </m:r>
                      <m:r>
                        <a:rPr lang="cs-CZ" b="0" i="1" smtClean="0">
                          <a:latin typeface="Cambria Math"/>
                          <a:ea typeface="Cambria Math"/>
                        </a:rPr>
                        <m:t> </m:t>
                      </m:r>
                      <m:r>
                        <a:rPr lang="cs-CZ" b="0" i="1" smtClean="0">
                          <a:latin typeface="Cambria Math"/>
                          <a:ea typeface="Cambria Math"/>
                        </a:rPr>
                        <m:t>𝑧𝑎</m:t>
                      </m:r>
                      <m:r>
                        <a:rPr lang="cs-CZ" b="0" i="1" smtClean="0">
                          <a:latin typeface="Cambria Math"/>
                          <a:ea typeface="Cambria Math"/>
                        </a:rPr>
                        <m:t> 0,1 </m:t>
                      </m:r>
                      <m:r>
                        <a:rPr lang="cs-CZ" b="0" i="1" smtClean="0">
                          <a:latin typeface="Cambria Math"/>
                          <a:ea typeface="Cambria Math"/>
                        </a:rPr>
                        <m:t>𝑠𝑒𝑐</m:t>
                      </m:r>
                    </m:oMath>
                  </m:oMathPara>
                </a14:m>
                <a:endParaRPr lang="cs-CZ" dirty="0"/>
              </a:p>
              <a:p>
                <a:endParaRPr lang="cs-CZ" dirty="0"/>
              </a:p>
              <a:p>
                <a:r>
                  <a:rPr lang="cs-CZ" dirty="0"/>
                  <a:t>Řešení:</a:t>
                </a:r>
              </a:p>
              <a:p>
                <a:pPr/>
                <a14:m>
                  <m:oMathPara xmlns:m="http://schemas.openxmlformats.org/officeDocument/2006/math">
                    <m:oMathParaPr>
                      <m:jc m:val="center"/>
                    </m:oMathParaPr>
                    <m:oMath xmlns:m="http://schemas.openxmlformats.org/officeDocument/2006/math">
                      <m:sSub>
                        <m:sSubPr>
                          <m:ctrlPr>
                            <a:rPr lang="cs-CZ" i="1" smtClean="0">
                              <a:latin typeface="Cambria Math" panose="02040503050406030204" pitchFamily="18" charset="0"/>
                            </a:rPr>
                          </m:ctrlPr>
                        </m:sSubPr>
                        <m:e>
                          <m:r>
                            <a:rPr lang="cs-CZ" b="0" i="1" smtClean="0">
                              <a:latin typeface="Cambria Math"/>
                            </a:rPr>
                            <m:t>𝑈</m:t>
                          </m:r>
                        </m:e>
                        <m:sub>
                          <m:r>
                            <a:rPr lang="cs-CZ" b="0" i="1" smtClean="0">
                              <a:latin typeface="Cambria Math"/>
                            </a:rPr>
                            <m:t>𝑖</m:t>
                          </m:r>
                        </m:sub>
                      </m:sSub>
                      <m:r>
                        <a:rPr lang="cs-CZ" i="1" smtClean="0">
                          <a:latin typeface="Cambria Math"/>
                          <a:ea typeface="Cambria Math"/>
                        </a:rPr>
                        <m:t>=</m:t>
                      </m:r>
                      <m:f>
                        <m:fPr>
                          <m:ctrlPr>
                            <a:rPr lang="cs-CZ" i="1" smtClean="0">
                              <a:latin typeface="Cambria Math" panose="02040503050406030204" pitchFamily="18" charset="0"/>
                              <a:ea typeface="Cambria Math"/>
                            </a:rPr>
                          </m:ctrlPr>
                        </m:fPr>
                        <m:num>
                          <m:r>
                            <a:rPr lang="cs-CZ" i="1" smtClean="0">
                              <a:latin typeface="Cambria Math"/>
                              <a:ea typeface="Cambria Math"/>
                            </a:rPr>
                            <m:t>∆</m:t>
                          </m:r>
                          <m:r>
                            <a:rPr lang="cs-CZ" i="1" smtClean="0">
                              <a:latin typeface="Cambria Math"/>
                              <a:ea typeface="Cambria Math"/>
                            </a:rPr>
                            <m:t>𝜑</m:t>
                          </m:r>
                        </m:num>
                        <m:den>
                          <m:r>
                            <a:rPr lang="cs-CZ" i="1" smtClean="0">
                              <a:latin typeface="Cambria Math"/>
                              <a:ea typeface="Cambria Math"/>
                            </a:rPr>
                            <m:t>∆</m:t>
                          </m:r>
                          <m:r>
                            <a:rPr lang="cs-CZ" b="0" i="1" smtClean="0">
                              <a:latin typeface="Cambria Math"/>
                              <a:ea typeface="Cambria Math"/>
                            </a:rPr>
                            <m:t>𝑡</m:t>
                          </m:r>
                        </m:den>
                      </m:f>
                    </m:oMath>
                  </m:oMathPara>
                </a14:m>
                <a:endParaRPr lang="cs-CZ" dirty="0"/>
              </a:p>
              <a:p>
                <a:endParaRPr lang="cs-CZ" dirty="0"/>
              </a:p>
              <a:p>
                <a:r>
                  <a:rPr lang="cs-CZ" dirty="0"/>
                  <a:t>Po dosazení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a:rPr>
                          <m:t>𝑈</m:t>
                        </m:r>
                      </m:e>
                      <m:sub>
                        <m:r>
                          <a:rPr lang="cs-CZ" b="0" i="1" smtClean="0">
                            <a:latin typeface="Cambria Math"/>
                          </a:rPr>
                          <m:t>1</m:t>
                        </m:r>
                      </m:sub>
                    </m:sSub>
                    <m:r>
                      <a:rPr lang="cs-CZ" i="1" smtClean="0">
                        <a:latin typeface="Cambria Math"/>
                        <a:ea typeface="Cambria Math"/>
                      </a:rPr>
                      <m:t>=</m:t>
                    </m:r>
                    <m:f>
                      <m:fPr>
                        <m:ctrlPr>
                          <a:rPr lang="cs-CZ" i="1" smtClean="0">
                            <a:latin typeface="Cambria Math" panose="02040503050406030204" pitchFamily="18" charset="0"/>
                            <a:ea typeface="Cambria Math"/>
                          </a:rPr>
                        </m:ctrlPr>
                      </m:fPr>
                      <m:num>
                        <m:r>
                          <a:rPr lang="cs-CZ" b="0" i="1" smtClean="0">
                            <a:latin typeface="Cambria Math"/>
                            <a:ea typeface="Cambria Math"/>
                          </a:rPr>
                          <m:t>1</m:t>
                        </m:r>
                      </m:num>
                      <m:den>
                        <m:r>
                          <a:rPr lang="cs-CZ" b="0" i="1" smtClean="0">
                            <a:latin typeface="Cambria Math"/>
                            <a:ea typeface="Cambria Math"/>
                          </a:rPr>
                          <m:t>0,5</m:t>
                        </m:r>
                      </m:den>
                    </m:f>
                    <m:r>
                      <a:rPr lang="cs-CZ" b="0" i="1" smtClean="0">
                        <a:latin typeface="Cambria Math"/>
                        <a:ea typeface="Cambria Math"/>
                      </a:rPr>
                      <m:t> =2 </m:t>
                    </m:r>
                    <m:r>
                      <a:rPr lang="cs-CZ" b="0" i="1" smtClean="0">
                        <a:latin typeface="Cambria Math"/>
                        <a:ea typeface="Cambria Math"/>
                      </a:rPr>
                      <m:t>𝑉</m:t>
                    </m:r>
                    <m:r>
                      <a:rPr lang="cs-CZ" b="0" i="1" smtClean="0">
                        <a:latin typeface="Cambria Math"/>
                        <a:ea typeface="Cambria Math"/>
                      </a:rPr>
                      <m:t>,      </m:t>
                    </m:r>
                    <m:sSub>
                      <m:sSubPr>
                        <m:ctrlPr>
                          <a:rPr lang="cs-CZ" b="0" i="1" smtClean="0">
                            <a:latin typeface="Cambria Math" panose="02040503050406030204" pitchFamily="18" charset="0"/>
                            <a:ea typeface="Cambria Math"/>
                          </a:rPr>
                        </m:ctrlPr>
                      </m:sSubPr>
                      <m:e>
                        <m:r>
                          <a:rPr lang="cs-CZ" b="0" i="1" smtClean="0">
                            <a:latin typeface="Cambria Math"/>
                            <a:ea typeface="Cambria Math"/>
                          </a:rPr>
                          <m:t>𝑈</m:t>
                        </m:r>
                      </m:e>
                      <m:sub>
                        <m:r>
                          <a:rPr lang="cs-CZ" b="0" i="1" smtClean="0">
                            <a:latin typeface="Cambria Math"/>
                            <a:ea typeface="Cambria Math"/>
                          </a:rPr>
                          <m:t>2</m:t>
                        </m:r>
                      </m:sub>
                    </m:sSub>
                    <m:r>
                      <a:rPr lang="cs-CZ" b="0" i="1" smtClean="0">
                        <a:latin typeface="Cambria Math"/>
                        <a:ea typeface="Cambria Math"/>
                      </a:rPr>
                      <m:t>=</m:t>
                    </m:r>
                    <m:f>
                      <m:fPr>
                        <m:ctrlPr>
                          <a:rPr lang="cs-CZ" b="0" i="1" smtClean="0">
                            <a:latin typeface="Cambria Math" panose="02040503050406030204" pitchFamily="18" charset="0"/>
                            <a:ea typeface="Cambria Math"/>
                          </a:rPr>
                        </m:ctrlPr>
                      </m:fPr>
                      <m:num>
                        <m:r>
                          <a:rPr lang="cs-CZ" b="0" i="1" smtClean="0">
                            <a:latin typeface="Cambria Math"/>
                            <a:ea typeface="Cambria Math"/>
                          </a:rPr>
                          <m:t>−1</m:t>
                        </m:r>
                      </m:num>
                      <m:den>
                        <m:r>
                          <a:rPr lang="cs-CZ" b="0" i="1" smtClean="0">
                            <a:latin typeface="Cambria Math"/>
                            <a:ea typeface="Cambria Math"/>
                          </a:rPr>
                          <m:t>0,1</m:t>
                        </m:r>
                      </m:den>
                    </m:f>
                    <m:r>
                      <a:rPr lang="cs-CZ" b="0" i="1" smtClean="0">
                        <a:latin typeface="Cambria Math"/>
                        <a:ea typeface="Cambria Math"/>
                      </a:rPr>
                      <m:t>=−10 </m:t>
                    </m:r>
                    <m:r>
                      <a:rPr lang="cs-CZ" b="0" i="1" smtClean="0">
                        <a:latin typeface="Cambria Math"/>
                        <a:ea typeface="Cambria Math"/>
                      </a:rPr>
                      <m:t>𝑉</m:t>
                    </m:r>
                  </m:oMath>
                </a14:m>
                <a:r>
                  <a:rPr lang="cs-CZ" dirty="0"/>
                  <a:t> </a:t>
                </a:r>
              </a:p>
              <a:p>
                <a:endParaRPr lang="cs-CZ" dirty="0"/>
              </a:p>
              <a:p>
                <a:pPr algn="ctr"/>
                <a14:m>
                  <m:oMath xmlns:m="http://schemas.openxmlformats.org/officeDocument/2006/math">
                    <m:d>
                      <m:dPr>
                        <m:begChr m:val="|"/>
                        <m:endChr m:val="|"/>
                        <m:ctrlPr>
                          <a:rPr lang="cs-CZ" i="1" smtClean="0">
                            <a:latin typeface="Cambria Math" panose="02040503050406030204" pitchFamily="18" charset="0"/>
                          </a:rPr>
                        </m:ctrlPr>
                      </m:dPr>
                      <m:e>
                        <m:sSub>
                          <m:sSubPr>
                            <m:ctrlPr>
                              <a:rPr lang="cs-CZ" i="1" smtClean="0">
                                <a:latin typeface="Cambria Math" panose="02040503050406030204" pitchFamily="18" charset="0"/>
                              </a:rPr>
                            </m:ctrlPr>
                          </m:sSubPr>
                          <m:e>
                            <m:r>
                              <a:rPr lang="cs-CZ" b="0" i="1" smtClean="0">
                                <a:latin typeface="Cambria Math"/>
                              </a:rPr>
                              <m:t>𝑈</m:t>
                            </m:r>
                          </m:e>
                          <m:sub>
                            <m:r>
                              <a:rPr lang="cs-CZ" b="0" i="1" smtClean="0">
                                <a:latin typeface="Cambria Math"/>
                              </a:rPr>
                              <m:t>2</m:t>
                            </m:r>
                          </m:sub>
                        </m:sSub>
                      </m:e>
                    </m:d>
                    <m:r>
                      <a:rPr lang="cs-CZ" b="0" i="1" smtClean="0">
                        <a:latin typeface="Cambria Math"/>
                      </a:rPr>
                      <m:t> </m:t>
                    </m:r>
                    <m:r>
                      <a:rPr lang="cs-CZ" b="0" i="1" smtClean="0">
                        <a:latin typeface="Cambria Math"/>
                        <a:ea typeface="Cambria Math"/>
                      </a:rPr>
                      <m:t>=5∙ </m:t>
                    </m:r>
                    <m:d>
                      <m:dPr>
                        <m:begChr m:val="|"/>
                        <m:endChr m:val="|"/>
                        <m:ctrlPr>
                          <a:rPr lang="cs-CZ" b="0" i="1" smtClean="0">
                            <a:latin typeface="Cambria Math" panose="02040503050406030204" pitchFamily="18" charset="0"/>
                            <a:ea typeface="Cambria Math"/>
                          </a:rPr>
                        </m:ctrlPr>
                      </m:dPr>
                      <m:e>
                        <m:sSub>
                          <m:sSubPr>
                            <m:ctrlPr>
                              <a:rPr lang="cs-CZ" b="0" i="1" smtClean="0">
                                <a:latin typeface="Cambria Math" panose="02040503050406030204" pitchFamily="18" charset="0"/>
                                <a:ea typeface="Cambria Math"/>
                              </a:rPr>
                            </m:ctrlPr>
                          </m:sSubPr>
                          <m:e>
                            <m:r>
                              <a:rPr lang="cs-CZ" b="0" i="1" smtClean="0">
                                <a:latin typeface="Cambria Math"/>
                                <a:ea typeface="Cambria Math"/>
                              </a:rPr>
                              <m:t>𝑈</m:t>
                            </m:r>
                          </m:e>
                          <m:sub>
                            <m:r>
                              <a:rPr lang="cs-CZ" b="0" i="1" smtClean="0">
                                <a:latin typeface="Cambria Math"/>
                                <a:ea typeface="Cambria Math"/>
                              </a:rPr>
                              <m:t>1</m:t>
                            </m:r>
                          </m:sub>
                        </m:sSub>
                      </m:e>
                    </m:d>
                  </m:oMath>
                </a14:m>
                <a:r>
                  <a:rPr lang="cs-CZ" dirty="0"/>
                  <a:t> </a:t>
                </a:r>
              </a:p>
              <a:p>
                <a:endParaRPr lang="cs-CZ" dirty="0"/>
              </a:p>
              <a:p>
                <a:r>
                  <a:rPr lang="cs-CZ" b="1" dirty="0"/>
                  <a:t>Velikost </a:t>
                </a:r>
                <a14:m>
                  <m:oMath xmlns:m="http://schemas.openxmlformats.org/officeDocument/2006/math">
                    <m:sSub>
                      <m:sSubPr>
                        <m:ctrlPr>
                          <a:rPr lang="cs-CZ" i="1">
                            <a:latin typeface="Cambria Math" panose="02040503050406030204" pitchFamily="18" charset="0"/>
                          </a:rPr>
                        </m:ctrlPr>
                      </m:sSubPr>
                      <m:e>
                        <m:r>
                          <a:rPr lang="cs-CZ" i="1">
                            <a:latin typeface="Cambria Math"/>
                          </a:rPr>
                          <m:t>𝑈</m:t>
                        </m:r>
                      </m:e>
                      <m:sub>
                        <m:r>
                          <a:rPr lang="cs-CZ" i="1">
                            <a:latin typeface="Cambria Math"/>
                          </a:rPr>
                          <m:t>2</m:t>
                        </m:r>
                      </m:sub>
                    </m:sSub>
                  </m:oMath>
                </a14:m>
                <a:r>
                  <a:rPr lang="cs-CZ" b="1" dirty="0"/>
                  <a:t> je pětkrát větší než  </a:t>
                </a:r>
                <a14:m>
                  <m:oMath xmlns:m="http://schemas.openxmlformats.org/officeDocument/2006/math">
                    <m:sSub>
                      <m:sSubPr>
                        <m:ctrlPr>
                          <a:rPr lang="cs-CZ" i="1">
                            <a:latin typeface="Cambria Math" panose="02040503050406030204" pitchFamily="18" charset="0"/>
                          </a:rPr>
                        </m:ctrlPr>
                      </m:sSubPr>
                      <m:e>
                        <m:r>
                          <a:rPr lang="cs-CZ" i="1">
                            <a:latin typeface="Cambria Math"/>
                          </a:rPr>
                          <m:t>𝑈</m:t>
                        </m:r>
                      </m:e>
                      <m:sub>
                        <m:r>
                          <a:rPr lang="cs-CZ" i="1">
                            <a:latin typeface="Cambria Math"/>
                          </a:rPr>
                          <m:t>1</m:t>
                        </m:r>
                      </m:sub>
                    </m:sSub>
                  </m:oMath>
                </a14:m>
                <a:r>
                  <a:rPr lang="cs-CZ" dirty="0"/>
                  <a:t> </a:t>
                </a:r>
                <a:r>
                  <a:rPr lang="cs-CZ" b="1" dirty="0"/>
                  <a:t>a napětí mají opačná znaménka</a:t>
                </a:r>
              </a:p>
            </p:txBody>
          </p:sp>
        </mc:Choice>
        <mc:Fallback xmlns="">
          <p:sp>
            <p:nvSpPr>
              <p:cNvPr id="3" name="TextovéPole 2"/>
              <p:cNvSpPr txBox="1">
                <a:spLocks noRot="1" noChangeAspect="1" noMove="1" noResize="1" noEditPoints="1" noAdjustHandles="1" noChangeArrowheads="1" noChangeShapeType="1" noTextEdit="1"/>
              </p:cNvSpPr>
              <p:nvPr/>
            </p:nvSpPr>
            <p:spPr>
              <a:xfrm>
                <a:off x="2952310" y="1412777"/>
                <a:ext cx="6744090" cy="4073551"/>
              </a:xfrm>
              <a:prstGeom prst="rect">
                <a:avLst/>
              </a:prstGeom>
              <a:blipFill>
                <a:blip r:embed="rId2"/>
                <a:stretch>
                  <a:fillRect l="-723" t="-898" b="-1497"/>
                </a:stretch>
              </a:blipFill>
            </p:spPr>
            <p:txBody>
              <a:bodyPr/>
              <a:lstStyle/>
              <a:p>
                <a:r>
                  <a:rPr lang="cs-CZ">
                    <a:noFill/>
                  </a:rPr>
                  <a:t> </a:t>
                </a:r>
              </a:p>
            </p:txBody>
          </p:sp>
        </mc:Fallback>
      </mc:AlternateContent>
      <p:cxnSp>
        <p:nvCxnSpPr>
          <p:cNvPr id="5" name="Přímá spojnice 4"/>
          <p:cNvCxnSpPr/>
          <p:nvPr/>
        </p:nvCxnSpPr>
        <p:spPr>
          <a:xfrm>
            <a:off x="3071664" y="2708920"/>
            <a:ext cx="5904656" cy="0"/>
          </a:xfrm>
          <a:prstGeom prst="line">
            <a:avLst/>
          </a:prstGeom>
        </p:spPr>
        <p:style>
          <a:lnRef idx="1">
            <a:schemeClr val="accent1"/>
          </a:lnRef>
          <a:fillRef idx="0">
            <a:schemeClr val="accent1"/>
          </a:fillRef>
          <a:effectRef idx="0">
            <a:schemeClr val="accent1"/>
          </a:effectRef>
          <a:fontRef idx="minor">
            <a:schemeClr val="tx1"/>
          </a:fontRef>
        </p:style>
      </p:cxnSp>
      <p:sp>
        <p:nvSpPr>
          <p:cNvPr id="6" name="TextovéPole 5"/>
          <p:cNvSpPr txBox="1"/>
          <p:nvPr/>
        </p:nvSpPr>
        <p:spPr>
          <a:xfrm>
            <a:off x="10200456" y="6093296"/>
            <a:ext cx="1512168" cy="369332"/>
          </a:xfrm>
          <a:prstGeom prst="rect">
            <a:avLst/>
          </a:prstGeom>
          <a:noFill/>
        </p:spPr>
        <p:txBody>
          <a:bodyPr wrap="square" rtlCol="0">
            <a:spAutoFit/>
          </a:bodyPr>
          <a:lstStyle/>
          <a:p>
            <a:r>
              <a:rPr lang="cs-CZ" dirty="0">
                <a:hlinkClick r:id="rId3" action="ppaction://hlinksldjump"/>
              </a:rPr>
              <a:t>Zpět na úlohy</a:t>
            </a:r>
            <a:endParaRPr lang="cs-CZ" dirty="0"/>
          </a:p>
        </p:txBody>
      </p:sp>
    </p:spTree>
    <p:extLst>
      <p:ext uri="{BB962C8B-B14F-4D97-AF65-F5344CB8AC3E}">
        <p14:creationId xmlns:p14="http://schemas.microsoft.com/office/powerpoint/2010/main" val="18470298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a:t>Řešení úlohy číslo 3</a:t>
            </a:r>
          </a:p>
        </p:txBody>
      </p:sp>
      <mc:AlternateContent xmlns:mc="http://schemas.openxmlformats.org/markup-compatibility/2006" xmlns:a14="http://schemas.microsoft.com/office/drawing/2010/main">
        <mc:Choice Requires="a14">
          <p:sp>
            <p:nvSpPr>
              <p:cNvPr id="3" name="TextovéPole 2"/>
              <p:cNvSpPr txBox="1"/>
              <p:nvPr/>
            </p:nvSpPr>
            <p:spPr>
              <a:xfrm>
                <a:off x="2952310" y="1412776"/>
                <a:ext cx="6744090" cy="3537828"/>
              </a:xfrm>
              <a:prstGeom prst="rect">
                <a:avLst/>
              </a:prstGeom>
              <a:noFill/>
            </p:spPr>
            <p:txBody>
              <a:bodyPr wrap="square" rtlCol="0">
                <a:spAutoFit/>
              </a:bodyPr>
              <a:lstStyle/>
              <a:p>
                <a:r>
                  <a:rPr lang="cs-CZ" dirty="0"/>
                  <a:t>Zadání: </a:t>
                </a:r>
              </a:p>
              <a:p>
                <a:endParaRPr lang="cs-CZ" i="1" dirty="0">
                  <a:latin typeface="Cambria Math"/>
                  <a:ea typeface="Cambria Math"/>
                </a:endParaRPr>
              </a:p>
              <a:p>
                <a:r>
                  <a:rPr lang="cs-CZ" dirty="0"/>
                  <a:t>Počet závitů z = 80, </a:t>
                </a:r>
                <a14:m>
                  <m:oMath xmlns:m="http://schemas.openxmlformats.org/officeDocument/2006/math">
                    <m:r>
                      <a:rPr lang="cs-CZ" i="1" smtClean="0">
                        <a:latin typeface="Cambria Math"/>
                        <a:ea typeface="Cambria Math"/>
                      </a:rPr>
                      <m:t>∆</m:t>
                    </m:r>
                    <m:r>
                      <a:rPr lang="cs-CZ" i="1" smtClean="0">
                        <a:latin typeface="Cambria Math"/>
                        <a:ea typeface="Cambria Math"/>
                      </a:rPr>
                      <m:t>𝜑</m:t>
                    </m:r>
                    <m:r>
                      <a:rPr lang="cs-CZ" b="0" i="1" smtClean="0">
                        <a:latin typeface="Cambria Math"/>
                        <a:ea typeface="Cambria Math"/>
                      </a:rPr>
                      <m:t> =3,0 ∙</m:t>
                    </m:r>
                    <m:sSup>
                      <m:sSupPr>
                        <m:ctrlPr>
                          <a:rPr lang="cs-CZ" b="0" i="1" smtClean="0">
                            <a:latin typeface="Cambria Math" panose="02040503050406030204" pitchFamily="18" charset="0"/>
                            <a:ea typeface="Cambria Math"/>
                          </a:rPr>
                        </m:ctrlPr>
                      </m:sSupPr>
                      <m:e>
                        <m:r>
                          <a:rPr lang="cs-CZ" b="0" i="1" smtClean="0">
                            <a:latin typeface="Cambria Math"/>
                            <a:ea typeface="Cambria Math"/>
                          </a:rPr>
                          <m:t>10</m:t>
                        </m:r>
                      </m:e>
                      <m:sup>
                        <m:r>
                          <a:rPr lang="cs-CZ" b="0" i="1" smtClean="0">
                            <a:latin typeface="Cambria Math"/>
                            <a:ea typeface="Cambria Math"/>
                          </a:rPr>
                          <m:t>−3</m:t>
                        </m:r>
                      </m:sup>
                    </m:sSup>
                    <m:r>
                      <a:rPr lang="cs-CZ" b="0" i="1" smtClean="0">
                        <a:latin typeface="Cambria Math"/>
                        <a:ea typeface="Cambria Math"/>
                      </a:rPr>
                      <m:t>−1,5∙</m:t>
                    </m:r>
                    <m:sSup>
                      <m:sSupPr>
                        <m:ctrlPr>
                          <a:rPr lang="cs-CZ" b="0" i="1" smtClean="0">
                            <a:latin typeface="Cambria Math" panose="02040503050406030204" pitchFamily="18" charset="0"/>
                            <a:ea typeface="Cambria Math"/>
                          </a:rPr>
                        </m:ctrlPr>
                      </m:sSupPr>
                      <m:e>
                        <m:r>
                          <a:rPr lang="cs-CZ" b="0" i="1" smtClean="0">
                            <a:latin typeface="Cambria Math"/>
                            <a:ea typeface="Cambria Math"/>
                          </a:rPr>
                          <m:t>10</m:t>
                        </m:r>
                      </m:e>
                      <m:sup>
                        <m:r>
                          <a:rPr lang="cs-CZ" b="0" i="1" smtClean="0">
                            <a:latin typeface="Cambria Math"/>
                            <a:ea typeface="Cambria Math"/>
                          </a:rPr>
                          <m:t>−3</m:t>
                        </m:r>
                      </m:sup>
                    </m:sSup>
                    <m:r>
                      <a:rPr lang="cs-CZ" b="0" i="1" smtClean="0">
                        <a:latin typeface="Cambria Math"/>
                        <a:ea typeface="Cambria Math"/>
                      </a:rPr>
                      <m:t>=1,5∙</m:t>
                    </m:r>
                    <m:sSup>
                      <m:sSupPr>
                        <m:ctrlPr>
                          <a:rPr lang="cs-CZ" b="0" i="1" smtClean="0">
                            <a:latin typeface="Cambria Math" panose="02040503050406030204" pitchFamily="18" charset="0"/>
                            <a:ea typeface="Cambria Math"/>
                          </a:rPr>
                        </m:ctrlPr>
                      </m:sSupPr>
                      <m:e>
                        <m:r>
                          <a:rPr lang="cs-CZ" b="0" i="1" smtClean="0">
                            <a:latin typeface="Cambria Math"/>
                            <a:ea typeface="Cambria Math"/>
                          </a:rPr>
                          <m:t>10</m:t>
                        </m:r>
                      </m:e>
                      <m:sup>
                        <m:r>
                          <a:rPr lang="cs-CZ" b="0" i="1" smtClean="0">
                            <a:latin typeface="Cambria Math"/>
                            <a:ea typeface="Cambria Math"/>
                          </a:rPr>
                          <m:t>−3</m:t>
                        </m:r>
                      </m:sup>
                    </m:sSup>
                    <m:r>
                      <a:rPr lang="cs-CZ" b="0" i="1" smtClean="0">
                        <a:latin typeface="Cambria Math"/>
                        <a:ea typeface="Cambria Math"/>
                      </a:rPr>
                      <m:t> </m:t>
                    </m:r>
                    <m:r>
                      <a:rPr lang="cs-CZ" b="0" i="1" smtClean="0">
                        <a:latin typeface="Cambria Math"/>
                        <a:ea typeface="Cambria Math"/>
                      </a:rPr>
                      <m:t>𝑊𝑏</m:t>
                    </m:r>
                    <m:r>
                      <a:rPr lang="cs-CZ" b="0" i="1" smtClean="0">
                        <a:latin typeface="Cambria Math"/>
                        <a:ea typeface="Cambria Math"/>
                      </a:rPr>
                      <m:t>,  ∆</m:t>
                    </m:r>
                    <m:r>
                      <a:rPr lang="cs-CZ" b="0" i="1" smtClean="0">
                        <a:latin typeface="Cambria Math"/>
                        <a:ea typeface="Cambria Math"/>
                      </a:rPr>
                      <m:t>𝑡</m:t>
                    </m:r>
                    <m:r>
                      <a:rPr lang="cs-CZ" b="0" i="1" smtClean="0">
                        <a:latin typeface="Cambria Math"/>
                        <a:ea typeface="Cambria Math"/>
                      </a:rPr>
                      <m:t>=5 </m:t>
                    </m:r>
                    <m:r>
                      <a:rPr lang="cs-CZ" b="0" i="1" smtClean="0">
                        <a:latin typeface="Cambria Math"/>
                        <a:ea typeface="Cambria Math"/>
                      </a:rPr>
                      <m:t>𝑠𝑒𝑐</m:t>
                    </m:r>
                  </m:oMath>
                </a14:m>
                <a:endParaRPr lang="cs-CZ" dirty="0"/>
              </a:p>
              <a:p>
                <a:endParaRPr lang="cs-CZ" dirty="0"/>
              </a:p>
              <a:p>
                <a:r>
                  <a:rPr lang="cs-CZ" dirty="0"/>
                  <a:t>Řešení:</a:t>
                </a:r>
              </a:p>
              <a:p>
                <a:pPr/>
                <a14:m>
                  <m:oMathPara xmlns:m="http://schemas.openxmlformats.org/officeDocument/2006/math">
                    <m:oMathParaPr>
                      <m:jc m:val="center"/>
                    </m:oMathParaPr>
                    <m:oMath xmlns:m="http://schemas.openxmlformats.org/officeDocument/2006/math">
                      <m:sSub>
                        <m:sSubPr>
                          <m:ctrlPr>
                            <a:rPr lang="cs-CZ" i="1" smtClean="0">
                              <a:latin typeface="Cambria Math" panose="02040503050406030204" pitchFamily="18" charset="0"/>
                            </a:rPr>
                          </m:ctrlPr>
                        </m:sSubPr>
                        <m:e>
                          <m:r>
                            <a:rPr lang="cs-CZ" b="0" i="1" smtClean="0">
                              <a:latin typeface="Cambria Math"/>
                            </a:rPr>
                            <m:t>𝑈</m:t>
                          </m:r>
                        </m:e>
                        <m:sub>
                          <m:r>
                            <a:rPr lang="cs-CZ" b="0" i="1" smtClean="0">
                              <a:latin typeface="Cambria Math"/>
                            </a:rPr>
                            <m:t>𝑖</m:t>
                          </m:r>
                        </m:sub>
                      </m:sSub>
                      <m:r>
                        <a:rPr lang="cs-CZ" b="0" i="1" smtClean="0">
                          <a:latin typeface="Cambria Math"/>
                        </a:rPr>
                        <m:t> </m:t>
                      </m:r>
                      <m:r>
                        <a:rPr lang="cs-CZ" b="0" i="1" smtClean="0">
                          <a:latin typeface="Cambria Math"/>
                          <a:ea typeface="Cambria Math"/>
                        </a:rPr>
                        <m:t>=</m:t>
                      </m:r>
                      <m:f>
                        <m:fPr>
                          <m:ctrlPr>
                            <a:rPr lang="cs-CZ" b="0" i="1" smtClean="0">
                              <a:latin typeface="Cambria Math" panose="02040503050406030204" pitchFamily="18" charset="0"/>
                              <a:ea typeface="Cambria Math"/>
                            </a:rPr>
                          </m:ctrlPr>
                        </m:fPr>
                        <m:num>
                          <m:r>
                            <a:rPr lang="cs-CZ" b="0" i="1" smtClean="0">
                              <a:latin typeface="Cambria Math"/>
                              <a:ea typeface="Cambria Math"/>
                            </a:rPr>
                            <m:t>∆</m:t>
                          </m:r>
                          <m:r>
                            <a:rPr lang="cs-CZ" b="0" i="1" smtClean="0">
                              <a:latin typeface="Cambria Math"/>
                              <a:ea typeface="Cambria Math"/>
                            </a:rPr>
                            <m:t>𝜑</m:t>
                          </m:r>
                        </m:num>
                        <m:den>
                          <m:r>
                            <a:rPr lang="cs-CZ" b="0" i="1" smtClean="0">
                              <a:latin typeface="Cambria Math"/>
                              <a:ea typeface="Cambria Math"/>
                            </a:rPr>
                            <m:t>∆</m:t>
                          </m:r>
                          <m:r>
                            <a:rPr lang="cs-CZ" b="0" i="1" smtClean="0">
                              <a:latin typeface="Cambria Math"/>
                              <a:ea typeface="Cambria Math"/>
                            </a:rPr>
                            <m:t>𝑡</m:t>
                          </m:r>
                        </m:den>
                      </m:f>
                      <m:r>
                        <a:rPr lang="cs-CZ" b="0" i="1" smtClean="0">
                          <a:latin typeface="Cambria Math"/>
                          <a:ea typeface="Cambria Math"/>
                        </a:rPr>
                        <m:t> ∙</m:t>
                      </m:r>
                      <m:r>
                        <a:rPr lang="cs-CZ" b="0" i="1" smtClean="0">
                          <a:latin typeface="Cambria Math"/>
                          <a:ea typeface="Cambria Math"/>
                        </a:rPr>
                        <m:t>𝑧</m:t>
                      </m:r>
                    </m:oMath>
                  </m:oMathPara>
                </a14:m>
                <a:endParaRPr lang="cs-CZ" dirty="0"/>
              </a:p>
              <a:p>
                <a:endParaRPr lang="cs-CZ" dirty="0"/>
              </a:p>
              <a:p>
                <a:r>
                  <a:rPr lang="cs-CZ" dirty="0"/>
                  <a:t>Po dosazení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a:rPr>
                          <m:t>𝑈</m:t>
                        </m:r>
                      </m:e>
                      <m:sub>
                        <m:r>
                          <a:rPr lang="cs-CZ" b="0" i="1" smtClean="0">
                            <a:latin typeface="Cambria Math"/>
                          </a:rPr>
                          <m:t>𝑖</m:t>
                        </m:r>
                      </m:sub>
                    </m:sSub>
                    <m:r>
                      <a:rPr lang="cs-CZ" i="1" smtClean="0">
                        <a:latin typeface="Cambria Math"/>
                        <a:ea typeface="Cambria Math"/>
                      </a:rPr>
                      <m:t>=</m:t>
                    </m:r>
                    <m:f>
                      <m:fPr>
                        <m:ctrlPr>
                          <a:rPr lang="cs-CZ" i="1" smtClean="0">
                            <a:latin typeface="Cambria Math" panose="02040503050406030204" pitchFamily="18" charset="0"/>
                            <a:ea typeface="Cambria Math"/>
                          </a:rPr>
                        </m:ctrlPr>
                      </m:fPr>
                      <m:num>
                        <m:r>
                          <a:rPr lang="cs-CZ" b="0" i="1" smtClean="0">
                            <a:latin typeface="Cambria Math"/>
                            <a:ea typeface="Cambria Math"/>
                          </a:rPr>
                          <m:t>1,5 ∙ </m:t>
                        </m:r>
                        <m:sSup>
                          <m:sSupPr>
                            <m:ctrlPr>
                              <a:rPr lang="cs-CZ" i="1" smtClean="0">
                                <a:latin typeface="Cambria Math" panose="02040503050406030204" pitchFamily="18" charset="0"/>
                                <a:ea typeface="Cambria Math"/>
                              </a:rPr>
                            </m:ctrlPr>
                          </m:sSupPr>
                          <m:e>
                            <m:r>
                              <a:rPr lang="cs-CZ" b="0" i="1" smtClean="0">
                                <a:latin typeface="Cambria Math"/>
                                <a:ea typeface="Cambria Math"/>
                              </a:rPr>
                              <m:t>10</m:t>
                            </m:r>
                          </m:e>
                          <m:sup>
                            <m:r>
                              <a:rPr lang="cs-CZ" b="0" i="1" smtClean="0">
                                <a:latin typeface="Cambria Math"/>
                                <a:ea typeface="Cambria Math"/>
                              </a:rPr>
                              <m:t>−3</m:t>
                            </m:r>
                          </m:sup>
                        </m:sSup>
                      </m:num>
                      <m:den>
                        <m:r>
                          <a:rPr lang="cs-CZ" b="0" i="1" smtClean="0">
                            <a:latin typeface="Cambria Math"/>
                            <a:ea typeface="Cambria Math"/>
                          </a:rPr>
                          <m:t>5</m:t>
                        </m:r>
                      </m:den>
                    </m:f>
                    <m:r>
                      <a:rPr lang="cs-CZ" i="1" smtClean="0">
                        <a:latin typeface="Cambria Math"/>
                        <a:ea typeface="Cambria Math"/>
                      </a:rPr>
                      <m:t>∙</m:t>
                    </m:r>
                    <m:r>
                      <a:rPr lang="cs-CZ" b="0" i="1" smtClean="0">
                        <a:latin typeface="Cambria Math"/>
                        <a:ea typeface="Cambria Math"/>
                      </a:rPr>
                      <m:t>80 =2,4 ∙</m:t>
                    </m:r>
                    <m:sSup>
                      <m:sSupPr>
                        <m:ctrlPr>
                          <a:rPr lang="cs-CZ" b="0" i="1" smtClean="0">
                            <a:latin typeface="Cambria Math" panose="02040503050406030204" pitchFamily="18" charset="0"/>
                            <a:ea typeface="Cambria Math"/>
                          </a:rPr>
                        </m:ctrlPr>
                      </m:sSupPr>
                      <m:e>
                        <m:r>
                          <a:rPr lang="cs-CZ" b="0" i="1" smtClean="0">
                            <a:latin typeface="Cambria Math"/>
                            <a:ea typeface="Cambria Math"/>
                          </a:rPr>
                          <m:t>10</m:t>
                        </m:r>
                      </m:e>
                      <m:sup>
                        <m:r>
                          <a:rPr lang="cs-CZ" b="0" i="1" smtClean="0">
                            <a:latin typeface="Cambria Math"/>
                            <a:ea typeface="Cambria Math"/>
                          </a:rPr>
                          <m:t>−2</m:t>
                        </m:r>
                      </m:sup>
                    </m:sSup>
                    <m:r>
                      <a:rPr lang="cs-CZ" b="0" i="1" smtClean="0">
                        <a:latin typeface="Cambria Math"/>
                        <a:ea typeface="Cambria Math"/>
                      </a:rPr>
                      <m:t> </m:t>
                    </m:r>
                    <m:r>
                      <a:rPr lang="cs-CZ" b="0" i="1" smtClean="0">
                        <a:latin typeface="Cambria Math"/>
                        <a:ea typeface="Cambria Math"/>
                      </a:rPr>
                      <m:t>𝑉</m:t>
                    </m:r>
                  </m:oMath>
                </a14:m>
                <a:endParaRPr lang="cs-CZ" dirty="0"/>
              </a:p>
              <a:p>
                <a:endParaRPr lang="cs-CZ" dirty="0"/>
              </a:p>
              <a:p>
                <a:r>
                  <a:rPr lang="cs-CZ" b="1" dirty="0"/>
                  <a:t>Velikost </a:t>
                </a:r>
                <a14:m>
                  <m:oMath xmlns:m="http://schemas.openxmlformats.org/officeDocument/2006/math">
                    <m:sSub>
                      <m:sSubPr>
                        <m:ctrlPr>
                          <a:rPr lang="cs-CZ" i="1">
                            <a:latin typeface="Cambria Math" panose="02040503050406030204" pitchFamily="18" charset="0"/>
                          </a:rPr>
                        </m:ctrlPr>
                      </m:sSubPr>
                      <m:e>
                        <m:r>
                          <a:rPr lang="cs-CZ" i="1">
                            <a:latin typeface="Cambria Math"/>
                          </a:rPr>
                          <m:t>𝑈</m:t>
                        </m:r>
                      </m:e>
                      <m:sub>
                        <m:r>
                          <a:rPr lang="cs-CZ" b="0" i="1" smtClean="0">
                            <a:latin typeface="Cambria Math"/>
                          </a:rPr>
                          <m:t>𝑖</m:t>
                        </m:r>
                      </m:sub>
                    </m:sSub>
                  </m:oMath>
                </a14:m>
                <a:r>
                  <a:rPr lang="cs-CZ" b="1" dirty="0"/>
                  <a:t> je 2,4 . 10</a:t>
                </a:r>
                <a:r>
                  <a:rPr lang="cs-CZ" b="1" baseline="30000" dirty="0"/>
                  <a:t>-2</a:t>
                </a:r>
                <a:r>
                  <a:rPr lang="cs-CZ" b="1" dirty="0"/>
                  <a:t> V, tj. 24 </a:t>
                </a:r>
                <a:r>
                  <a:rPr lang="cs-CZ" b="1" dirty="0" err="1"/>
                  <a:t>mV</a:t>
                </a:r>
                <a:endParaRPr lang="cs-CZ" b="1" dirty="0"/>
              </a:p>
            </p:txBody>
          </p:sp>
        </mc:Choice>
        <mc:Fallback xmlns="">
          <p:sp>
            <p:nvSpPr>
              <p:cNvPr id="3" name="TextovéPole 2"/>
              <p:cNvSpPr txBox="1">
                <a:spLocks noRot="1" noChangeAspect="1" noMove="1" noResize="1" noEditPoints="1" noAdjustHandles="1" noChangeArrowheads="1" noChangeShapeType="1" noTextEdit="1"/>
              </p:cNvSpPr>
              <p:nvPr/>
            </p:nvSpPr>
            <p:spPr>
              <a:xfrm>
                <a:off x="2952310" y="1412776"/>
                <a:ext cx="6744090" cy="3537828"/>
              </a:xfrm>
              <a:prstGeom prst="rect">
                <a:avLst/>
              </a:prstGeom>
              <a:blipFill>
                <a:blip r:embed="rId2"/>
                <a:stretch>
                  <a:fillRect l="-723" t="-1034" b="-1897"/>
                </a:stretch>
              </a:blipFill>
            </p:spPr>
            <p:txBody>
              <a:bodyPr/>
              <a:lstStyle/>
              <a:p>
                <a:r>
                  <a:rPr lang="cs-CZ">
                    <a:noFill/>
                  </a:rPr>
                  <a:t> </a:t>
                </a:r>
              </a:p>
            </p:txBody>
          </p:sp>
        </mc:Fallback>
      </mc:AlternateContent>
      <p:cxnSp>
        <p:nvCxnSpPr>
          <p:cNvPr id="5" name="Přímá spojnice 4"/>
          <p:cNvCxnSpPr/>
          <p:nvPr/>
        </p:nvCxnSpPr>
        <p:spPr>
          <a:xfrm>
            <a:off x="3071664" y="2708920"/>
            <a:ext cx="5904656" cy="0"/>
          </a:xfrm>
          <a:prstGeom prst="line">
            <a:avLst/>
          </a:prstGeom>
        </p:spPr>
        <p:style>
          <a:lnRef idx="1">
            <a:schemeClr val="accent1"/>
          </a:lnRef>
          <a:fillRef idx="0">
            <a:schemeClr val="accent1"/>
          </a:fillRef>
          <a:effectRef idx="0">
            <a:schemeClr val="accent1"/>
          </a:effectRef>
          <a:fontRef idx="minor">
            <a:schemeClr val="tx1"/>
          </a:fontRef>
        </p:style>
      </p:cxnSp>
      <p:sp>
        <p:nvSpPr>
          <p:cNvPr id="6" name="TextovéPole 5"/>
          <p:cNvSpPr txBox="1"/>
          <p:nvPr/>
        </p:nvSpPr>
        <p:spPr>
          <a:xfrm>
            <a:off x="10070232" y="5949280"/>
            <a:ext cx="1512168" cy="369332"/>
          </a:xfrm>
          <a:prstGeom prst="rect">
            <a:avLst/>
          </a:prstGeom>
          <a:noFill/>
        </p:spPr>
        <p:txBody>
          <a:bodyPr wrap="square" rtlCol="0">
            <a:spAutoFit/>
          </a:bodyPr>
          <a:lstStyle/>
          <a:p>
            <a:r>
              <a:rPr lang="cs-CZ" dirty="0">
                <a:hlinkClick r:id="rId3" action="ppaction://hlinksldjump"/>
              </a:rPr>
              <a:t>Zpět na úlohy</a:t>
            </a:r>
            <a:endParaRPr lang="cs-CZ" dirty="0"/>
          </a:p>
        </p:txBody>
      </p:sp>
    </p:spTree>
    <p:extLst>
      <p:ext uri="{BB962C8B-B14F-4D97-AF65-F5344CB8AC3E}">
        <p14:creationId xmlns:p14="http://schemas.microsoft.com/office/powerpoint/2010/main" val="96331312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1981200" y="274638"/>
            <a:ext cx="8229600" cy="706090"/>
          </a:xfrm>
        </p:spPr>
        <p:txBody>
          <a:bodyPr/>
          <a:lstStyle/>
          <a:p>
            <a:r>
              <a:rPr lang="cs-CZ" sz="3200" dirty="0"/>
              <a:t>Odvození Faradayova indukčního zákona - 1</a:t>
            </a:r>
          </a:p>
        </p:txBody>
      </p:sp>
      <mc:AlternateContent xmlns:mc="http://schemas.openxmlformats.org/markup-compatibility/2006" xmlns:a14="http://schemas.microsoft.com/office/drawing/2010/main">
        <mc:Choice Requires="a14">
          <p:sp>
            <p:nvSpPr>
              <p:cNvPr id="3" name="TextovéPole 2"/>
              <p:cNvSpPr txBox="1"/>
              <p:nvPr/>
            </p:nvSpPr>
            <p:spPr>
              <a:xfrm>
                <a:off x="2279576" y="1124744"/>
                <a:ext cx="7704856" cy="4415248"/>
              </a:xfrm>
              <a:prstGeom prst="rect">
                <a:avLst/>
              </a:prstGeom>
              <a:noFill/>
            </p:spPr>
            <p:txBody>
              <a:bodyPr wrap="square" rtlCol="0">
                <a:spAutoFit/>
              </a:bodyPr>
              <a:lstStyle/>
              <a:p>
                <a:r>
                  <a:rPr lang="cs-CZ" b="1" dirty="0"/>
                  <a:t>Částice s nábojem v magnetickém poli:</a:t>
                </a:r>
              </a:p>
              <a:p>
                <a:r>
                  <a:rPr lang="cs-CZ" dirty="0"/>
                  <a:t>Pro náboj </a:t>
                </a:r>
                <a14:m>
                  <m:oMath xmlns:m="http://schemas.openxmlformats.org/officeDocument/2006/math">
                    <m:r>
                      <a:rPr lang="cs-CZ" i="1" dirty="0" smtClean="0">
                        <a:latin typeface="Cambria Math"/>
                      </a:rPr>
                      <m:t>𝑄</m:t>
                    </m:r>
                  </m:oMath>
                </a14:m>
                <a:r>
                  <a:rPr lang="cs-CZ" dirty="0"/>
                  <a:t> platí </a:t>
                </a:r>
                <a14:m>
                  <m:oMath xmlns:m="http://schemas.openxmlformats.org/officeDocument/2006/math">
                    <m:r>
                      <a:rPr lang="cs-CZ" i="1" dirty="0" smtClean="0">
                        <a:latin typeface="Cambria Math"/>
                      </a:rPr>
                      <m:t>𝑄</m:t>
                    </m:r>
                    <m:r>
                      <a:rPr lang="cs-CZ" i="1" dirty="0" smtClean="0">
                        <a:latin typeface="Cambria Math"/>
                      </a:rPr>
                      <m:t>= −</m:t>
                    </m:r>
                    <m:r>
                      <a:rPr lang="cs-CZ" i="1" dirty="0" smtClean="0">
                        <a:latin typeface="Cambria Math"/>
                      </a:rPr>
                      <m:t>𝑒</m:t>
                    </m:r>
                    <m:r>
                      <a:rPr lang="cs-CZ" i="1" dirty="0" smtClean="0">
                        <a:latin typeface="Cambria Math"/>
                      </a:rPr>
                      <m:t> . </m:t>
                    </m:r>
                    <m:r>
                      <a:rPr lang="cs-CZ" i="1" dirty="0" smtClean="0">
                        <a:latin typeface="Cambria Math"/>
                      </a:rPr>
                      <m:t>𝑁</m:t>
                    </m:r>
                  </m:oMath>
                </a14:m>
                <a:r>
                  <a:rPr lang="cs-CZ" dirty="0"/>
                  <a:t>, kde </a:t>
                </a:r>
                <a14:m>
                  <m:oMath xmlns:m="http://schemas.openxmlformats.org/officeDocument/2006/math">
                    <m:r>
                      <a:rPr lang="cs-CZ" i="1" dirty="0" smtClean="0">
                        <a:latin typeface="Cambria Math"/>
                      </a:rPr>
                      <m:t>𝑁</m:t>
                    </m:r>
                  </m:oMath>
                </a14:m>
                <a:r>
                  <a:rPr lang="cs-CZ" dirty="0"/>
                  <a:t> je počet volných elektronů.</a:t>
                </a:r>
              </a:p>
              <a:p>
                <a:endParaRPr lang="cs-CZ" dirty="0"/>
              </a:p>
              <a:p>
                <a:r>
                  <a:rPr lang="cs-CZ" dirty="0"/>
                  <a:t>Volné elektrony se pohybují rychlostí </a:t>
                </a:r>
                <a14:m>
                  <m:oMath xmlns:m="http://schemas.openxmlformats.org/officeDocument/2006/math">
                    <m:r>
                      <a:rPr lang="cs-CZ" i="1" dirty="0" smtClean="0">
                        <a:latin typeface="Cambria Math"/>
                      </a:rPr>
                      <m:t>𝑣</m:t>
                    </m:r>
                  </m:oMath>
                </a14:m>
                <a:r>
                  <a:rPr lang="cs-CZ" dirty="0"/>
                  <a:t> ve směru vodiče délky </a:t>
                </a:r>
                <a14:m>
                  <m:oMath xmlns:m="http://schemas.openxmlformats.org/officeDocument/2006/math">
                    <m:r>
                      <a:rPr lang="cs-CZ" i="1" dirty="0" smtClean="0">
                        <a:latin typeface="Cambria Math"/>
                      </a:rPr>
                      <m:t>𝑙</m:t>
                    </m:r>
                  </m:oMath>
                </a14:m>
                <a:r>
                  <a:rPr lang="cs-CZ" dirty="0"/>
                  <a:t> a dráhu </a:t>
                </a:r>
                <a14:m>
                  <m:oMath xmlns:m="http://schemas.openxmlformats.org/officeDocument/2006/math">
                    <m:r>
                      <a:rPr lang="cs-CZ" i="1" dirty="0" smtClean="0">
                        <a:latin typeface="Cambria Math"/>
                      </a:rPr>
                      <m:t>𝑙</m:t>
                    </m:r>
                  </m:oMath>
                </a14:m>
                <a:r>
                  <a:rPr lang="cs-CZ" dirty="0"/>
                  <a:t> urazí za čas   </a:t>
                </a:r>
                <a14:m>
                  <m:oMath xmlns:m="http://schemas.openxmlformats.org/officeDocument/2006/math">
                    <m:r>
                      <a:rPr lang="cs-CZ" b="0" i="1" smtClean="0">
                        <a:latin typeface="Cambria Math"/>
                      </a:rPr>
                      <m:t>𝑡</m:t>
                    </m:r>
                    <m:r>
                      <a:rPr lang="cs-CZ" b="0" i="1" smtClean="0">
                        <a:latin typeface="Cambria Math"/>
                      </a:rPr>
                      <m:t> = </m:t>
                    </m:r>
                    <m:f>
                      <m:fPr>
                        <m:ctrlPr>
                          <a:rPr lang="cs-CZ" b="0" i="1" smtClean="0">
                            <a:latin typeface="Cambria Math" panose="02040503050406030204" pitchFamily="18" charset="0"/>
                            <a:ea typeface="Cambria Math"/>
                          </a:rPr>
                        </m:ctrlPr>
                      </m:fPr>
                      <m:num>
                        <m:r>
                          <a:rPr lang="cs-CZ" b="0" i="1" smtClean="0">
                            <a:latin typeface="Cambria Math"/>
                            <a:ea typeface="Cambria Math"/>
                          </a:rPr>
                          <m:t>𝑙</m:t>
                        </m:r>
                      </m:num>
                      <m:den>
                        <m:r>
                          <a:rPr lang="cs-CZ" b="0" i="1" smtClean="0">
                            <a:latin typeface="Cambria Math"/>
                            <a:ea typeface="Cambria Math"/>
                          </a:rPr>
                          <m:t>𝑣</m:t>
                        </m:r>
                      </m:den>
                    </m:f>
                  </m:oMath>
                </a14:m>
                <a:r>
                  <a:rPr lang="cs-CZ" dirty="0"/>
                  <a:t> .  Za dobu </a:t>
                </a:r>
                <a14:m>
                  <m:oMath xmlns:m="http://schemas.openxmlformats.org/officeDocument/2006/math">
                    <m:r>
                      <a:rPr lang="cs-CZ" i="1">
                        <a:latin typeface="Cambria Math"/>
                      </a:rPr>
                      <m:t>𝑡</m:t>
                    </m:r>
                  </m:oMath>
                </a14:m>
                <a:r>
                  <a:rPr lang="cs-CZ" dirty="0"/>
                  <a:t> proteče vodičem náboj </a:t>
                </a:r>
                <a14:m>
                  <m:oMath xmlns:m="http://schemas.openxmlformats.org/officeDocument/2006/math">
                    <m:r>
                      <a:rPr lang="cs-CZ" i="1" dirty="0">
                        <a:latin typeface="Cambria Math"/>
                      </a:rPr>
                      <m:t>𝑄</m:t>
                    </m:r>
                  </m:oMath>
                </a14:m>
                <a:r>
                  <a:rPr lang="cs-CZ" dirty="0"/>
                  <a:t> a proud </a:t>
                </a:r>
                <a14:m>
                  <m:oMath xmlns:m="http://schemas.openxmlformats.org/officeDocument/2006/math">
                    <m:r>
                      <a:rPr lang="cs-CZ" b="0" i="1" smtClean="0">
                        <a:latin typeface="Cambria Math"/>
                      </a:rPr>
                      <m:t>𝐼</m:t>
                    </m:r>
                    <m:r>
                      <a:rPr lang="cs-CZ" b="0" i="1" smtClean="0">
                        <a:latin typeface="Cambria Math"/>
                      </a:rPr>
                      <m:t>=</m:t>
                    </m:r>
                    <m:f>
                      <m:fPr>
                        <m:ctrlPr>
                          <a:rPr lang="cs-CZ" b="0" i="1" smtClean="0">
                            <a:latin typeface="Cambria Math" panose="02040503050406030204" pitchFamily="18" charset="0"/>
                          </a:rPr>
                        </m:ctrlPr>
                      </m:fPr>
                      <m:num>
                        <m:d>
                          <m:dPr>
                            <m:begChr m:val="|"/>
                            <m:endChr m:val="|"/>
                            <m:ctrlPr>
                              <a:rPr lang="cs-CZ" b="0" i="1" smtClean="0">
                                <a:latin typeface="Cambria Math" panose="02040503050406030204" pitchFamily="18" charset="0"/>
                              </a:rPr>
                            </m:ctrlPr>
                          </m:dPr>
                          <m:e>
                            <m:r>
                              <a:rPr lang="cs-CZ" b="0" i="1" smtClean="0">
                                <a:latin typeface="Cambria Math"/>
                              </a:rPr>
                              <m:t>𝑄</m:t>
                            </m:r>
                          </m:e>
                        </m:d>
                      </m:num>
                      <m:den>
                        <m:r>
                          <a:rPr lang="cs-CZ" b="0" i="1" smtClean="0">
                            <a:latin typeface="Cambria Math"/>
                          </a:rPr>
                          <m:t>𝑡</m:t>
                        </m:r>
                      </m:den>
                    </m:f>
                  </m:oMath>
                </a14:m>
                <a:r>
                  <a:rPr lang="cs-CZ" dirty="0"/>
                  <a:t> .</a:t>
                </a:r>
              </a:p>
              <a:p>
                <a:r>
                  <a:rPr lang="cs-CZ" dirty="0"/>
                  <a:t>Dosadíme-li za </a:t>
                </a:r>
                <a14:m>
                  <m:oMath xmlns:m="http://schemas.openxmlformats.org/officeDocument/2006/math">
                    <m:r>
                      <a:rPr lang="cs-CZ" i="1" dirty="0">
                        <a:latin typeface="Cambria Math"/>
                      </a:rPr>
                      <m:t>𝑄</m:t>
                    </m:r>
                    <m:r>
                      <a:rPr lang="cs-CZ" i="1" dirty="0">
                        <a:latin typeface="Cambria Math"/>
                      </a:rPr>
                      <m:t>= −</m:t>
                    </m:r>
                    <m:r>
                      <a:rPr lang="cs-CZ" i="1" dirty="0">
                        <a:latin typeface="Cambria Math"/>
                      </a:rPr>
                      <m:t>𝑒</m:t>
                    </m:r>
                    <m:r>
                      <a:rPr lang="cs-CZ" i="1" dirty="0">
                        <a:latin typeface="Cambria Math"/>
                      </a:rPr>
                      <m:t> . </m:t>
                    </m:r>
                    <m:r>
                      <a:rPr lang="cs-CZ" i="1" dirty="0">
                        <a:latin typeface="Cambria Math"/>
                      </a:rPr>
                      <m:t>𝑁</m:t>
                    </m:r>
                  </m:oMath>
                </a14:m>
                <a:r>
                  <a:rPr lang="cs-CZ" dirty="0"/>
                  <a:t> a </a:t>
                </a:r>
                <a14:m>
                  <m:oMath xmlns:m="http://schemas.openxmlformats.org/officeDocument/2006/math">
                    <m:r>
                      <a:rPr lang="cs-CZ" i="1">
                        <a:latin typeface="Cambria Math"/>
                      </a:rPr>
                      <m:t>𝑡</m:t>
                    </m:r>
                    <m:r>
                      <a:rPr lang="cs-CZ" i="1">
                        <a:latin typeface="Cambria Math"/>
                      </a:rPr>
                      <m:t> = </m:t>
                    </m:r>
                    <m:f>
                      <m:fPr>
                        <m:ctrlPr>
                          <a:rPr lang="cs-CZ" i="1">
                            <a:latin typeface="Cambria Math" panose="02040503050406030204" pitchFamily="18" charset="0"/>
                            <a:ea typeface="Cambria Math"/>
                          </a:rPr>
                        </m:ctrlPr>
                      </m:fPr>
                      <m:num>
                        <m:r>
                          <a:rPr lang="cs-CZ" i="1">
                            <a:latin typeface="Cambria Math"/>
                            <a:ea typeface="Cambria Math"/>
                          </a:rPr>
                          <m:t>𝑙</m:t>
                        </m:r>
                      </m:num>
                      <m:den>
                        <m:r>
                          <a:rPr lang="cs-CZ" i="1">
                            <a:latin typeface="Cambria Math"/>
                            <a:ea typeface="Cambria Math"/>
                          </a:rPr>
                          <m:t>𝑣</m:t>
                        </m:r>
                      </m:den>
                    </m:f>
                  </m:oMath>
                </a14:m>
                <a:r>
                  <a:rPr lang="cs-CZ" dirty="0"/>
                  <a:t> dostaneme po úpravě pro proud </a:t>
                </a:r>
                <a14:m>
                  <m:oMath xmlns:m="http://schemas.openxmlformats.org/officeDocument/2006/math">
                    <m:r>
                      <a:rPr lang="cs-CZ" i="1">
                        <a:latin typeface="Cambria Math"/>
                      </a:rPr>
                      <m:t>𝐼</m:t>
                    </m:r>
                  </m:oMath>
                </a14:m>
                <a:r>
                  <a:rPr lang="cs-CZ" dirty="0"/>
                  <a:t> vztah</a:t>
                </a:r>
              </a:p>
              <a:p>
                <a:pPr algn="ctr"/>
                <a14:m>
                  <m:oMath xmlns:m="http://schemas.openxmlformats.org/officeDocument/2006/math">
                    <m:r>
                      <a:rPr lang="cs-CZ" b="0" i="1" smtClean="0">
                        <a:latin typeface="Cambria Math"/>
                      </a:rPr>
                      <m:t>𝐼</m:t>
                    </m:r>
                    <m:r>
                      <a:rPr lang="cs-CZ" b="0" i="1" smtClean="0">
                        <a:latin typeface="Cambria Math"/>
                        <a:ea typeface="Cambria Math"/>
                      </a:rPr>
                      <m:t>=</m:t>
                    </m:r>
                    <m:f>
                      <m:fPr>
                        <m:ctrlPr>
                          <a:rPr lang="cs-CZ" b="0" i="1" smtClean="0">
                            <a:latin typeface="Cambria Math" panose="02040503050406030204" pitchFamily="18" charset="0"/>
                            <a:ea typeface="Cambria Math"/>
                          </a:rPr>
                        </m:ctrlPr>
                      </m:fPr>
                      <m:num>
                        <m:d>
                          <m:dPr>
                            <m:begChr m:val="|"/>
                            <m:endChr m:val="|"/>
                            <m:ctrlPr>
                              <a:rPr lang="cs-CZ" b="0" i="1" smtClean="0">
                                <a:latin typeface="Cambria Math" panose="02040503050406030204" pitchFamily="18" charset="0"/>
                                <a:ea typeface="Cambria Math"/>
                              </a:rPr>
                            </m:ctrlPr>
                          </m:dPr>
                          <m:e>
                            <m:r>
                              <a:rPr lang="cs-CZ" b="0" i="1" smtClean="0">
                                <a:latin typeface="Cambria Math"/>
                                <a:ea typeface="Cambria Math"/>
                              </a:rPr>
                              <m:t>𝑄</m:t>
                            </m:r>
                          </m:e>
                        </m:d>
                      </m:num>
                      <m:den>
                        <m:r>
                          <a:rPr lang="cs-CZ" b="0" i="1" smtClean="0">
                            <a:latin typeface="Cambria Math"/>
                            <a:ea typeface="Cambria Math"/>
                          </a:rPr>
                          <m:t>𝑡</m:t>
                        </m:r>
                      </m:den>
                    </m:f>
                    <m:r>
                      <a:rPr lang="cs-CZ" b="0" i="1" smtClean="0">
                        <a:latin typeface="Cambria Math"/>
                        <a:ea typeface="Cambria Math"/>
                      </a:rPr>
                      <m:t> =</m:t>
                    </m:r>
                    <m:f>
                      <m:fPr>
                        <m:ctrlPr>
                          <a:rPr lang="cs-CZ" b="0" i="1" smtClean="0">
                            <a:latin typeface="Cambria Math" panose="02040503050406030204" pitchFamily="18" charset="0"/>
                            <a:ea typeface="Cambria Math"/>
                          </a:rPr>
                        </m:ctrlPr>
                      </m:fPr>
                      <m:num>
                        <m:r>
                          <a:rPr lang="cs-CZ" b="0" i="1" smtClean="0">
                            <a:latin typeface="Cambria Math"/>
                            <a:ea typeface="Cambria Math"/>
                          </a:rPr>
                          <m:t>𝑁</m:t>
                        </m:r>
                        <m:r>
                          <a:rPr lang="cs-CZ" b="0" i="1" smtClean="0">
                            <a:latin typeface="Cambria Math"/>
                            <a:ea typeface="Cambria Math"/>
                          </a:rPr>
                          <m:t>∙</m:t>
                        </m:r>
                        <m:r>
                          <a:rPr lang="cs-CZ" b="0" i="1" smtClean="0">
                            <a:latin typeface="Cambria Math"/>
                            <a:ea typeface="Cambria Math"/>
                          </a:rPr>
                          <m:t>𝑒</m:t>
                        </m:r>
                        <m:r>
                          <a:rPr lang="cs-CZ" b="0" i="1" smtClean="0">
                            <a:latin typeface="Cambria Math"/>
                            <a:ea typeface="Cambria Math"/>
                          </a:rPr>
                          <m:t>∙</m:t>
                        </m:r>
                        <m:r>
                          <a:rPr lang="cs-CZ" b="0" i="1" smtClean="0">
                            <a:latin typeface="Cambria Math"/>
                            <a:ea typeface="Cambria Math"/>
                          </a:rPr>
                          <m:t>𝑣</m:t>
                        </m:r>
                      </m:num>
                      <m:den>
                        <m:r>
                          <a:rPr lang="cs-CZ" b="0" i="1" smtClean="0">
                            <a:latin typeface="Cambria Math"/>
                            <a:ea typeface="Cambria Math"/>
                          </a:rPr>
                          <m:t>𝑙</m:t>
                        </m:r>
                      </m:den>
                    </m:f>
                  </m:oMath>
                </a14:m>
                <a:r>
                  <a:rPr lang="cs-CZ" dirty="0"/>
                  <a:t> </a:t>
                </a:r>
              </a:p>
              <a:p>
                <a:r>
                  <a:rPr lang="cs-CZ" dirty="0"/>
                  <a:t>Pro sílu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a:rPr>
                          <m:t>𝐹</m:t>
                        </m:r>
                      </m:e>
                      <m:sub>
                        <m:r>
                          <a:rPr lang="cs-CZ" b="0" i="1" smtClean="0">
                            <a:latin typeface="Cambria Math"/>
                          </a:rPr>
                          <m:t>𝑚</m:t>
                        </m:r>
                      </m:sub>
                    </m:sSub>
                    <m:r>
                      <a:rPr lang="cs-CZ" i="1" smtClean="0">
                        <a:latin typeface="Cambria Math"/>
                        <a:ea typeface="Cambria Math"/>
                      </a:rPr>
                      <m:t>=</m:t>
                    </m:r>
                    <m:r>
                      <a:rPr lang="cs-CZ" b="0" i="1" smtClean="0">
                        <a:latin typeface="Cambria Math"/>
                        <a:ea typeface="Cambria Math"/>
                      </a:rPr>
                      <m:t>𝐵</m:t>
                    </m:r>
                    <m:r>
                      <a:rPr lang="cs-CZ" b="0" i="1" smtClean="0">
                        <a:latin typeface="Cambria Math"/>
                        <a:ea typeface="Cambria Math"/>
                      </a:rPr>
                      <m:t>∙</m:t>
                    </m:r>
                    <m:r>
                      <a:rPr lang="cs-CZ" b="0" i="1" smtClean="0">
                        <a:latin typeface="Cambria Math"/>
                        <a:ea typeface="Cambria Math"/>
                      </a:rPr>
                      <m:t>𝐼</m:t>
                    </m:r>
                    <m:r>
                      <a:rPr lang="cs-CZ" b="0" i="1" smtClean="0">
                        <a:latin typeface="Cambria Math"/>
                        <a:ea typeface="Cambria Math"/>
                      </a:rPr>
                      <m:t>∙</m:t>
                    </m:r>
                    <m:r>
                      <a:rPr lang="cs-CZ" b="0" i="1" smtClean="0">
                        <a:latin typeface="Cambria Math"/>
                        <a:ea typeface="Cambria Math"/>
                      </a:rPr>
                      <m:t>𝑙</m:t>
                    </m:r>
                  </m:oMath>
                </a14:m>
                <a:r>
                  <a:rPr lang="cs-CZ" dirty="0"/>
                  <a:t> pak dosazením dostaneme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a:rPr>
                          <m:t>𝐹</m:t>
                        </m:r>
                      </m:e>
                      <m:sub>
                        <m:r>
                          <a:rPr lang="cs-CZ" b="0" i="1" smtClean="0">
                            <a:latin typeface="Cambria Math"/>
                          </a:rPr>
                          <m:t>𝑚</m:t>
                        </m:r>
                      </m:sub>
                    </m:sSub>
                    <m:r>
                      <a:rPr lang="cs-CZ" i="1" smtClean="0">
                        <a:latin typeface="Cambria Math"/>
                        <a:ea typeface="Cambria Math"/>
                      </a:rPr>
                      <m:t>=</m:t>
                    </m:r>
                    <m:r>
                      <a:rPr lang="cs-CZ" b="0" i="1" smtClean="0">
                        <a:latin typeface="Cambria Math"/>
                        <a:ea typeface="Cambria Math"/>
                      </a:rPr>
                      <m:t>𝐵</m:t>
                    </m:r>
                    <m:r>
                      <a:rPr lang="cs-CZ" b="0" i="1" smtClean="0">
                        <a:latin typeface="Cambria Math"/>
                        <a:ea typeface="Cambria Math"/>
                      </a:rPr>
                      <m:t>∙</m:t>
                    </m:r>
                    <m:f>
                      <m:fPr>
                        <m:ctrlPr>
                          <a:rPr lang="cs-CZ" b="0" i="1" smtClean="0">
                            <a:latin typeface="Cambria Math" panose="02040503050406030204" pitchFamily="18" charset="0"/>
                            <a:ea typeface="Cambria Math"/>
                          </a:rPr>
                        </m:ctrlPr>
                      </m:fPr>
                      <m:num>
                        <m:r>
                          <a:rPr lang="cs-CZ" b="0" i="1" smtClean="0">
                            <a:latin typeface="Cambria Math"/>
                            <a:ea typeface="Cambria Math"/>
                          </a:rPr>
                          <m:t>𝑁</m:t>
                        </m:r>
                        <m:r>
                          <a:rPr lang="cs-CZ" b="0" i="1" smtClean="0">
                            <a:latin typeface="Cambria Math"/>
                            <a:ea typeface="Cambria Math"/>
                          </a:rPr>
                          <m:t>∙</m:t>
                        </m:r>
                        <m:r>
                          <a:rPr lang="cs-CZ" b="0" i="1" smtClean="0">
                            <a:latin typeface="Cambria Math"/>
                            <a:ea typeface="Cambria Math"/>
                          </a:rPr>
                          <m:t>𝑒</m:t>
                        </m:r>
                        <m:r>
                          <a:rPr lang="cs-CZ" b="0" i="1" smtClean="0">
                            <a:latin typeface="Cambria Math"/>
                            <a:ea typeface="Cambria Math"/>
                          </a:rPr>
                          <m:t>∙</m:t>
                        </m:r>
                        <m:r>
                          <a:rPr lang="cs-CZ" b="0" i="1" smtClean="0">
                            <a:latin typeface="Cambria Math"/>
                            <a:ea typeface="Cambria Math"/>
                          </a:rPr>
                          <m:t>𝑣</m:t>
                        </m:r>
                      </m:num>
                      <m:den>
                        <m:r>
                          <a:rPr lang="cs-CZ" b="0" i="1" smtClean="0">
                            <a:latin typeface="Cambria Math"/>
                            <a:ea typeface="Cambria Math"/>
                          </a:rPr>
                          <m:t>𝑙</m:t>
                        </m:r>
                      </m:den>
                    </m:f>
                    <m:r>
                      <a:rPr lang="cs-CZ" b="0" i="1" smtClean="0">
                        <a:latin typeface="Cambria Math"/>
                        <a:ea typeface="Cambria Math"/>
                      </a:rPr>
                      <m:t>∙</m:t>
                    </m:r>
                    <m:r>
                      <a:rPr lang="cs-CZ" b="0" i="1" smtClean="0">
                        <a:latin typeface="Cambria Math"/>
                        <a:ea typeface="Cambria Math"/>
                      </a:rPr>
                      <m:t>𝑙</m:t>
                    </m:r>
                  </m:oMath>
                </a14:m>
                <a:r>
                  <a:rPr lang="cs-CZ" dirty="0"/>
                  <a:t> .</a:t>
                </a:r>
              </a:p>
              <a:p>
                <a:endParaRPr lang="cs-CZ" dirty="0"/>
              </a:p>
              <a:p>
                <a:r>
                  <a:rPr lang="cs-CZ" dirty="0"/>
                  <a:t>Po úpravě krácením </a:t>
                </a:r>
                <a14:m>
                  <m:oMath xmlns:m="http://schemas.openxmlformats.org/officeDocument/2006/math">
                    <m:r>
                      <a:rPr lang="cs-CZ" i="1">
                        <a:latin typeface="Cambria Math"/>
                        <a:ea typeface="Cambria Math"/>
                      </a:rPr>
                      <m:t>𝑙</m:t>
                    </m:r>
                  </m:oMath>
                </a14:m>
                <a:r>
                  <a:rPr lang="cs-CZ" dirty="0"/>
                  <a:t> a </a:t>
                </a:r>
                <a14:m>
                  <m:oMath xmlns:m="http://schemas.openxmlformats.org/officeDocument/2006/math">
                    <m:r>
                      <m:rPr>
                        <m:sty m:val="p"/>
                      </m:rPr>
                      <a:rPr lang="cs-CZ" b="0" i="0" smtClean="0">
                        <a:latin typeface="Cambria Math"/>
                      </a:rPr>
                      <m:t>polo</m:t>
                    </m:r>
                    <m:r>
                      <a:rPr lang="cs-CZ" b="0" i="0" smtClean="0">
                        <a:latin typeface="Cambria Math"/>
                      </a:rPr>
                      <m:t>ž</m:t>
                    </m:r>
                    <m:r>
                      <m:rPr>
                        <m:sty m:val="p"/>
                      </m:rPr>
                      <a:rPr lang="cs-CZ" b="0" i="0" smtClean="0">
                        <a:latin typeface="Cambria Math"/>
                      </a:rPr>
                      <m:t>en</m:t>
                    </m:r>
                    <m:r>
                      <a:rPr lang="cs-CZ" b="0" i="0" smtClean="0">
                        <a:latin typeface="Cambria Math"/>
                      </a:rPr>
                      <m:t>í</m:t>
                    </m:r>
                    <m:r>
                      <m:rPr>
                        <m:sty m:val="p"/>
                      </m:rPr>
                      <a:rPr lang="cs-CZ" b="0" i="0" smtClean="0">
                        <a:latin typeface="Cambria Math"/>
                      </a:rPr>
                      <m:t>m</m:t>
                    </m:r>
                    <m:r>
                      <a:rPr lang="cs-CZ" b="0" i="0" smtClean="0">
                        <a:latin typeface="Cambria Math"/>
                      </a:rPr>
                      <m:t> </m:t>
                    </m:r>
                    <m:r>
                      <a:rPr lang="cs-CZ" b="0" i="1" smtClean="0">
                        <a:latin typeface="Cambria Math"/>
                      </a:rPr>
                      <m:t>𝑁</m:t>
                    </m:r>
                    <m:r>
                      <a:rPr lang="cs-CZ" b="0" i="1" smtClean="0">
                        <a:latin typeface="Cambria Math"/>
                        <a:ea typeface="Cambria Math"/>
                      </a:rPr>
                      <m:t>=1</m:t>
                    </m:r>
                  </m:oMath>
                </a14:m>
                <a:r>
                  <a:rPr lang="cs-CZ" dirty="0"/>
                  <a:t> (síla </a:t>
                </a:r>
                <a14:m>
                  <m:oMath xmlns:m="http://schemas.openxmlformats.org/officeDocument/2006/math">
                    <m:sSub>
                      <m:sSubPr>
                        <m:ctrlPr>
                          <a:rPr lang="cs-CZ" i="1">
                            <a:latin typeface="Cambria Math" panose="02040503050406030204" pitchFamily="18" charset="0"/>
                          </a:rPr>
                        </m:ctrlPr>
                      </m:sSubPr>
                      <m:e>
                        <m:r>
                          <a:rPr lang="cs-CZ" i="1">
                            <a:latin typeface="Cambria Math"/>
                          </a:rPr>
                          <m:t>𝐹</m:t>
                        </m:r>
                      </m:e>
                      <m:sub>
                        <m:r>
                          <a:rPr lang="cs-CZ" i="1">
                            <a:latin typeface="Cambria Math"/>
                          </a:rPr>
                          <m:t>𝑚</m:t>
                        </m:r>
                      </m:sub>
                    </m:sSub>
                  </m:oMath>
                </a14:m>
                <a:r>
                  <a:rPr lang="cs-CZ" dirty="0"/>
                  <a:t> pro jeden elektron) dostaneme konečný vztah pro sílu působící na elektron v magnetickém poli</a:t>
                </a:r>
              </a:p>
              <a:p>
                <a:endParaRPr lang="cs-CZ" dirty="0"/>
              </a:p>
              <a:p>
                <a:pPr/>
                <a14:m>
                  <m:oMathPara xmlns:m="http://schemas.openxmlformats.org/officeDocument/2006/math">
                    <m:oMathParaPr>
                      <m:jc m:val="centerGroup"/>
                    </m:oMathParaPr>
                    <m:oMath xmlns:m="http://schemas.openxmlformats.org/officeDocument/2006/math">
                      <m:sSub>
                        <m:sSubPr>
                          <m:ctrlPr>
                            <a:rPr lang="cs-CZ" sz="3200" i="1">
                              <a:latin typeface="Cambria Math" panose="02040503050406030204" pitchFamily="18" charset="0"/>
                            </a:rPr>
                          </m:ctrlPr>
                        </m:sSubPr>
                        <m:e>
                          <m:r>
                            <a:rPr lang="cs-CZ" sz="3200" i="1">
                              <a:latin typeface="Cambria Math"/>
                            </a:rPr>
                            <m:t>𝐹</m:t>
                          </m:r>
                        </m:e>
                        <m:sub>
                          <m:r>
                            <a:rPr lang="cs-CZ" sz="3200" i="1">
                              <a:latin typeface="Cambria Math"/>
                            </a:rPr>
                            <m:t>𝑚</m:t>
                          </m:r>
                        </m:sub>
                      </m:sSub>
                      <m:r>
                        <a:rPr lang="cs-CZ" sz="3200" i="1">
                          <a:latin typeface="Cambria Math"/>
                          <a:ea typeface="Cambria Math"/>
                        </a:rPr>
                        <m:t>=</m:t>
                      </m:r>
                      <m:r>
                        <a:rPr lang="cs-CZ" sz="3200" i="1">
                          <a:latin typeface="Cambria Math"/>
                          <a:ea typeface="Cambria Math"/>
                        </a:rPr>
                        <m:t>𝐵</m:t>
                      </m:r>
                      <m:r>
                        <a:rPr lang="cs-CZ" sz="3200" i="1">
                          <a:latin typeface="Cambria Math"/>
                          <a:ea typeface="Cambria Math"/>
                        </a:rPr>
                        <m:t>∙</m:t>
                      </m:r>
                      <m:r>
                        <a:rPr lang="cs-CZ" sz="3200" i="1">
                          <a:latin typeface="Cambria Math"/>
                          <a:ea typeface="Cambria Math"/>
                        </a:rPr>
                        <m:t>𝑒</m:t>
                      </m:r>
                      <m:r>
                        <a:rPr lang="cs-CZ" sz="3200" i="1">
                          <a:latin typeface="Cambria Math"/>
                          <a:ea typeface="Cambria Math"/>
                        </a:rPr>
                        <m:t>∙</m:t>
                      </m:r>
                      <m:r>
                        <a:rPr lang="cs-CZ" sz="3200" i="1">
                          <a:latin typeface="Cambria Math"/>
                          <a:ea typeface="Cambria Math"/>
                        </a:rPr>
                        <m:t>𝑣</m:t>
                      </m:r>
                    </m:oMath>
                  </m:oMathPara>
                </a14:m>
                <a:endParaRPr lang="cs-CZ" sz="3200" dirty="0"/>
              </a:p>
            </p:txBody>
          </p:sp>
        </mc:Choice>
        <mc:Fallback xmlns="">
          <p:sp>
            <p:nvSpPr>
              <p:cNvPr id="3" name="TextovéPole 2"/>
              <p:cNvSpPr txBox="1">
                <a:spLocks noRot="1" noChangeAspect="1" noMove="1" noResize="1" noEditPoints="1" noAdjustHandles="1" noChangeArrowheads="1" noChangeShapeType="1" noTextEdit="1"/>
              </p:cNvSpPr>
              <p:nvPr/>
            </p:nvSpPr>
            <p:spPr>
              <a:xfrm>
                <a:off x="2279576" y="1124744"/>
                <a:ext cx="7704856" cy="4415248"/>
              </a:xfrm>
              <a:prstGeom prst="rect">
                <a:avLst/>
              </a:prstGeom>
              <a:blipFill>
                <a:blip r:embed="rId2"/>
                <a:stretch>
                  <a:fillRect l="-712" t="-829" r="-712"/>
                </a:stretch>
              </a:blipFill>
            </p:spPr>
            <p:txBody>
              <a:bodyPr/>
              <a:lstStyle/>
              <a:p>
                <a:r>
                  <a:rPr lang="cs-CZ">
                    <a:noFill/>
                  </a:rPr>
                  <a:t> </a:t>
                </a:r>
              </a:p>
            </p:txBody>
          </p:sp>
        </mc:Fallback>
      </mc:AlternateContent>
    </p:spTree>
    <p:extLst>
      <p:ext uri="{BB962C8B-B14F-4D97-AF65-F5344CB8AC3E}">
        <p14:creationId xmlns:p14="http://schemas.microsoft.com/office/powerpoint/2010/main" val="55200854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1981200" y="274638"/>
            <a:ext cx="8229600" cy="706090"/>
          </a:xfrm>
        </p:spPr>
        <p:txBody>
          <a:bodyPr/>
          <a:lstStyle/>
          <a:p>
            <a:r>
              <a:rPr lang="cs-CZ" sz="3200" dirty="0"/>
              <a:t>Odvození Faradayova indukčního zákona - 2</a:t>
            </a:r>
          </a:p>
        </p:txBody>
      </p:sp>
      <mc:AlternateContent xmlns:mc="http://schemas.openxmlformats.org/markup-compatibility/2006" xmlns:a14="http://schemas.microsoft.com/office/drawing/2010/main">
        <mc:Choice Requires="a14">
          <p:sp>
            <p:nvSpPr>
              <p:cNvPr id="3" name="TextovéPole 2"/>
              <p:cNvSpPr txBox="1"/>
              <p:nvPr/>
            </p:nvSpPr>
            <p:spPr>
              <a:xfrm>
                <a:off x="1991544" y="908720"/>
                <a:ext cx="8280920" cy="2723566"/>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cs-CZ" sz="2000" i="1">
                              <a:latin typeface="Cambria Math" panose="02040503050406030204" pitchFamily="18" charset="0"/>
                            </a:rPr>
                          </m:ctrlPr>
                        </m:sSubPr>
                        <m:e>
                          <m:r>
                            <a:rPr lang="cs-CZ" sz="2000" i="1">
                              <a:latin typeface="Cambria Math"/>
                            </a:rPr>
                            <m:t>𝐹</m:t>
                          </m:r>
                        </m:e>
                        <m:sub>
                          <m:r>
                            <a:rPr lang="cs-CZ" sz="2000" i="1">
                              <a:latin typeface="Cambria Math"/>
                            </a:rPr>
                            <m:t>𝑚</m:t>
                          </m:r>
                        </m:sub>
                      </m:sSub>
                      <m:r>
                        <a:rPr lang="cs-CZ" sz="2000" i="1">
                          <a:latin typeface="Cambria Math"/>
                          <a:ea typeface="Cambria Math"/>
                        </a:rPr>
                        <m:t>=</m:t>
                      </m:r>
                      <m:r>
                        <a:rPr lang="cs-CZ" sz="2000" i="1">
                          <a:latin typeface="Cambria Math"/>
                          <a:ea typeface="Cambria Math"/>
                        </a:rPr>
                        <m:t>𝐵</m:t>
                      </m:r>
                      <m:r>
                        <a:rPr lang="cs-CZ" sz="2000" i="1">
                          <a:latin typeface="Cambria Math"/>
                          <a:ea typeface="Cambria Math"/>
                        </a:rPr>
                        <m:t>∙</m:t>
                      </m:r>
                      <m:r>
                        <a:rPr lang="cs-CZ" sz="2000" i="1">
                          <a:latin typeface="Cambria Math"/>
                          <a:ea typeface="Cambria Math"/>
                        </a:rPr>
                        <m:t>𝑒</m:t>
                      </m:r>
                      <m:r>
                        <a:rPr lang="cs-CZ" sz="2000" i="1">
                          <a:latin typeface="Cambria Math"/>
                          <a:ea typeface="Cambria Math"/>
                        </a:rPr>
                        <m:t>∙</m:t>
                      </m:r>
                      <m:r>
                        <a:rPr lang="cs-CZ" sz="2000" i="1">
                          <a:latin typeface="Cambria Math"/>
                          <a:ea typeface="Cambria Math"/>
                        </a:rPr>
                        <m:t>𝑣</m:t>
                      </m:r>
                    </m:oMath>
                  </m:oMathPara>
                </a14:m>
                <a:endParaRPr lang="cs-CZ" sz="2000" dirty="0"/>
              </a:p>
              <a:p>
                <a:r>
                  <a:rPr lang="cs-CZ" sz="2000" dirty="0"/>
                  <a:t>Při pohybu vodiče (viz obrázek) dojde působením síly </a:t>
                </a:r>
                <a14:m>
                  <m:oMath xmlns:m="http://schemas.openxmlformats.org/officeDocument/2006/math">
                    <m:sSub>
                      <m:sSubPr>
                        <m:ctrlPr>
                          <a:rPr lang="cs-CZ" sz="2000" i="1">
                            <a:latin typeface="Cambria Math" panose="02040503050406030204" pitchFamily="18" charset="0"/>
                          </a:rPr>
                        </m:ctrlPr>
                      </m:sSubPr>
                      <m:e>
                        <m:r>
                          <a:rPr lang="cs-CZ" sz="2000" i="1">
                            <a:latin typeface="Cambria Math"/>
                          </a:rPr>
                          <m:t>𝐹</m:t>
                        </m:r>
                      </m:e>
                      <m:sub>
                        <m:r>
                          <a:rPr lang="cs-CZ" sz="2000" i="1">
                            <a:latin typeface="Cambria Math"/>
                          </a:rPr>
                          <m:t>𝑚</m:t>
                        </m:r>
                      </m:sub>
                    </m:sSub>
                  </m:oMath>
                </a14:m>
                <a:r>
                  <a:rPr lang="cs-CZ" sz="2000" dirty="0"/>
                  <a:t> pohybu elektronů směrem k dolní části, kde vzniká záporný náboj. Horní část vodiče je nabita kladně, takže ve vodiči vzniká </a:t>
                </a:r>
                <a:r>
                  <a:rPr lang="cs-CZ" sz="2000" b="1" dirty="0"/>
                  <a:t>indukované elektrické pole</a:t>
                </a:r>
                <a:r>
                  <a:rPr lang="cs-CZ" sz="2000" dirty="0"/>
                  <a:t> o intenzitě</a:t>
                </a:r>
              </a:p>
              <a:p>
                <a:pPr algn="ctr"/>
                <a14:m>
                  <m:oMath xmlns:m="http://schemas.openxmlformats.org/officeDocument/2006/math">
                    <m:sSub>
                      <m:sSubPr>
                        <m:ctrlPr>
                          <a:rPr lang="cs-CZ" sz="2000" i="1">
                            <a:latin typeface="Cambria Math" panose="02040503050406030204" pitchFamily="18" charset="0"/>
                          </a:rPr>
                        </m:ctrlPr>
                      </m:sSubPr>
                      <m:e>
                        <m:r>
                          <a:rPr lang="cs-CZ" sz="2000" i="1">
                            <a:latin typeface="Cambria Math"/>
                          </a:rPr>
                          <m:t>𝐸</m:t>
                        </m:r>
                      </m:e>
                      <m:sub>
                        <m:r>
                          <a:rPr lang="cs-CZ" sz="2000" i="1">
                            <a:latin typeface="Cambria Math"/>
                          </a:rPr>
                          <m:t>𝑖</m:t>
                        </m:r>
                        <m:r>
                          <a:rPr lang="cs-CZ" sz="2000" i="1">
                            <a:latin typeface="Cambria Math"/>
                          </a:rPr>
                          <m:t> </m:t>
                        </m:r>
                      </m:sub>
                    </m:sSub>
                    <m:r>
                      <a:rPr lang="cs-CZ" sz="2000" i="1">
                        <a:latin typeface="Cambria Math"/>
                        <a:ea typeface="Cambria Math"/>
                      </a:rPr>
                      <m:t>=</m:t>
                    </m:r>
                    <m:f>
                      <m:fPr>
                        <m:ctrlPr>
                          <a:rPr lang="cs-CZ" sz="2000" i="1">
                            <a:latin typeface="Cambria Math" panose="02040503050406030204" pitchFamily="18" charset="0"/>
                            <a:ea typeface="Cambria Math"/>
                          </a:rPr>
                        </m:ctrlPr>
                      </m:fPr>
                      <m:num>
                        <m:sSub>
                          <m:sSubPr>
                            <m:ctrlPr>
                              <a:rPr lang="cs-CZ" sz="2000" i="1">
                                <a:latin typeface="Cambria Math" panose="02040503050406030204" pitchFamily="18" charset="0"/>
                                <a:ea typeface="Cambria Math"/>
                              </a:rPr>
                            </m:ctrlPr>
                          </m:sSubPr>
                          <m:e>
                            <m:r>
                              <a:rPr lang="cs-CZ" sz="2000" i="1">
                                <a:latin typeface="Cambria Math"/>
                                <a:ea typeface="Cambria Math"/>
                              </a:rPr>
                              <m:t>𝐹</m:t>
                            </m:r>
                          </m:e>
                          <m:sub>
                            <m:r>
                              <a:rPr lang="cs-CZ" sz="2000" i="1">
                                <a:latin typeface="Cambria Math"/>
                                <a:ea typeface="Cambria Math"/>
                              </a:rPr>
                              <m:t>𝑚</m:t>
                            </m:r>
                          </m:sub>
                        </m:sSub>
                      </m:num>
                      <m:den>
                        <m:r>
                          <a:rPr lang="cs-CZ" sz="2000" i="1">
                            <a:latin typeface="Cambria Math"/>
                            <a:ea typeface="Cambria Math"/>
                          </a:rPr>
                          <m:t>(−</m:t>
                        </m:r>
                        <m:r>
                          <a:rPr lang="cs-CZ" sz="2000" i="1">
                            <a:latin typeface="Cambria Math"/>
                            <a:ea typeface="Cambria Math"/>
                          </a:rPr>
                          <m:t>𝑒</m:t>
                        </m:r>
                        <m:r>
                          <a:rPr lang="cs-CZ" sz="2000" i="1">
                            <a:latin typeface="Cambria Math"/>
                            <a:ea typeface="Cambria Math"/>
                          </a:rPr>
                          <m:t>)</m:t>
                        </m:r>
                      </m:den>
                    </m:f>
                    <m:r>
                      <a:rPr lang="cs-CZ" sz="2000" i="1">
                        <a:latin typeface="Cambria Math"/>
                        <a:ea typeface="Cambria Math"/>
                      </a:rPr>
                      <m:t> </m:t>
                    </m:r>
                  </m:oMath>
                </a14:m>
                <a:r>
                  <a:rPr lang="cs-CZ" sz="2000" dirty="0"/>
                  <a:t> .</a:t>
                </a:r>
              </a:p>
              <a:p>
                <a:r>
                  <a:rPr lang="cs-CZ" sz="2000" dirty="0"/>
                  <a:t>Pro indukované napětí v elektrickém poli platí </a:t>
                </a:r>
              </a:p>
              <a:p>
                <a:pPr algn="ctr"/>
                <a14:m>
                  <m:oMath xmlns:m="http://schemas.openxmlformats.org/officeDocument/2006/math">
                    <m:sSub>
                      <m:sSubPr>
                        <m:ctrlPr>
                          <a:rPr lang="cs-CZ" sz="2000" i="1">
                            <a:latin typeface="Cambria Math" panose="02040503050406030204" pitchFamily="18" charset="0"/>
                          </a:rPr>
                        </m:ctrlPr>
                      </m:sSubPr>
                      <m:e>
                        <m:r>
                          <a:rPr lang="cs-CZ" sz="2000" i="1">
                            <a:latin typeface="Cambria Math"/>
                          </a:rPr>
                          <m:t>𝑈</m:t>
                        </m:r>
                      </m:e>
                      <m:sub>
                        <m:r>
                          <a:rPr lang="cs-CZ" sz="2000" i="1">
                            <a:latin typeface="Cambria Math"/>
                          </a:rPr>
                          <m:t>𝑖</m:t>
                        </m:r>
                      </m:sub>
                    </m:sSub>
                    <m:r>
                      <a:rPr lang="cs-CZ" sz="2000" i="1">
                        <a:latin typeface="Cambria Math"/>
                        <a:ea typeface="Cambria Math"/>
                      </a:rPr>
                      <m:t>=</m:t>
                    </m:r>
                    <m:sSub>
                      <m:sSubPr>
                        <m:ctrlPr>
                          <a:rPr lang="cs-CZ" sz="2000" i="1">
                            <a:latin typeface="Cambria Math" panose="02040503050406030204" pitchFamily="18" charset="0"/>
                            <a:ea typeface="Cambria Math"/>
                          </a:rPr>
                        </m:ctrlPr>
                      </m:sSubPr>
                      <m:e>
                        <m:r>
                          <a:rPr lang="cs-CZ" sz="2000" i="1">
                            <a:latin typeface="Cambria Math"/>
                            <a:ea typeface="Cambria Math"/>
                          </a:rPr>
                          <m:t>𝐸</m:t>
                        </m:r>
                      </m:e>
                      <m:sub>
                        <m:r>
                          <a:rPr lang="cs-CZ" sz="2000" i="1">
                            <a:latin typeface="Cambria Math"/>
                            <a:ea typeface="Cambria Math"/>
                          </a:rPr>
                          <m:t>𝑖</m:t>
                        </m:r>
                      </m:sub>
                    </m:sSub>
                    <m:r>
                      <a:rPr lang="cs-CZ" sz="2000" i="1">
                        <a:latin typeface="Cambria Math"/>
                        <a:ea typeface="Cambria Math"/>
                      </a:rPr>
                      <m:t>∙</m:t>
                    </m:r>
                    <m:r>
                      <a:rPr lang="cs-CZ" sz="2000" i="1">
                        <a:latin typeface="Cambria Math"/>
                        <a:ea typeface="Cambria Math"/>
                      </a:rPr>
                      <m:t>𝑙</m:t>
                    </m:r>
                    <m:r>
                      <a:rPr lang="cs-CZ" sz="2000" i="1">
                        <a:latin typeface="Cambria Math"/>
                        <a:ea typeface="Cambria Math"/>
                      </a:rPr>
                      <m:t>  </m:t>
                    </m:r>
                  </m:oMath>
                </a14:m>
                <a:r>
                  <a:rPr lang="cs-CZ" sz="2000" dirty="0"/>
                  <a:t>  a po dosazení nejprve za </a:t>
                </a:r>
                <a14:m>
                  <m:oMath xmlns:m="http://schemas.openxmlformats.org/officeDocument/2006/math">
                    <m:sSub>
                      <m:sSubPr>
                        <m:ctrlPr>
                          <a:rPr lang="cs-CZ" sz="2000" i="1">
                            <a:latin typeface="Cambria Math" panose="02040503050406030204" pitchFamily="18" charset="0"/>
                          </a:rPr>
                        </m:ctrlPr>
                      </m:sSubPr>
                      <m:e>
                        <m:r>
                          <a:rPr lang="cs-CZ" sz="2000" i="1">
                            <a:latin typeface="Cambria Math"/>
                          </a:rPr>
                          <m:t>𝐸</m:t>
                        </m:r>
                      </m:e>
                      <m:sub>
                        <m:r>
                          <a:rPr lang="cs-CZ" sz="2000" i="1">
                            <a:latin typeface="Cambria Math"/>
                          </a:rPr>
                          <m:t>𝑖</m:t>
                        </m:r>
                        <m:r>
                          <a:rPr lang="cs-CZ" sz="2000" i="1">
                            <a:latin typeface="Cambria Math"/>
                          </a:rPr>
                          <m:t> </m:t>
                        </m:r>
                      </m:sub>
                    </m:sSub>
                  </m:oMath>
                </a14:m>
                <a:r>
                  <a:rPr lang="cs-CZ" sz="2000" dirty="0"/>
                  <a:t> a pak za </a:t>
                </a:r>
                <a14:m>
                  <m:oMath xmlns:m="http://schemas.openxmlformats.org/officeDocument/2006/math">
                    <m:sSub>
                      <m:sSubPr>
                        <m:ctrlPr>
                          <a:rPr lang="cs-CZ" sz="2000" i="1">
                            <a:latin typeface="Cambria Math" panose="02040503050406030204" pitchFamily="18" charset="0"/>
                          </a:rPr>
                        </m:ctrlPr>
                      </m:sSubPr>
                      <m:e>
                        <m:r>
                          <a:rPr lang="cs-CZ" sz="2000" i="1">
                            <a:latin typeface="Cambria Math"/>
                          </a:rPr>
                          <m:t>𝐹</m:t>
                        </m:r>
                      </m:e>
                      <m:sub>
                        <m:r>
                          <a:rPr lang="cs-CZ" sz="2000" i="1">
                            <a:latin typeface="Cambria Math"/>
                          </a:rPr>
                          <m:t>𝑚</m:t>
                        </m:r>
                      </m:sub>
                    </m:sSub>
                  </m:oMath>
                </a14:m>
                <a:r>
                  <a:rPr lang="cs-CZ" sz="2000" dirty="0"/>
                  <a:t> dostaneme</a:t>
                </a:r>
              </a:p>
              <a:p>
                <a:pPr algn="ctr"/>
                <a14:m>
                  <m:oMathPara xmlns:m="http://schemas.openxmlformats.org/officeDocument/2006/math">
                    <m:oMathParaPr>
                      <m:jc m:val="centerGroup"/>
                    </m:oMathParaPr>
                    <m:oMath xmlns:m="http://schemas.openxmlformats.org/officeDocument/2006/math">
                      <m:sSub>
                        <m:sSubPr>
                          <m:ctrlPr>
                            <a:rPr lang="cs-CZ" sz="2000" b="1" i="1">
                              <a:latin typeface="Cambria Math" panose="02040503050406030204" pitchFamily="18" charset="0"/>
                            </a:rPr>
                          </m:ctrlPr>
                        </m:sSubPr>
                        <m:e>
                          <m:r>
                            <a:rPr lang="cs-CZ" sz="2000" b="1" i="1">
                              <a:latin typeface="Cambria Math"/>
                            </a:rPr>
                            <m:t>𝑼</m:t>
                          </m:r>
                        </m:e>
                        <m:sub>
                          <m:r>
                            <a:rPr lang="cs-CZ" sz="2000" b="1" i="1">
                              <a:latin typeface="Cambria Math"/>
                            </a:rPr>
                            <m:t>𝒊</m:t>
                          </m:r>
                        </m:sub>
                      </m:sSub>
                      <m:r>
                        <a:rPr lang="cs-CZ" sz="2000" b="1" i="1">
                          <a:latin typeface="Cambria Math"/>
                          <a:ea typeface="Cambria Math"/>
                        </a:rPr>
                        <m:t>=</m:t>
                      </m:r>
                      <m:r>
                        <a:rPr lang="cs-CZ" sz="2000" b="1" i="1">
                          <a:latin typeface="Cambria Math"/>
                          <a:ea typeface="Cambria Math"/>
                        </a:rPr>
                        <m:t>𝑩</m:t>
                      </m:r>
                      <m:r>
                        <a:rPr lang="cs-CZ" sz="2000" b="1" i="1">
                          <a:latin typeface="Cambria Math"/>
                          <a:ea typeface="Cambria Math"/>
                        </a:rPr>
                        <m:t> ∙</m:t>
                      </m:r>
                      <m:r>
                        <a:rPr lang="cs-CZ" sz="2000" b="1" i="1">
                          <a:latin typeface="Cambria Math"/>
                          <a:ea typeface="Cambria Math"/>
                        </a:rPr>
                        <m:t>𝒗</m:t>
                      </m:r>
                      <m:r>
                        <a:rPr lang="cs-CZ" sz="2000" b="1" i="1">
                          <a:latin typeface="Cambria Math"/>
                          <a:ea typeface="Cambria Math"/>
                        </a:rPr>
                        <m:t>∙</m:t>
                      </m:r>
                      <m:r>
                        <a:rPr lang="cs-CZ" sz="2000" b="1" i="1">
                          <a:latin typeface="Cambria Math"/>
                          <a:ea typeface="Cambria Math"/>
                        </a:rPr>
                        <m:t>𝒍</m:t>
                      </m:r>
                    </m:oMath>
                  </m:oMathPara>
                </a14:m>
                <a:endParaRPr lang="cs-CZ" sz="2000" b="1" dirty="0"/>
              </a:p>
            </p:txBody>
          </p:sp>
        </mc:Choice>
        <mc:Fallback xmlns="">
          <p:sp>
            <p:nvSpPr>
              <p:cNvPr id="3" name="TextovéPole 2"/>
              <p:cNvSpPr txBox="1">
                <a:spLocks noRot="1" noChangeAspect="1" noMove="1" noResize="1" noEditPoints="1" noAdjustHandles="1" noChangeArrowheads="1" noChangeShapeType="1" noTextEdit="1"/>
              </p:cNvSpPr>
              <p:nvPr/>
            </p:nvSpPr>
            <p:spPr>
              <a:xfrm>
                <a:off x="1991544" y="908720"/>
                <a:ext cx="8280920" cy="2723566"/>
              </a:xfrm>
              <a:prstGeom prst="rect">
                <a:avLst/>
              </a:prstGeom>
              <a:blipFill>
                <a:blip r:embed="rId2"/>
                <a:stretch>
                  <a:fillRect l="-810"/>
                </a:stretch>
              </a:blipFill>
            </p:spPr>
            <p:txBody>
              <a:bodyPr/>
              <a:lstStyle/>
              <a:p>
                <a:r>
                  <a:rPr lang="cs-CZ">
                    <a:noFill/>
                  </a:rPr>
                  <a:t> </a:t>
                </a:r>
              </a:p>
            </p:txBody>
          </p:sp>
        </mc:Fallback>
      </mc:AlternateContent>
      <p:pic>
        <p:nvPicPr>
          <p:cNvPr id="4" name="Obrázek 3"/>
          <p:cNvPicPr>
            <a:picLocks noChangeAspect="1"/>
          </p:cNvPicPr>
          <p:nvPr/>
        </p:nvPicPr>
        <p:blipFill rotWithShape="1">
          <a:blip r:embed="rId3" cstate="print">
            <a:extLst>
              <a:ext uri="{28A0092B-C50C-407E-A947-70E740481C1C}">
                <a14:useLocalDpi xmlns:a14="http://schemas.microsoft.com/office/drawing/2010/main" val="0"/>
              </a:ext>
            </a:extLst>
          </a:blip>
          <a:srcRect t="8154" b="18224"/>
          <a:stretch/>
        </p:blipFill>
        <p:spPr>
          <a:xfrm>
            <a:off x="1873040" y="3284984"/>
            <a:ext cx="2854808" cy="2101754"/>
          </a:xfrm>
          <a:prstGeom prst="rect">
            <a:avLst/>
          </a:prstGeom>
        </p:spPr>
      </p:pic>
      <mc:AlternateContent xmlns:mc="http://schemas.openxmlformats.org/markup-compatibility/2006" xmlns:a14="http://schemas.microsoft.com/office/drawing/2010/main">
        <mc:Choice Requires="a14">
          <p:sp>
            <p:nvSpPr>
              <p:cNvPr id="5" name="TextovéPole 4"/>
              <p:cNvSpPr txBox="1"/>
              <p:nvPr/>
            </p:nvSpPr>
            <p:spPr>
              <a:xfrm>
                <a:off x="4789038" y="3573016"/>
                <a:ext cx="5112568" cy="2533258"/>
              </a:xfrm>
              <a:prstGeom prst="rect">
                <a:avLst/>
              </a:prstGeom>
              <a:noFill/>
            </p:spPr>
            <p:txBody>
              <a:bodyPr wrap="square" rtlCol="0">
                <a:spAutoFit/>
              </a:bodyPr>
              <a:lstStyle/>
              <a:p>
                <a:pPr algn="ctr"/>
                <a:r>
                  <a:rPr lang="cs-CZ" dirty="0"/>
                  <a:t>Další úpravou rovnice pro </a:t>
                </a:r>
                <a14:m>
                  <m:oMath xmlns:m="http://schemas.openxmlformats.org/officeDocument/2006/math">
                    <m:sSub>
                      <m:sSubPr>
                        <m:ctrlPr>
                          <a:rPr lang="cs-CZ" b="1" i="1">
                            <a:latin typeface="Cambria Math" panose="02040503050406030204" pitchFamily="18" charset="0"/>
                          </a:rPr>
                        </m:ctrlPr>
                      </m:sSubPr>
                      <m:e>
                        <m:r>
                          <a:rPr lang="cs-CZ" b="1" i="1">
                            <a:latin typeface="Cambria Math"/>
                          </a:rPr>
                          <m:t>𝑼</m:t>
                        </m:r>
                      </m:e>
                      <m:sub>
                        <m:r>
                          <a:rPr lang="cs-CZ" b="1" i="1">
                            <a:latin typeface="Cambria Math"/>
                          </a:rPr>
                          <m:t>𝒊</m:t>
                        </m:r>
                      </m:sub>
                    </m:sSub>
                  </m:oMath>
                </a14:m>
                <a:r>
                  <a:rPr lang="cs-CZ" dirty="0"/>
                  <a:t> použitím vztahů pro </a:t>
                </a:r>
                <a14:m>
                  <m:oMath xmlns:m="http://schemas.openxmlformats.org/officeDocument/2006/math">
                    <m:r>
                      <a:rPr lang="cs-CZ" b="0" i="1" smtClean="0">
                        <a:latin typeface="Cambria Math"/>
                      </a:rPr>
                      <m:t>𝑣</m:t>
                    </m:r>
                    <m:r>
                      <a:rPr lang="cs-CZ" b="0" i="1" smtClean="0">
                        <a:latin typeface="Cambria Math"/>
                        <a:ea typeface="Cambria Math"/>
                      </a:rPr>
                      <m:t>=</m:t>
                    </m:r>
                    <m:f>
                      <m:fPr>
                        <m:ctrlPr>
                          <a:rPr lang="cs-CZ" b="0" i="1" smtClean="0">
                            <a:latin typeface="Cambria Math" panose="02040503050406030204" pitchFamily="18" charset="0"/>
                            <a:ea typeface="Cambria Math"/>
                          </a:rPr>
                        </m:ctrlPr>
                      </m:fPr>
                      <m:num>
                        <m:r>
                          <a:rPr lang="cs-CZ" b="0" i="1" smtClean="0">
                            <a:latin typeface="Cambria Math"/>
                            <a:ea typeface="Cambria Math"/>
                          </a:rPr>
                          <m:t>∆</m:t>
                        </m:r>
                        <m:r>
                          <a:rPr lang="cs-CZ" b="0" i="1" smtClean="0">
                            <a:latin typeface="Cambria Math"/>
                            <a:ea typeface="Cambria Math"/>
                          </a:rPr>
                          <m:t>𝑠</m:t>
                        </m:r>
                      </m:num>
                      <m:den>
                        <m:r>
                          <a:rPr lang="cs-CZ" b="0" i="1" smtClean="0">
                            <a:latin typeface="Cambria Math"/>
                            <a:ea typeface="Cambria Math"/>
                          </a:rPr>
                          <m:t>∆</m:t>
                        </m:r>
                        <m:r>
                          <a:rPr lang="cs-CZ" b="0" i="1" smtClean="0">
                            <a:latin typeface="Cambria Math"/>
                            <a:ea typeface="Cambria Math"/>
                          </a:rPr>
                          <m:t>𝑡</m:t>
                        </m:r>
                      </m:den>
                    </m:f>
                    <m:r>
                      <a:rPr lang="cs-CZ" b="0" i="1" smtClean="0">
                        <a:latin typeface="Cambria Math"/>
                        <a:ea typeface="Cambria Math"/>
                      </a:rPr>
                      <m:t> </m:t>
                    </m:r>
                  </m:oMath>
                </a14:m>
                <a:r>
                  <a:rPr lang="cs-CZ" dirty="0"/>
                  <a:t>      a     </a:t>
                </a:r>
                <a14:m>
                  <m:oMath xmlns:m="http://schemas.openxmlformats.org/officeDocument/2006/math">
                    <m:r>
                      <a:rPr lang="cs-CZ" i="1" smtClean="0">
                        <a:latin typeface="Cambria Math"/>
                        <a:ea typeface="Cambria Math"/>
                      </a:rPr>
                      <m:t>∆</m:t>
                    </m:r>
                    <m:r>
                      <a:rPr lang="cs-CZ" b="0" i="1" smtClean="0">
                        <a:latin typeface="Cambria Math"/>
                        <a:ea typeface="Cambria Math"/>
                      </a:rPr>
                      <m:t>𝑆</m:t>
                    </m:r>
                    <m:r>
                      <a:rPr lang="cs-CZ" b="0" i="1" smtClean="0">
                        <a:latin typeface="Cambria Math"/>
                        <a:ea typeface="Cambria Math"/>
                      </a:rPr>
                      <m:t>=∆</m:t>
                    </m:r>
                    <m:r>
                      <a:rPr lang="cs-CZ" b="0" i="1" smtClean="0">
                        <a:latin typeface="Cambria Math"/>
                        <a:ea typeface="Cambria Math"/>
                      </a:rPr>
                      <m:t>𝑠</m:t>
                    </m:r>
                    <m:r>
                      <a:rPr lang="cs-CZ" b="0" i="1" smtClean="0">
                        <a:latin typeface="Cambria Math"/>
                        <a:ea typeface="Cambria Math"/>
                      </a:rPr>
                      <m:t>∙</m:t>
                    </m:r>
                    <m:r>
                      <a:rPr lang="cs-CZ" b="0" i="1" smtClean="0">
                        <a:latin typeface="Cambria Math"/>
                        <a:ea typeface="Cambria Math"/>
                      </a:rPr>
                      <m:t>𝑙</m:t>
                    </m:r>
                  </m:oMath>
                </a14:m>
                <a:r>
                  <a:rPr lang="cs-CZ" dirty="0"/>
                  <a:t> </a:t>
                </a:r>
              </a:p>
              <a:p>
                <a:pPr algn="ct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a:rPr>
                          <m:t>𝑈</m:t>
                        </m:r>
                      </m:e>
                      <m:sub>
                        <m:r>
                          <a:rPr lang="cs-CZ" b="0" i="1" smtClean="0">
                            <a:latin typeface="Cambria Math"/>
                          </a:rPr>
                          <m:t>𝑖</m:t>
                        </m:r>
                      </m:sub>
                    </m:sSub>
                    <m:r>
                      <a:rPr lang="cs-CZ" i="1" smtClean="0">
                        <a:latin typeface="Cambria Math"/>
                        <a:ea typeface="Cambria Math"/>
                      </a:rPr>
                      <m:t>=</m:t>
                    </m:r>
                    <m:r>
                      <a:rPr lang="cs-CZ" b="0" i="1" smtClean="0">
                        <a:latin typeface="Cambria Math"/>
                        <a:ea typeface="Cambria Math"/>
                      </a:rPr>
                      <m:t>𝐵</m:t>
                    </m:r>
                    <m:r>
                      <a:rPr lang="cs-CZ" b="0" i="1" smtClean="0">
                        <a:latin typeface="Cambria Math"/>
                        <a:ea typeface="Cambria Math"/>
                      </a:rPr>
                      <m:t>∙</m:t>
                    </m:r>
                    <m:f>
                      <m:fPr>
                        <m:ctrlPr>
                          <a:rPr lang="cs-CZ" b="0" i="1" smtClean="0">
                            <a:latin typeface="Cambria Math" panose="02040503050406030204" pitchFamily="18" charset="0"/>
                            <a:ea typeface="Cambria Math"/>
                          </a:rPr>
                        </m:ctrlPr>
                      </m:fPr>
                      <m:num>
                        <m:r>
                          <a:rPr lang="cs-CZ" b="0" i="1" smtClean="0">
                            <a:latin typeface="Cambria Math"/>
                            <a:ea typeface="Cambria Math"/>
                          </a:rPr>
                          <m:t>∆</m:t>
                        </m:r>
                        <m:r>
                          <a:rPr lang="cs-CZ" b="0" i="1" smtClean="0">
                            <a:latin typeface="Cambria Math"/>
                            <a:ea typeface="Cambria Math"/>
                          </a:rPr>
                          <m:t>𝑆</m:t>
                        </m:r>
                      </m:num>
                      <m:den>
                        <m:r>
                          <a:rPr lang="cs-CZ" b="0" i="1" smtClean="0">
                            <a:latin typeface="Cambria Math"/>
                            <a:ea typeface="Cambria Math"/>
                          </a:rPr>
                          <m:t>∆</m:t>
                        </m:r>
                        <m:r>
                          <a:rPr lang="cs-CZ" b="0" i="1" smtClean="0">
                            <a:latin typeface="Cambria Math"/>
                            <a:ea typeface="Cambria Math"/>
                          </a:rPr>
                          <m:t>𝑡</m:t>
                        </m:r>
                      </m:den>
                    </m:f>
                  </m:oMath>
                </a14:m>
                <a:r>
                  <a:rPr lang="cs-CZ" dirty="0"/>
                  <a:t> </a:t>
                </a:r>
              </a:p>
              <a:p>
                <a:pPr algn="ctr"/>
                <a:r>
                  <a:rPr lang="cs-CZ" dirty="0"/>
                  <a:t>Pro magnetický indukční tok platí</a:t>
                </a:r>
                <a:r>
                  <a:rPr lang="el-GR" altLang="cs-CZ" dirty="0">
                    <a:latin typeface="Times New Roman" pitchFamily="18" charset="0"/>
                    <a:cs typeface="Times New Roman" pitchFamily="18" charset="0"/>
                    <a:sym typeface="Symbol" pitchFamily="18" charset="2"/>
                  </a:rPr>
                  <a:t>Φ</a:t>
                </a:r>
                <a14:m>
                  <m:oMath xmlns:m="http://schemas.openxmlformats.org/officeDocument/2006/math">
                    <m:r>
                      <a:rPr lang="cs-CZ" b="0" i="0" smtClean="0">
                        <a:latin typeface="Cambria Math"/>
                        <a:ea typeface="Cambria Math"/>
                      </a:rPr>
                      <m:t> </m:t>
                    </m:r>
                    <m:r>
                      <a:rPr lang="cs-CZ" i="1" smtClean="0">
                        <a:latin typeface="Cambria Math"/>
                        <a:ea typeface="Cambria Math"/>
                      </a:rPr>
                      <m:t>=</m:t>
                    </m:r>
                    <m:r>
                      <a:rPr lang="cs-CZ" b="0" i="1" smtClean="0">
                        <a:latin typeface="Cambria Math"/>
                        <a:ea typeface="Cambria Math"/>
                      </a:rPr>
                      <m:t>𝐵</m:t>
                    </m:r>
                    <m:r>
                      <a:rPr lang="cs-CZ" b="0" i="1" smtClean="0">
                        <a:latin typeface="Cambria Math"/>
                        <a:ea typeface="Cambria Math"/>
                      </a:rPr>
                      <m:t>∙</m:t>
                    </m:r>
                    <m:r>
                      <a:rPr lang="cs-CZ" b="0" i="1" smtClean="0">
                        <a:latin typeface="Cambria Math"/>
                        <a:ea typeface="Cambria Math"/>
                      </a:rPr>
                      <m:t>𝑆</m:t>
                    </m:r>
                    <m:r>
                      <a:rPr lang="cs-CZ" b="0" i="0" smtClean="0">
                        <a:latin typeface="Cambria Math"/>
                        <a:ea typeface="Cambria Math"/>
                      </a:rPr>
                      <m:t>, </m:t>
                    </m:r>
                    <m:r>
                      <m:rPr>
                        <m:sty m:val="p"/>
                      </m:rPr>
                      <a:rPr lang="cs-CZ" b="0" i="0" smtClean="0">
                        <a:latin typeface="Cambria Math"/>
                        <a:ea typeface="Cambria Math"/>
                      </a:rPr>
                      <m:t>pak</m:t>
                    </m:r>
                  </m:oMath>
                </a14:m>
                <a:endParaRPr lang="cs-CZ" b="0" dirty="0">
                  <a:latin typeface="Times New Roman" pitchFamily="18" charset="0"/>
                  <a:ea typeface="Cambria Math"/>
                </a:endParaRPr>
              </a:p>
              <a:p>
                <a:pPr algn="ctr"/>
                <a:endParaRPr lang="cs-CZ" dirty="0"/>
              </a:p>
              <a:p>
                <a:pPr algn="ctr"/>
                <a14:m>
                  <m:oMathPara xmlns:m="http://schemas.openxmlformats.org/officeDocument/2006/math">
                    <m:oMathParaPr>
                      <m:jc m:val="centerGroup"/>
                    </m:oMathParaPr>
                    <m:oMath xmlns:m="http://schemas.openxmlformats.org/officeDocument/2006/math">
                      <m:sSub>
                        <m:sSubPr>
                          <m:ctrlPr>
                            <a:rPr lang="cs-CZ" sz="2800" i="1">
                              <a:latin typeface="Cambria Math" panose="02040503050406030204" pitchFamily="18" charset="0"/>
                            </a:rPr>
                          </m:ctrlPr>
                        </m:sSubPr>
                        <m:e>
                          <m:r>
                            <a:rPr lang="cs-CZ" sz="2800" i="1">
                              <a:latin typeface="Cambria Math"/>
                            </a:rPr>
                            <m:t>𝑈</m:t>
                          </m:r>
                        </m:e>
                        <m:sub>
                          <m:r>
                            <a:rPr lang="cs-CZ" sz="2800" i="1">
                              <a:latin typeface="Cambria Math"/>
                            </a:rPr>
                            <m:t>𝑖</m:t>
                          </m:r>
                        </m:sub>
                      </m:sSub>
                      <m:r>
                        <a:rPr lang="cs-CZ" sz="2800" i="1">
                          <a:latin typeface="Cambria Math"/>
                          <a:ea typeface="Cambria Math"/>
                        </a:rPr>
                        <m:t>=</m:t>
                      </m:r>
                      <m:f>
                        <m:fPr>
                          <m:ctrlPr>
                            <a:rPr lang="cs-CZ" sz="2800" i="1">
                              <a:latin typeface="Cambria Math" panose="02040503050406030204" pitchFamily="18" charset="0"/>
                              <a:ea typeface="Cambria Math"/>
                            </a:rPr>
                          </m:ctrlPr>
                        </m:fPr>
                        <m:num>
                          <m:r>
                            <a:rPr lang="cs-CZ" sz="2800" i="1">
                              <a:latin typeface="Cambria Math"/>
                              <a:ea typeface="Cambria Math"/>
                            </a:rPr>
                            <m:t>∆</m:t>
                          </m:r>
                          <m:r>
                            <m:rPr>
                              <m:nor/>
                            </m:rPr>
                            <a:rPr lang="el-GR" altLang="cs-CZ" sz="2800" dirty="0">
                              <a:latin typeface="Times New Roman" pitchFamily="18" charset="0"/>
                              <a:cs typeface="Times New Roman" pitchFamily="18" charset="0"/>
                              <a:sym typeface="Symbol" pitchFamily="18" charset="2"/>
                            </a:rPr>
                            <m:t>Φ</m:t>
                          </m:r>
                        </m:num>
                        <m:den>
                          <m:r>
                            <a:rPr lang="cs-CZ" sz="2800" i="1">
                              <a:latin typeface="Cambria Math"/>
                              <a:ea typeface="Cambria Math"/>
                            </a:rPr>
                            <m:t>∆</m:t>
                          </m:r>
                          <m:r>
                            <a:rPr lang="cs-CZ" sz="2800" i="1">
                              <a:latin typeface="Cambria Math"/>
                              <a:ea typeface="Cambria Math"/>
                            </a:rPr>
                            <m:t>𝑡</m:t>
                          </m:r>
                        </m:den>
                      </m:f>
                    </m:oMath>
                  </m:oMathPara>
                </a14:m>
                <a:endParaRPr lang="cs-CZ" sz="2800" dirty="0"/>
              </a:p>
            </p:txBody>
          </p:sp>
        </mc:Choice>
        <mc:Fallback xmlns="">
          <p:sp>
            <p:nvSpPr>
              <p:cNvPr id="5" name="TextovéPole 4"/>
              <p:cNvSpPr txBox="1">
                <a:spLocks noRot="1" noChangeAspect="1" noMove="1" noResize="1" noEditPoints="1" noAdjustHandles="1" noChangeArrowheads="1" noChangeShapeType="1" noTextEdit="1"/>
              </p:cNvSpPr>
              <p:nvPr/>
            </p:nvSpPr>
            <p:spPr>
              <a:xfrm>
                <a:off x="4789038" y="3573016"/>
                <a:ext cx="5112568" cy="2533258"/>
              </a:xfrm>
              <a:prstGeom prst="rect">
                <a:avLst/>
              </a:prstGeom>
              <a:blipFill>
                <a:blip r:embed="rId4"/>
                <a:stretch>
                  <a:fillRect t="-1202"/>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6" name="TextovéPole 5"/>
              <p:cNvSpPr txBox="1"/>
              <p:nvPr/>
            </p:nvSpPr>
            <p:spPr>
              <a:xfrm>
                <a:off x="2004187" y="5506110"/>
                <a:ext cx="3528392" cy="1200329"/>
              </a:xfrm>
              <a:prstGeom prst="rect">
                <a:avLst/>
              </a:prstGeom>
              <a:noFill/>
            </p:spPr>
            <p:txBody>
              <a:bodyPr wrap="square" rtlCol="0">
                <a:spAutoFit/>
              </a:bodyPr>
              <a:lstStyle/>
              <a:p>
                <a:r>
                  <a:rPr lang="cs-CZ" sz="1200" b="1" dirty="0"/>
                  <a:t>Vysvětlení rozdílných znamének: </a:t>
                </a:r>
                <a:r>
                  <a:rPr lang="cs-CZ" sz="1200" dirty="0"/>
                  <a:t>svorkové napětí </a:t>
                </a:r>
                <a14:m>
                  <m:oMath xmlns:m="http://schemas.openxmlformats.org/officeDocument/2006/math">
                    <m:r>
                      <a:rPr lang="cs-CZ" sz="1200" i="1" dirty="0">
                        <a:latin typeface="Cambria Math"/>
                      </a:rPr>
                      <m:t>𝑈</m:t>
                    </m:r>
                  </m:oMath>
                </a14:m>
                <a:r>
                  <a:rPr lang="cs-CZ" sz="1200" dirty="0"/>
                  <a:t> má stejnou hodnotu jako indukované napětí </a:t>
                </a:r>
                <a14:m>
                  <m:oMath xmlns:m="http://schemas.openxmlformats.org/officeDocument/2006/math">
                    <m:sSub>
                      <m:sSubPr>
                        <m:ctrlPr>
                          <a:rPr lang="cs-CZ" sz="1200" i="1">
                            <a:latin typeface="Cambria Math" panose="02040503050406030204" pitchFamily="18" charset="0"/>
                          </a:rPr>
                        </m:ctrlPr>
                      </m:sSubPr>
                      <m:e>
                        <m:r>
                          <a:rPr lang="cs-CZ" sz="1200" i="1">
                            <a:latin typeface="Cambria Math"/>
                          </a:rPr>
                          <m:t>𝑈</m:t>
                        </m:r>
                      </m:e>
                      <m:sub>
                        <m:r>
                          <a:rPr lang="cs-CZ" sz="1200" i="1">
                            <a:latin typeface="Cambria Math"/>
                          </a:rPr>
                          <m:t>𝑖</m:t>
                        </m:r>
                      </m:sub>
                    </m:sSub>
                    <m:r>
                      <a:rPr lang="cs-CZ" sz="1200">
                        <a:latin typeface="Cambria Math"/>
                      </a:rPr>
                      <m:t>. </m:t>
                    </m:r>
                    <m:r>
                      <m:rPr>
                        <m:sty m:val="p"/>
                      </m:rPr>
                      <a:rPr lang="cs-CZ" sz="1200">
                        <a:latin typeface="Cambria Math"/>
                      </a:rPr>
                      <m:t>To</m:t>
                    </m:r>
                    <m:r>
                      <a:rPr lang="cs-CZ" sz="1200">
                        <a:latin typeface="Cambria Math"/>
                      </a:rPr>
                      <m:t> </m:t>
                    </m:r>
                    <m:r>
                      <m:rPr>
                        <m:sty m:val="p"/>
                      </m:rPr>
                      <a:rPr lang="cs-CZ" sz="1200">
                        <a:latin typeface="Cambria Math"/>
                      </a:rPr>
                      <m:t>n</m:t>
                    </m:r>
                    <m:r>
                      <a:rPr lang="cs-CZ" sz="1200">
                        <a:latin typeface="Cambria Math"/>
                      </a:rPr>
                      <m:t>á</m:t>
                    </m:r>
                    <m:r>
                      <m:rPr>
                        <m:sty m:val="p"/>
                      </m:rPr>
                      <a:rPr lang="cs-CZ" sz="1200">
                        <a:latin typeface="Cambria Math"/>
                      </a:rPr>
                      <m:t>m</m:t>
                    </m:r>
                    <m:r>
                      <a:rPr lang="cs-CZ" sz="1200">
                        <a:latin typeface="Cambria Math"/>
                      </a:rPr>
                      <m:t> </m:t>
                    </m:r>
                    <m:r>
                      <m:rPr>
                        <m:sty m:val="p"/>
                      </m:rPr>
                      <a:rPr lang="cs-CZ" sz="1200">
                        <a:latin typeface="Cambria Math"/>
                      </a:rPr>
                      <m:t>umo</m:t>
                    </m:r>
                    <m:r>
                      <a:rPr lang="cs-CZ" sz="1200">
                        <a:latin typeface="Cambria Math"/>
                      </a:rPr>
                      <m:t>žň</m:t>
                    </m:r>
                    <m:r>
                      <m:rPr>
                        <m:sty m:val="p"/>
                      </m:rPr>
                      <a:rPr lang="cs-CZ" sz="1200">
                        <a:latin typeface="Cambria Math"/>
                      </a:rPr>
                      <m:t>uje</m:t>
                    </m:r>
                    <m:r>
                      <a:rPr lang="cs-CZ" sz="1200">
                        <a:latin typeface="Cambria Math"/>
                      </a:rPr>
                      <m:t> </m:t>
                    </m:r>
                    <m:r>
                      <m:rPr>
                        <m:sty m:val="p"/>
                      </m:rPr>
                      <a:rPr lang="cs-CZ" sz="1200">
                        <a:latin typeface="Cambria Math"/>
                      </a:rPr>
                      <m:t>m</m:t>
                    </m:r>
                    <m:r>
                      <a:rPr lang="cs-CZ" sz="1200">
                        <a:latin typeface="Cambria Math"/>
                      </a:rPr>
                      <m:t>ěř</m:t>
                    </m:r>
                    <m:r>
                      <m:rPr>
                        <m:sty m:val="p"/>
                      </m:rPr>
                      <a:rPr lang="cs-CZ" sz="1200">
                        <a:latin typeface="Cambria Math"/>
                      </a:rPr>
                      <m:t>it</m:t>
                    </m:r>
                    <m:r>
                      <a:rPr lang="cs-CZ" sz="1200">
                        <a:latin typeface="Cambria Math"/>
                      </a:rPr>
                      <m:t> </m:t>
                    </m:r>
                    <m:r>
                      <m:rPr>
                        <m:sty m:val="p"/>
                      </m:rPr>
                      <a:rPr lang="cs-CZ" sz="1200">
                        <a:latin typeface="Cambria Math"/>
                      </a:rPr>
                      <m:t>nap</m:t>
                    </m:r>
                    <m:r>
                      <a:rPr lang="cs-CZ" sz="1200">
                        <a:latin typeface="Cambria Math"/>
                      </a:rPr>
                      <m:t>ě</m:t>
                    </m:r>
                    <m:r>
                      <m:rPr>
                        <m:sty m:val="p"/>
                      </m:rPr>
                      <a:rPr lang="cs-CZ" sz="1200">
                        <a:latin typeface="Cambria Math"/>
                      </a:rPr>
                      <m:t>t</m:t>
                    </m:r>
                    <m:r>
                      <a:rPr lang="cs-CZ" sz="1200">
                        <a:latin typeface="Cambria Math"/>
                      </a:rPr>
                      <m:t>í</m:t>
                    </m:r>
                    <m:r>
                      <a:rPr lang="cs-CZ" sz="1200" i="1">
                        <a:latin typeface="Cambria Math"/>
                      </a:rPr>
                      <m:t> </m:t>
                    </m:r>
                    <m:sSub>
                      <m:sSubPr>
                        <m:ctrlPr>
                          <a:rPr lang="cs-CZ" sz="1200" i="1">
                            <a:latin typeface="Cambria Math" panose="02040503050406030204" pitchFamily="18" charset="0"/>
                          </a:rPr>
                        </m:ctrlPr>
                      </m:sSubPr>
                      <m:e>
                        <m:r>
                          <a:rPr lang="cs-CZ" sz="1200" i="1">
                            <a:latin typeface="Cambria Math"/>
                          </a:rPr>
                          <m:t>𝑈</m:t>
                        </m:r>
                      </m:e>
                      <m:sub>
                        <m:r>
                          <a:rPr lang="cs-CZ" sz="1200" i="1">
                            <a:latin typeface="Cambria Math"/>
                          </a:rPr>
                          <m:t>𝑖</m:t>
                        </m:r>
                      </m:sub>
                    </m:sSub>
                  </m:oMath>
                </a14:m>
                <a:r>
                  <a:rPr lang="cs-CZ" sz="1200" dirty="0"/>
                  <a:t> , které má význam elektromotorického napětí, jehož přímé měření není možné. Obě napětí však mají opačnou polaritu a proto je v definici FZ znaménko minus.</a:t>
                </a:r>
              </a:p>
            </p:txBody>
          </p:sp>
        </mc:Choice>
        <mc:Fallback xmlns="">
          <p:sp>
            <p:nvSpPr>
              <p:cNvPr id="6" name="TextovéPole 5"/>
              <p:cNvSpPr txBox="1">
                <a:spLocks noRot="1" noChangeAspect="1" noMove="1" noResize="1" noEditPoints="1" noAdjustHandles="1" noChangeArrowheads="1" noChangeShapeType="1" noTextEdit="1"/>
              </p:cNvSpPr>
              <p:nvPr/>
            </p:nvSpPr>
            <p:spPr>
              <a:xfrm>
                <a:off x="2004187" y="5506110"/>
                <a:ext cx="3528392" cy="1200329"/>
              </a:xfrm>
              <a:prstGeom prst="rect">
                <a:avLst/>
              </a:prstGeom>
              <a:blipFill>
                <a:blip r:embed="rId5"/>
                <a:stretch>
                  <a:fillRect l="-173" b="-3046"/>
                </a:stretch>
              </a:blipFill>
            </p:spPr>
            <p:txBody>
              <a:bodyPr/>
              <a:lstStyle/>
              <a:p>
                <a:r>
                  <a:rPr lang="cs-CZ">
                    <a:noFill/>
                  </a:rPr>
                  <a:t> </a:t>
                </a:r>
              </a:p>
            </p:txBody>
          </p:sp>
        </mc:Fallback>
      </mc:AlternateContent>
      <p:sp>
        <p:nvSpPr>
          <p:cNvPr id="7" name="TextovéPole 6"/>
          <p:cNvSpPr txBox="1"/>
          <p:nvPr/>
        </p:nvSpPr>
        <p:spPr>
          <a:xfrm>
            <a:off x="10704512" y="6021288"/>
            <a:ext cx="633264" cy="369332"/>
          </a:xfrm>
          <a:prstGeom prst="rect">
            <a:avLst/>
          </a:prstGeom>
          <a:noFill/>
        </p:spPr>
        <p:txBody>
          <a:bodyPr wrap="square" rtlCol="0">
            <a:spAutoFit/>
          </a:bodyPr>
          <a:lstStyle/>
          <a:p>
            <a:r>
              <a:rPr lang="cs-CZ" dirty="0">
                <a:hlinkClick r:id="rId6" action="ppaction://hlinksldjump"/>
              </a:rPr>
              <a:t>Zpět</a:t>
            </a:r>
            <a:endParaRPr lang="cs-CZ" dirty="0"/>
          </a:p>
        </p:txBody>
      </p:sp>
    </p:spTree>
    <p:extLst>
      <p:ext uri="{BB962C8B-B14F-4D97-AF65-F5344CB8AC3E}">
        <p14:creationId xmlns:p14="http://schemas.microsoft.com/office/powerpoint/2010/main" val="193792417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5051884" y="2348881"/>
            <a:ext cx="2088232" cy="1015663"/>
          </a:xfrm>
          <a:prstGeom prst="rect">
            <a:avLst/>
          </a:prstGeom>
          <a:noFill/>
        </p:spPr>
        <p:txBody>
          <a:bodyPr wrap="square" rtlCol="0">
            <a:spAutoFit/>
          </a:bodyPr>
          <a:lstStyle/>
          <a:p>
            <a:r>
              <a:rPr lang="cs-CZ" sz="6000" dirty="0"/>
              <a:t>Konec</a:t>
            </a:r>
          </a:p>
        </p:txBody>
      </p:sp>
    </p:spTree>
    <p:extLst>
      <p:ext uri="{BB962C8B-B14F-4D97-AF65-F5344CB8AC3E}">
        <p14:creationId xmlns:p14="http://schemas.microsoft.com/office/powerpoint/2010/main" val="4279523344"/>
      </p:ext>
    </p:extLst>
  </p:cSld>
  <p:clrMapOvr>
    <a:masterClrMapping/>
  </p:clrMapOvr>
</p:sld>
</file>

<file path=ppt/theme/theme1.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1674</TotalTime>
  <Words>2435</Words>
  <Application>Microsoft Office PowerPoint</Application>
  <PresentationFormat>Širokoúhlá obrazovka</PresentationFormat>
  <Paragraphs>279</Paragraphs>
  <Slides>40</Slides>
  <Notes>0</Notes>
  <HiddenSlides>0</HiddenSlides>
  <MMClips>0</MMClips>
  <ScaleCrop>false</ScaleCrop>
  <HeadingPairs>
    <vt:vector size="6" baseType="variant">
      <vt:variant>
        <vt:lpstr>Použitá písma</vt:lpstr>
      </vt:variant>
      <vt:variant>
        <vt:i4>5</vt:i4>
      </vt:variant>
      <vt:variant>
        <vt:lpstr>Motiv</vt:lpstr>
      </vt:variant>
      <vt:variant>
        <vt:i4>1</vt:i4>
      </vt:variant>
      <vt:variant>
        <vt:lpstr>Nadpisy snímků</vt:lpstr>
      </vt:variant>
      <vt:variant>
        <vt:i4>40</vt:i4>
      </vt:variant>
    </vt:vector>
  </HeadingPairs>
  <TitlesOfParts>
    <vt:vector size="46" baseType="lpstr">
      <vt:lpstr>Arial</vt:lpstr>
      <vt:lpstr>Bodoni MT</vt:lpstr>
      <vt:lpstr>Calibri</vt:lpstr>
      <vt:lpstr>Cambria Math</vt:lpstr>
      <vt:lpstr>Times New Roman</vt:lpstr>
      <vt:lpstr>Motiv systému Office</vt:lpstr>
      <vt:lpstr>Magnetické pole Elektromagnetická indukce Fyz 129</vt:lpstr>
      <vt:lpstr>Magnetická indukční čára</vt:lpstr>
      <vt:lpstr>Magnetické pole přímého vodiče s proudem</vt:lpstr>
      <vt:lpstr>Magnetické pole tyčového magnetu a magnetické pole cívky s proudem</vt:lpstr>
      <vt:lpstr>Zobrazení magnetického pole – magnetické indukční čáry</vt:lpstr>
      <vt:lpstr>Orientace magnetických indukčních čar -Ampérovo pravidlo pravé ruky</vt:lpstr>
      <vt:lpstr>Silové účinky magnetického pole</vt:lpstr>
      <vt:lpstr>Vzájemné působení magnetických polí magnetu a vodiče s proudem</vt:lpstr>
      <vt:lpstr>Vodič ve tvaru smyčky v magnetickém poli</vt:lpstr>
      <vt:lpstr>Měření magnetické síly</vt:lpstr>
      <vt:lpstr>Magnetická indukce</vt:lpstr>
      <vt:lpstr>Flemingovo pravidlo levé ruky</vt:lpstr>
      <vt:lpstr>Magnetická indukce pro milovníky fyziky:</vt:lpstr>
      <vt:lpstr>Úlohy z učebnice strana 138</vt:lpstr>
      <vt:lpstr>Magnetická indukce pole přímého vodiče</vt:lpstr>
      <vt:lpstr>Vzájemné působení rovnoběžných vodičů s proudem</vt:lpstr>
      <vt:lpstr>Velikost F_m působící na délku l dvou rovnoběžných vodičů</vt:lpstr>
      <vt:lpstr>AMPÉR jednotka elektrického proudu</vt:lpstr>
      <vt:lpstr>Petřinova spirála</vt:lpstr>
      <vt:lpstr>Nestacionární magnetické pole elektromagnetická indukce</vt:lpstr>
      <vt:lpstr>Elektromagnetická indukce</vt:lpstr>
      <vt:lpstr>Elektromagnetická indukce</vt:lpstr>
      <vt:lpstr>Elektromagnetická indukce</vt:lpstr>
      <vt:lpstr>Magnetický indukční tok Φ (fí)</vt:lpstr>
      <vt:lpstr>Prezentace aplikace PowerPoint</vt:lpstr>
      <vt:lpstr>Faradayův indukční zákon</vt:lpstr>
      <vt:lpstr>Úlohy</vt:lpstr>
      <vt:lpstr>Prezentace aplikace PowerPoint</vt:lpstr>
      <vt:lpstr>Řešení úlohy číslo 1</vt:lpstr>
      <vt:lpstr>Řešení úlohy číslo 2</vt:lpstr>
      <vt:lpstr>Řešení úlohy číslo 3</vt:lpstr>
      <vt:lpstr>Řešení úlohy číslo 4</vt:lpstr>
      <vt:lpstr>Řešení úlohy číslo 1a</vt:lpstr>
      <vt:lpstr>Řešení úlohy číslo 1b</vt:lpstr>
      <vt:lpstr>Řešení úlohy číslo 1c</vt:lpstr>
      <vt:lpstr>Řešení úlohy číslo 2</vt:lpstr>
      <vt:lpstr>Řešení úlohy číslo 3</vt:lpstr>
      <vt:lpstr>Odvození Faradayova indukčního zákona - 1</vt:lpstr>
      <vt:lpstr>Odvození Faradayova indukčního zákona - 2</vt:lpstr>
      <vt:lpstr>Prezentace aplikace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Elektřina a magnetismus</dc:title>
  <dc:creator>Karel Sixl</dc:creator>
  <cp:lastModifiedBy>Karel Sixl</cp:lastModifiedBy>
  <cp:revision>118</cp:revision>
  <cp:lastPrinted>2020-10-06T18:07:32Z</cp:lastPrinted>
  <dcterms:created xsi:type="dcterms:W3CDTF">2020-10-05T04:16:05Z</dcterms:created>
  <dcterms:modified xsi:type="dcterms:W3CDTF">2026-05-02T09:27:24Z</dcterms:modified>
</cp:coreProperties>
</file>