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BB4768-B4F7-C9AF-2D4C-013597927C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SAMETOVÁ REVOLUCE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907E04F-C84C-D140-6C60-40474C45BD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3328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58737B-2C8C-3F3B-3E6D-8079AC808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SAMETOVÁ REVOLUCE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F6C0AF0-6491-5F58-E91B-D52B529C8E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= něžná revoluce</a:t>
            </a:r>
          </a:p>
          <a:p>
            <a:r>
              <a:rPr lang="cs-CZ" dirty="0"/>
              <a:t>Období mezi 17. listopadem a 29. prosincem 1989</a:t>
            </a:r>
          </a:p>
          <a:p>
            <a:r>
              <a:rPr lang="cs-CZ" dirty="0"/>
              <a:t>Ukončení komunistické diktatury</a:t>
            </a:r>
          </a:p>
          <a:p>
            <a:r>
              <a:rPr lang="cs-CZ" dirty="0"/>
              <a:t>Nastolení pluralitní demokracie a tržního hospodářství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5663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766F61-70A4-5A36-2BFF-3D6DB4218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POZADÍ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60EBCF7-C4A9-E04A-FB25-958358A716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Postupný rozpad SSSR a Východního bloku</a:t>
            </a:r>
          </a:p>
          <a:p>
            <a:r>
              <a:rPr lang="cs-CZ" dirty="0"/>
              <a:t>Polsko – hnutí </a:t>
            </a:r>
            <a:r>
              <a:rPr lang="cs-CZ" b="1" dirty="0"/>
              <a:t>Solidarita</a:t>
            </a:r>
            <a:r>
              <a:rPr lang="cs-CZ" dirty="0"/>
              <a:t> =&gt;svobodné volby=&gt; pád komunistického režimu</a:t>
            </a:r>
          </a:p>
          <a:p>
            <a:r>
              <a:rPr lang="cs-CZ" dirty="0"/>
              <a:t>Následuje:</a:t>
            </a:r>
          </a:p>
          <a:p>
            <a:pPr lvl="1"/>
            <a:r>
              <a:rPr lang="cs-CZ" dirty="0"/>
              <a:t>Maďarsko</a:t>
            </a:r>
          </a:p>
          <a:p>
            <a:pPr lvl="1"/>
            <a:r>
              <a:rPr lang="cs-CZ" dirty="0"/>
              <a:t>Rumunsko</a:t>
            </a:r>
          </a:p>
          <a:p>
            <a:pPr lvl="1"/>
            <a:r>
              <a:rPr lang="cs-CZ" dirty="0"/>
              <a:t>Východní Německo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1309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70393D-9CB0-E538-E839-BF29B4CE5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PŘEDEHRA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A6C231-BCA8-9FFE-25FE-741C94C729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9601196" cy="3318936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Demonstrace v průběhu tzv. </a:t>
            </a:r>
            <a:r>
              <a:rPr lang="cs-CZ" b="1" dirty="0"/>
              <a:t>Palachova týdne </a:t>
            </a:r>
            <a:r>
              <a:rPr lang="cs-CZ" dirty="0"/>
              <a:t>(15. – 20. leden 1989) – brutálně potlačeny policií a lidovými milicemi</a:t>
            </a:r>
          </a:p>
          <a:p>
            <a:r>
              <a:rPr lang="cs-CZ" dirty="0"/>
              <a:t>Václav Havel byl uvězněn</a:t>
            </a:r>
          </a:p>
          <a:p>
            <a:r>
              <a:rPr lang="cs-CZ" dirty="0"/>
              <a:t>Petiční akce </a:t>
            </a:r>
            <a:r>
              <a:rPr lang="cs-CZ" b="1" u="sng" dirty="0"/>
              <a:t>Několik vět:</a:t>
            </a:r>
          </a:p>
          <a:p>
            <a:pPr lvl="1"/>
            <a:r>
              <a:rPr lang="cs-CZ" dirty="0"/>
              <a:t>vypracováno hnutím Charta 77</a:t>
            </a:r>
          </a:p>
          <a:p>
            <a:pPr lvl="1"/>
            <a:r>
              <a:rPr lang="cs-CZ" dirty="0"/>
              <a:t>Autoři textu: V. Havel, Jiří Křižan, Alexandr Vondra, Stanislav Devátý</a:t>
            </a:r>
          </a:p>
          <a:p>
            <a:pPr lvl="1"/>
            <a:r>
              <a:rPr lang="cs-CZ" dirty="0"/>
              <a:t>Podpisy známých osobností – </a:t>
            </a:r>
            <a:r>
              <a:rPr lang="cs-CZ" dirty="0" err="1"/>
              <a:t>Kemr</a:t>
            </a:r>
            <a:r>
              <a:rPr lang="cs-CZ" dirty="0"/>
              <a:t>, Suchý, Menzel, Kolářová, Svěrák, Bartoška, Čenský, Hrušínský, Zagorová, Polívka, Zeman aj.</a:t>
            </a:r>
          </a:p>
          <a:p>
            <a:pPr lvl="1"/>
            <a:r>
              <a:rPr lang="cs-CZ" dirty="0"/>
              <a:t>Protiakce – článek v Rudém právu: </a:t>
            </a:r>
            <a:r>
              <a:rPr lang="cs-CZ" b="1" dirty="0"/>
              <a:t>Kdo seje vítr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866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E5D2D2-4116-05BC-07ED-E272B4AF7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DEMONSTRACE 17. LISTOPADU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8256D4-88D4-E8D0-0D52-8A0E1D6B9F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Studentské hnutí STUHA naplánovalo vzpomínkovou akci na připomenutí uzavření českých univerzit nacisty a uctění památky Jana Opletala v Praze na Albertově</a:t>
            </a:r>
          </a:p>
          <a:p>
            <a:r>
              <a:rPr lang="cs-CZ" dirty="0"/>
              <a:t>Připojil se i SSM (Socialistický svaz mládeže)</a:t>
            </a:r>
          </a:p>
          <a:p>
            <a:r>
              <a:rPr lang="cs-CZ" dirty="0"/>
              <a:t>Byl povolený pochod z Albertova na Vyšehrad</a:t>
            </a:r>
          </a:p>
          <a:p>
            <a:r>
              <a:rPr lang="cs-CZ" dirty="0"/>
              <a:t>Hesla: </a:t>
            </a:r>
            <a:r>
              <a:rPr lang="cs-CZ" i="1" dirty="0"/>
              <a:t>Masaryka na stovku; Jakeše do koše; Máme holé ruce</a:t>
            </a:r>
          </a:p>
          <a:p>
            <a:r>
              <a:rPr lang="cs-CZ" dirty="0"/>
              <a:t>Po ukončení demonstrace na Vyšehradě se dav vydal do centra</a:t>
            </a:r>
          </a:p>
          <a:p>
            <a:r>
              <a:rPr lang="cs-CZ" dirty="0"/>
              <a:t>Demonstrace byla násilně ukončena brutalitou policejních složek</a:t>
            </a:r>
          </a:p>
        </p:txBody>
      </p:sp>
    </p:spTree>
    <p:extLst>
      <p:ext uri="{BB962C8B-B14F-4D97-AF65-F5344CB8AC3E}">
        <p14:creationId xmlns:p14="http://schemas.microsoft.com/office/powerpoint/2010/main" val="3527366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83CC45-DBC9-4E4F-893C-FDEEC4907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18. LISTOPAD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1A894BE-2A6C-0F95-C4AE-8ACA4BD19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Šíří se informace o demonstraci z předchozího dne</a:t>
            </a:r>
          </a:p>
          <a:p>
            <a:r>
              <a:rPr lang="cs-CZ" dirty="0"/>
              <a:t>=&gt; zahájení studentské stávky</a:t>
            </a:r>
          </a:p>
          <a:p>
            <a:r>
              <a:rPr lang="cs-CZ" dirty="0"/>
              <a:t>=&gt; ke studentům se přidávají herci pražských divadel</a:t>
            </a:r>
          </a:p>
          <a:p>
            <a:r>
              <a:rPr lang="cs-CZ" dirty="0"/>
              <a:t>Začala se šířit mylná zpráva o zabití studenta Martina Šmída=&gt; tuto zprávu vysílalo i rádio Svobodná Evropa</a:t>
            </a:r>
          </a:p>
          <a:p>
            <a:r>
              <a:rPr lang="cs-CZ" dirty="0"/>
              <a:t>=&gt; zapalování svíček na Národní třídě</a:t>
            </a:r>
          </a:p>
        </p:txBody>
      </p:sp>
    </p:spTree>
    <p:extLst>
      <p:ext uri="{BB962C8B-B14F-4D97-AF65-F5344CB8AC3E}">
        <p14:creationId xmlns:p14="http://schemas.microsoft.com/office/powerpoint/2010/main" val="1281470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49F516-01BB-AA32-1896-D0303457A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19. LISTOPADU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179C200-4401-3CA3-FDFD-5165E97C3D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Václav Havel svolává do Činoherního klubu opozici=&gt; založení </a:t>
            </a:r>
            <a:r>
              <a:rPr lang="cs-CZ" b="1" dirty="0"/>
              <a:t>Občanského fóra</a:t>
            </a:r>
          </a:p>
          <a:p>
            <a:r>
              <a:rPr lang="cs-CZ" dirty="0"/>
              <a:t>=&gt; jednání s premiérem Ladislavem Adamcem o celé situaci</a:t>
            </a:r>
          </a:p>
          <a:p>
            <a:r>
              <a:rPr lang="cs-CZ" dirty="0"/>
              <a:t>Smuteční akce na Karlově náměstí – vzpomínka na údajně zabitého studenta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9226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9D43304-3C5F-5EE2-F345-0319E1B0F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20. LISTOPAD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5217ECC-635C-322C-3CBD-EB3DE26D6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Většina vysokých škol vyhlásila stávku</a:t>
            </a:r>
          </a:p>
          <a:p>
            <a:r>
              <a:rPr lang="cs-CZ" dirty="0"/>
              <a:t>Vlády odmítly vyjednávat s demonstranty</a:t>
            </a:r>
          </a:p>
          <a:p>
            <a:r>
              <a:rPr lang="cs-CZ" dirty="0"/>
              <a:t>Poklidné demonstrace – Václavské náměstí v Praze – 100 000 – 150 000 lidí, Brno – 40 000 lidí</a:t>
            </a:r>
          </a:p>
          <a:p>
            <a:r>
              <a:rPr lang="cs-CZ" dirty="0"/>
              <a:t>Premiér Adamec se opět setkává se zástupci Občanského fóra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9516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5FE28F-6B9C-264C-4C81-0B039D628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21. LISTOPAD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161C44B-AE4A-DBF5-8D0C-CD75389541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Stávka je už na všech vysokých školách včetně Slovenska</a:t>
            </a:r>
          </a:p>
          <a:p>
            <a:r>
              <a:rPr lang="cs-CZ" dirty="0"/>
              <a:t>Demonstrace na Václavském náměstí – 200 000 lidí</a:t>
            </a:r>
          </a:p>
          <a:p>
            <a:r>
              <a:rPr lang="cs-CZ" dirty="0"/>
              <a:t>Projev z balkonu </a:t>
            </a:r>
            <a:r>
              <a:rPr lang="cs-CZ" b="1" dirty="0" err="1"/>
              <a:t>Melantrichu</a:t>
            </a:r>
            <a:r>
              <a:rPr lang="cs-CZ" dirty="0"/>
              <a:t> – </a:t>
            </a:r>
            <a:r>
              <a:rPr lang="cs-CZ" b="1" dirty="0"/>
              <a:t>Václav Havel</a:t>
            </a:r>
            <a:r>
              <a:rPr lang="cs-CZ" dirty="0"/>
              <a:t>, moderátor disident </a:t>
            </a:r>
            <a:r>
              <a:rPr lang="cs-CZ" b="1" dirty="0"/>
              <a:t>Václav Malý</a:t>
            </a:r>
            <a:r>
              <a:rPr lang="cs-CZ" dirty="0"/>
              <a:t>, poprvé po 20 letech zde vystoupila </a:t>
            </a:r>
            <a:r>
              <a:rPr lang="cs-CZ" b="1" dirty="0"/>
              <a:t>Marta Kubišová </a:t>
            </a:r>
            <a:r>
              <a:rPr lang="cs-CZ" dirty="0"/>
              <a:t>a zazpívala hymnu a Modlitbu pro Martu</a:t>
            </a:r>
          </a:p>
          <a:p>
            <a:r>
              <a:rPr lang="cs-CZ" dirty="0"/>
              <a:t>Symbolem cinkání klíčů</a:t>
            </a:r>
          </a:p>
          <a:p>
            <a:r>
              <a:rPr lang="cs-CZ" dirty="0"/>
              <a:t>Vláda povolala do Prahy lidové milice</a:t>
            </a:r>
          </a:p>
          <a:p>
            <a:r>
              <a:rPr lang="cs-CZ" dirty="0"/>
              <a:t>Jakeš odmítá opustit socialistický režim</a:t>
            </a:r>
          </a:p>
          <a:p>
            <a:r>
              <a:rPr lang="cs-CZ" dirty="0"/>
              <a:t>Kardinál Tomášek vydal prohlášení </a:t>
            </a:r>
            <a:r>
              <a:rPr lang="cs-CZ" b="1" dirty="0"/>
              <a:t>Všemu lidu Československa</a:t>
            </a:r>
            <a:r>
              <a:rPr lang="cs-CZ" dirty="0"/>
              <a:t>, kde vyjádřil podporu demonstracím</a:t>
            </a:r>
          </a:p>
        </p:txBody>
      </p:sp>
    </p:spTree>
    <p:extLst>
      <p:ext uri="{BB962C8B-B14F-4D97-AF65-F5344CB8AC3E}">
        <p14:creationId xmlns:p14="http://schemas.microsoft.com/office/powerpoint/2010/main" val="2835675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3F605B-4C68-62DD-3791-5AE814DF8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22. LISTOPAD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6AE5096-2EFD-6C01-CA08-5AEDF352CD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Demonstrace pokračují</a:t>
            </a:r>
          </a:p>
          <a:p>
            <a:r>
              <a:rPr lang="cs-CZ" dirty="0"/>
              <a:t>Všude se uzavřely školy</a:t>
            </a:r>
          </a:p>
          <a:p>
            <a:r>
              <a:rPr lang="cs-CZ" dirty="0"/>
              <a:t>Federální shromáždění se připravuje k tvrdým zásahům proti demonstrantům</a:t>
            </a:r>
          </a:p>
        </p:txBody>
      </p:sp>
    </p:spTree>
    <p:extLst>
      <p:ext uri="{BB962C8B-B14F-4D97-AF65-F5344CB8AC3E}">
        <p14:creationId xmlns:p14="http://schemas.microsoft.com/office/powerpoint/2010/main" val="3832305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EE4105-CAF9-00DC-57FE-576C20179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23. LISTOPAD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179A422-535F-DA5B-C981-AC116F855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Poslanec Miroslav Štěpán byl vypískán na akci v ČKD=&gt; komunisté ztratily podporu dělníků</a:t>
            </a:r>
          </a:p>
          <a:p>
            <a:r>
              <a:rPr lang="cs-CZ" dirty="0"/>
              <a:t>V 16:00 se konala další demonstrace na Václavském náměstí – 300 000 lidí</a:t>
            </a:r>
          </a:p>
          <a:p>
            <a:r>
              <a:rPr lang="cs-CZ" dirty="0"/>
              <a:t>Promluvil Rudolf Hrušínský starší a Václav Havel, vystoupily Marta Kubišová a Hana Zagorová</a:t>
            </a:r>
          </a:p>
          <a:p>
            <a:r>
              <a:rPr lang="cs-CZ" dirty="0"/>
              <a:t>Brno – 28 000</a:t>
            </a:r>
          </a:p>
          <a:p>
            <a:r>
              <a:rPr lang="cs-CZ" dirty="0"/>
              <a:t>Bratislava – 60 000</a:t>
            </a:r>
          </a:p>
        </p:txBody>
      </p:sp>
    </p:spTree>
    <p:extLst>
      <p:ext uri="{BB962C8B-B14F-4D97-AF65-F5344CB8AC3E}">
        <p14:creationId xmlns:p14="http://schemas.microsoft.com/office/powerpoint/2010/main" val="2289260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781904-0119-98D9-0219-109811FAB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24. LISTOPAD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1E24DF-33E7-50AC-C18A-FE816ACF08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 jednání ÚV KSČ  Jakeš odstoupil</a:t>
            </a:r>
          </a:p>
          <a:p>
            <a:r>
              <a:rPr lang="cs-CZ" dirty="0"/>
              <a:t>G. Husák zůstává pořád prezidentem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56269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318BEC-A931-5521-5A1B-8F98576FE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25. LISTOPAD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57B9A59-3464-5FF3-CFB5-6F48F228FF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Nová vláda nereflektuje požadavky Občanského fóra = &gt; nespokojenost</a:t>
            </a:r>
          </a:p>
          <a:p>
            <a:r>
              <a:rPr lang="cs-CZ" dirty="0"/>
              <a:t>Prezident G. Husák udělil amnestii politickým vězňům</a:t>
            </a:r>
          </a:p>
          <a:p>
            <a:r>
              <a:rPr lang="cs-CZ" dirty="0"/>
              <a:t>V chrámu sv. Víta sloužil kardinál Tomášek mši ke svatořečení Anežky České – uvnitř 10 000 věřících, venku 50 000 lidí=&gt; přesun na Letenskou pláň=&gt; demonstrace 800 000 lidí</a:t>
            </a:r>
          </a:p>
          <a:p>
            <a:r>
              <a:rPr lang="cs-CZ" dirty="0"/>
              <a:t>Vše přenášela česká televize</a:t>
            </a:r>
          </a:p>
          <a:p>
            <a:r>
              <a:rPr lang="cs-CZ" dirty="0"/>
              <a:t>TV, metro, rozhlas – podpora demonstrantů</a:t>
            </a:r>
          </a:p>
          <a:p>
            <a:r>
              <a:rPr lang="cs-CZ" dirty="0"/>
              <a:t>Vystoupení Jaroslava Hutky</a:t>
            </a:r>
          </a:p>
        </p:txBody>
      </p:sp>
    </p:spTree>
    <p:extLst>
      <p:ext uri="{BB962C8B-B14F-4D97-AF65-F5344CB8AC3E}">
        <p14:creationId xmlns:p14="http://schemas.microsoft.com/office/powerpoint/2010/main" val="3036421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4174E8-3BD2-5FBC-EC5E-77E7EEAEF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26. LISTOPAD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C824392-1B73-8E45-FAE9-2C350863DA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Další demonstrace na Letenské pláni</a:t>
            </a:r>
          </a:p>
          <a:p>
            <a:r>
              <a:rPr lang="cs-CZ" dirty="0"/>
              <a:t>Vytvoření lidského řetězu z Letné až na Pražský hrad</a:t>
            </a:r>
          </a:p>
          <a:p>
            <a:r>
              <a:rPr lang="cs-CZ" b="1" dirty="0"/>
              <a:t>Iniciativa Most a Obrodný proud </a:t>
            </a:r>
            <a:r>
              <a:rPr lang="cs-CZ" dirty="0"/>
              <a:t>– podpora demonstrace</a:t>
            </a:r>
          </a:p>
        </p:txBody>
      </p:sp>
    </p:spTree>
    <p:extLst>
      <p:ext uri="{BB962C8B-B14F-4D97-AF65-F5344CB8AC3E}">
        <p14:creationId xmlns:p14="http://schemas.microsoft.com/office/powerpoint/2010/main" val="1581781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C86C36-A340-24D7-BF13-52A8EA73F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27. LISTOPAD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51E79C-A9A5-E535-C2A7-7B6160DFF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Generální stávka </a:t>
            </a:r>
            <a:r>
              <a:rPr lang="cs-CZ" dirty="0"/>
              <a:t>– 75% občanů a všechny podniky kromě těch s nepřetržitým provozem </a:t>
            </a:r>
          </a:p>
          <a:p>
            <a:r>
              <a:rPr lang="cs-CZ" dirty="0"/>
              <a:t>Demonstrace na Václavském náměstí – 300 000</a:t>
            </a:r>
          </a:p>
          <a:p>
            <a:r>
              <a:rPr lang="cs-CZ" dirty="0"/>
              <a:t>Karel Kryl a Karel Gott zazpívali hymnu</a:t>
            </a:r>
          </a:p>
        </p:txBody>
      </p:sp>
    </p:spTree>
    <p:extLst>
      <p:ext uri="{BB962C8B-B14F-4D97-AF65-F5344CB8AC3E}">
        <p14:creationId xmlns:p14="http://schemas.microsoft.com/office/powerpoint/2010/main" val="42034711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69C11B-1458-22A3-D51A-FFAF52D8E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LISTOPAD A PROSINEC 1989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B31D22-C9EB-4B88-40E6-32503BD191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Nová vláda (pořád převaha komunistů) – nebyla přijata občany=&gt;demise předsedy vlády Adamce</a:t>
            </a:r>
          </a:p>
          <a:p>
            <a:r>
              <a:rPr lang="cs-CZ" dirty="0"/>
              <a:t>Otevření hranic</a:t>
            </a:r>
          </a:p>
          <a:p>
            <a:r>
              <a:rPr lang="cs-CZ" dirty="0"/>
              <a:t>Sestavením vlády pověřen </a:t>
            </a:r>
            <a:r>
              <a:rPr lang="cs-CZ" b="1" dirty="0"/>
              <a:t>Marián </a:t>
            </a:r>
            <a:r>
              <a:rPr lang="cs-CZ" b="1" dirty="0" err="1"/>
              <a:t>Čálfa</a:t>
            </a:r>
            <a:endParaRPr lang="cs-CZ" b="1" dirty="0"/>
          </a:p>
          <a:p>
            <a:r>
              <a:rPr lang="cs-CZ" dirty="0"/>
              <a:t>Občanské fórum navrhuje na </a:t>
            </a:r>
            <a:r>
              <a:rPr lang="cs-CZ" b="1" dirty="0"/>
              <a:t>prezidenta Václava Havla</a:t>
            </a:r>
          </a:p>
          <a:p>
            <a:r>
              <a:rPr lang="cs-CZ" dirty="0"/>
              <a:t>Rozpuštění lidových milic</a:t>
            </a:r>
          </a:p>
          <a:p>
            <a:r>
              <a:rPr lang="cs-CZ" dirty="0"/>
              <a:t>Návrat významných osobností z exilu – např. Pavel Tigrid nebo Tomáš Baťa</a:t>
            </a:r>
          </a:p>
          <a:p>
            <a:r>
              <a:rPr lang="cs-CZ" b="1" dirty="0"/>
              <a:t>29. prosince 1989 byl novým prezidentem zvolen Václav Havel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13726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74</TotalTime>
  <Words>676</Words>
  <Application>Microsoft Office PowerPoint</Application>
  <PresentationFormat>Širokoúhlá obrazovka</PresentationFormat>
  <Paragraphs>87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Arial</vt:lpstr>
      <vt:lpstr>Garamond</vt:lpstr>
      <vt:lpstr>Organika</vt:lpstr>
      <vt:lpstr>SAMETOVÁ REVOLUCE</vt:lpstr>
      <vt:lpstr>SAMETOVÁ REVOLUCE</vt:lpstr>
      <vt:lpstr>POZADÍ</vt:lpstr>
      <vt:lpstr>PŘEDEHRA</vt:lpstr>
      <vt:lpstr>DEMONSTRACE 17. LISTOPADU</vt:lpstr>
      <vt:lpstr>18. LISTOPAD</vt:lpstr>
      <vt:lpstr>19. LISTOPADU</vt:lpstr>
      <vt:lpstr>20. LISTOPAD</vt:lpstr>
      <vt:lpstr>21. LISTOPAD</vt:lpstr>
      <vt:lpstr>22. LISTOPAD</vt:lpstr>
      <vt:lpstr>23. LISTOPAD</vt:lpstr>
      <vt:lpstr>24. LISTOPAD</vt:lpstr>
      <vt:lpstr>25. LISTOPAD</vt:lpstr>
      <vt:lpstr>26. LISTOPAD</vt:lpstr>
      <vt:lpstr>27. LISTOPAD</vt:lpstr>
      <vt:lpstr>LISTOPAD A PROSINEC 1989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SAMETOVÁ REVOLUCE</dc:title>
  <dc:creator>Pc</dc:creator>
  <cp:lastModifiedBy>BLAŽKOVÁ</cp:lastModifiedBy>
  <cp:revision>1</cp:revision>
  <dcterms:created xsi:type="dcterms:W3CDTF">2023-02-18T14:59:29Z</dcterms:created>
  <dcterms:modified xsi:type="dcterms:W3CDTF">2023-02-20T06:35:50Z</dcterms:modified>
</cp:coreProperties>
</file>