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71" r:id="rId4"/>
    <p:sldId id="267" r:id="rId5"/>
    <p:sldId id="260" r:id="rId6"/>
    <p:sldId id="262" r:id="rId7"/>
    <p:sldId id="272" r:id="rId8"/>
    <p:sldId id="273" r:id="rId9"/>
    <p:sldId id="275" r:id="rId10"/>
    <p:sldId id="274" r:id="rId11"/>
    <p:sldId id="264" r:id="rId12"/>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4" d="100"/>
          <a:sy n="84" d="100"/>
        </p:scale>
        <p:origin x="629"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67991A-2E59-4DF5-9CB8-1F776ABC8DDC}" type="datetimeFigureOut">
              <a:rPr lang="cs-CZ" smtClean="0"/>
              <a:t>12.05.2026</a:t>
            </a:fld>
            <a:endParaRPr lang="cs-CZ"/>
          </a:p>
        </p:txBody>
      </p:sp>
      <p:sp>
        <p:nvSpPr>
          <p:cNvPr id="4" name="Zástupný symbol pro obrázek snímku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15B0566-F36E-4778-AFE6-44657A7C15C0}" type="slidenum">
              <a:rPr lang="cs-CZ" smtClean="0"/>
              <a:t>‹#›</a:t>
            </a:fld>
            <a:endParaRPr lang="cs-CZ"/>
          </a:p>
        </p:txBody>
      </p:sp>
    </p:spTree>
    <p:extLst>
      <p:ext uri="{BB962C8B-B14F-4D97-AF65-F5344CB8AC3E}">
        <p14:creationId xmlns:p14="http://schemas.microsoft.com/office/powerpoint/2010/main" val="19768820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p:cNvSpPr>
            <a:spLocks noGrp="1"/>
          </p:cNvSpPr>
          <p:nvPr>
            <p:ph type="dt" sz="half" idx="10"/>
          </p:nvPr>
        </p:nvSpPr>
        <p:spPr/>
        <p:txBody>
          <a:bodyPr/>
          <a:lstStyle/>
          <a:p>
            <a:fld id="{56A44477-6F57-4AE9-A9D3-A389C19633B8}" type="datetimeFigureOut">
              <a:rPr lang="cs-CZ" smtClean="0"/>
              <a:t>12.05.2026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16A151C-A50F-4066-95C8-1D1031B04997}" type="slidenum">
              <a:rPr lang="cs-CZ" smtClean="0"/>
              <a:t>‹#›</a:t>
            </a:fld>
            <a:endParaRPr lang="cs-CZ"/>
          </a:p>
        </p:txBody>
      </p:sp>
    </p:spTree>
    <p:extLst>
      <p:ext uri="{BB962C8B-B14F-4D97-AF65-F5344CB8AC3E}">
        <p14:creationId xmlns:p14="http://schemas.microsoft.com/office/powerpoint/2010/main" val="1889915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56A44477-6F57-4AE9-A9D3-A389C19633B8}" type="datetimeFigureOut">
              <a:rPr lang="cs-CZ" smtClean="0"/>
              <a:t>12.05.2026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16A151C-A50F-4066-95C8-1D1031B04997}" type="slidenum">
              <a:rPr lang="cs-CZ" smtClean="0"/>
              <a:t>‹#›</a:t>
            </a:fld>
            <a:endParaRPr lang="cs-CZ"/>
          </a:p>
        </p:txBody>
      </p:sp>
    </p:spTree>
    <p:extLst>
      <p:ext uri="{BB962C8B-B14F-4D97-AF65-F5344CB8AC3E}">
        <p14:creationId xmlns:p14="http://schemas.microsoft.com/office/powerpoint/2010/main" val="6896943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Upravte styly předlohy textu.</a:t>
            </a:r>
          </a:p>
        </p:txBody>
      </p:sp>
      <p:sp>
        <p:nvSpPr>
          <p:cNvPr id="4" name="Zástupný symbol pro datum 3"/>
          <p:cNvSpPr>
            <a:spLocks noGrp="1"/>
          </p:cNvSpPr>
          <p:nvPr>
            <p:ph type="dt" sz="half" idx="10"/>
          </p:nvPr>
        </p:nvSpPr>
        <p:spPr/>
        <p:txBody>
          <a:bodyPr/>
          <a:lstStyle/>
          <a:p>
            <a:fld id="{56A44477-6F57-4AE9-A9D3-A389C19633B8}" type="datetimeFigureOut">
              <a:rPr lang="cs-CZ" smtClean="0"/>
              <a:t>12.05.2026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16A151C-A50F-4066-95C8-1D1031B04997}" type="slidenum">
              <a:rPr lang="cs-CZ" smtClean="0"/>
              <a:t>‹#›</a:t>
            </a:fld>
            <a:endParaRPr lang="cs-CZ"/>
          </a:p>
        </p:txBody>
      </p:sp>
    </p:spTree>
    <p:extLst>
      <p:ext uri="{BB962C8B-B14F-4D97-AF65-F5344CB8AC3E}">
        <p14:creationId xmlns:p14="http://schemas.microsoft.com/office/powerpoint/2010/main" val="7993741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838200" y="1825625"/>
            <a:ext cx="51816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72200" y="1825625"/>
            <a:ext cx="51816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56A44477-6F57-4AE9-A9D3-A389C19633B8}" type="datetimeFigureOut">
              <a:rPr lang="cs-CZ" smtClean="0"/>
              <a:t>12.05.2026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16A151C-A50F-4066-95C8-1D1031B04997}" type="slidenum">
              <a:rPr lang="cs-CZ" smtClean="0"/>
              <a:t>‹#›</a:t>
            </a:fld>
            <a:endParaRPr lang="cs-CZ"/>
          </a:p>
        </p:txBody>
      </p:sp>
    </p:spTree>
    <p:extLst>
      <p:ext uri="{BB962C8B-B14F-4D97-AF65-F5344CB8AC3E}">
        <p14:creationId xmlns:p14="http://schemas.microsoft.com/office/powerpoint/2010/main" val="2331461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56A44477-6F57-4AE9-A9D3-A389C19633B8}" type="datetimeFigureOut">
              <a:rPr lang="cs-CZ" smtClean="0"/>
              <a:t>12.05.2026</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B16A151C-A50F-4066-95C8-1D1031B04997}" type="slidenum">
              <a:rPr lang="cs-CZ" smtClean="0"/>
              <a:t>‹#›</a:t>
            </a:fld>
            <a:endParaRPr lang="cs-CZ"/>
          </a:p>
        </p:txBody>
      </p:sp>
    </p:spTree>
    <p:extLst>
      <p:ext uri="{BB962C8B-B14F-4D97-AF65-F5344CB8AC3E}">
        <p14:creationId xmlns:p14="http://schemas.microsoft.com/office/powerpoint/2010/main" val="9067410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56A44477-6F57-4AE9-A9D3-A389C19633B8}" type="datetimeFigureOut">
              <a:rPr lang="cs-CZ" smtClean="0"/>
              <a:t>12.05.2026</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B16A151C-A50F-4066-95C8-1D1031B04997}" type="slidenum">
              <a:rPr lang="cs-CZ" smtClean="0"/>
              <a:t>‹#›</a:t>
            </a:fld>
            <a:endParaRPr lang="cs-CZ"/>
          </a:p>
        </p:txBody>
      </p:sp>
    </p:spTree>
    <p:extLst>
      <p:ext uri="{BB962C8B-B14F-4D97-AF65-F5344CB8AC3E}">
        <p14:creationId xmlns:p14="http://schemas.microsoft.com/office/powerpoint/2010/main" val="32979822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56A44477-6F57-4AE9-A9D3-A389C19633B8}" type="datetimeFigureOut">
              <a:rPr lang="cs-CZ" smtClean="0"/>
              <a:t>12.05.2026</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B16A151C-A50F-4066-95C8-1D1031B04997}" type="slidenum">
              <a:rPr lang="cs-CZ" smtClean="0"/>
              <a:t>‹#›</a:t>
            </a:fld>
            <a:endParaRPr lang="cs-CZ"/>
          </a:p>
        </p:txBody>
      </p:sp>
    </p:spTree>
    <p:extLst>
      <p:ext uri="{BB962C8B-B14F-4D97-AF65-F5344CB8AC3E}">
        <p14:creationId xmlns:p14="http://schemas.microsoft.com/office/powerpoint/2010/main" val="38961399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p:cNvSpPr>
            <a:spLocks noGrp="1"/>
          </p:cNvSpPr>
          <p:nvPr>
            <p:ph type="dt" sz="half" idx="10"/>
          </p:nvPr>
        </p:nvSpPr>
        <p:spPr/>
        <p:txBody>
          <a:bodyPr/>
          <a:lstStyle/>
          <a:p>
            <a:fld id="{56A44477-6F57-4AE9-A9D3-A389C19633B8}" type="datetimeFigureOut">
              <a:rPr lang="cs-CZ" smtClean="0"/>
              <a:t>12.05.2026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16A151C-A50F-4066-95C8-1D1031B04997}" type="slidenum">
              <a:rPr lang="cs-CZ" smtClean="0"/>
              <a:t>‹#›</a:t>
            </a:fld>
            <a:endParaRPr lang="cs-CZ"/>
          </a:p>
        </p:txBody>
      </p:sp>
    </p:spTree>
    <p:extLst>
      <p:ext uri="{BB962C8B-B14F-4D97-AF65-F5344CB8AC3E}">
        <p14:creationId xmlns:p14="http://schemas.microsoft.com/office/powerpoint/2010/main" val="9018615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p:cNvSpPr>
            <a:spLocks noGrp="1"/>
          </p:cNvSpPr>
          <p:nvPr>
            <p:ph type="dt" sz="half" idx="10"/>
          </p:nvPr>
        </p:nvSpPr>
        <p:spPr/>
        <p:txBody>
          <a:bodyPr/>
          <a:lstStyle/>
          <a:p>
            <a:fld id="{56A44477-6F57-4AE9-A9D3-A389C19633B8}" type="datetimeFigureOut">
              <a:rPr lang="cs-CZ" smtClean="0"/>
              <a:t>12.05.2026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16A151C-A50F-4066-95C8-1D1031B04997}" type="slidenum">
              <a:rPr lang="cs-CZ" smtClean="0"/>
              <a:t>‹#›</a:t>
            </a:fld>
            <a:endParaRPr lang="cs-CZ"/>
          </a:p>
        </p:txBody>
      </p:sp>
    </p:spTree>
    <p:extLst>
      <p:ext uri="{BB962C8B-B14F-4D97-AF65-F5344CB8AC3E}">
        <p14:creationId xmlns:p14="http://schemas.microsoft.com/office/powerpoint/2010/main" val="3971107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56A44477-6F57-4AE9-A9D3-A389C19633B8}" type="datetimeFigureOut">
              <a:rPr lang="cs-CZ" smtClean="0"/>
              <a:t>12.05.2026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16A151C-A50F-4066-95C8-1D1031B04997}" type="slidenum">
              <a:rPr lang="cs-CZ" smtClean="0"/>
              <a:t>‹#›</a:t>
            </a:fld>
            <a:endParaRPr lang="cs-CZ"/>
          </a:p>
        </p:txBody>
      </p:sp>
    </p:spTree>
    <p:extLst>
      <p:ext uri="{BB962C8B-B14F-4D97-AF65-F5344CB8AC3E}">
        <p14:creationId xmlns:p14="http://schemas.microsoft.com/office/powerpoint/2010/main" val="41515083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56A44477-6F57-4AE9-A9D3-A389C19633B8}" type="datetimeFigureOut">
              <a:rPr lang="cs-CZ" smtClean="0"/>
              <a:t>12.05.2026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16A151C-A50F-4066-95C8-1D1031B04997}" type="slidenum">
              <a:rPr lang="cs-CZ" smtClean="0"/>
              <a:t>‹#›</a:t>
            </a:fld>
            <a:endParaRPr lang="cs-CZ"/>
          </a:p>
        </p:txBody>
      </p:sp>
    </p:spTree>
    <p:extLst>
      <p:ext uri="{BB962C8B-B14F-4D97-AF65-F5344CB8AC3E}">
        <p14:creationId xmlns:p14="http://schemas.microsoft.com/office/powerpoint/2010/main" val="40586656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A44477-6F57-4AE9-A9D3-A389C19633B8}" type="datetimeFigureOut">
              <a:rPr lang="cs-CZ" smtClean="0"/>
              <a:t>12.05.2026</a:t>
            </a:fld>
            <a:endParaRPr lang="cs-CZ"/>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6A151C-A50F-4066-95C8-1D1031B04997}" type="slidenum">
              <a:rPr lang="cs-CZ" smtClean="0"/>
              <a:t>‹#›</a:t>
            </a:fld>
            <a:endParaRPr lang="cs-CZ"/>
          </a:p>
        </p:txBody>
      </p:sp>
    </p:spTree>
    <p:extLst>
      <p:ext uri="{BB962C8B-B14F-4D97-AF65-F5344CB8AC3E}">
        <p14:creationId xmlns:p14="http://schemas.microsoft.com/office/powerpoint/2010/main" val="2335997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Videa/Elekt&#345;ina%20a%20magnetismus/Elektricky%20proud%20v%20kapalin&#225;ch%20(720p).mp4" TargetMode="External"/><Relationship Id="rId1" Type="http://schemas.openxmlformats.org/officeDocument/2006/relationships/slideLayout" Target="../slideLayouts/slideLayout1.xml"/><Relationship Id="rId4" Type="http://schemas.openxmlformats.org/officeDocument/2006/relationships/hyperlink" Target="https://www.youtube.com/user/gymjev2006/videos"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2626580" y="2024733"/>
            <a:ext cx="6938838" cy="1305116"/>
          </a:xfrm>
        </p:spPr>
        <p:txBody>
          <a:bodyPr>
            <a:normAutofit/>
          </a:bodyPr>
          <a:lstStyle/>
          <a:p>
            <a:r>
              <a:rPr lang="cs-CZ" sz="4400" dirty="0"/>
              <a:t>Elektrický proud v kapalinách</a:t>
            </a:r>
            <a:br>
              <a:rPr lang="cs-CZ" sz="4400" dirty="0"/>
            </a:br>
            <a:r>
              <a:rPr lang="cs-CZ" sz="4400" dirty="0" err="1"/>
              <a:t>Fyz</a:t>
            </a:r>
            <a:r>
              <a:rPr lang="cs-CZ" sz="4400" dirty="0"/>
              <a:t> 127</a:t>
            </a:r>
          </a:p>
        </p:txBody>
      </p:sp>
      <p:sp>
        <p:nvSpPr>
          <p:cNvPr id="3" name="Podnadpis 2"/>
          <p:cNvSpPr>
            <a:spLocks noGrp="1"/>
          </p:cNvSpPr>
          <p:nvPr>
            <p:ph type="subTitle" idx="1"/>
          </p:nvPr>
        </p:nvSpPr>
        <p:spPr>
          <a:xfrm>
            <a:off x="2715491" y="3528151"/>
            <a:ext cx="6761019" cy="2410831"/>
          </a:xfrm>
        </p:spPr>
        <p:txBody>
          <a:bodyPr>
            <a:normAutofit/>
          </a:bodyPr>
          <a:lstStyle/>
          <a:p>
            <a:r>
              <a:rPr lang="cs-CZ" dirty="0">
                <a:hlinkClick r:id="rId2" action="ppaction://hlinkfile"/>
              </a:rPr>
              <a:t>Úvodní video</a:t>
            </a:r>
            <a:endParaRPr lang="cs-CZ" dirty="0"/>
          </a:p>
          <a:p>
            <a:endParaRPr lang="cs-CZ" sz="1100" dirty="0"/>
          </a:p>
          <a:p>
            <a:r>
              <a:rPr lang="cs-CZ" dirty="0"/>
              <a:t>Elektrolyt</a:t>
            </a:r>
          </a:p>
          <a:p>
            <a:r>
              <a:rPr lang="cs-CZ" dirty="0"/>
              <a:t>Elektrolytická disociace</a:t>
            </a:r>
          </a:p>
          <a:p>
            <a:r>
              <a:rPr lang="cs-CZ" dirty="0" smtClean="0"/>
              <a:t>Elektrolýza</a:t>
            </a:r>
            <a:endParaRPr lang="cs-CZ" dirty="0"/>
          </a:p>
        </p:txBody>
      </p:sp>
      <p:sp>
        <p:nvSpPr>
          <p:cNvPr id="5" name="TextovéPole 3">
            <a:extLst>
              <a:ext uri="{FF2B5EF4-FFF2-40B4-BE49-F238E27FC236}">
                <a16:creationId xmlns:a16="http://schemas.microsoft.com/office/drawing/2014/main" id="{2A314032-20FD-3F05-BD0A-F3EF6B40D64D}"/>
              </a:ext>
            </a:extLst>
          </p:cNvPr>
          <p:cNvSpPr txBox="1"/>
          <p:nvPr/>
        </p:nvSpPr>
        <p:spPr>
          <a:xfrm>
            <a:off x="723105" y="6052525"/>
            <a:ext cx="1601790" cy="369332"/>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dirty="0"/>
              <a:t>12. 5. 2026</a:t>
            </a:r>
          </a:p>
        </p:txBody>
      </p:sp>
      <p:pic>
        <p:nvPicPr>
          <p:cNvPr id="7" name="Obrázek 6">
            <a:extLst>
              <a:ext uri="{FF2B5EF4-FFF2-40B4-BE49-F238E27FC236}">
                <a16:creationId xmlns:a16="http://schemas.microsoft.com/office/drawing/2014/main" id="{64F624DE-DD45-245D-433A-D7C378402E8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94891" y="595170"/>
            <a:ext cx="3602217" cy="900554"/>
          </a:xfrm>
          <a:prstGeom prst="rect">
            <a:avLst/>
          </a:prstGeom>
        </p:spPr>
      </p:pic>
      <p:sp>
        <p:nvSpPr>
          <p:cNvPr id="4" name="TextovéPole 4">
            <a:extLst>
              <a:ext uri="{FF2B5EF4-FFF2-40B4-BE49-F238E27FC236}">
                <a16:creationId xmlns:a16="http://schemas.microsoft.com/office/drawing/2014/main" id="{963FCFAC-D935-7D6D-9B27-6A1C766FFF13}"/>
              </a:ext>
            </a:extLst>
          </p:cNvPr>
          <p:cNvSpPr txBox="1"/>
          <p:nvPr/>
        </p:nvSpPr>
        <p:spPr>
          <a:xfrm>
            <a:off x="3179675" y="6094397"/>
            <a:ext cx="5832648" cy="369332"/>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dirty="0"/>
              <a:t>Videa k výuce matematiky a fyziky: </a:t>
            </a:r>
            <a:r>
              <a:rPr lang="cs-CZ" dirty="0">
                <a:hlinkClick r:id="rId4"/>
              </a:rPr>
              <a:t>Petr Němec - YouTube</a:t>
            </a:r>
            <a:endParaRPr lang="cs-CZ" dirty="0"/>
          </a:p>
        </p:txBody>
      </p:sp>
    </p:spTree>
    <p:extLst>
      <p:ext uri="{BB962C8B-B14F-4D97-AF65-F5344CB8AC3E}">
        <p14:creationId xmlns:p14="http://schemas.microsoft.com/office/powerpoint/2010/main" val="31483259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249382" y="443588"/>
            <a:ext cx="1126836" cy="369332"/>
          </a:xfrm>
          <a:prstGeom prst="rect">
            <a:avLst/>
          </a:prstGeom>
          <a:noFill/>
        </p:spPr>
        <p:txBody>
          <a:bodyPr wrap="square" rtlCol="0">
            <a:spAutoFit/>
          </a:bodyPr>
          <a:lstStyle/>
          <a:p>
            <a:r>
              <a:rPr lang="cs-CZ" b="1" dirty="0"/>
              <a:t>Elektrolyt</a:t>
            </a:r>
          </a:p>
        </p:txBody>
      </p:sp>
      <p:sp>
        <p:nvSpPr>
          <p:cNvPr id="3" name="Obdélník 2"/>
          <p:cNvSpPr/>
          <p:nvPr/>
        </p:nvSpPr>
        <p:spPr>
          <a:xfrm>
            <a:off x="249382" y="1638808"/>
            <a:ext cx="11610109" cy="923330"/>
          </a:xfrm>
          <a:prstGeom prst="rect">
            <a:avLst/>
          </a:prstGeom>
        </p:spPr>
        <p:txBody>
          <a:bodyPr wrap="square">
            <a:spAutoFit/>
          </a:bodyPr>
          <a:lstStyle/>
          <a:p>
            <a:r>
              <a:rPr lang="cs-CZ" dirty="0"/>
              <a:t>Elektrický proud v kovech je zprostředkován volnými (vodivostními) elektrony. Proto tuto vodivost nazýváme </a:t>
            </a:r>
          </a:p>
          <a:p>
            <a:r>
              <a:rPr lang="cs-CZ" dirty="0"/>
              <a:t>elektronovou vodivostí, při které </a:t>
            </a:r>
            <a:r>
              <a:rPr lang="cs-CZ" b="1" dirty="0"/>
              <a:t>nedochází k pohybu látky a ani k chemickým změnám</a:t>
            </a:r>
            <a:r>
              <a:rPr lang="cs-CZ" dirty="0"/>
              <a:t>. U kapalin a plynů je situace poněkud odlišná. </a:t>
            </a:r>
          </a:p>
        </p:txBody>
      </p:sp>
      <p:sp>
        <p:nvSpPr>
          <p:cNvPr id="6" name="Obdélník 5"/>
          <p:cNvSpPr/>
          <p:nvPr/>
        </p:nvSpPr>
        <p:spPr>
          <a:xfrm>
            <a:off x="249382" y="2626486"/>
            <a:ext cx="11536217" cy="1200329"/>
          </a:xfrm>
          <a:prstGeom prst="rect">
            <a:avLst/>
          </a:prstGeom>
        </p:spPr>
        <p:txBody>
          <a:bodyPr wrap="square">
            <a:spAutoFit/>
          </a:bodyPr>
          <a:lstStyle/>
          <a:p>
            <a:r>
              <a:rPr lang="cs-CZ" dirty="0"/>
              <a:t>Kapaliny v čistém stavu (alespoň jejich většina) jsou špatnými vodiči elektrického proudu. Například destilovaná voda je velmi dobrým izolantem, což je způsobeno tím, že neobsahuje dostatečný počet volně pohyblivých nabitých částic. Přidáme-li do vody látku (např.: </a:t>
            </a:r>
            <a:r>
              <a:rPr lang="cs-CZ" dirty="0" err="1"/>
              <a:t>NaCl</a:t>
            </a:r>
            <a:r>
              <a:rPr lang="cs-CZ" dirty="0"/>
              <a:t>, </a:t>
            </a:r>
            <a:r>
              <a:rPr lang="cs-CZ" dirty="0" err="1"/>
              <a:t>KCl</a:t>
            </a:r>
            <a:r>
              <a:rPr lang="cs-CZ" dirty="0"/>
              <a:t>, KOH, </a:t>
            </a:r>
            <a:r>
              <a:rPr lang="cs-CZ" dirty="0" err="1"/>
              <a:t>HCl</a:t>
            </a:r>
            <a:r>
              <a:rPr lang="cs-CZ" dirty="0"/>
              <a:t>, HNO</a:t>
            </a:r>
            <a:r>
              <a:rPr lang="cs-CZ" baseline="-25000" dirty="0"/>
              <a:t>3</a:t>
            </a:r>
            <a:r>
              <a:rPr lang="cs-CZ" dirty="0"/>
              <a:t>...), která se v ní rozštěpí na pohyblivé ionty, vznikne </a:t>
            </a:r>
          </a:p>
          <a:p>
            <a:pPr algn="ctr"/>
            <a:r>
              <a:rPr lang="cs-CZ" b="1" dirty="0"/>
              <a:t>vodivý roztok – elektrolyt.</a:t>
            </a:r>
          </a:p>
        </p:txBody>
      </p:sp>
      <p:sp>
        <p:nvSpPr>
          <p:cNvPr id="8" name="TextovéPole 7"/>
          <p:cNvSpPr txBox="1"/>
          <p:nvPr/>
        </p:nvSpPr>
        <p:spPr>
          <a:xfrm>
            <a:off x="3943927" y="4062880"/>
            <a:ext cx="7915564" cy="2154436"/>
          </a:xfrm>
          <a:prstGeom prst="rect">
            <a:avLst/>
          </a:prstGeom>
          <a:noFill/>
        </p:spPr>
        <p:txBody>
          <a:bodyPr wrap="square" rtlCol="0">
            <a:spAutoFit/>
          </a:bodyPr>
          <a:lstStyle/>
          <a:p>
            <a:r>
              <a:rPr lang="cs-CZ" dirty="0"/>
              <a:t>Ponoříme-li do vaničky s </a:t>
            </a:r>
            <a:r>
              <a:rPr lang="cs-CZ" b="1" dirty="0"/>
              <a:t>destilovanou vodou</a:t>
            </a:r>
            <a:r>
              <a:rPr lang="cs-CZ" dirty="0"/>
              <a:t> dvě uhlíkové elektrody, které připojíme přes citlivý ampérmetr ke zdroji stejnosměrného napětí bude obvodem procházet jen nepatrný elektrický proud. Přidáme-li však do vody malé množství kyseliny, zásady nebo soli, výchylka ampérmetru se mnohonásobně zvětší.</a:t>
            </a:r>
          </a:p>
          <a:p>
            <a:endParaRPr lang="cs-CZ" sz="800" dirty="0"/>
          </a:p>
          <a:p>
            <a:r>
              <a:rPr lang="cs-CZ" b="1" dirty="0"/>
              <a:t>Destilovaná voda je izolant, přidáme-li do vody malé množství kyseliny, zásady nebo soli,  vznikne rozštěpením této látky na pohyblivé ionty vodivý roztok, a roztokem, po připojení napětí, začne procházet elektrický proud.</a:t>
            </a:r>
          </a:p>
        </p:txBody>
      </p:sp>
      <p:sp>
        <p:nvSpPr>
          <p:cNvPr id="5" name="TextovéPole 4">
            <a:extLst>
              <a:ext uri="{FF2B5EF4-FFF2-40B4-BE49-F238E27FC236}">
                <a16:creationId xmlns:a16="http://schemas.microsoft.com/office/drawing/2014/main" id="{7A37CAA5-9927-B0B3-0A03-15728E24162B}"/>
              </a:ext>
            </a:extLst>
          </p:cNvPr>
          <p:cNvSpPr txBox="1"/>
          <p:nvPr/>
        </p:nvSpPr>
        <p:spPr>
          <a:xfrm>
            <a:off x="249382" y="928128"/>
            <a:ext cx="11179534" cy="646331"/>
          </a:xfrm>
          <a:prstGeom prst="rect">
            <a:avLst/>
          </a:prstGeom>
          <a:noFill/>
        </p:spPr>
        <p:txBody>
          <a:bodyPr wrap="square" rtlCol="0">
            <a:spAutoFit/>
          </a:bodyPr>
          <a:lstStyle/>
          <a:p>
            <a:r>
              <a:rPr lang="cs-CZ" dirty="0"/>
              <a:t>Podmínkou vzniku elektrického proudu procházející  látkou (pevnou, kapalnou či plynnou) je přítomnost volných nabitých částic, které elektrický proud zprostředkovávají.</a:t>
            </a:r>
          </a:p>
        </p:txBody>
      </p:sp>
      <p:grpSp>
        <p:nvGrpSpPr>
          <p:cNvPr id="13" name="Skupina 12">
            <a:extLst>
              <a:ext uri="{FF2B5EF4-FFF2-40B4-BE49-F238E27FC236}">
                <a16:creationId xmlns:a16="http://schemas.microsoft.com/office/drawing/2014/main" id="{8E0C6013-D1AE-50B8-6563-01B6DE34C008}"/>
              </a:ext>
            </a:extLst>
          </p:cNvPr>
          <p:cNvGrpSpPr/>
          <p:nvPr/>
        </p:nvGrpSpPr>
        <p:grpSpPr>
          <a:xfrm>
            <a:off x="812800" y="3598775"/>
            <a:ext cx="2248864" cy="2815637"/>
            <a:chOff x="812800" y="3598775"/>
            <a:chExt cx="2248864" cy="2815637"/>
          </a:xfrm>
        </p:grpSpPr>
        <p:pic>
          <p:nvPicPr>
            <p:cNvPr id="10" name="Obrázek 9">
              <a:extLst>
                <a:ext uri="{FF2B5EF4-FFF2-40B4-BE49-F238E27FC236}">
                  <a16:creationId xmlns:a16="http://schemas.microsoft.com/office/drawing/2014/main" id="{C222A65B-3E39-D161-89CA-6CAF80C4B7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2800" y="3721895"/>
              <a:ext cx="2248864" cy="2692517"/>
            </a:xfrm>
            <a:prstGeom prst="rect">
              <a:avLst/>
            </a:prstGeom>
          </p:spPr>
        </p:pic>
        <p:sp>
          <p:nvSpPr>
            <p:cNvPr id="11" name="TextovéPole 10">
              <a:extLst>
                <a:ext uri="{FF2B5EF4-FFF2-40B4-BE49-F238E27FC236}">
                  <a16:creationId xmlns:a16="http://schemas.microsoft.com/office/drawing/2014/main" id="{F3763E29-409E-016C-5A11-9ED1E86E7D5B}"/>
                </a:ext>
              </a:extLst>
            </p:cNvPr>
            <p:cNvSpPr txBox="1"/>
            <p:nvPr/>
          </p:nvSpPr>
          <p:spPr>
            <a:xfrm>
              <a:off x="1964304" y="3619271"/>
              <a:ext cx="302149" cy="584775"/>
            </a:xfrm>
            <a:prstGeom prst="rect">
              <a:avLst/>
            </a:prstGeom>
            <a:noFill/>
          </p:spPr>
          <p:txBody>
            <a:bodyPr wrap="square" rtlCol="0">
              <a:spAutoFit/>
            </a:bodyPr>
            <a:lstStyle/>
            <a:p>
              <a:r>
                <a:rPr lang="cs-CZ" sz="3200" dirty="0"/>
                <a:t>+</a:t>
              </a:r>
            </a:p>
          </p:txBody>
        </p:sp>
        <p:sp>
          <p:nvSpPr>
            <p:cNvPr id="12" name="TextovéPole 11">
              <a:extLst>
                <a:ext uri="{FF2B5EF4-FFF2-40B4-BE49-F238E27FC236}">
                  <a16:creationId xmlns:a16="http://schemas.microsoft.com/office/drawing/2014/main" id="{97FDE481-D9D3-8B71-94E8-3C1BFD01B4DC}"/>
                </a:ext>
              </a:extLst>
            </p:cNvPr>
            <p:cNvSpPr txBox="1"/>
            <p:nvPr/>
          </p:nvSpPr>
          <p:spPr>
            <a:xfrm>
              <a:off x="1503128" y="3598775"/>
              <a:ext cx="302149" cy="584775"/>
            </a:xfrm>
            <a:prstGeom prst="rect">
              <a:avLst/>
            </a:prstGeom>
            <a:noFill/>
          </p:spPr>
          <p:txBody>
            <a:bodyPr wrap="square" rtlCol="0">
              <a:spAutoFit/>
            </a:bodyPr>
            <a:lstStyle/>
            <a:p>
              <a:r>
                <a:rPr lang="cs-CZ" sz="3200" dirty="0"/>
                <a:t>-</a:t>
              </a:r>
            </a:p>
          </p:txBody>
        </p:sp>
      </p:grpSp>
    </p:spTree>
    <p:extLst>
      <p:ext uri="{BB962C8B-B14F-4D97-AF65-F5344CB8AC3E}">
        <p14:creationId xmlns:p14="http://schemas.microsoft.com/office/powerpoint/2010/main" val="36948897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E8966F-A124-034E-5741-5196426EAED5}"/>
            </a:ext>
          </a:extLst>
        </p:cNvPr>
        <p:cNvGrpSpPr/>
        <p:nvPr/>
      </p:nvGrpSpPr>
      <p:grpSpPr>
        <a:xfrm>
          <a:off x="0" y="0"/>
          <a:ext cx="0" cy="0"/>
          <a:chOff x="0" y="0"/>
          <a:chExt cx="0" cy="0"/>
        </a:xfrm>
      </p:grpSpPr>
      <p:sp>
        <p:nvSpPr>
          <p:cNvPr id="3" name="TextovéPole 2">
            <a:extLst>
              <a:ext uri="{FF2B5EF4-FFF2-40B4-BE49-F238E27FC236}">
                <a16:creationId xmlns:a16="http://schemas.microsoft.com/office/drawing/2014/main" id="{EFEA18A6-8D79-DFB6-F7C9-055F27C16CFB}"/>
              </a:ext>
            </a:extLst>
          </p:cNvPr>
          <p:cNvSpPr txBox="1"/>
          <p:nvPr/>
        </p:nvSpPr>
        <p:spPr>
          <a:xfrm>
            <a:off x="264383" y="284461"/>
            <a:ext cx="2415208" cy="369332"/>
          </a:xfrm>
          <a:prstGeom prst="rect">
            <a:avLst/>
          </a:prstGeom>
          <a:noFill/>
        </p:spPr>
        <p:txBody>
          <a:bodyPr wrap="square">
            <a:spAutoFit/>
          </a:bodyPr>
          <a:lstStyle/>
          <a:p>
            <a:r>
              <a:rPr lang="cs-CZ" b="1" dirty="0"/>
              <a:t>Elektrolytická disociace</a:t>
            </a:r>
          </a:p>
        </p:txBody>
      </p:sp>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62FEA105-D1FA-5B27-384E-F60EE604E4C3}"/>
                  </a:ext>
                </a:extLst>
              </p:cNvPr>
              <p:cNvSpPr txBox="1"/>
              <p:nvPr/>
            </p:nvSpPr>
            <p:spPr>
              <a:xfrm>
                <a:off x="6429557" y="3991087"/>
                <a:ext cx="5581816" cy="2585323"/>
              </a:xfrm>
              <a:prstGeom prst="rect">
                <a:avLst/>
              </a:prstGeom>
              <a:noFill/>
            </p:spPr>
            <p:txBody>
              <a:bodyPr wrap="square" rtlCol="0">
                <a:spAutoFit/>
              </a:bodyPr>
              <a:lstStyle/>
              <a:p>
                <a:r>
                  <a:rPr lang="cs-CZ" dirty="0"/>
                  <a:t>Přidáním soli (</a:t>
                </a:r>
                <a:r>
                  <a:rPr lang="cs-CZ" dirty="0" err="1"/>
                  <a:t>NaCl</a:t>
                </a:r>
                <a:r>
                  <a:rPr lang="cs-CZ" dirty="0"/>
                  <a:t>) do vody, narážejí molekuly vody na krystaly </a:t>
                </a:r>
                <a:r>
                  <a:rPr lang="cs-CZ" dirty="0" err="1"/>
                  <a:t>NaCl</a:t>
                </a:r>
                <a:r>
                  <a:rPr lang="cs-CZ" dirty="0"/>
                  <a:t> a současně na ně působí elektrické pole molekul vody. To způsobuje zmenšení elektrických sil mezi ionty </a:t>
                </a:r>
                <a14:m>
                  <m:oMath xmlns:m="http://schemas.openxmlformats.org/officeDocument/2006/math">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Na</m:t>
                        </m:r>
                      </m:e>
                      <m:sup>
                        <m:r>
                          <a:rPr lang="cs-CZ" b="0" i="1" smtClean="0">
                            <a:latin typeface="Cambria Math" panose="02040503050406030204" pitchFamily="18" charset="0"/>
                          </a:rPr>
                          <m:t>+</m:t>
                        </m:r>
                      </m:sup>
                    </m:sSup>
                  </m:oMath>
                </a14:m>
                <a:r>
                  <a:rPr lang="cs-CZ" dirty="0"/>
                  <a:t> a </a:t>
                </a:r>
                <a14:m>
                  <m:oMath xmlns:m="http://schemas.openxmlformats.org/officeDocument/2006/math">
                    <m:sSup>
                      <m:sSupPr>
                        <m:ctrlPr>
                          <a:rPr lang="cs-CZ" i="1">
                            <a:latin typeface="Cambria Math" panose="02040503050406030204" pitchFamily="18" charset="0"/>
                          </a:rPr>
                        </m:ctrlPr>
                      </m:sSupPr>
                      <m:e>
                        <m:r>
                          <m:rPr>
                            <m:sty m:val="p"/>
                          </m:rPr>
                          <a:rPr lang="cs-CZ">
                            <a:latin typeface="Cambria Math" panose="02040503050406030204" pitchFamily="18" charset="0"/>
                          </a:rPr>
                          <m:t>Cl</m:t>
                        </m:r>
                      </m:e>
                      <m:sup>
                        <m:r>
                          <a:rPr lang="cs-CZ" i="1">
                            <a:latin typeface="Cambria Math" panose="02040503050406030204" pitchFamily="18" charset="0"/>
                          </a:rPr>
                          <m:t>−</m:t>
                        </m:r>
                      </m:sup>
                    </m:sSup>
                  </m:oMath>
                </a14:m>
                <a:r>
                  <a:rPr lang="cs-CZ" dirty="0"/>
                  <a:t> v krystalu </a:t>
                </a:r>
                <a:r>
                  <a:rPr lang="cs-CZ" dirty="0" err="1"/>
                  <a:t>NaCl</a:t>
                </a:r>
                <a:r>
                  <a:rPr lang="cs-CZ" dirty="0"/>
                  <a:t>, a ty se z krystalu uvolňují.</a:t>
                </a:r>
              </a:p>
              <a:p>
                <a:r>
                  <a:rPr lang="cs-CZ" dirty="0" err="1"/>
                  <a:t>NaCl</a:t>
                </a:r>
                <a:r>
                  <a:rPr lang="cs-CZ" dirty="0"/>
                  <a:t> se ve vodě rozpouští a probíhá děj zvaný </a:t>
                </a:r>
              </a:p>
              <a:p>
                <a:pPr algn="ctr"/>
                <a:r>
                  <a:rPr lang="cs-CZ" b="1" dirty="0"/>
                  <a:t>elektrická disociace</a:t>
                </a:r>
              </a:p>
              <a:p>
                <a:pPr/>
                <a14:m>
                  <m:oMathPara xmlns:m="http://schemas.openxmlformats.org/officeDocument/2006/math">
                    <m:oMathParaPr>
                      <m:jc m:val="centerGroup"/>
                    </m:oMathParaPr>
                    <m:oMath xmlns:m="http://schemas.openxmlformats.org/officeDocument/2006/math">
                      <m:r>
                        <m:rPr>
                          <m:sty m:val="p"/>
                        </m:rPr>
                        <a:rPr lang="cs-CZ" b="0" i="0" smtClean="0">
                          <a:latin typeface="Cambria Math" panose="02040503050406030204" pitchFamily="18" charset="0"/>
                        </a:rPr>
                        <m:t>NaCl</m:t>
                      </m:r>
                      <m:r>
                        <a:rPr lang="cs-CZ" b="0" i="0"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 </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Na</m:t>
                          </m:r>
                        </m:e>
                        <m:sup>
                          <m:r>
                            <a:rPr lang="cs-CZ" b="0" i="1" smtClean="0">
                              <a:latin typeface="Cambria Math" panose="02040503050406030204" pitchFamily="18" charset="0"/>
                              <a:ea typeface="Cambria Math" panose="02040503050406030204" pitchFamily="18" charset="0"/>
                            </a:rPr>
                            <m:t>+</m:t>
                          </m:r>
                        </m:sup>
                      </m:sSup>
                      <m:r>
                        <a:rPr lang="cs-CZ" b="0" i="1" smtClean="0">
                          <a:latin typeface="Cambria Math" panose="02040503050406030204" pitchFamily="18" charset="0"/>
                          <a:ea typeface="Cambria Math" panose="02040503050406030204" pitchFamily="18" charset="0"/>
                        </a:rPr>
                        <m:t>+ </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Cl</m:t>
                          </m:r>
                        </m:e>
                        <m:sup>
                          <m:r>
                            <a:rPr lang="cs-CZ" b="0" i="1" smtClean="0">
                              <a:latin typeface="Cambria Math" panose="02040503050406030204" pitchFamily="18" charset="0"/>
                              <a:ea typeface="Cambria Math" panose="02040503050406030204" pitchFamily="18" charset="0"/>
                            </a:rPr>
                            <m:t>−</m:t>
                          </m:r>
                        </m:sup>
                      </m:sSup>
                    </m:oMath>
                  </m:oMathPara>
                </a14:m>
                <a:endParaRPr lang="cs-CZ" dirty="0"/>
              </a:p>
              <a:p>
                <a:r>
                  <a:rPr lang="cs-CZ" dirty="0"/>
                  <a:t>Uvolňující se ionty </a:t>
                </a:r>
                <a14:m>
                  <m:oMath xmlns:m="http://schemas.openxmlformats.org/officeDocument/2006/math">
                    <m:sSup>
                      <m:sSupPr>
                        <m:ctrlPr>
                          <a:rPr lang="cs-CZ" i="1" smtClean="0">
                            <a:latin typeface="Cambria Math" panose="02040503050406030204" pitchFamily="18" charset="0"/>
                          </a:rPr>
                        </m:ctrlPr>
                      </m:sSupPr>
                      <m:e>
                        <m:r>
                          <m:rPr>
                            <m:sty m:val="p"/>
                          </m:rPr>
                          <a:rPr lang="cs-CZ" b="0" i="0" smtClean="0">
                            <a:latin typeface="Cambria Math" panose="02040503050406030204" pitchFamily="18" charset="0"/>
                          </a:rPr>
                          <m:t>Na</m:t>
                        </m:r>
                      </m:e>
                      <m:sup>
                        <m:r>
                          <a:rPr lang="cs-CZ" b="0" i="1" smtClean="0">
                            <a:latin typeface="Cambria Math" panose="02040503050406030204" pitchFamily="18" charset="0"/>
                          </a:rPr>
                          <m:t>+</m:t>
                        </m:r>
                      </m:sup>
                    </m:sSup>
                  </m:oMath>
                </a14:m>
                <a:r>
                  <a:rPr lang="cs-CZ" dirty="0"/>
                  <a:t> a </a:t>
                </a:r>
                <a14:m>
                  <m:oMath xmlns:m="http://schemas.openxmlformats.org/officeDocument/2006/math">
                    <m:sSup>
                      <m:sSupPr>
                        <m:ctrlPr>
                          <a:rPr lang="cs-CZ" i="1" smtClean="0">
                            <a:latin typeface="Cambria Math" panose="02040503050406030204" pitchFamily="18" charset="0"/>
                          </a:rPr>
                        </m:ctrlPr>
                      </m:sSupPr>
                      <m:e>
                        <m:r>
                          <m:rPr>
                            <m:sty m:val="p"/>
                          </m:rPr>
                          <a:rPr lang="cs-CZ" b="0" i="0" smtClean="0">
                            <a:latin typeface="Cambria Math" panose="02040503050406030204" pitchFamily="18" charset="0"/>
                          </a:rPr>
                          <m:t>Cl</m:t>
                        </m:r>
                      </m:e>
                      <m:sup>
                        <m:r>
                          <a:rPr lang="cs-CZ" b="0" i="1" smtClean="0">
                            <a:latin typeface="Cambria Math" panose="02040503050406030204" pitchFamily="18" charset="0"/>
                          </a:rPr>
                          <m:t>−</m:t>
                        </m:r>
                      </m:sup>
                    </m:sSup>
                  </m:oMath>
                </a14:m>
                <a:r>
                  <a:rPr lang="cs-CZ" dirty="0"/>
                  <a:t> z krystalu </a:t>
                </a:r>
                <a:r>
                  <a:rPr lang="cs-CZ" dirty="0" err="1"/>
                  <a:t>NaCl</a:t>
                </a:r>
                <a:r>
                  <a:rPr lang="cs-CZ" dirty="0"/>
                  <a:t> se volně pohybují v roztoku, vzniká </a:t>
                </a:r>
                <a:r>
                  <a:rPr lang="cs-CZ" b="1" dirty="0"/>
                  <a:t>elektrolyt</a:t>
                </a:r>
                <a:r>
                  <a:rPr lang="cs-CZ" dirty="0"/>
                  <a:t>. </a:t>
                </a:r>
              </a:p>
            </p:txBody>
          </p:sp>
        </mc:Choice>
        <mc:Fallback xmlns="">
          <p:sp>
            <p:nvSpPr>
              <p:cNvPr id="4" name="TextovéPole 3">
                <a:extLst>
                  <a:ext uri="{FF2B5EF4-FFF2-40B4-BE49-F238E27FC236}">
                    <a16:creationId xmlns:a16="http://schemas.microsoft.com/office/drawing/2014/main" id="{62FEA105-D1FA-5B27-384E-F60EE604E4C3}"/>
                  </a:ext>
                </a:extLst>
              </p:cNvPr>
              <p:cNvSpPr txBox="1">
                <a:spLocks noRot="1" noChangeAspect="1" noMove="1" noResize="1" noEditPoints="1" noAdjustHandles="1" noChangeArrowheads="1" noChangeShapeType="1" noTextEdit="1"/>
              </p:cNvSpPr>
              <p:nvPr/>
            </p:nvSpPr>
            <p:spPr>
              <a:xfrm>
                <a:off x="6429557" y="3991087"/>
                <a:ext cx="5581816" cy="2585323"/>
              </a:xfrm>
              <a:prstGeom prst="rect">
                <a:avLst/>
              </a:prstGeom>
              <a:blipFill>
                <a:blip r:embed="rId2"/>
                <a:stretch>
                  <a:fillRect l="-984" t="-1415" r="-1639" b="-2830"/>
                </a:stretch>
              </a:blipFill>
            </p:spPr>
            <p:txBody>
              <a:bodyPr/>
              <a:lstStyle/>
              <a:p>
                <a:r>
                  <a:rPr lang="cs-CZ">
                    <a:noFill/>
                  </a:rPr>
                  <a:t> </a:t>
                </a:r>
              </a:p>
            </p:txBody>
          </p:sp>
        </mc:Fallback>
      </mc:AlternateContent>
      <p:pic>
        <p:nvPicPr>
          <p:cNvPr id="6" name="Obrázek 5">
            <a:extLst>
              <a:ext uri="{FF2B5EF4-FFF2-40B4-BE49-F238E27FC236}">
                <a16:creationId xmlns:a16="http://schemas.microsoft.com/office/drawing/2014/main" id="{1C39DE8D-B4E9-FB98-0D8E-2CECB93ADAE6}"/>
              </a:ext>
            </a:extLst>
          </p:cNvPr>
          <p:cNvPicPr>
            <a:picLocks noChangeAspect="1"/>
          </p:cNvPicPr>
          <p:nvPr/>
        </p:nvPicPr>
        <p:blipFill>
          <a:blip r:embed="rId3" cstate="print">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780029" y="2539061"/>
            <a:ext cx="4356255" cy="2216792"/>
          </a:xfrm>
          <a:prstGeom prst="rect">
            <a:avLst/>
          </a:prstGeom>
        </p:spPr>
      </p:pic>
      <p:sp>
        <p:nvSpPr>
          <p:cNvPr id="7" name="TextovéPole 6">
            <a:extLst>
              <a:ext uri="{FF2B5EF4-FFF2-40B4-BE49-F238E27FC236}">
                <a16:creationId xmlns:a16="http://schemas.microsoft.com/office/drawing/2014/main" id="{E0684A5B-C7F9-ECEF-4822-7C00BC9B785C}"/>
              </a:ext>
            </a:extLst>
          </p:cNvPr>
          <p:cNvSpPr txBox="1"/>
          <p:nvPr/>
        </p:nvSpPr>
        <p:spPr>
          <a:xfrm>
            <a:off x="264383" y="653793"/>
            <a:ext cx="5313457" cy="1754326"/>
          </a:xfrm>
          <a:prstGeom prst="rect">
            <a:avLst/>
          </a:prstGeom>
          <a:noFill/>
        </p:spPr>
        <p:txBody>
          <a:bodyPr wrap="square" rtlCol="0">
            <a:spAutoFit/>
          </a:bodyPr>
          <a:lstStyle/>
          <a:p>
            <a:r>
              <a:rPr lang="cs-CZ" dirty="0"/>
              <a:t>Molekula </a:t>
            </a:r>
            <a:r>
              <a:rPr lang="cs-CZ" dirty="0" err="1"/>
              <a:t>NaCl</a:t>
            </a:r>
            <a:r>
              <a:rPr lang="cs-CZ" dirty="0"/>
              <a:t> vznikla sloučením atomu sodíku (Na) </a:t>
            </a:r>
          </a:p>
          <a:p>
            <a:r>
              <a:rPr lang="cs-CZ" dirty="0"/>
              <a:t>s atomem chloru (Cl).</a:t>
            </a:r>
          </a:p>
          <a:p>
            <a:r>
              <a:rPr lang="cs-CZ" dirty="0"/>
              <a:t>Při vzniku molekuly </a:t>
            </a:r>
            <a:r>
              <a:rPr lang="cs-CZ" dirty="0" err="1"/>
              <a:t>NaCl</a:t>
            </a:r>
            <a:r>
              <a:rPr lang="cs-CZ" dirty="0"/>
              <a:t> přešel elektron </a:t>
            </a:r>
          </a:p>
          <a:p>
            <a:r>
              <a:rPr lang="cs-CZ" dirty="0"/>
              <a:t>z elektronového obalu atomu sodíku do elektronového obalu atomu chloru. </a:t>
            </a:r>
          </a:p>
          <a:p>
            <a:r>
              <a:rPr lang="cs-CZ" dirty="0"/>
              <a:t>To má za následek vznik dvou částic s nábojem – </a:t>
            </a:r>
            <a:r>
              <a:rPr lang="cs-CZ" b="1" dirty="0"/>
              <a:t>iontů</a:t>
            </a:r>
            <a:r>
              <a:rPr lang="cs-CZ" dirty="0"/>
              <a:t>.</a:t>
            </a:r>
          </a:p>
        </p:txBody>
      </p:sp>
      <mc:AlternateContent xmlns:mc="http://schemas.openxmlformats.org/markup-compatibility/2006" xmlns:a14="http://schemas.microsoft.com/office/drawing/2010/main">
        <mc:Choice Requires="a14">
          <p:sp>
            <p:nvSpPr>
              <p:cNvPr id="9" name="TextovéPole 8">
                <a:extLst>
                  <a:ext uri="{FF2B5EF4-FFF2-40B4-BE49-F238E27FC236}">
                    <a16:creationId xmlns:a16="http://schemas.microsoft.com/office/drawing/2014/main" id="{5D13EA35-256C-6D8B-787A-2C470E24531B}"/>
                  </a:ext>
                </a:extLst>
              </p:cNvPr>
              <p:cNvSpPr txBox="1"/>
              <p:nvPr/>
            </p:nvSpPr>
            <p:spPr>
              <a:xfrm>
                <a:off x="264382" y="5096211"/>
                <a:ext cx="5313457" cy="1477328"/>
              </a:xfrm>
              <a:prstGeom prst="rect">
                <a:avLst/>
              </a:prstGeom>
              <a:noFill/>
            </p:spPr>
            <p:txBody>
              <a:bodyPr wrap="square">
                <a:spAutoFit/>
              </a:bodyPr>
              <a:lstStyle/>
              <a:p>
                <a:r>
                  <a:rPr lang="cs-CZ" dirty="0"/>
                  <a:t>Atom sodíku odevzdal jeden elektron a tvoří tedy kladný iont </a:t>
                </a:r>
                <a14:m>
                  <m:oMath xmlns:m="http://schemas.openxmlformats.org/officeDocument/2006/math">
                    <m:d>
                      <m:dPr>
                        <m:ctrlPr>
                          <a:rPr lang="cs-CZ" b="0" i="1" smtClean="0">
                            <a:latin typeface="Cambria Math" panose="02040503050406030204" pitchFamily="18" charset="0"/>
                          </a:rPr>
                        </m:ctrlPr>
                      </m:dPr>
                      <m:e>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Na</m:t>
                            </m:r>
                          </m:e>
                          <m:sup>
                            <m:r>
                              <a:rPr lang="cs-CZ" b="0" i="1" smtClean="0">
                                <a:latin typeface="Cambria Math" panose="02040503050406030204" pitchFamily="18" charset="0"/>
                              </a:rPr>
                              <m:t>+</m:t>
                            </m:r>
                          </m:sup>
                        </m:sSup>
                      </m:e>
                    </m:d>
                  </m:oMath>
                </a14:m>
                <a:r>
                  <a:rPr lang="cs-CZ" dirty="0"/>
                  <a:t>, atom chloru jeden elektron přijal a tvoří záporný iont </a:t>
                </a:r>
                <a14:m>
                  <m:oMath xmlns:m="http://schemas.openxmlformats.org/officeDocument/2006/math">
                    <m:r>
                      <a:rPr lang="cs-CZ" b="0" i="1" smtClean="0">
                        <a:latin typeface="Cambria Math" panose="02040503050406030204" pitchFamily="18" charset="0"/>
                      </a:rPr>
                      <m:t>(</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Cl</m:t>
                        </m:r>
                      </m:e>
                      <m:sup>
                        <m:r>
                          <a:rPr lang="cs-CZ" b="0" i="1" smtClean="0">
                            <a:latin typeface="Cambria Math" panose="02040503050406030204" pitchFamily="18" charset="0"/>
                          </a:rPr>
                          <m:t>−</m:t>
                        </m:r>
                      </m:sup>
                    </m:sSup>
                    <m:r>
                      <a:rPr lang="cs-CZ" b="0" i="1" smtClean="0">
                        <a:latin typeface="Cambria Math" panose="02040503050406030204" pitchFamily="18" charset="0"/>
                      </a:rPr>
                      <m:t>)</m:t>
                    </m:r>
                  </m:oMath>
                </a14:m>
                <a:r>
                  <a:rPr lang="cs-CZ" dirty="0"/>
                  <a:t>. Ionty s opačnými náboji se přitahují elektrickými silami a vytvářejí pravidelnou strukturu krystalu chloridu sodného.</a:t>
                </a:r>
              </a:p>
            </p:txBody>
          </p:sp>
        </mc:Choice>
        <mc:Fallback xmlns="">
          <p:sp>
            <p:nvSpPr>
              <p:cNvPr id="9" name="TextovéPole 8">
                <a:extLst>
                  <a:ext uri="{FF2B5EF4-FFF2-40B4-BE49-F238E27FC236}">
                    <a16:creationId xmlns:a16="http://schemas.microsoft.com/office/drawing/2014/main" id="{5D13EA35-256C-6D8B-787A-2C470E24531B}"/>
                  </a:ext>
                </a:extLst>
              </p:cNvPr>
              <p:cNvSpPr txBox="1">
                <a:spLocks noRot="1" noChangeAspect="1" noMove="1" noResize="1" noEditPoints="1" noAdjustHandles="1" noChangeArrowheads="1" noChangeShapeType="1" noTextEdit="1"/>
              </p:cNvSpPr>
              <p:nvPr/>
            </p:nvSpPr>
            <p:spPr>
              <a:xfrm>
                <a:off x="264382" y="5096211"/>
                <a:ext cx="5313457" cy="1477328"/>
              </a:xfrm>
              <a:prstGeom prst="rect">
                <a:avLst/>
              </a:prstGeom>
              <a:blipFill>
                <a:blip r:embed="rId5"/>
                <a:stretch>
                  <a:fillRect l="-917" t="-2479" b="-5785"/>
                </a:stretch>
              </a:blipFill>
            </p:spPr>
            <p:txBody>
              <a:bodyPr/>
              <a:lstStyle/>
              <a:p>
                <a:r>
                  <a:rPr lang="cs-CZ">
                    <a:noFill/>
                  </a:rPr>
                  <a:t> </a:t>
                </a:r>
              </a:p>
            </p:txBody>
          </p:sp>
        </mc:Fallback>
      </mc:AlternateContent>
      <p:pic>
        <p:nvPicPr>
          <p:cNvPr id="10" name="Obrázek 9">
            <a:extLst>
              <a:ext uri="{FF2B5EF4-FFF2-40B4-BE49-F238E27FC236}">
                <a16:creationId xmlns:a16="http://schemas.microsoft.com/office/drawing/2014/main" id="{24BA049E-E561-2DDD-786B-366407D988A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56405" y="489761"/>
            <a:ext cx="5055566" cy="3370377"/>
          </a:xfrm>
          <a:prstGeom prst="rect">
            <a:avLst/>
          </a:prstGeom>
        </p:spPr>
      </p:pic>
    </p:spTree>
    <p:extLst>
      <p:ext uri="{BB962C8B-B14F-4D97-AF65-F5344CB8AC3E}">
        <p14:creationId xmlns:p14="http://schemas.microsoft.com/office/powerpoint/2010/main" val="15778088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B454F839-FF0D-5963-0267-0881CF350675}"/>
              </a:ext>
            </a:extLst>
          </p:cNvPr>
          <p:cNvSpPr txBox="1"/>
          <p:nvPr/>
        </p:nvSpPr>
        <p:spPr>
          <a:xfrm>
            <a:off x="341906" y="413468"/>
            <a:ext cx="11465781" cy="2031325"/>
          </a:xfrm>
          <a:prstGeom prst="rect">
            <a:avLst/>
          </a:prstGeom>
          <a:noFill/>
        </p:spPr>
        <p:txBody>
          <a:bodyPr wrap="square" rtlCol="0">
            <a:spAutoFit/>
          </a:bodyPr>
          <a:lstStyle/>
          <a:p>
            <a:r>
              <a:rPr lang="cs-CZ" dirty="0"/>
              <a:t>Samotná existence volných nosičů náboje – iontů – pro vznik elektrického proudu nestačí. V elektrolytu je třeba vytvořit </a:t>
            </a:r>
            <a:r>
              <a:rPr lang="cs-CZ" b="1" dirty="0"/>
              <a:t>elektrické pole</a:t>
            </a:r>
            <a:r>
              <a:rPr lang="cs-CZ" dirty="0"/>
              <a:t>, které působí elektrickými silami na ionty a uvádí je do uspořádaného pohybu. Elektrické pole vytvoříme pomoci </a:t>
            </a:r>
            <a:r>
              <a:rPr lang="cs-CZ" b="1" dirty="0"/>
              <a:t>elektrod</a:t>
            </a:r>
            <a:r>
              <a:rPr lang="cs-CZ" dirty="0"/>
              <a:t> ponořených do roztoku a připojených ke zdroji elektrického napětí.</a:t>
            </a:r>
          </a:p>
          <a:p>
            <a:endParaRPr lang="cs-CZ" dirty="0"/>
          </a:p>
          <a:p>
            <a:r>
              <a:rPr lang="cs-CZ" dirty="0"/>
              <a:t>Elektroda spojená s kladným pólem zdroje se nazývá </a:t>
            </a:r>
            <a:r>
              <a:rPr lang="cs-CZ" b="1" dirty="0"/>
              <a:t>anoda</a:t>
            </a:r>
            <a:r>
              <a:rPr lang="cs-CZ" dirty="0"/>
              <a:t> a elektroda spojená se záporným pólem se nazývá </a:t>
            </a:r>
            <a:r>
              <a:rPr lang="cs-CZ" b="1" dirty="0"/>
              <a:t>katoda</a:t>
            </a:r>
            <a:r>
              <a:rPr lang="cs-CZ" dirty="0"/>
              <a:t>.</a:t>
            </a:r>
          </a:p>
          <a:p>
            <a:r>
              <a:rPr lang="cs-CZ" dirty="0"/>
              <a:t>Protože se působením elektrického pole v elektrolytu pohybují </a:t>
            </a:r>
            <a:r>
              <a:rPr lang="cs-CZ" b="1" dirty="0"/>
              <a:t>záporné ionty </a:t>
            </a:r>
            <a:r>
              <a:rPr lang="cs-CZ" dirty="0"/>
              <a:t>směrem k anodě, označujeme je jako </a:t>
            </a:r>
            <a:r>
              <a:rPr lang="cs-CZ" b="1" dirty="0"/>
              <a:t>anionty</a:t>
            </a:r>
            <a:r>
              <a:rPr lang="cs-CZ" dirty="0"/>
              <a:t>. </a:t>
            </a:r>
            <a:r>
              <a:rPr lang="cs-CZ" b="1" dirty="0"/>
              <a:t>Kladné ionty </a:t>
            </a:r>
            <a:r>
              <a:rPr lang="cs-CZ" dirty="0"/>
              <a:t>pohybující se směrem ke katodě pak označujeme jako </a:t>
            </a:r>
            <a:r>
              <a:rPr lang="cs-CZ" b="1" dirty="0"/>
              <a:t>kationty</a:t>
            </a:r>
            <a:r>
              <a:rPr lang="cs-CZ" dirty="0"/>
              <a:t>.</a:t>
            </a:r>
          </a:p>
        </p:txBody>
      </p:sp>
      <p:pic>
        <p:nvPicPr>
          <p:cNvPr id="4" name="Obráze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8151" y="2634044"/>
            <a:ext cx="7235698" cy="3977068"/>
          </a:xfrm>
          <a:prstGeom prst="rect">
            <a:avLst/>
          </a:prstGeom>
        </p:spPr>
      </p:pic>
    </p:spTree>
    <p:extLst>
      <p:ext uri="{BB962C8B-B14F-4D97-AF65-F5344CB8AC3E}">
        <p14:creationId xmlns:p14="http://schemas.microsoft.com/office/powerpoint/2010/main" val="30656721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299430" y="337849"/>
            <a:ext cx="1226361" cy="369332"/>
          </a:xfrm>
          <a:prstGeom prst="rect">
            <a:avLst/>
          </a:prstGeom>
        </p:spPr>
        <p:txBody>
          <a:bodyPr wrap="none">
            <a:spAutoFit/>
          </a:bodyPr>
          <a:lstStyle/>
          <a:p>
            <a:r>
              <a:rPr lang="cs-CZ" b="1" dirty="0"/>
              <a:t>Elektrolýza</a:t>
            </a:r>
          </a:p>
        </p:txBody>
      </p:sp>
      <p:sp>
        <p:nvSpPr>
          <p:cNvPr id="3" name="TextovéPole 2"/>
          <p:cNvSpPr txBox="1"/>
          <p:nvPr/>
        </p:nvSpPr>
        <p:spPr>
          <a:xfrm>
            <a:off x="225076" y="2076005"/>
            <a:ext cx="5685535" cy="830997"/>
          </a:xfrm>
          <a:prstGeom prst="rect">
            <a:avLst/>
          </a:prstGeom>
          <a:noFill/>
        </p:spPr>
        <p:txBody>
          <a:bodyPr wrap="square" rtlCol="0">
            <a:spAutoFit/>
          </a:bodyPr>
          <a:lstStyle/>
          <a:p>
            <a:r>
              <a:rPr lang="cs-CZ" sz="1600" dirty="0"/>
              <a:t>Do nádoby s roztokem síranu měďnatého (CuSO</a:t>
            </a:r>
            <a:r>
              <a:rPr lang="cs-CZ" sz="1600" baseline="-25000" dirty="0"/>
              <a:t>4)</a:t>
            </a:r>
            <a:r>
              <a:rPr lang="cs-CZ" sz="1600" dirty="0"/>
              <a:t> ponoříme uhlíkovou katodu (-) a měděnou anodu (+). Elektrolýza probíhá podle schématu:</a:t>
            </a:r>
          </a:p>
        </p:txBody>
      </p:sp>
      <mc:AlternateContent xmlns:mc="http://schemas.openxmlformats.org/markup-compatibility/2006" xmlns:a14="http://schemas.microsoft.com/office/drawing/2010/main">
        <mc:Choice Requires="a14">
          <p:sp>
            <p:nvSpPr>
              <p:cNvPr id="5" name="TextovéPole 4"/>
              <p:cNvSpPr txBox="1"/>
              <p:nvPr/>
            </p:nvSpPr>
            <p:spPr>
              <a:xfrm>
                <a:off x="276784" y="5528303"/>
                <a:ext cx="11495314" cy="929550"/>
              </a:xfrm>
              <a:prstGeom prst="rect">
                <a:avLst/>
              </a:prstGeom>
              <a:noFill/>
            </p:spPr>
            <p:txBody>
              <a:bodyPr wrap="square" rtlCol="0">
                <a:spAutoFit/>
              </a:bodyPr>
              <a:lstStyle/>
              <a:p>
                <a:r>
                  <a:rPr lang="cs-CZ" dirty="0"/>
                  <a:t>Kationty mědi </a:t>
                </a:r>
                <a14:m>
                  <m:oMath xmlns:m="http://schemas.openxmlformats.org/officeDocument/2006/math">
                    <m:sSup>
                      <m:sSupPr>
                        <m:ctrlPr>
                          <a:rPr lang="cs-CZ" b="1" i="1" smtClean="0">
                            <a:latin typeface="Cambria Math" panose="02040503050406030204" pitchFamily="18" charset="0"/>
                          </a:rPr>
                        </m:ctrlPr>
                      </m:sSupPr>
                      <m:e>
                        <m:r>
                          <a:rPr lang="cs-CZ" b="1" i="0" smtClean="0">
                            <a:latin typeface="Cambria Math"/>
                          </a:rPr>
                          <m:t>𝐂𝐮</m:t>
                        </m:r>
                      </m:e>
                      <m:sup>
                        <m:r>
                          <a:rPr lang="cs-CZ" b="1" i="0" smtClean="0">
                            <a:latin typeface="Cambria Math"/>
                          </a:rPr>
                          <m:t>𝟐</m:t>
                        </m:r>
                        <m:r>
                          <a:rPr lang="cs-CZ" b="1" i="0" smtClean="0">
                            <a:latin typeface="Cambria Math"/>
                          </a:rPr>
                          <m:t>+</m:t>
                        </m:r>
                      </m:sup>
                    </m:sSup>
                  </m:oMath>
                </a14:m>
                <a:r>
                  <a:rPr lang="cs-CZ" dirty="0"/>
                  <a:t> přijímají na katodě dva elektrony a vylučují se jako neutrální atomy mědi. Anionty </a:t>
                </a:r>
                <a14:m>
                  <m:oMath xmlns:m="http://schemas.openxmlformats.org/officeDocument/2006/math">
                    <m:sSubSup>
                      <m:sSubSupPr>
                        <m:ctrlPr>
                          <a:rPr lang="cs-CZ" b="1" i="1" smtClean="0">
                            <a:latin typeface="Cambria Math" panose="02040503050406030204" pitchFamily="18" charset="0"/>
                          </a:rPr>
                        </m:ctrlPr>
                      </m:sSubSupPr>
                      <m:e>
                        <m:r>
                          <a:rPr lang="cs-CZ" b="1" i="0" smtClean="0">
                            <a:latin typeface="Cambria Math"/>
                          </a:rPr>
                          <m:t>𝐒𝐎</m:t>
                        </m:r>
                        <m:r>
                          <a:rPr lang="cs-CZ" b="1" i="0" baseline="-25000" smtClean="0">
                            <a:latin typeface="Cambria Math"/>
                          </a:rPr>
                          <m:t>𝟒</m:t>
                        </m:r>
                      </m:e>
                      <m:sub/>
                      <m:sup>
                        <m:r>
                          <a:rPr lang="cs-CZ" b="1" i="0" smtClean="0">
                            <a:latin typeface="Cambria Math"/>
                          </a:rPr>
                          <m:t>𝟐</m:t>
                        </m:r>
                        <m:r>
                          <a:rPr lang="cs-CZ" b="1" i="0" smtClean="0">
                            <a:latin typeface="Cambria Math"/>
                          </a:rPr>
                          <m:t>−</m:t>
                        </m:r>
                      </m:sup>
                    </m:sSubSup>
                  </m:oMath>
                </a14:m>
                <a:r>
                  <a:rPr lang="cs-CZ" dirty="0"/>
                  <a:t> reagují </a:t>
                </a:r>
              </a:p>
              <a:p>
                <a:r>
                  <a:rPr lang="cs-CZ" dirty="0"/>
                  <a:t>s materiálem anody (měď) a vytvářejí nové molekuly </a:t>
                </a:r>
                <a:r>
                  <a:rPr lang="cs-CZ" b="1" dirty="0"/>
                  <a:t>CuSO</a:t>
                </a:r>
                <a:r>
                  <a:rPr lang="cs-CZ" b="1" baseline="-25000" dirty="0"/>
                  <a:t>4</a:t>
                </a:r>
                <a:r>
                  <a:rPr lang="cs-CZ" dirty="0"/>
                  <a:t>.</a:t>
                </a:r>
              </a:p>
              <a:p>
                <a:r>
                  <a:rPr lang="cs-CZ" dirty="0"/>
                  <a:t>Z anody přechází do roztoku právě tolik atomů mědi, kolik se vylučuje na katodě a </a:t>
                </a:r>
                <a:r>
                  <a:rPr lang="cs-CZ" b="1" dirty="0"/>
                  <a:t>koncentrace roztoku se nemění.</a:t>
                </a:r>
                <a:endParaRPr lang="cs-CZ" baseline="-25000" dirty="0"/>
              </a:p>
            </p:txBody>
          </p:sp>
        </mc:Choice>
        <mc:Fallback xmlns="">
          <p:sp>
            <p:nvSpPr>
              <p:cNvPr id="5" name="TextovéPole 4"/>
              <p:cNvSpPr txBox="1">
                <a:spLocks noRot="1" noChangeAspect="1" noMove="1" noResize="1" noEditPoints="1" noAdjustHandles="1" noChangeArrowheads="1" noChangeShapeType="1" noTextEdit="1"/>
              </p:cNvSpPr>
              <p:nvPr/>
            </p:nvSpPr>
            <p:spPr>
              <a:xfrm>
                <a:off x="276784" y="5528303"/>
                <a:ext cx="11495314" cy="929550"/>
              </a:xfrm>
              <a:prstGeom prst="rect">
                <a:avLst/>
              </a:prstGeom>
              <a:blipFill>
                <a:blip r:embed="rId3"/>
                <a:stretch>
                  <a:fillRect l="-424" t="-3289" b="-9868"/>
                </a:stretch>
              </a:blipFill>
            </p:spPr>
            <p:txBody>
              <a:bodyPr/>
              <a:lstStyle/>
              <a:p>
                <a:r>
                  <a:rPr lang="cs-CZ">
                    <a:noFill/>
                  </a:rPr>
                  <a:t> </a:t>
                </a:r>
              </a:p>
            </p:txBody>
          </p:sp>
        </mc:Fallback>
      </mc:AlternateContent>
      <p:sp>
        <p:nvSpPr>
          <p:cNvPr id="7" name="TextovéPole 6">
            <a:extLst>
              <a:ext uri="{FF2B5EF4-FFF2-40B4-BE49-F238E27FC236}">
                <a16:creationId xmlns:a16="http://schemas.microsoft.com/office/drawing/2014/main" id="{4B1A58B5-3DA6-523B-B5B4-E3653CFDA8F8}"/>
              </a:ext>
            </a:extLst>
          </p:cNvPr>
          <p:cNvSpPr txBox="1"/>
          <p:nvPr/>
        </p:nvSpPr>
        <p:spPr>
          <a:xfrm>
            <a:off x="222285" y="1239501"/>
            <a:ext cx="11495314" cy="830997"/>
          </a:xfrm>
          <a:prstGeom prst="rect">
            <a:avLst/>
          </a:prstGeom>
          <a:noFill/>
        </p:spPr>
        <p:txBody>
          <a:bodyPr wrap="square">
            <a:spAutoFit/>
          </a:bodyPr>
          <a:lstStyle/>
          <a:p>
            <a:r>
              <a:rPr lang="cs-CZ" sz="1600" dirty="0"/>
              <a:t>Ionty na elektrodách odevzdají své náboje a mění se na neutrální atomy nebo molekuly, které se vylučují na povrchu elektrod nebo chemicky reagují s materiálem elektrody nebo elektrolytem. Látkové změny vyvolané při průchodu proudu elektrolytem na elektrodách se nazývají  </a:t>
            </a:r>
            <a:r>
              <a:rPr lang="cs-CZ" sz="1600" b="1" dirty="0"/>
              <a:t>ELEKTROLÝZA.</a:t>
            </a:r>
            <a:endParaRPr lang="cs-CZ" sz="1600" dirty="0"/>
          </a:p>
        </p:txBody>
      </p:sp>
      <p:sp>
        <p:nvSpPr>
          <p:cNvPr id="6" name="Obdélník 5"/>
          <p:cNvSpPr/>
          <p:nvPr/>
        </p:nvSpPr>
        <p:spPr>
          <a:xfrm>
            <a:off x="222285" y="704037"/>
            <a:ext cx="11519771" cy="584775"/>
          </a:xfrm>
          <a:prstGeom prst="rect">
            <a:avLst/>
          </a:prstGeom>
        </p:spPr>
        <p:txBody>
          <a:bodyPr wrap="square">
            <a:spAutoFit/>
          </a:bodyPr>
          <a:lstStyle/>
          <a:p>
            <a:r>
              <a:rPr lang="cs-CZ" sz="1600" dirty="0"/>
              <a:t>Elektrolýza je fyzikálně-chemický jev, způsobený průchodem stejnosměrného elektrického proudu kapalinou, při kterém dochází </a:t>
            </a:r>
          </a:p>
          <a:p>
            <a:r>
              <a:rPr lang="cs-CZ" sz="1600" dirty="0"/>
              <a:t>k chemickým změnám na elektrodách.</a:t>
            </a:r>
          </a:p>
        </p:txBody>
      </p:sp>
      <p:sp>
        <p:nvSpPr>
          <p:cNvPr id="10" name="TextovéPole 9">
            <a:extLst>
              <a:ext uri="{FF2B5EF4-FFF2-40B4-BE49-F238E27FC236}">
                <a16:creationId xmlns:a16="http://schemas.microsoft.com/office/drawing/2014/main" id="{1D452139-83AC-9397-69F7-024062CCA1F5}"/>
              </a:ext>
            </a:extLst>
          </p:cNvPr>
          <p:cNvSpPr txBox="1"/>
          <p:nvPr/>
        </p:nvSpPr>
        <p:spPr>
          <a:xfrm>
            <a:off x="6442883" y="2602818"/>
            <a:ext cx="5274716" cy="2308324"/>
          </a:xfrm>
          <a:prstGeom prst="rect">
            <a:avLst/>
          </a:prstGeom>
          <a:noFill/>
        </p:spPr>
        <p:txBody>
          <a:bodyPr wrap="square" rtlCol="0">
            <a:spAutoFit/>
          </a:bodyPr>
          <a:lstStyle/>
          <a:p>
            <a:r>
              <a:rPr lang="cs-CZ" sz="1600" dirty="0"/>
              <a:t>Ponoříme-li do vodného roztoku síranu měďnatého </a:t>
            </a:r>
            <a:r>
              <a:rPr lang="cs-CZ" sz="1600" b="1" dirty="0"/>
              <a:t>CuSO</a:t>
            </a:r>
            <a:r>
              <a:rPr lang="cs-CZ" sz="1600" b="1" baseline="-25000" dirty="0"/>
              <a:t>4 </a:t>
            </a:r>
            <a:r>
              <a:rPr lang="cs-CZ" sz="1600" dirty="0"/>
              <a:t> dvě elektrody – měděnou a uhlíkovou (viz obrázek) a připojíme je ke zdroji stejnosměrného napětí tak, že měděná elektroda je anoda (+) a uhlíková elektroda katoda (-), začne roztokem procházet elektrický proud. Po ukončení experimentu zjistíme, že se uhlíková elektroda pokryla vrstvičkou mědi (červené zabarvení). Dostatečně přesným vážením elektrod bychom zjistili, že úbytek hmotnosti měděné elektrody je roven přírůstku hmotnosti uhlíkové.</a:t>
            </a:r>
          </a:p>
        </p:txBody>
      </p:sp>
      <p:pic>
        <p:nvPicPr>
          <p:cNvPr id="11" name="Obrázek 10">
            <a:extLst>
              <a:ext uri="{FF2B5EF4-FFF2-40B4-BE49-F238E27FC236}">
                <a16:creationId xmlns:a16="http://schemas.microsoft.com/office/drawing/2014/main" id="{A2BFE52D-8B8D-8CA7-DCD1-7892E67F683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15896" y="3115147"/>
            <a:ext cx="3880104" cy="2029559"/>
          </a:xfrm>
          <a:prstGeom prst="rect">
            <a:avLst/>
          </a:prstGeom>
        </p:spPr>
      </p:pic>
      <p:pic>
        <p:nvPicPr>
          <p:cNvPr id="13" name="Obrázek 12">
            <a:extLst>
              <a:ext uri="{FF2B5EF4-FFF2-40B4-BE49-F238E27FC236}">
                <a16:creationId xmlns:a16="http://schemas.microsoft.com/office/drawing/2014/main" id="{27F23553-54E5-825C-5EDE-0F39156F940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9902" y="3004740"/>
            <a:ext cx="1449111" cy="2139966"/>
          </a:xfrm>
          <a:prstGeom prst="rect">
            <a:avLst/>
          </a:prstGeom>
        </p:spPr>
      </p:pic>
    </p:spTree>
    <p:extLst>
      <p:ext uri="{BB962C8B-B14F-4D97-AF65-F5344CB8AC3E}">
        <p14:creationId xmlns:p14="http://schemas.microsoft.com/office/powerpoint/2010/main" val="12218713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39632" y="353948"/>
            <a:ext cx="6214778" cy="369332"/>
          </a:xfrm>
          <a:prstGeom prst="rect">
            <a:avLst/>
          </a:prstGeom>
        </p:spPr>
        <p:txBody>
          <a:bodyPr wrap="none">
            <a:spAutoFit/>
          </a:bodyPr>
          <a:lstStyle/>
          <a:p>
            <a:r>
              <a:rPr lang="cs-CZ" b="1" dirty="0"/>
              <a:t>Elektrolýza vodou zředěné kyseliny sírové v Hofmanově přístroji</a:t>
            </a:r>
          </a:p>
        </p:txBody>
      </p:sp>
      <p:pic>
        <p:nvPicPr>
          <p:cNvPr id="3" name="Obrázek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3478" y="1221884"/>
            <a:ext cx="4693512" cy="2418212"/>
          </a:xfrm>
          <a:prstGeom prst="rect">
            <a:avLst/>
          </a:prstGeom>
        </p:spPr>
      </p:pic>
      <p:sp>
        <p:nvSpPr>
          <p:cNvPr id="4" name="TextovéPole 3"/>
          <p:cNvSpPr txBox="1"/>
          <p:nvPr/>
        </p:nvSpPr>
        <p:spPr>
          <a:xfrm>
            <a:off x="5276010" y="4007163"/>
            <a:ext cx="6739891" cy="2308324"/>
          </a:xfrm>
          <a:prstGeom prst="rect">
            <a:avLst/>
          </a:prstGeom>
          <a:noFill/>
        </p:spPr>
        <p:txBody>
          <a:bodyPr wrap="square" rtlCol="0">
            <a:spAutoFit/>
          </a:bodyPr>
          <a:lstStyle/>
          <a:p>
            <a:r>
              <a:rPr lang="cs-CZ" dirty="0"/>
              <a:t>V Hofmannově přístroji jsou platinové elektrody a elektrolytem je </a:t>
            </a:r>
            <a:r>
              <a:rPr lang="cs-CZ" b="1" dirty="0"/>
              <a:t>zředěná kyselina sírová</a:t>
            </a:r>
            <a:r>
              <a:rPr lang="cs-CZ" dirty="0"/>
              <a:t>. Elektrolýza probíhá podle schématu:</a:t>
            </a:r>
          </a:p>
          <a:p>
            <a:r>
              <a:rPr lang="cs-CZ" dirty="0"/>
              <a:t>Vodíkové kationty přijímají na katodě elektrony a vylučují se jako plynný vodík. Anionty SO</a:t>
            </a:r>
            <a:r>
              <a:rPr lang="cs-CZ" baseline="30000" dirty="0"/>
              <a:t>2-</a:t>
            </a:r>
            <a:r>
              <a:rPr lang="cs-CZ" baseline="-25000" dirty="0"/>
              <a:t>4</a:t>
            </a:r>
            <a:r>
              <a:rPr lang="cs-CZ" dirty="0"/>
              <a:t> předávají elektrony anodě a reagují s vodou za vzniku nové molekuly kyseliny sírové a plynného kyslíku. Počet molekul vodíku vyloučeného na katodě je dvakrát větší než počet molekul kyslíku vyloučeného na anodě. Proto i objem vodíku je dvojnásobný. </a:t>
            </a:r>
            <a:r>
              <a:rPr lang="cs-CZ" b="1" dirty="0"/>
              <a:t>Koncentrace roztoku se postupně zvyšuje.</a:t>
            </a:r>
            <a:endParaRPr lang="cs-CZ" baseline="-25000" dirty="0"/>
          </a:p>
        </p:txBody>
      </p:sp>
      <p:grpSp>
        <p:nvGrpSpPr>
          <p:cNvPr id="16" name="Skupina 15">
            <a:extLst>
              <a:ext uri="{FF2B5EF4-FFF2-40B4-BE49-F238E27FC236}">
                <a16:creationId xmlns:a16="http://schemas.microsoft.com/office/drawing/2014/main" id="{E4272D18-95EA-2C03-31D5-090BB1C75783}"/>
              </a:ext>
            </a:extLst>
          </p:cNvPr>
          <p:cNvGrpSpPr/>
          <p:nvPr/>
        </p:nvGrpSpPr>
        <p:grpSpPr>
          <a:xfrm>
            <a:off x="339632" y="1715110"/>
            <a:ext cx="4104490" cy="4095688"/>
            <a:chOff x="907330" y="1063104"/>
            <a:chExt cx="4713597" cy="4914532"/>
          </a:xfrm>
        </p:grpSpPr>
        <p:sp>
          <p:nvSpPr>
            <p:cNvPr id="6" name="TextovéPole 5"/>
            <p:cNvSpPr txBox="1"/>
            <p:nvPr/>
          </p:nvSpPr>
          <p:spPr>
            <a:xfrm>
              <a:off x="2212548" y="5534464"/>
              <a:ext cx="2377029" cy="443172"/>
            </a:xfrm>
            <a:prstGeom prst="rect">
              <a:avLst/>
            </a:prstGeom>
            <a:noFill/>
          </p:spPr>
          <p:txBody>
            <a:bodyPr wrap="square" rtlCol="0">
              <a:spAutoFit/>
            </a:bodyPr>
            <a:lstStyle/>
            <a:p>
              <a:r>
                <a:rPr lang="cs-CZ" dirty="0"/>
                <a:t>Hofmannův přístroj</a:t>
              </a:r>
            </a:p>
          </p:txBody>
        </p:sp>
        <p:sp>
          <p:nvSpPr>
            <p:cNvPr id="9" name="TextovéPole 8"/>
            <p:cNvSpPr txBox="1"/>
            <p:nvPr/>
          </p:nvSpPr>
          <p:spPr>
            <a:xfrm>
              <a:off x="907330" y="2251861"/>
              <a:ext cx="945991" cy="775551"/>
            </a:xfrm>
            <a:prstGeom prst="rect">
              <a:avLst/>
            </a:prstGeom>
            <a:noFill/>
          </p:spPr>
          <p:txBody>
            <a:bodyPr wrap="square" rtlCol="0">
              <a:spAutoFit/>
            </a:bodyPr>
            <a:lstStyle/>
            <a:p>
              <a:pPr algn="ctr"/>
              <a:r>
                <a:rPr lang="cs-CZ" dirty="0"/>
                <a:t>Plynný</a:t>
              </a:r>
            </a:p>
            <a:p>
              <a:pPr algn="ctr"/>
              <a:r>
                <a:rPr lang="cs-CZ" dirty="0"/>
                <a:t>vodík</a:t>
              </a:r>
            </a:p>
          </p:txBody>
        </p:sp>
        <p:sp>
          <p:nvSpPr>
            <p:cNvPr id="12" name="TextovéPole 11"/>
            <p:cNvSpPr txBox="1"/>
            <p:nvPr/>
          </p:nvSpPr>
          <p:spPr>
            <a:xfrm>
              <a:off x="4542183" y="2250289"/>
              <a:ext cx="1078744" cy="775551"/>
            </a:xfrm>
            <a:prstGeom prst="rect">
              <a:avLst/>
            </a:prstGeom>
            <a:noFill/>
          </p:spPr>
          <p:txBody>
            <a:bodyPr wrap="square" rtlCol="0">
              <a:spAutoFit/>
            </a:bodyPr>
            <a:lstStyle/>
            <a:p>
              <a:r>
                <a:rPr lang="cs-CZ" dirty="0"/>
                <a:t>Plynný</a:t>
              </a:r>
            </a:p>
            <a:p>
              <a:r>
                <a:rPr lang="cs-CZ" dirty="0"/>
                <a:t>kyslík</a:t>
              </a:r>
            </a:p>
          </p:txBody>
        </p:sp>
        <p:pic>
          <p:nvPicPr>
            <p:cNvPr id="15" name="Obrázek 14">
              <a:extLst>
                <a:ext uri="{FF2B5EF4-FFF2-40B4-BE49-F238E27FC236}">
                  <a16:creationId xmlns:a16="http://schemas.microsoft.com/office/drawing/2014/main" id="{33394EC6-DBE4-6422-0487-DCC8C23CEC83}"/>
                </a:ext>
              </a:extLst>
            </p:cNvPr>
            <p:cNvPicPr>
              <a:picLocks noChangeAspect="1"/>
            </p:cNvPicPr>
            <p:nvPr/>
          </p:nvPicPr>
          <p:blipFill>
            <a:blip r:embed="rId3">
              <a:extLst>
                <a:ext uri="{28A0092B-C50C-407E-A947-70E740481C1C}">
                  <a14:useLocalDpi xmlns:a14="http://schemas.microsoft.com/office/drawing/2010/main" val="0"/>
                </a:ext>
              </a:extLst>
            </a:blip>
            <a:srcRect l="78434" t="6261" r="7432" b="57797"/>
            <a:stretch>
              <a:fillRect/>
            </a:stretch>
          </p:blipFill>
          <p:spPr>
            <a:xfrm>
              <a:off x="2049989" y="1063104"/>
              <a:ext cx="2342919" cy="4516309"/>
            </a:xfrm>
            <a:prstGeom prst="rect">
              <a:avLst/>
            </a:prstGeom>
          </p:spPr>
        </p:pic>
        <p:cxnSp>
          <p:nvCxnSpPr>
            <p:cNvPr id="11" name="Přímá spojnice se šipkou 10"/>
            <p:cNvCxnSpPr>
              <a:cxnSpLocks/>
            </p:cNvCxnSpPr>
            <p:nvPr/>
          </p:nvCxnSpPr>
          <p:spPr>
            <a:xfrm>
              <a:off x="1853321" y="2638064"/>
              <a:ext cx="432231" cy="26012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4" name="Přímá spojnice se šipkou 13"/>
            <p:cNvCxnSpPr>
              <a:cxnSpLocks/>
              <a:stCxn id="12" idx="1"/>
            </p:cNvCxnSpPr>
            <p:nvPr/>
          </p:nvCxnSpPr>
          <p:spPr>
            <a:xfrm flipH="1">
              <a:off x="4182955" y="2638065"/>
              <a:ext cx="359228" cy="260126"/>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7" name="TextovéPole 6"/>
            <p:cNvSpPr txBox="1"/>
            <p:nvPr/>
          </p:nvSpPr>
          <p:spPr>
            <a:xfrm>
              <a:off x="4182956" y="3505885"/>
              <a:ext cx="945991" cy="443172"/>
            </a:xfrm>
            <a:prstGeom prst="rect">
              <a:avLst/>
            </a:prstGeom>
            <a:noFill/>
          </p:spPr>
          <p:txBody>
            <a:bodyPr wrap="square" rtlCol="0">
              <a:spAutoFit/>
            </a:bodyPr>
            <a:lstStyle/>
            <a:p>
              <a:r>
                <a:rPr lang="cs-CZ" dirty="0"/>
                <a:t>Anoda</a:t>
              </a:r>
            </a:p>
          </p:txBody>
        </p:sp>
        <p:sp>
          <p:nvSpPr>
            <p:cNvPr id="8" name="TextovéPole 7"/>
            <p:cNvSpPr txBox="1"/>
            <p:nvPr/>
          </p:nvSpPr>
          <p:spPr>
            <a:xfrm>
              <a:off x="1260960" y="3482979"/>
              <a:ext cx="1084043" cy="443172"/>
            </a:xfrm>
            <a:prstGeom prst="rect">
              <a:avLst/>
            </a:prstGeom>
            <a:noFill/>
          </p:spPr>
          <p:txBody>
            <a:bodyPr wrap="square" rtlCol="0">
              <a:spAutoFit/>
            </a:bodyPr>
            <a:lstStyle/>
            <a:p>
              <a:r>
                <a:rPr lang="cs-CZ" dirty="0"/>
                <a:t>Katoda</a:t>
              </a:r>
            </a:p>
          </p:txBody>
        </p:sp>
      </p:grpSp>
    </p:spTree>
    <p:extLst>
      <p:ext uri="{BB962C8B-B14F-4D97-AF65-F5344CB8AC3E}">
        <p14:creationId xmlns:p14="http://schemas.microsoft.com/office/powerpoint/2010/main" val="17340279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4" name="TextovéPole 3"/>
              <p:cNvSpPr txBox="1"/>
              <p:nvPr/>
            </p:nvSpPr>
            <p:spPr>
              <a:xfrm>
                <a:off x="353568" y="5683897"/>
                <a:ext cx="11484864" cy="1077218"/>
              </a:xfrm>
              <a:prstGeom prst="rect">
                <a:avLst/>
              </a:prstGeom>
              <a:noFill/>
            </p:spPr>
            <p:txBody>
              <a:bodyPr wrap="square" rtlCol="0">
                <a:spAutoFit/>
              </a:bodyPr>
              <a:lstStyle/>
              <a:p>
                <a:r>
                  <a:rPr lang="cs-CZ" sz="1600" dirty="0" smtClean="0"/>
                  <a:t>Elektrolytická výroba kovů. Kovy se v přírodě vyskytují převážně v podobě sloučenin, například oxidů. Příkladem je hliníková ruda bauxit, oxid hlinitý </a:t>
                </a:r>
                <a14:m>
                  <m:oMath xmlns:m="http://schemas.openxmlformats.org/officeDocument/2006/math">
                    <m:sSub>
                      <m:sSubPr>
                        <m:ctrlPr>
                          <a:rPr lang="cs-CZ" sz="1600" i="1" smtClean="0">
                            <a:latin typeface="Cambria Math" panose="02040503050406030204" pitchFamily="18" charset="0"/>
                          </a:rPr>
                        </m:ctrlPr>
                      </m:sSubPr>
                      <m:e>
                        <m:r>
                          <a:rPr lang="cs-CZ" sz="1600" b="0" i="1" smtClean="0">
                            <a:latin typeface="Cambria Math" panose="02040503050406030204" pitchFamily="18" charset="0"/>
                          </a:rPr>
                          <m:t>𝐴𝑙</m:t>
                        </m:r>
                      </m:e>
                      <m:sub>
                        <m:r>
                          <a:rPr lang="cs-CZ" sz="1600" b="0" i="1" smtClean="0">
                            <a:latin typeface="Cambria Math" panose="02040503050406030204" pitchFamily="18" charset="0"/>
                          </a:rPr>
                          <m:t>2</m:t>
                        </m:r>
                      </m:sub>
                    </m:sSub>
                    <m:sSub>
                      <m:sSubPr>
                        <m:ctrlPr>
                          <a:rPr lang="cs-CZ" sz="1600" i="1" smtClean="0">
                            <a:latin typeface="Cambria Math" panose="02040503050406030204" pitchFamily="18" charset="0"/>
                          </a:rPr>
                        </m:ctrlPr>
                      </m:sSubPr>
                      <m:e>
                        <m:r>
                          <a:rPr lang="cs-CZ" sz="1600" b="0" i="1" smtClean="0">
                            <a:latin typeface="Cambria Math" panose="02040503050406030204" pitchFamily="18" charset="0"/>
                          </a:rPr>
                          <m:t>𝑂</m:t>
                        </m:r>
                      </m:e>
                      <m:sub>
                        <m:r>
                          <a:rPr lang="cs-CZ" sz="1600" b="0" i="1" smtClean="0">
                            <a:latin typeface="Cambria Math" panose="02040503050406030204" pitchFamily="18" charset="0"/>
                          </a:rPr>
                          <m:t>3</m:t>
                        </m:r>
                      </m:sub>
                    </m:sSub>
                  </m:oMath>
                </a14:m>
                <a:r>
                  <a:rPr lang="cs-CZ" sz="1600" dirty="0" smtClean="0"/>
                  <a:t>. Elektrolýza roztavené směsi rudy s potřebnými přísadami se provádí v uhlíkové vaně, která je katodou, tj. zápornou elektrodou. Anodu tvoří uhlíkové elektrody ve tvaru tyčí. Roztavený hliník, který při elektrolýze vzniká, se hromadí u dna vany a odtud se vypouští. Nevýhodou této technologie je velká spotřeba elektrické energie.</a:t>
                </a:r>
                <a:endParaRPr lang="cs-CZ" sz="1600" dirty="0"/>
              </a:p>
            </p:txBody>
          </p:sp>
        </mc:Choice>
        <mc:Fallback>
          <p:sp>
            <p:nvSpPr>
              <p:cNvPr id="4" name="TextovéPole 3"/>
              <p:cNvSpPr txBox="1">
                <a:spLocks noRot="1" noChangeAspect="1" noMove="1" noResize="1" noEditPoints="1" noAdjustHandles="1" noChangeArrowheads="1" noChangeShapeType="1" noTextEdit="1"/>
              </p:cNvSpPr>
              <p:nvPr/>
            </p:nvSpPr>
            <p:spPr>
              <a:xfrm>
                <a:off x="353568" y="5683897"/>
                <a:ext cx="11484864" cy="1077218"/>
              </a:xfrm>
              <a:prstGeom prst="rect">
                <a:avLst/>
              </a:prstGeom>
              <a:blipFill>
                <a:blip r:embed="rId2"/>
                <a:stretch>
                  <a:fillRect l="-265" t="-1695" b="-6215"/>
                </a:stretch>
              </a:blipFill>
            </p:spPr>
            <p:txBody>
              <a:bodyPr/>
              <a:lstStyle/>
              <a:p>
                <a:r>
                  <a:rPr lang="cs-CZ">
                    <a:noFill/>
                  </a:rPr>
                  <a:t> </a:t>
                </a:r>
              </a:p>
            </p:txBody>
          </p:sp>
        </mc:Fallback>
      </mc:AlternateContent>
      <p:pic>
        <p:nvPicPr>
          <p:cNvPr id="5" name="Obrázek 4"/>
          <p:cNvPicPr>
            <a:picLocks noChangeAspect="1"/>
          </p:cNvPicPr>
          <p:nvPr/>
        </p:nvPicPr>
        <p:blipFill>
          <a:blip r:embed="rId3"/>
          <a:stretch>
            <a:fillRect/>
          </a:stretch>
        </p:blipFill>
        <p:spPr>
          <a:xfrm>
            <a:off x="1911221" y="104191"/>
            <a:ext cx="8369559" cy="5579706"/>
          </a:xfrm>
          <a:prstGeom prst="rect">
            <a:avLst/>
          </a:prstGeom>
        </p:spPr>
      </p:pic>
    </p:spTree>
    <p:extLst>
      <p:ext uri="{BB962C8B-B14F-4D97-AF65-F5344CB8AC3E}">
        <p14:creationId xmlns:p14="http://schemas.microsoft.com/office/powerpoint/2010/main" val="2849497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ovéPole 4"/>
          <p:cNvSpPr txBox="1"/>
          <p:nvPr/>
        </p:nvSpPr>
        <p:spPr>
          <a:xfrm>
            <a:off x="413004" y="5400371"/>
            <a:ext cx="11365992" cy="1323439"/>
          </a:xfrm>
          <a:prstGeom prst="rect">
            <a:avLst/>
          </a:prstGeom>
          <a:noFill/>
        </p:spPr>
        <p:txBody>
          <a:bodyPr wrap="square" rtlCol="0">
            <a:spAutoFit/>
          </a:bodyPr>
          <a:lstStyle/>
          <a:p>
            <a:r>
              <a:rPr lang="cs-CZ" sz="1600" dirty="0" smtClean="0"/>
              <a:t>Elektrolytické čištění kovů umožňuje odstranit z kovu nežádoucí příměsi. Například pro elektrotechnické účely je potřebná čistá měď, poněvadž její odpor je podstatně nižší než odpor surové mědí vyráběné v hutích. Z mědi určené k elektrolytickému čištění se zhotovují tlusté desky, které se vloží do elektrolytické vany jako anody, tj. kladné elektrody. Katodou je tenká deska z čisté mědi a jako elektrolyt se používá vodný roztok síranu měďnatého. Elektrolýza probíhá při určitém napětí, při níž se na katodě vylučuje čistá měď a ostatní příměsi klesají ke dnu jako kal. Podobným způsobem se získávají i jiné kovy, například nikl, zinek aj.</a:t>
            </a:r>
            <a:endParaRPr lang="cs-CZ" sz="1600" dirty="0"/>
          </a:p>
        </p:txBody>
      </p:sp>
      <p:pic>
        <p:nvPicPr>
          <p:cNvPr id="6" name="Obrázek 5"/>
          <p:cNvPicPr>
            <a:picLocks noChangeAspect="1"/>
          </p:cNvPicPr>
          <p:nvPr/>
        </p:nvPicPr>
        <p:blipFill>
          <a:blip r:embed="rId2"/>
          <a:stretch>
            <a:fillRect/>
          </a:stretch>
        </p:blipFill>
        <p:spPr>
          <a:xfrm>
            <a:off x="2119962" y="98987"/>
            <a:ext cx="7952077" cy="5301384"/>
          </a:xfrm>
          <a:prstGeom prst="rect">
            <a:avLst/>
          </a:prstGeom>
        </p:spPr>
      </p:pic>
    </p:spTree>
    <p:extLst>
      <p:ext uri="{BB962C8B-B14F-4D97-AF65-F5344CB8AC3E}">
        <p14:creationId xmlns:p14="http://schemas.microsoft.com/office/powerpoint/2010/main" val="9740467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a:stretch>
            <a:fillRect/>
          </a:stretch>
        </p:blipFill>
        <p:spPr>
          <a:xfrm>
            <a:off x="54739" y="222378"/>
            <a:ext cx="12082523" cy="6041262"/>
          </a:xfrm>
          <a:prstGeom prst="rect">
            <a:avLst/>
          </a:prstGeom>
        </p:spPr>
      </p:pic>
    </p:spTree>
    <p:extLst>
      <p:ext uri="{BB962C8B-B14F-4D97-AF65-F5344CB8AC3E}">
        <p14:creationId xmlns:p14="http://schemas.microsoft.com/office/powerpoint/2010/main" val="20938945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2500" y="0"/>
            <a:ext cx="10058400" cy="6705600"/>
          </a:xfrm>
          <a:prstGeom prst="rect">
            <a:avLst/>
          </a:prstGeom>
        </p:spPr>
      </p:pic>
    </p:spTree>
    <p:extLst>
      <p:ext uri="{BB962C8B-B14F-4D97-AF65-F5344CB8AC3E}">
        <p14:creationId xmlns:p14="http://schemas.microsoft.com/office/powerpoint/2010/main" val="975172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4861034" y="2722179"/>
            <a:ext cx="2469932" cy="1200329"/>
          </a:xfrm>
          <a:prstGeom prst="rect">
            <a:avLst/>
          </a:prstGeom>
          <a:noFill/>
        </p:spPr>
        <p:txBody>
          <a:bodyPr wrap="square" rtlCol="0">
            <a:spAutoFit/>
          </a:bodyPr>
          <a:lstStyle/>
          <a:p>
            <a:r>
              <a:rPr lang="cs-CZ" sz="7200" dirty="0"/>
              <a:t>Konec</a:t>
            </a:r>
          </a:p>
        </p:txBody>
      </p:sp>
    </p:spTree>
    <p:extLst>
      <p:ext uri="{BB962C8B-B14F-4D97-AF65-F5344CB8AC3E}">
        <p14:creationId xmlns:p14="http://schemas.microsoft.com/office/powerpoint/2010/main" val="346967703"/>
      </p:ext>
    </p:extLst>
  </p:cSld>
  <p:clrMapOvr>
    <a:masterClrMapping/>
  </p:clrMapOvr>
</p:sld>
</file>

<file path=ppt/theme/theme1.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1322</TotalTime>
  <Words>812</Words>
  <Application>Microsoft Office PowerPoint</Application>
  <PresentationFormat>Širokoúhlá obrazovka</PresentationFormat>
  <Paragraphs>57</Paragraphs>
  <Slides>11</Slides>
  <Notes>0</Notes>
  <HiddenSlides>0</HiddenSlides>
  <MMClips>0</MMClips>
  <ScaleCrop>false</ScaleCrop>
  <HeadingPairs>
    <vt:vector size="6" baseType="variant">
      <vt:variant>
        <vt:lpstr>Použitá písma</vt:lpstr>
      </vt:variant>
      <vt:variant>
        <vt:i4>4</vt:i4>
      </vt:variant>
      <vt:variant>
        <vt:lpstr>Motiv</vt:lpstr>
      </vt:variant>
      <vt:variant>
        <vt:i4>1</vt:i4>
      </vt:variant>
      <vt:variant>
        <vt:lpstr>Nadpisy snímků</vt:lpstr>
      </vt:variant>
      <vt:variant>
        <vt:i4>11</vt:i4>
      </vt:variant>
    </vt:vector>
  </HeadingPairs>
  <TitlesOfParts>
    <vt:vector size="16" baseType="lpstr">
      <vt:lpstr>Arial</vt:lpstr>
      <vt:lpstr>Calibri</vt:lpstr>
      <vt:lpstr>Calibri Light</vt:lpstr>
      <vt:lpstr>Cambria Math</vt:lpstr>
      <vt:lpstr>Motiv Office</vt:lpstr>
      <vt:lpstr>Elektrický proud v kapalinách Fyz 127</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Elektrický proud v kapalinách</dc:title>
  <dc:creator>Karel Sixl</dc:creator>
  <cp:lastModifiedBy>Karel Sixl</cp:lastModifiedBy>
  <cp:revision>69</cp:revision>
  <dcterms:created xsi:type="dcterms:W3CDTF">2021-04-02T12:42:12Z</dcterms:created>
  <dcterms:modified xsi:type="dcterms:W3CDTF">2026-05-12T08:34:03Z</dcterms:modified>
</cp:coreProperties>
</file>