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0" r:id="rId5"/>
    <p:sldMasterId id="2147483659" r:id="rId6"/>
    <p:sldMasterId id="2147483661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</p:sldIdLst>
  <p:sldSz cy="6858000" cx="9144000"/>
  <p:notesSz cx="6858000" cy="9144000"/>
  <p:embeddedFontLst>
    <p:embeddedFont>
      <p:font typeface="Constantia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23" roundtripDataSignature="AMtx7mjziYWShnEGdnvKLcALDLV/+QsUj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nstantia-bold.fntdata"/><Relationship Id="rId11" Type="http://schemas.openxmlformats.org/officeDocument/2006/relationships/slide" Target="slides/slide3.xml"/><Relationship Id="rId22" Type="http://schemas.openxmlformats.org/officeDocument/2006/relationships/font" Target="fonts/Constantia-boldItalic.fntdata"/><Relationship Id="rId10" Type="http://schemas.openxmlformats.org/officeDocument/2006/relationships/slide" Target="slides/slide2.xml"/><Relationship Id="rId21" Type="http://schemas.openxmlformats.org/officeDocument/2006/relationships/font" Target="fonts/Constantia-italic.fntdata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23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5" Type="http://schemas.openxmlformats.org/officeDocument/2006/relationships/slideMaster" Target="slideMasters/slideMaster2.xml"/><Relationship Id="rId19" Type="http://schemas.openxmlformats.org/officeDocument/2006/relationships/font" Target="fonts/Constantia-regular.fntdata"/><Relationship Id="rId6" Type="http://schemas.openxmlformats.org/officeDocument/2006/relationships/slideMaster" Target="slideMasters/slideMaster3.xml"/><Relationship Id="rId18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8" Type="http://schemas.openxmlformats.org/officeDocument/2006/relationships/notesMaster" Target="notesMasters/notesMaster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Úvodní snímek" type="title">
  <p:cSld name="TITL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2"/>
          <p:cNvSpPr txBox="1"/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18275" wrap="square" tIns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9B97B2"/>
              </a:buClr>
              <a:buSzPts val="5600"/>
              <a:buFont typeface="Calibri"/>
              <a:buNone/>
              <a:defRPr b="1" sz="5600">
                <a:solidFill>
                  <a:srgbClr val="9B97B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2"/>
          <p:cNvSpPr txBox="1"/>
          <p:nvPr>
            <p:ph idx="1" type="subTitle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18275" wrap="square" tIns="45700">
            <a:noAutofit/>
          </a:bodyPr>
          <a:lstStyle>
            <a:lvl1pPr lvl="0" marR="4572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19" name="Google Shape;19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CAC8C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2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2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obsah" type="obj">
  <p:cSld name="OBJEC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7185" lvl="0" marL="457200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indent="-325755" lvl="1" marL="914400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4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vislý nadpis a text" type="vertTitleAndTx">
  <p:cSld name="VERTICAL_TITLE_AND_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5"/>
          <p:cNvSpPr txBox="1"/>
          <p:nvPr>
            <p:ph type="title"/>
          </p:nvPr>
        </p:nvSpPr>
        <p:spPr>
          <a:xfrm rot="5400000">
            <a:off x="5052219" y="2491582"/>
            <a:ext cx="5211763" cy="20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5"/>
          <p:cNvSpPr txBox="1"/>
          <p:nvPr>
            <p:ph idx="1" type="body"/>
          </p:nvPr>
        </p:nvSpPr>
        <p:spPr>
          <a:xfrm rot="5400000">
            <a:off x="861219" y="510382"/>
            <a:ext cx="5211763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7185" lvl="0" marL="457200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indent="-325755" lvl="1" marL="914400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svislý text" type="vertTx">
  <p:cSld name="VERTICAL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" type="body"/>
          </p:nvPr>
        </p:nvSpPr>
        <p:spPr>
          <a:xfrm rot="5400000">
            <a:off x="2377281" y="15081"/>
            <a:ext cx="4389437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7185" lvl="0" marL="457200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indent="-325755" lvl="1" marL="914400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6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6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sah s titulkem" type="objTx">
  <p:cSld name="OBJECT_WITH_CAPTION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7"/>
          <p:cNvSpPr txBox="1"/>
          <p:nvPr>
            <p:ph type="title"/>
          </p:nvPr>
        </p:nvSpPr>
        <p:spPr>
          <a:xfrm>
            <a:off x="685800" y="514352"/>
            <a:ext cx="2743200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Calibri"/>
              <a:buNone/>
              <a:defRPr b="0" sz="2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7"/>
          <p:cNvSpPr txBox="1"/>
          <p:nvPr>
            <p:ph idx="1" type="body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75" spcFirstLastPara="1" rIns="1827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33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7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7"/>
          <p:cNvSpPr txBox="1"/>
          <p:nvPr>
            <p:ph idx="2" type="body"/>
          </p:nvPr>
        </p:nvSpPr>
        <p:spPr>
          <a:xfrm>
            <a:off x="3575050" y="1676400"/>
            <a:ext cx="511175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indent="-397510" lvl="0" marL="457200" algn="l">
              <a:spcBef>
                <a:spcPts val="560"/>
              </a:spcBef>
              <a:spcAft>
                <a:spcPts val="0"/>
              </a:spcAft>
              <a:buSzPts val="2660"/>
              <a:buChar char="⚫"/>
              <a:defRPr sz="2800"/>
            </a:lvl1pPr>
            <a:lvl2pPr indent="-368935" lvl="1" marL="914400" algn="l">
              <a:spcBef>
                <a:spcPts val="520"/>
              </a:spcBef>
              <a:spcAft>
                <a:spcPts val="0"/>
              </a:spcAft>
              <a:buSzPts val="2210"/>
              <a:buChar char="⚫"/>
              <a:defRPr sz="2600"/>
            </a:lvl2pPr>
            <a:lvl3pPr indent="-335280" lvl="2" marL="1371600" algn="l">
              <a:spcBef>
                <a:spcPts val="480"/>
              </a:spcBef>
              <a:spcAft>
                <a:spcPts val="0"/>
              </a:spcAft>
              <a:buSzPts val="1680"/>
              <a:buChar char="⚫"/>
              <a:defRPr sz="2400"/>
            </a:lvl3pPr>
            <a:lvl4pPr indent="-311150" lvl="3" marL="1828800" algn="l">
              <a:spcBef>
                <a:spcPts val="400"/>
              </a:spcBef>
              <a:spcAft>
                <a:spcPts val="0"/>
              </a:spcAft>
              <a:buSzPts val="1300"/>
              <a:buChar char="⚫"/>
              <a:defRPr sz="20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7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ázdný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8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uze nadpis" type="titleOnly">
  <p:cSld name="TITLE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9"/>
          <p:cNvSpPr txBox="1"/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b="0" sz="50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9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9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rovnání" type="twoTxTwoObj">
  <p:cSld name="TWO_OBJECTS_WITH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0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0"/>
          <p:cNvSpPr txBox="1"/>
          <p:nvPr>
            <p:ph idx="1" type="body"/>
          </p:nvPr>
        </p:nvSpPr>
        <p:spPr>
          <a:xfrm>
            <a:off x="457200" y="1855248"/>
            <a:ext cx="4040188" cy="65935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45700" spcFirstLastPara="1" rIns="45700" wrap="square" tIns="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280"/>
              <a:buNone/>
              <a:defRPr b="1" sz="2400" cap="none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2" type="body"/>
          </p:nvPr>
        </p:nvSpPr>
        <p:spPr>
          <a:xfrm>
            <a:off x="4645025" y="1859757"/>
            <a:ext cx="4041775" cy="654843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45700" spcFirstLastPara="1" rIns="45700" wrap="square" tIns="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280"/>
              <a:buNone/>
              <a:defRPr b="1" sz="2400" cap="none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0"/>
          <p:cNvSpPr txBox="1"/>
          <p:nvPr>
            <p:ph idx="3" type="body"/>
          </p:nvPr>
        </p:nvSpPr>
        <p:spPr>
          <a:xfrm>
            <a:off x="457200" y="2514600"/>
            <a:ext cx="4040188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indent="-361315" lvl="0" marL="457200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indent="-336550" lvl="1" marL="91440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2" name="Google Shape;72;p20"/>
          <p:cNvSpPr txBox="1"/>
          <p:nvPr>
            <p:ph idx="4" type="body"/>
          </p:nvPr>
        </p:nvSpPr>
        <p:spPr>
          <a:xfrm>
            <a:off x="4645025" y="2514600"/>
            <a:ext cx="4041775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indent="-361315" lvl="0" marL="457200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indent="-336550" lvl="1" marL="91440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3" name="Google Shape;73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0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0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va obsahy" type="twoObj">
  <p:cSld name="TWO_OBJECTS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1"/>
          <p:cNvSpPr txBox="1"/>
          <p:nvPr>
            <p:ph idx="1" type="body"/>
          </p:nvPr>
        </p:nvSpPr>
        <p:spPr>
          <a:xfrm>
            <a:off x="457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5445" lvl="0" marL="457200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indent="-358140" lvl="1" marL="91440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9" name="Google Shape;79;p21"/>
          <p:cNvSpPr txBox="1"/>
          <p:nvPr>
            <p:ph idx="2" type="body"/>
          </p:nvPr>
        </p:nvSpPr>
        <p:spPr>
          <a:xfrm>
            <a:off x="4648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5445" lvl="0" marL="457200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indent="-358140" lvl="1" marL="91440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1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1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áhlaví části" type="secHead">
  <p:cSld name="SECTION_HEADER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/>
          <p:nvPr>
            <p:ph type="title"/>
          </p:nvPr>
        </p:nvSpPr>
        <p:spPr>
          <a:xfrm>
            <a:off x="530352" y="1316736"/>
            <a:ext cx="7772400" cy="1362456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8A9A78"/>
              </a:buClr>
              <a:buSzPts val="5600"/>
              <a:buFont typeface="Calibri"/>
              <a:buNone/>
              <a:defRPr b="1" sz="5600" cap="none">
                <a:solidFill>
                  <a:srgbClr val="8A9A7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3"/>
          <p:cNvSpPr txBox="1"/>
          <p:nvPr>
            <p:ph idx="1" type="body"/>
          </p:nvPr>
        </p:nvSpPr>
        <p:spPr>
          <a:xfrm>
            <a:off x="530352" y="2704664"/>
            <a:ext cx="7772400" cy="1509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>
            <a:lvl1pPr indent="-228600" lvl="0" marL="457200" algn="l">
              <a:spcBef>
                <a:spcPts val="440"/>
              </a:spcBef>
              <a:spcAft>
                <a:spcPts val="0"/>
              </a:spcAft>
              <a:buSzPts val="2090"/>
              <a:buNone/>
              <a:defRPr sz="22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12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CAC8C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3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rázek s titulkem" showMasterSp="0" type="picTx">
  <p:cSld name="PICTURE_WITH_CAPTION_TEXT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5"/>
          <p:cNvSpPr txBox="1"/>
          <p:nvPr>
            <p:ph type="title"/>
          </p:nvPr>
        </p:nvSpPr>
        <p:spPr>
          <a:xfrm>
            <a:off x="609600" y="1176996"/>
            <a:ext cx="2212848" cy="15826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None/>
              <a:defRPr b="1"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5"/>
          <p:cNvSpPr txBox="1"/>
          <p:nvPr>
            <p:ph idx="1" type="body"/>
          </p:nvPr>
        </p:nvSpPr>
        <p:spPr>
          <a:xfrm>
            <a:off x="609600" y="2828785"/>
            <a:ext cx="2209800" cy="2179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64000" spcFirstLastPara="1" rIns="45700" wrap="square" tIns="45700">
            <a:noAutofit/>
          </a:bodyPr>
          <a:lstStyle>
            <a:lvl1pPr indent="-228600" lvl="0" marL="457200" algn="l">
              <a:spcBef>
                <a:spcPts val="250"/>
              </a:spcBef>
              <a:spcAft>
                <a:spcPts val="0"/>
              </a:spcAft>
              <a:buSzPts val="1235"/>
              <a:buFont typeface="Constantia"/>
              <a:buNone/>
              <a:defRPr sz="1300"/>
            </a:lvl1pPr>
            <a:lvl2pPr indent="-293369" lvl="1" marL="914400" algn="l">
              <a:spcBef>
                <a:spcPts val="240"/>
              </a:spcBef>
              <a:spcAft>
                <a:spcPts val="0"/>
              </a:spcAft>
              <a:buSzPts val="1020"/>
              <a:buChar char="⚫"/>
              <a:defRPr sz="1200"/>
            </a:lvl2pPr>
            <a:lvl3pPr indent="-273050" lvl="2" marL="1371600" algn="l">
              <a:spcBef>
                <a:spcPts val="200"/>
              </a:spcBef>
              <a:spcAft>
                <a:spcPts val="0"/>
              </a:spcAft>
              <a:buSzPts val="700"/>
              <a:buChar char="⚫"/>
              <a:defRPr sz="1000"/>
            </a:lvl3pPr>
            <a:lvl4pPr indent="-265747" lvl="3" marL="1828800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4pPr>
            <a:lvl5pPr indent="-265747" lvl="4" marL="2286000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13" name="Google Shape;113;p25"/>
          <p:cNvSpPr/>
          <p:nvPr>
            <p:ph idx="2" type="pic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lt2"/>
          </a:solidFill>
          <a:ln cap="rnd" cmpd="sng" w="9525">
            <a:solidFill>
              <a:srgbClr val="C0C0C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8383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25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25"/>
          <p:cNvSpPr txBox="1"/>
          <p:nvPr>
            <p:ph idx="12" type="sldNum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0" Type="http://schemas.openxmlformats.org/officeDocument/2006/relationships/theme" Target="../theme/theme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0.xml"/><Relationship Id="rId3" Type="http://schemas.openxmlformats.org/officeDocument/2006/relationships/theme" Target="../theme/theme5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1.xml"/><Relationship Id="rId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/>
          <p:nvPr/>
        </p:nvSpPr>
        <p:spPr>
          <a:xfrm>
            <a:off x="-9525" y="-7937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A48A00">
                  <a:alpha val="44705"/>
                </a:srgbClr>
              </a:gs>
              <a:gs pos="100000">
                <a:srgbClr val="7A759B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7" name="Google Shape;7;p11"/>
          <p:cNvSpPr/>
          <p:nvPr/>
        </p:nvSpPr>
        <p:spPr>
          <a:xfrm>
            <a:off x="4381500" y="-7937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4607A"/>
              </a:gs>
              <a:gs pos="80000">
                <a:srgbClr val="D6B200"/>
              </a:gs>
              <a:gs pos="100000">
                <a:srgbClr val="D6B200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grpSp>
        <p:nvGrpSpPr>
          <p:cNvPr id="8" name="Google Shape;8;p11"/>
          <p:cNvGrpSpPr/>
          <p:nvPr/>
        </p:nvGrpSpPr>
        <p:grpSpPr>
          <a:xfrm>
            <a:off x="-29327" y="-14808"/>
            <a:ext cx="9198219" cy="1083716"/>
            <a:chOff x="-29322" y="-1971"/>
            <a:chExt cx="9198255" cy="1086266"/>
          </a:xfrm>
        </p:grpSpPr>
        <p:sp>
          <p:nvSpPr>
            <p:cNvPr id="9" name="Google Shape;9;p11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rect b="b" l="l" r="r" t="t"/>
              <a:pathLst>
                <a:path extrusionOk="0" h="1055" w="5772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cap="flat" cmpd="sng" w="10775">
              <a:solidFill>
                <a:srgbClr val="7B788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nstantia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10" name="Google Shape;10;p11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rect b="b" l="l" r="r" t="t"/>
              <a:pathLst>
                <a:path extrusionOk="0" h="854" w="5766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nstantia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  <p:sp>
        <p:nvSpPr>
          <p:cNvPr id="11" name="Google Shape;11;p11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Font typeface="Calibri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11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b="0" i="0" sz="2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b="0" i="0" sz="2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b="0" i="0" sz="21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3" name="Google Shape;13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4" name="Google Shape;14;p11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5" name="Google Shape;15;p11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3"/>
          <p:cNvSpPr/>
          <p:nvPr/>
        </p:nvSpPr>
        <p:spPr>
          <a:xfrm>
            <a:off x="-9525" y="-7937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A48A00">
                  <a:alpha val="44705"/>
                </a:srgbClr>
              </a:gs>
              <a:gs pos="100000">
                <a:srgbClr val="7A759B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4" name="Google Shape;24;p13"/>
          <p:cNvSpPr/>
          <p:nvPr/>
        </p:nvSpPr>
        <p:spPr>
          <a:xfrm>
            <a:off x="4381500" y="-7937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4607A"/>
              </a:gs>
              <a:gs pos="80000">
                <a:srgbClr val="D6B200"/>
              </a:gs>
              <a:gs pos="100000">
                <a:srgbClr val="D6B200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5" name="Google Shape;25;p13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6" name="Google Shape;26;p13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7" name="Google Shape;27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8" name="Google Shape;28;p13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9" name="Google Shape;29;p13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0" name="Google Shape;30;p13"/>
          <p:cNvGrpSpPr/>
          <p:nvPr/>
        </p:nvGrpSpPr>
        <p:grpSpPr>
          <a:xfrm>
            <a:off x="-29327" y="-14808"/>
            <a:ext cx="9198219" cy="1083716"/>
            <a:chOff x="-29322" y="-1971"/>
            <a:chExt cx="9198255" cy="1086266"/>
          </a:xfrm>
        </p:grpSpPr>
        <p:sp>
          <p:nvSpPr>
            <p:cNvPr id="31" name="Google Shape;31;p13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rect b="b" l="l" r="r" t="t"/>
              <a:pathLst>
                <a:path extrusionOk="0" h="1055" w="5772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cap="flat" cmpd="sng" w="10775">
              <a:solidFill>
                <a:srgbClr val="7B788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nstantia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32" name="Google Shape;32;p13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rect b="b" l="l" r="r" t="t"/>
              <a:pathLst>
                <a:path extrusionOk="0" h="854" w="5766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nstantia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2"/>
          <p:cNvSpPr/>
          <p:nvPr/>
        </p:nvSpPr>
        <p:spPr>
          <a:xfrm>
            <a:off x="-9525" y="-7937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A48A00">
                  <a:alpha val="44705"/>
                </a:srgbClr>
              </a:gs>
              <a:gs pos="100000">
                <a:srgbClr val="7A759B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5" name="Google Shape;85;p22"/>
          <p:cNvSpPr/>
          <p:nvPr/>
        </p:nvSpPr>
        <p:spPr>
          <a:xfrm>
            <a:off x="4381500" y="-7937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4607A"/>
              </a:gs>
              <a:gs pos="80000">
                <a:srgbClr val="D6B200"/>
              </a:gs>
              <a:gs pos="100000">
                <a:srgbClr val="D6B200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grpSp>
        <p:nvGrpSpPr>
          <p:cNvPr id="86" name="Google Shape;86;p22"/>
          <p:cNvGrpSpPr/>
          <p:nvPr/>
        </p:nvGrpSpPr>
        <p:grpSpPr>
          <a:xfrm>
            <a:off x="-29327" y="-14808"/>
            <a:ext cx="9198219" cy="1083716"/>
            <a:chOff x="-29322" y="-1971"/>
            <a:chExt cx="9198255" cy="1086266"/>
          </a:xfrm>
        </p:grpSpPr>
        <p:sp>
          <p:nvSpPr>
            <p:cNvPr id="87" name="Google Shape;87;p22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rect b="b" l="l" r="r" t="t"/>
              <a:pathLst>
                <a:path extrusionOk="0" h="1055" w="5772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cap="flat" cmpd="sng" w="10775">
              <a:solidFill>
                <a:srgbClr val="7B788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nstantia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88" name="Google Shape;88;p22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rect b="b" l="l" r="r" t="t"/>
              <a:pathLst>
                <a:path extrusionOk="0" h="854" w="5766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nstantia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  <p:sp>
        <p:nvSpPr>
          <p:cNvPr id="89" name="Google Shape;89;p22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Font typeface="Calibri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0" name="Google Shape;90;p22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b="0" i="0" sz="2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b="0" i="0" sz="2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b="0" i="0" sz="21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91" name="Google Shape;91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92" name="Google Shape;92;p22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93" name="Google Shape;93;p22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AC8C6"/>
              </a:buClr>
              <a:buSzPts val="1200"/>
              <a:buFont typeface="Constantia"/>
              <a:buNone/>
              <a:defRPr b="0" i="0" sz="1200" u="none">
                <a:solidFill>
                  <a:srgbClr val="CAC8C6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4"/>
          <p:cNvSpPr/>
          <p:nvPr/>
        </p:nvSpPr>
        <p:spPr>
          <a:xfrm flipH="1" rot="-10380000">
            <a:off x="3165475" y="1108075"/>
            <a:ext cx="5257800" cy="4114800"/>
          </a:xfrm>
          <a:custGeom>
            <a:rect b="b" l="l" r="r" t="t"/>
            <a:pathLst>
              <a:path extrusionOk="0" h="4114800" w="5257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cap="rnd" cmpd="sng" w="9525">
            <a:solidFill>
              <a:srgbClr val="C0C0C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sx="98500" kx="98485" dir="7500041" dist="38499" sy="100079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02" name="Google Shape;102;p24"/>
          <p:cNvSpPr/>
          <p:nvPr/>
        </p:nvSpPr>
        <p:spPr>
          <a:xfrm flipH="1" rot="-10380000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cap="flat" cmpd="sng" w="12700">
            <a:solidFill>
              <a:srgbClr val="FFFFFF"/>
            </a:solidFill>
            <a:prstDash val="solid"/>
            <a:bevel/>
            <a:headEnd len="sm" w="sm" type="none"/>
            <a:tailEnd len="sm" w="sm" type="none"/>
          </a:ln>
          <a:effectLst>
            <a:outerShdw blurRad="63500" dir="12899787" dist="6350">
              <a:srgbClr val="000000">
                <a:alpha val="46666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03" name="Google Shape;103;p24"/>
          <p:cNvSpPr/>
          <p:nvPr/>
        </p:nvSpPr>
        <p:spPr>
          <a:xfrm flipH="1" rot="10800000">
            <a:off x="-9525" y="5816600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A48A00">
                  <a:alpha val="44705"/>
                </a:srgbClr>
              </a:gs>
              <a:gs pos="100000">
                <a:srgbClr val="7A759B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04" name="Google Shape;104;p24"/>
          <p:cNvSpPr/>
          <p:nvPr/>
        </p:nvSpPr>
        <p:spPr>
          <a:xfrm flipH="1" rot="10800000">
            <a:off x="4381500" y="6219825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4607A"/>
              </a:gs>
              <a:gs pos="80000">
                <a:srgbClr val="D6B200"/>
              </a:gs>
              <a:gs pos="100000">
                <a:srgbClr val="D6B200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05" name="Google Shape;105;p24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6" name="Google Shape;106;p24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07" name="Google Shape;107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08" name="Google Shape;108;p24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09" name="Google Shape;109;p24"/>
          <p:cNvSpPr txBox="1"/>
          <p:nvPr>
            <p:ph idx="12" type="sldNum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83838"/>
              </a:buClr>
              <a:buSzPts val="1200"/>
              <a:buFont typeface="Constantia"/>
              <a:buNone/>
              <a:defRPr b="0" i="0" sz="1200" u="none">
                <a:solidFill>
                  <a:srgbClr val="383838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"/>
          <p:cNvSpPr txBox="1"/>
          <p:nvPr>
            <p:ph idx="4294967295"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18275" wrap="square" tIns="0">
            <a:norm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B97B2"/>
              </a:buClr>
              <a:buSzPts val="5600"/>
              <a:buFont typeface="Calibri"/>
              <a:buNone/>
            </a:pPr>
            <a:r>
              <a:rPr b="1" i="0" lang="en-US" sz="5600" u="none" cap="none" strike="noStrike">
                <a:solidFill>
                  <a:srgbClr val="9B97B2"/>
                </a:solidFill>
                <a:latin typeface="Calibri"/>
                <a:ea typeface="Calibri"/>
                <a:cs typeface="Calibri"/>
                <a:sym typeface="Calibri"/>
              </a:rPr>
              <a:t>Literatura v době husitské</a:t>
            </a:r>
            <a:endParaRPr b="1" i="0" sz="5600" u="none" cap="none" strike="noStrike">
              <a:solidFill>
                <a:srgbClr val="9B97B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"/>
          <p:cNvSpPr txBox="1"/>
          <p:nvPr>
            <p:ph idx="1" type="subTitle"/>
          </p:nvPr>
        </p:nvSpPr>
        <p:spPr>
          <a:xfrm>
            <a:off x="533400" y="3228975"/>
            <a:ext cx="785495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1827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70"/>
              <a:buNone/>
            </a:pPr>
            <a:r>
              <a:rPr b="0" i="0" lang="en-US" sz="2600" u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15. století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Charakteristika doby</a:t>
            </a:r>
            <a:endParaRPr/>
          </a:p>
        </p:txBody>
      </p:sp>
      <p:sp>
        <p:nvSpPr>
          <p:cNvPr id="128" name="Google Shape;128;p2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Nespokojenost s uspořádáním církve – reformátoři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Jan Hus – kazatel v Betlémské kapli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Proces s ním vyvolal vlnu odporu – vyústila v „husitské hnutí“</a:t>
            </a:r>
            <a:endParaRPr/>
          </a:p>
          <a:p>
            <a:pPr indent="-117475" lvl="0" marL="27432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Literatura husitské doby</a:t>
            </a:r>
            <a:endParaRPr/>
          </a:p>
        </p:txBody>
      </p:sp>
      <p:sp>
        <p:nvSpPr>
          <p:cNvPr id="134" name="Google Shape;134;p3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Spjata s každodenním životem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Zlidovění, zjednodušení – určená širokému publiku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Posílení češtiny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Nové žánry – traktáty, výklady, postily, cestopisy 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Změny v žánrech 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píseň – bojová 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kronika – aktuální dění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Předchůdci Jana Husa</a:t>
            </a:r>
            <a:endParaRPr/>
          </a:p>
        </p:txBody>
      </p:sp>
      <p:sp>
        <p:nvSpPr>
          <p:cNvPr id="140" name="Google Shape;140;p4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Kritizovali úpadek církve a žádali nápravu</a:t>
            </a:r>
            <a:endParaRPr/>
          </a:p>
          <a:p>
            <a:pPr indent="-116204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Konrad Waldhauser 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Jan Milíč z Kroměříže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Tomáš Štítný ze Štítného</a:t>
            </a:r>
            <a:endParaRPr/>
          </a:p>
          <a:p>
            <a:pPr indent="-117475" lvl="0" marL="27432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None/>
            </a:pPr>
            <a:r>
              <a:t/>
            </a:r>
            <a:endParaRPr b="1" i="0" sz="26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Mistr Jan Hus</a:t>
            </a:r>
            <a:endParaRPr/>
          </a:p>
        </p:txBody>
      </p:sp>
      <p:sp>
        <p:nvSpPr>
          <p:cNvPr id="146" name="Google Shape;146;p5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Myslitel a náboženský reformátor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Působil ve vedení Karlovy univerzity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Od r. 1402 kázal v Betlémské kapli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Za útoky na církev na něho papež vyhlásil klatbu a interdikt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1414 pozván do Říma k obhajobě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6.7. 1415 upálen jako kacíř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6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Dílo</a:t>
            </a:r>
            <a:endParaRPr/>
          </a:p>
        </p:txBody>
      </p:sp>
      <p:sp>
        <p:nvSpPr>
          <p:cNvPr id="152" name="Google Shape;152;p6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O církvi (</a:t>
            </a:r>
            <a:r>
              <a:rPr b="1" i="1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De ecclesia)</a:t>
            </a:r>
            <a:endParaRPr b="1" i="0" sz="26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Psáno latinsky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čerpá z učení Johna Wyclifa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Zpochybňuje papežovu autoritu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Knížky </a:t>
            </a:r>
            <a:r>
              <a:rPr b="1" lang="en-US"/>
              <a:t>o</a:t>
            </a: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svatokupectví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Odsuzuje bohatnutí církve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Výklad Viery, Desatera a Páteře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Výklad hlavních modliteb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7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Petr Chelčický</a:t>
            </a:r>
            <a:endParaRPr/>
          </a:p>
        </p:txBody>
      </p:sp>
      <p:sp>
        <p:nvSpPr>
          <p:cNvPr id="158" name="Google Shape;158;p7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Myslitel a kritik společnosti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Nestudoval teologii ani univerzitu – přesto měl široké znalosti</a:t>
            </a:r>
            <a:endParaRPr/>
          </a:p>
          <a:p>
            <a:pPr indent="-116204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Dílo: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1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O boji duchovním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1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Sieť viery pravé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Tomáš Štítný ze Štítného</a:t>
            </a:r>
            <a:endParaRPr/>
          </a:p>
        </p:txBody>
      </p:sp>
      <p:sp>
        <p:nvSpPr>
          <p:cNvPr id="164" name="Google Shape;164;p8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Husův předchůdce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Překladatel 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Autor traktátů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1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Knížky šestery o obecných věcech křesťanských</a:t>
            </a:r>
            <a:endParaRPr/>
          </a:p>
          <a:p>
            <a:pPr indent="-246062" lvl="2" marL="914400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píše o víře i praktických věcech (např. hospodaření)</a:t>
            </a:r>
            <a:endParaRPr/>
          </a:p>
          <a:p>
            <a:pPr indent="-246062" lvl="1" marL="63976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1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Knížky o šašiech</a:t>
            </a:r>
            <a:endParaRPr/>
          </a:p>
          <a:p>
            <a:pPr indent="-246062" lvl="2" marL="914400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Alegorie – společenské vztahy přirovnávány k šachové partii</a:t>
            </a:r>
            <a:endParaRPr/>
          </a:p>
          <a:p>
            <a:pPr indent="-246062" lvl="2" marL="914400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Téma není původní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Další osobnosti</a:t>
            </a:r>
            <a:endParaRPr/>
          </a:p>
        </p:txBody>
      </p:sp>
      <p:sp>
        <p:nvSpPr>
          <p:cNvPr id="170" name="Google Shape;170;p9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3050" lvl="0" marL="2730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Vavřinec z Březové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Aktivní účastník husitského hnutí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Psal latinsky</a:t>
            </a:r>
            <a:endParaRPr/>
          </a:p>
          <a:p>
            <a:pPr indent="-246062" lvl="2" marL="914400" marR="0" rtl="0" algn="l">
              <a:lnSpc>
                <a:spcPct val="9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1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Husitská kronika</a:t>
            </a:r>
            <a:endParaRPr/>
          </a:p>
          <a:p>
            <a:pPr indent="-246062" lvl="2" marL="914400" marR="0" rtl="0" algn="l">
              <a:lnSpc>
                <a:spcPct val="9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1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Píseň o vítězství u Domažlic</a:t>
            </a:r>
            <a:endParaRPr/>
          </a:p>
          <a:p>
            <a:pPr indent="-246062" lvl="2" marL="914400" marR="0" rtl="0" algn="l">
              <a:lnSpc>
                <a:spcPct val="9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Překlad „</a:t>
            </a:r>
            <a:r>
              <a:rPr b="1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Mandevilla</a:t>
            </a: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“ - cestopis</a:t>
            </a:r>
            <a:endParaRPr/>
          </a:p>
          <a:p>
            <a:pPr indent="-273050" lvl="0" marL="273050" marR="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0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Václav Šašek z Bířkova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Český zeman ve službách pana Lva z Rožmitálu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Autor prvního původního cestopisu</a:t>
            </a:r>
            <a:endParaRPr/>
          </a:p>
          <a:p>
            <a:pPr indent="-246062" lvl="2" marL="914400" marR="0" rtl="0" algn="l">
              <a:lnSpc>
                <a:spcPct val="9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1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Deník o jízdě a putování pana Lva z Rožmitálu a Blatné z Čech až na konec světa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</a:pPr>
            <a:r>
              <a:rPr b="0" i="0" lang="en-US" sz="500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Další literární památky</a:t>
            </a:r>
            <a:endParaRPr/>
          </a:p>
        </p:txBody>
      </p:sp>
      <p:sp>
        <p:nvSpPr>
          <p:cNvPr id="176" name="Google Shape;176;p10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3050" lvl="0" marL="2730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Jistebnický kancionál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Sborník duchovních písní (kolem r. 1420)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Obsahuje písně duchovní, válečné i agitační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Písně české, latinské</a:t>
            </a:r>
            <a:endParaRPr b="0" i="0" sz="24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246062" lvl="2" marL="914400" marR="0" rtl="0" algn="l">
              <a:lnSpc>
                <a:spcPct val="9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Ktož jsú boží bojovníci</a:t>
            </a:r>
            <a:endParaRPr/>
          </a:p>
          <a:p>
            <a:pPr indent="-246062" lvl="2" marL="914400" marR="0" rtl="0" algn="l">
              <a:lnSpc>
                <a:spcPct val="9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Povstaň, povstaň veliké město pražské</a:t>
            </a:r>
            <a:endParaRPr/>
          </a:p>
          <a:p>
            <a:pPr indent="-273050" lvl="0" marL="273050" marR="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rgbClr val="8D89A4"/>
              </a:buClr>
              <a:buSzPts val="2470"/>
              <a:buFont typeface="Noto Sans Symbols"/>
              <a:buChar char="⚫"/>
            </a:pPr>
            <a:r>
              <a:rPr b="1" i="0" lang="en-US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Budyšínský rukopis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Ze stejné doby</a:t>
            </a:r>
            <a:endParaRPr/>
          </a:p>
          <a:p>
            <a:pPr indent="-246062" lvl="1" marL="639762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</a:pPr>
            <a:r>
              <a:rPr b="0" i="0" lang="en-US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Tři veršované skladby </a:t>
            </a:r>
            <a:endParaRPr/>
          </a:p>
          <a:p>
            <a:pPr indent="-246062" lvl="2" marL="914400" marR="0" rtl="0" algn="l">
              <a:lnSpc>
                <a:spcPct val="90000"/>
              </a:lnSpc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Žaloba Koruny české, Prorok Koruny české a Hádání Prahy s Kutnou Horou</a:t>
            </a:r>
            <a:endParaRPr/>
          </a:p>
          <a:p>
            <a:pPr indent="-147637" lvl="0" marL="274320" marR="0" rtl="0" algn="l">
              <a:spcBef>
                <a:spcPts val="420"/>
              </a:spcBef>
              <a:spcAft>
                <a:spcPts val="0"/>
              </a:spcAft>
              <a:buClr>
                <a:schemeClr val="accent3"/>
              </a:buClr>
              <a:buSzPts val="1995"/>
              <a:buFont typeface="Noto Sans Symbols"/>
              <a:buNone/>
            </a:pPr>
            <a:r>
              <a:t/>
            </a:r>
            <a:endParaRPr b="0" i="0" sz="21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Tok">
  <a:themeElements>
    <a:clrScheme name="Technický">
      <a:dk1>
        <a:srgbClr val="000000"/>
      </a:dk1>
      <a:lt1>
        <a:srgbClr val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3_Tok">
  <a:themeElements>
    <a:clrScheme name="Technický">
      <a:dk1>
        <a:srgbClr val="000000"/>
      </a:dk1>
      <a:lt1>
        <a:srgbClr val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Tok">
  <a:themeElements>
    <a:clrScheme name="Technický">
      <a:dk1>
        <a:srgbClr val="000000"/>
      </a:dk1>
      <a:lt1>
        <a:srgbClr val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2_Tok">
  <a:themeElements>
    <a:clrScheme name="Technický">
      <a:dk1>
        <a:srgbClr val="000000"/>
      </a:dk1>
      <a:lt1>
        <a:srgbClr val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2017-12-27T19:41:16Z</dcterms:created>
  <dc:creator>Fenn</dc:creator>
</cp:coreProperties>
</file>