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72" r:id="rId6"/>
    <p:sldId id="264" r:id="rId7"/>
    <p:sldId id="263" r:id="rId8"/>
    <p:sldId id="265" r:id="rId9"/>
    <p:sldId id="266" r:id="rId10"/>
    <p:sldId id="269" r:id="rId11"/>
    <p:sldId id="268" r:id="rId12"/>
    <p:sldId id="267" r:id="rId13"/>
    <p:sldId id="270" r:id="rId14"/>
    <p:sldId id="271" r:id="rId15"/>
    <p:sldId id="273" r:id="rId16"/>
    <p:sldId id="274" r:id="rId17"/>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501A7B-4D2B-4789-8833-0BD5FD02E7EA}" type="datetimeFigureOut">
              <a:rPr lang="cs-CZ" smtClean="0"/>
              <a:t>22.08.2026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5A9FEA-7C1E-41CE-B395-545120AB3B17}" type="slidenum">
              <a:rPr lang="cs-CZ" smtClean="0"/>
              <a:t>‹#›</a:t>
            </a:fld>
            <a:endParaRPr lang="cs-CZ"/>
          </a:p>
        </p:txBody>
      </p:sp>
    </p:spTree>
    <p:extLst>
      <p:ext uri="{BB962C8B-B14F-4D97-AF65-F5344CB8AC3E}">
        <p14:creationId xmlns:p14="http://schemas.microsoft.com/office/powerpoint/2010/main" val="3780477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6C5A9FEA-7C1E-41CE-B395-545120AB3B17}" type="slidenum">
              <a:rPr lang="cs-CZ" smtClean="0"/>
              <a:t>13</a:t>
            </a:fld>
            <a:endParaRPr lang="cs-CZ"/>
          </a:p>
        </p:txBody>
      </p:sp>
    </p:spTree>
    <p:extLst>
      <p:ext uri="{BB962C8B-B14F-4D97-AF65-F5344CB8AC3E}">
        <p14:creationId xmlns:p14="http://schemas.microsoft.com/office/powerpoint/2010/main" val="4085877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6C5A9FEA-7C1E-41CE-B395-545120AB3B17}" type="slidenum">
              <a:rPr lang="cs-CZ" smtClean="0"/>
              <a:t>16</a:t>
            </a:fld>
            <a:endParaRPr lang="cs-CZ"/>
          </a:p>
        </p:txBody>
      </p:sp>
    </p:spTree>
    <p:extLst>
      <p:ext uri="{BB962C8B-B14F-4D97-AF65-F5344CB8AC3E}">
        <p14:creationId xmlns:p14="http://schemas.microsoft.com/office/powerpoint/2010/main" val="2531470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5D408A9-EE1B-602D-B671-8FB5CE0C552C}"/>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B95E6487-0846-AA99-0ABF-AAF243CC96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238DBF6C-4017-2755-4639-4EFD8B41538B}"/>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5" name="Zástupný symbol pro zápatí 4">
            <a:extLst>
              <a:ext uri="{FF2B5EF4-FFF2-40B4-BE49-F238E27FC236}">
                <a16:creationId xmlns:a16="http://schemas.microsoft.com/office/drawing/2014/main" id="{B100FD84-19BF-D3EE-39B0-3CCFCF5AFA3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E65D5AE-102D-7CE7-6F39-273D3CB9910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890264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48EDEB4-F0FF-945C-B6E9-22370DDCDD0B}"/>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DEC19E4-EB84-3659-82E6-DC0452304610}"/>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8A8CC64-D330-3CB4-B76D-E513534627C3}"/>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5" name="Zástupný symbol pro zápatí 4">
            <a:extLst>
              <a:ext uri="{FF2B5EF4-FFF2-40B4-BE49-F238E27FC236}">
                <a16:creationId xmlns:a16="http://schemas.microsoft.com/office/drawing/2014/main" id="{BB6D408A-CCB9-18AC-9722-EF765CC09C4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CD106EB-1D18-D4D6-261A-30F0C0ACCB47}"/>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567837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3E9998-1E17-4744-3614-E5F4DD4FC5D0}"/>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55066762-C847-3B30-E94A-37998C92CD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050A771A-D96C-C7D3-71F3-EED11C9F3C50}"/>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5" name="Zástupný symbol pro zápatí 4">
            <a:extLst>
              <a:ext uri="{FF2B5EF4-FFF2-40B4-BE49-F238E27FC236}">
                <a16:creationId xmlns:a16="http://schemas.microsoft.com/office/drawing/2014/main" id="{9D876996-4EC1-1620-4C44-281BDFA8BD2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DA7176BB-3973-99CD-00EC-8DFC2298273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492844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8E7C2C1-CADD-CE77-AC98-4137EB3D8D9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09F396A8-8FA1-9F17-F94C-0D7860FBA8BB}"/>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2E83A4B5-D983-F258-5368-73489DA56EB3}"/>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644F0D58-1DA3-7998-8C03-1943F13B9CE9}"/>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6" name="Zástupný symbol pro zápatí 5">
            <a:extLst>
              <a:ext uri="{FF2B5EF4-FFF2-40B4-BE49-F238E27FC236}">
                <a16:creationId xmlns:a16="http://schemas.microsoft.com/office/drawing/2014/main" id="{AD623EF3-F6DC-0428-D170-91B24C812CD6}"/>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CA3FC1F-D650-43CB-B2F3-3CF63A42402B}"/>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505341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6B10432-10B2-9E51-066F-A6A4A609BC2F}"/>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D43E6715-77BB-04E0-BEA9-835C3B1F3A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A1FA09E4-68EF-F9A1-BD6C-7A58C7873859}"/>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A6E8364E-ABC2-D956-7C09-1A9DED7E0F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5D61E1AE-289D-8FEA-0D18-22ACA4C7B712}"/>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0000DFA-83DB-1D3C-CB7E-0ABF4B0AA505}"/>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8" name="Zástupný symbol pro zápatí 7">
            <a:extLst>
              <a:ext uri="{FF2B5EF4-FFF2-40B4-BE49-F238E27FC236}">
                <a16:creationId xmlns:a16="http://schemas.microsoft.com/office/drawing/2014/main" id="{A62875FF-B354-FE7C-E583-D9B518ED62A2}"/>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669DF6B4-0EF4-7C2D-F4D2-8321EF2538E5}"/>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259599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876ECAA-D788-8767-439E-37532F638CC9}"/>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59F443D-0092-288E-7A92-4A3BBDA34741}"/>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4" name="Zástupný symbol pro zápatí 3">
            <a:extLst>
              <a:ext uri="{FF2B5EF4-FFF2-40B4-BE49-F238E27FC236}">
                <a16:creationId xmlns:a16="http://schemas.microsoft.com/office/drawing/2014/main" id="{EA376C8F-B368-5F8F-8F47-742A2DBD82C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225948B0-E54C-8C0B-5914-E40FB05FA1D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81256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9CB501EE-B473-7E11-1E6B-44CFFCEB8E1A}"/>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3" name="Zástupný symbol pro zápatí 2">
            <a:extLst>
              <a:ext uri="{FF2B5EF4-FFF2-40B4-BE49-F238E27FC236}">
                <a16:creationId xmlns:a16="http://schemas.microsoft.com/office/drawing/2014/main" id="{2F638886-F279-5104-749E-5A0B540EB788}"/>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373BD316-D5B0-C568-D182-7C51737C1025}"/>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270129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F4CA33-CBEE-7FA1-852A-9FF1BA1A497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53378DBB-E410-4DFC-3824-8D130B9F23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59E2F6D5-66C2-E400-543B-BC959FC41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6798742A-5C17-40C9-44B0-DC03DEB916CC}"/>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6" name="Zástupný symbol pro zápatí 5">
            <a:extLst>
              <a:ext uri="{FF2B5EF4-FFF2-40B4-BE49-F238E27FC236}">
                <a16:creationId xmlns:a16="http://schemas.microsoft.com/office/drawing/2014/main" id="{5D45E411-4636-F604-87BC-4569BDCE7CA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049592E9-2ABC-0F29-3B98-6A31A898ED1D}"/>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1624540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53CB3DD-A7CB-2C31-88AE-0789CDF289D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89C6017E-BE80-32FA-D344-4468697A6A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FA17F69B-790A-E04C-B221-55EC32CF4E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37B7576-E7B7-A237-6242-17080C11E50A}"/>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6" name="Zástupný symbol pro zápatí 5">
            <a:extLst>
              <a:ext uri="{FF2B5EF4-FFF2-40B4-BE49-F238E27FC236}">
                <a16:creationId xmlns:a16="http://schemas.microsoft.com/office/drawing/2014/main" id="{911B6BF5-6AE6-12C9-BED6-803B06242F0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C74B8EF-0558-4DE5-DBD0-A8F292FD2A0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409555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CAC71A2-B178-FDDD-6984-E9AE41FFF900}"/>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5EECF22B-5348-B825-A900-0F45E3D5ECA2}"/>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9D2F833-4DC9-26C7-4911-2054A2242928}"/>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5" name="Zástupný symbol pro zápatí 4">
            <a:extLst>
              <a:ext uri="{FF2B5EF4-FFF2-40B4-BE49-F238E27FC236}">
                <a16:creationId xmlns:a16="http://schemas.microsoft.com/office/drawing/2014/main" id="{943687CB-BB45-6BC4-3AB1-58884830573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BD68C2E-FFB0-EDE1-9FDD-DDBE1E41B6BB}"/>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821465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32099F0D-D0E4-3E9E-1196-156C9E69FC4B}"/>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CCAA8323-E136-1229-5DFF-BA686A433A68}"/>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0E869DD-5C61-973F-1105-951233CDCB3E}"/>
              </a:ext>
            </a:extLst>
          </p:cNvPr>
          <p:cNvSpPr>
            <a:spLocks noGrp="1"/>
          </p:cNvSpPr>
          <p:nvPr>
            <p:ph type="dt" sz="half" idx="10"/>
          </p:nvPr>
        </p:nvSpPr>
        <p:spPr/>
        <p:txBody>
          <a:bodyPr/>
          <a:lstStyle/>
          <a:p>
            <a:fld id="{10003F74-1FED-4F43-90B5-78D696A04F42}" type="datetimeFigureOut">
              <a:rPr lang="cs-CZ" smtClean="0"/>
              <a:t>22.08.2026</a:t>
            </a:fld>
            <a:endParaRPr lang="cs-CZ"/>
          </a:p>
        </p:txBody>
      </p:sp>
      <p:sp>
        <p:nvSpPr>
          <p:cNvPr id="5" name="Zástupný symbol pro zápatí 4">
            <a:extLst>
              <a:ext uri="{FF2B5EF4-FFF2-40B4-BE49-F238E27FC236}">
                <a16:creationId xmlns:a16="http://schemas.microsoft.com/office/drawing/2014/main" id="{8FA1AD5A-1EFB-BA48-4975-697223E181B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28D9FFB1-33F3-2C36-44E8-BDA6DA76F7DA}"/>
              </a:ext>
            </a:extLst>
          </p:cNvPr>
          <p:cNvSpPr>
            <a:spLocks noGrp="1"/>
          </p:cNvSpPr>
          <p:nvPr>
            <p:ph type="sldNum" sz="quarter" idx="12"/>
          </p:nvPr>
        </p:nvSpPr>
        <p:spPr/>
        <p:txBody>
          <a:bodyPr/>
          <a:lstStyle/>
          <a:p>
            <a:fld id="{EF364D4C-FEDA-4F1D-A2D4-E2F25D13D61C}" type="slidenum">
              <a:rPr lang="cs-CZ" smtClean="0"/>
              <a:t>‹#›</a:t>
            </a:fld>
            <a:endParaRPr lang="cs-CZ"/>
          </a:p>
        </p:txBody>
      </p:sp>
    </p:spTree>
    <p:extLst>
      <p:ext uri="{BB962C8B-B14F-4D97-AF65-F5344CB8AC3E}">
        <p14:creationId xmlns:p14="http://schemas.microsoft.com/office/powerpoint/2010/main" val="2971861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E4DEE4ED-06DA-17EA-E063-3566C713D4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8D23D08F-7B9B-166D-430F-098BCEB0C5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DCE6824-89BF-7046-B5A6-0703E0C3FD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003F74-1FED-4F43-90B5-78D696A04F42}" type="datetimeFigureOut">
              <a:rPr lang="cs-CZ" smtClean="0"/>
              <a:t>22.08.2026</a:t>
            </a:fld>
            <a:endParaRPr lang="cs-CZ"/>
          </a:p>
        </p:txBody>
      </p:sp>
      <p:sp>
        <p:nvSpPr>
          <p:cNvPr id="5" name="Zástupný symbol pro zápatí 4">
            <a:extLst>
              <a:ext uri="{FF2B5EF4-FFF2-40B4-BE49-F238E27FC236}">
                <a16:creationId xmlns:a16="http://schemas.microsoft.com/office/drawing/2014/main" id="{92390E1C-E812-D844-AC20-F63AAAAF41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5F7F1B3C-AC73-F1CD-3929-E193F3A7AF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64D4C-FEDA-4F1D-A2D4-E2F25D13D61C}" type="slidenum">
              <a:rPr lang="cs-CZ" smtClean="0"/>
              <a:t>‹#›</a:t>
            </a:fld>
            <a:endParaRPr lang="cs-CZ"/>
          </a:p>
        </p:txBody>
      </p:sp>
    </p:spTree>
    <p:extLst>
      <p:ext uri="{BB962C8B-B14F-4D97-AF65-F5344CB8AC3E}">
        <p14:creationId xmlns:p14="http://schemas.microsoft.com/office/powerpoint/2010/main" val="24780321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slide" Target="slide13.xml"/><Relationship Id="rId5" Type="http://schemas.openxmlformats.org/officeDocument/2006/relationships/image" Target="../media/image8.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slide" Target="slide16.xml"/><Relationship Id="rId5" Type="http://schemas.openxmlformats.org/officeDocument/2006/relationships/image" Target="../media/image9.png"/><Relationship Id="rId4" Type="http://schemas.openxmlformats.org/officeDocument/2006/relationships/slide" Target="slide15.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slide" Target="slide4.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slide" Target="slide6.xml"/></Relationships>
</file>

<file path=ppt/slides/_rels/slide1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9.png"/><Relationship Id="rId7"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6.xml"/><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6F93D14-4CBE-F3FB-0391-7F006D947638}"/>
              </a:ext>
            </a:extLst>
          </p:cNvPr>
          <p:cNvSpPr>
            <a:spLocks noGrp="1"/>
          </p:cNvSpPr>
          <p:nvPr>
            <p:ph type="ctrTitle"/>
          </p:nvPr>
        </p:nvSpPr>
        <p:spPr>
          <a:xfrm>
            <a:off x="1524000" y="2226365"/>
            <a:ext cx="9144000" cy="1283598"/>
          </a:xfrm>
        </p:spPr>
        <p:txBody>
          <a:bodyPr>
            <a:normAutofit/>
          </a:bodyPr>
          <a:lstStyle/>
          <a:p>
            <a:r>
              <a:rPr lang="cs-CZ" sz="4000" dirty="0"/>
              <a:t>Dvoustavová logika a binární kódování</a:t>
            </a:r>
            <a:br>
              <a:rPr lang="cs-CZ" sz="4000" dirty="0"/>
            </a:br>
            <a:r>
              <a:rPr lang="cs-CZ" sz="4000"/>
              <a:t>IKT 105</a:t>
            </a:r>
            <a:endParaRPr lang="cs-CZ" sz="4000" dirty="0"/>
          </a:p>
        </p:txBody>
      </p:sp>
      <p:sp>
        <p:nvSpPr>
          <p:cNvPr id="3" name="Podnadpis 2">
            <a:extLst>
              <a:ext uri="{FF2B5EF4-FFF2-40B4-BE49-F238E27FC236}">
                <a16:creationId xmlns:a16="http://schemas.microsoft.com/office/drawing/2014/main" id="{22899EE9-6B65-8B66-41AD-EE0942CB4D88}"/>
              </a:ext>
            </a:extLst>
          </p:cNvPr>
          <p:cNvSpPr>
            <a:spLocks noGrp="1"/>
          </p:cNvSpPr>
          <p:nvPr>
            <p:ph type="subTitle" idx="1"/>
          </p:nvPr>
        </p:nvSpPr>
        <p:spPr>
          <a:xfrm>
            <a:off x="3779520" y="3602036"/>
            <a:ext cx="4632960" cy="2456858"/>
          </a:xfrm>
        </p:spPr>
        <p:txBody>
          <a:bodyPr>
            <a:normAutofit fontScale="92500" lnSpcReduction="20000"/>
          </a:bodyPr>
          <a:lstStyle/>
          <a:p>
            <a:r>
              <a:rPr lang="cs-CZ" dirty="0"/>
              <a:t>Co je to bit a BYTE</a:t>
            </a:r>
          </a:p>
          <a:p>
            <a:r>
              <a:rPr lang="cs-CZ" dirty="0"/>
              <a:t>Zobecnění dvoustavové logiky</a:t>
            </a:r>
          </a:p>
          <a:p>
            <a:r>
              <a:rPr lang="cs-CZ" dirty="0"/>
              <a:t>Základní ASCII kód</a:t>
            </a:r>
          </a:p>
          <a:p>
            <a:r>
              <a:rPr lang="cs-CZ" dirty="0"/>
              <a:t>32 bitový a 64 bitový systém</a:t>
            </a:r>
          </a:p>
          <a:p>
            <a:r>
              <a:rPr lang="cs-CZ" dirty="0"/>
              <a:t>Hexadecimální soustava</a:t>
            </a:r>
          </a:p>
          <a:p>
            <a:r>
              <a:rPr lang="cs-CZ" dirty="0"/>
              <a:t>Odkaz - Převod binárního čísla na dekadické a naopak</a:t>
            </a:r>
          </a:p>
          <a:p>
            <a:endParaRPr lang="cs-CZ" dirty="0"/>
          </a:p>
          <a:p>
            <a:endParaRPr lang="cs-CZ" dirty="0"/>
          </a:p>
          <a:p>
            <a:endParaRPr lang="cs-CZ" dirty="0"/>
          </a:p>
          <a:p>
            <a:endParaRPr lang="cs-CZ" dirty="0"/>
          </a:p>
        </p:txBody>
      </p:sp>
      <p:sp>
        <p:nvSpPr>
          <p:cNvPr id="4" name="TextovéPole 3">
            <a:extLst>
              <a:ext uri="{FF2B5EF4-FFF2-40B4-BE49-F238E27FC236}">
                <a16:creationId xmlns:a16="http://schemas.microsoft.com/office/drawing/2014/main" id="{CC1998EA-2D88-780D-7682-9A0290FA8E6B}"/>
              </a:ext>
            </a:extLst>
          </p:cNvPr>
          <p:cNvSpPr txBox="1"/>
          <p:nvPr/>
        </p:nvSpPr>
        <p:spPr>
          <a:xfrm>
            <a:off x="771278" y="6058894"/>
            <a:ext cx="1253656" cy="369332"/>
          </a:xfrm>
          <a:prstGeom prst="rect">
            <a:avLst/>
          </a:prstGeom>
          <a:noFill/>
        </p:spPr>
        <p:txBody>
          <a:bodyPr wrap="square" rtlCol="0">
            <a:spAutoFit/>
          </a:bodyPr>
          <a:lstStyle/>
          <a:p>
            <a:r>
              <a:rPr lang="cs-CZ" dirty="0"/>
              <a:t>17. 7. 2026</a:t>
            </a:r>
          </a:p>
        </p:txBody>
      </p:sp>
      <p:pic>
        <p:nvPicPr>
          <p:cNvPr id="5" name="Obrázek 4">
            <a:extLst>
              <a:ext uri="{FF2B5EF4-FFF2-40B4-BE49-F238E27FC236}">
                <a16:creationId xmlns:a16="http://schemas.microsoft.com/office/drawing/2014/main" id="{AA3F08DF-92F9-8152-F82B-D23E4E7A4C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504058"/>
            <a:ext cx="4078818" cy="1349446"/>
          </a:xfrm>
          <a:prstGeom prst="rect">
            <a:avLst/>
          </a:prstGeom>
        </p:spPr>
      </p:pic>
    </p:spTree>
    <p:extLst>
      <p:ext uri="{BB962C8B-B14F-4D97-AF65-F5344CB8AC3E}">
        <p14:creationId xmlns:p14="http://schemas.microsoft.com/office/powerpoint/2010/main" val="2436371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a:extLst>
              <a:ext uri="{FF2B5EF4-FFF2-40B4-BE49-F238E27FC236}">
                <a16:creationId xmlns:a16="http://schemas.microsoft.com/office/drawing/2014/main" id="{CE2712AD-1C91-CD2E-D62C-F09FA3B9C361}"/>
              </a:ext>
            </a:extLst>
          </p:cNvPr>
          <p:cNvSpPr txBox="1"/>
          <p:nvPr/>
        </p:nvSpPr>
        <p:spPr>
          <a:xfrm>
            <a:off x="262394" y="159026"/>
            <a:ext cx="4508390" cy="369332"/>
          </a:xfrm>
          <a:prstGeom prst="rect">
            <a:avLst/>
          </a:prstGeom>
          <a:noFill/>
        </p:spPr>
        <p:txBody>
          <a:bodyPr wrap="square" rtlCol="0">
            <a:spAutoFit/>
          </a:bodyPr>
          <a:lstStyle/>
          <a:p>
            <a:r>
              <a:rPr lang="cs-CZ" b="1" dirty="0"/>
              <a:t>Dvoustavová logika a binární kódování</a:t>
            </a:r>
          </a:p>
        </p:txBody>
      </p:sp>
      <p:pic>
        <p:nvPicPr>
          <p:cNvPr id="8" name="Obrázek 7">
            <a:extLst>
              <a:ext uri="{FF2B5EF4-FFF2-40B4-BE49-F238E27FC236}">
                <a16:creationId xmlns:a16="http://schemas.microsoft.com/office/drawing/2014/main" id="{C818296E-59E6-F5BF-E99D-330D06DD8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761" y="1778661"/>
            <a:ext cx="3600000" cy="2400000"/>
          </a:xfrm>
          <a:prstGeom prst="rect">
            <a:avLst/>
          </a:prstGeom>
        </p:spPr>
      </p:pic>
      <p:pic>
        <p:nvPicPr>
          <p:cNvPr id="10" name="Obrázek 9">
            <a:extLst>
              <a:ext uri="{FF2B5EF4-FFF2-40B4-BE49-F238E27FC236}">
                <a16:creationId xmlns:a16="http://schemas.microsoft.com/office/drawing/2014/main" id="{00E9239F-52D1-5146-D9D6-ECA2B8EC63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1" y="4063336"/>
            <a:ext cx="3600000" cy="2400000"/>
          </a:xfrm>
          <a:prstGeom prst="rect">
            <a:avLst/>
          </a:prstGeom>
        </p:spPr>
      </p:pic>
      <p:sp>
        <p:nvSpPr>
          <p:cNvPr id="11" name="TextovéPole 10">
            <a:extLst>
              <a:ext uri="{FF2B5EF4-FFF2-40B4-BE49-F238E27FC236}">
                <a16:creationId xmlns:a16="http://schemas.microsoft.com/office/drawing/2014/main" id="{2118B349-4D39-E906-D1A2-CCB3CBD6F4A3}"/>
              </a:ext>
            </a:extLst>
          </p:cNvPr>
          <p:cNvSpPr txBox="1"/>
          <p:nvPr/>
        </p:nvSpPr>
        <p:spPr>
          <a:xfrm>
            <a:off x="262394" y="659958"/>
            <a:ext cx="11640709" cy="1200329"/>
          </a:xfrm>
          <a:prstGeom prst="rect">
            <a:avLst/>
          </a:prstGeom>
          <a:noFill/>
        </p:spPr>
        <p:txBody>
          <a:bodyPr wrap="square" rtlCol="0">
            <a:spAutoFit/>
          </a:bodyPr>
          <a:lstStyle/>
          <a:p>
            <a:r>
              <a:rPr lang="cs-CZ" dirty="0"/>
              <a:t>Dva kamarádi A </a:t>
            </a:r>
            <a:r>
              <a:rPr lang="cs-CZ" dirty="0" err="1"/>
              <a:t>a</a:t>
            </a:r>
            <a:r>
              <a:rPr lang="cs-CZ" dirty="0"/>
              <a:t> B si pořídili jednoduché zařízení pro dorozumívání. U kamaráda A je spínač, kterým mohl rozsvítit či zhasnout žárovku u kamaráda B. Pokud se předem domluvili na otázce, mohli si pomoci tohoto zařízení sdělit zda odpověď na předem připravenou otázku je kladná (Ano), nebo záporná (Ne). Jinou možnost odpovědi toto jednoduché zařízení neumožňuje.</a:t>
            </a:r>
          </a:p>
        </p:txBody>
      </p:sp>
      <p:sp>
        <p:nvSpPr>
          <p:cNvPr id="12" name="TextovéPole 11">
            <a:extLst>
              <a:ext uri="{FF2B5EF4-FFF2-40B4-BE49-F238E27FC236}">
                <a16:creationId xmlns:a16="http://schemas.microsoft.com/office/drawing/2014/main" id="{341DDDD9-2E40-3164-1DBC-99EB06394CE5}"/>
              </a:ext>
            </a:extLst>
          </p:cNvPr>
          <p:cNvSpPr txBox="1"/>
          <p:nvPr/>
        </p:nvSpPr>
        <p:spPr>
          <a:xfrm>
            <a:off x="5077385" y="1677721"/>
            <a:ext cx="6027089" cy="1508105"/>
          </a:xfrm>
          <a:prstGeom prst="rect">
            <a:avLst/>
          </a:prstGeom>
          <a:noFill/>
        </p:spPr>
        <p:txBody>
          <a:bodyPr wrap="square" rtlCol="0">
            <a:spAutoFit/>
          </a:bodyPr>
          <a:lstStyle/>
          <a:p>
            <a:r>
              <a:rPr lang="cs-CZ" dirty="0"/>
              <a:t>Příklad:</a:t>
            </a:r>
          </a:p>
          <a:p>
            <a:endParaRPr lang="cs-CZ" sz="600" dirty="0"/>
          </a:p>
          <a:p>
            <a:r>
              <a:rPr lang="cs-CZ" dirty="0"/>
              <a:t>Předem dohodnutá otázka je „půjdeš dnes ve tři hodiny ven?“.</a:t>
            </a:r>
          </a:p>
          <a:p>
            <a:endParaRPr lang="cs-CZ" sz="600" dirty="0"/>
          </a:p>
          <a:p>
            <a:r>
              <a:rPr lang="cs-CZ" dirty="0"/>
              <a:t>Pak svítící žárovka, podle dohody, znamená ANO.</a:t>
            </a:r>
          </a:p>
          <a:p>
            <a:endParaRPr lang="cs-CZ" sz="600" dirty="0"/>
          </a:p>
          <a:p>
            <a:r>
              <a:rPr lang="cs-CZ" dirty="0"/>
              <a:t>Nesvítící žárovka, opět podle dohody znamená NE.</a:t>
            </a:r>
          </a:p>
        </p:txBody>
      </p:sp>
      <p:sp>
        <p:nvSpPr>
          <p:cNvPr id="13" name="TextovéPole 12">
            <a:extLst>
              <a:ext uri="{FF2B5EF4-FFF2-40B4-BE49-F238E27FC236}">
                <a16:creationId xmlns:a16="http://schemas.microsoft.com/office/drawing/2014/main" id="{A7B66C5D-8221-096C-2D59-010F863FAFD6}"/>
              </a:ext>
            </a:extLst>
          </p:cNvPr>
          <p:cNvSpPr txBox="1"/>
          <p:nvPr/>
        </p:nvSpPr>
        <p:spPr>
          <a:xfrm>
            <a:off x="1937694" y="2978661"/>
            <a:ext cx="456134" cy="369332"/>
          </a:xfrm>
          <a:prstGeom prst="rect">
            <a:avLst/>
          </a:prstGeom>
          <a:noFill/>
        </p:spPr>
        <p:txBody>
          <a:bodyPr wrap="square" rtlCol="0">
            <a:spAutoFit/>
          </a:bodyPr>
          <a:lstStyle/>
          <a:p>
            <a:r>
              <a:rPr lang="cs-CZ" dirty="0"/>
              <a:t>NE</a:t>
            </a:r>
          </a:p>
        </p:txBody>
      </p:sp>
      <p:sp>
        <p:nvSpPr>
          <p:cNvPr id="14" name="TextovéPole 13">
            <a:extLst>
              <a:ext uri="{FF2B5EF4-FFF2-40B4-BE49-F238E27FC236}">
                <a16:creationId xmlns:a16="http://schemas.microsoft.com/office/drawing/2014/main" id="{529B7229-B9C0-1879-7947-B016D6423699}"/>
              </a:ext>
            </a:extLst>
          </p:cNvPr>
          <p:cNvSpPr txBox="1"/>
          <p:nvPr/>
        </p:nvSpPr>
        <p:spPr>
          <a:xfrm>
            <a:off x="1851684" y="5247434"/>
            <a:ext cx="628153" cy="369332"/>
          </a:xfrm>
          <a:prstGeom prst="rect">
            <a:avLst/>
          </a:prstGeom>
          <a:noFill/>
        </p:spPr>
        <p:txBody>
          <a:bodyPr wrap="square" rtlCol="0">
            <a:spAutoFit/>
          </a:bodyPr>
          <a:lstStyle/>
          <a:p>
            <a:r>
              <a:rPr lang="cs-CZ" dirty="0"/>
              <a:t>ANO</a:t>
            </a:r>
          </a:p>
        </p:txBody>
      </p:sp>
      <p:sp>
        <p:nvSpPr>
          <p:cNvPr id="15" name="TextovéPole 14">
            <a:extLst>
              <a:ext uri="{FF2B5EF4-FFF2-40B4-BE49-F238E27FC236}">
                <a16:creationId xmlns:a16="http://schemas.microsoft.com/office/drawing/2014/main" id="{5E0AB610-EEEF-E6AB-68D6-7FFBAA157860}"/>
              </a:ext>
            </a:extLst>
          </p:cNvPr>
          <p:cNvSpPr txBox="1"/>
          <p:nvPr/>
        </p:nvSpPr>
        <p:spPr>
          <a:xfrm>
            <a:off x="524786" y="2059388"/>
            <a:ext cx="310101" cy="369332"/>
          </a:xfrm>
          <a:prstGeom prst="rect">
            <a:avLst/>
          </a:prstGeom>
          <a:noFill/>
        </p:spPr>
        <p:txBody>
          <a:bodyPr wrap="square" rtlCol="0">
            <a:spAutoFit/>
          </a:bodyPr>
          <a:lstStyle/>
          <a:p>
            <a:r>
              <a:rPr lang="cs-CZ" dirty="0"/>
              <a:t>A</a:t>
            </a:r>
          </a:p>
        </p:txBody>
      </p:sp>
      <p:sp>
        <p:nvSpPr>
          <p:cNvPr id="16" name="TextovéPole 15">
            <a:extLst>
              <a:ext uri="{FF2B5EF4-FFF2-40B4-BE49-F238E27FC236}">
                <a16:creationId xmlns:a16="http://schemas.microsoft.com/office/drawing/2014/main" id="{E381AA6A-4B2C-24F3-3EBD-63D6987BB090}"/>
              </a:ext>
            </a:extLst>
          </p:cNvPr>
          <p:cNvSpPr txBox="1"/>
          <p:nvPr/>
        </p:nvSpPr>
        <p:spPr>
          <a:xfrm>
            <a:off x="3518444" y="2059388"/>
            <a:ext cx="310101" cy="369332"/>
          </a:xfrm>
          <a:prstGeom prst="rect">
            <a:avLst/>
          </a:prstGeom>
          <a:noFill/>
        </p:spPr>
        <p:txBody>
          <a:bodyPr wrap="square" rtlCol="0">
            <a:spAutoFit/>
          </a:bodyPr>
          <a:lstStyle/>
          <a:p>
            <a:r>
              <a:rPr lang="cs-CZ" dirty="0"/>
              <a:t>B</a:t>
            </a:r>
          </a:p>
        </p:txBody>
      </p:sp>
      <p:sp>
        <p:nvSpPr>
          <p:cNvPr id="18" name="TextovéPole 17">
            <a:extLst>
              <a:ext uri="{FF2B5EF4-FFF2-40B4-BE49-F238E27FC236}">
                <a16:creationId xmlns:a16="http://schemas.microsoft.com/office/drawing/2014/main" id="{C9D01E59-C948-3809-AE0D-A0BB0033E8D3}"/>
              </a:ext>
            </a:extLst>
          </p:cNvPr>
          <p:cNvSpPr txBox="1"/>
          <p:nvPr/>
        </p:nvSpPr>
        <p:spPr>
          <a:xfrm>
            <a:off x="5077385" y="3185826"/>
            <a:ext cx="6094674" cy="1200329"/>
          </a:xfrm>
          <a:prstGeom prst="rect">
            <a:avLst/>
          </a:prstGeom>
          <a:noFill/>
        </p:spPr>
        <p:txBody>
          <a:bodyPr wrap="square">
            <a:spAutoFit/>
          </a:bodyPr>
          <a:lstStyle/>
          <a:p>
            <a:pPr>
              <a:buNone/>
            </a:pPr>
            <a:r>
              <a:rPr lang="cs-CZ" dirty="0"/>
              <a:t>Pro přímé propojení s binární (dvojkovou) číselnou soustavou stavy označíme:</a:t>
            </a:r>
          </a:p>
          <a:p>
            <a:pPr marL="285750" indent="-285750">
              <a:buFont typeface="Arial" panose="020B0604020202020204" pitchFamily="34" charset="0"/>
              <a:buChar char="•"/>
            </a:pPr>
            <a:r>
              <a:rPr lang="cs-CZ" b="1" dirty="0"/>
              <a:t>0 = vypnuto = nesvítí = NE</a:t>
            </a:r>
            <a:r>
              <a:rPr lang="cs-CZ" dirty="0"/>
              <a:t> </a:t>
            </a:r>
          </a:p>
          <a:p>
            <a:pPr marL="285750" indent="-285750">
              <a:buFont typeface="Arial" panose="020B0604020202020204" pitchFamily="34" charset="0"/>
              <a:buChar char="•"/>
            </a:pPr>
            <a:r>
              <a:rPr lang="cs-CZ" b="1" dirty="0"/>
              <a:t>1 = zapnuto = svítí = ANO</a:t>
            </a:r>
            <a:endParaRPr lang="cs-CZ" dirty="0"/>
          </a:p>
        </p:txBody>
      </p:sp>
      <p:sp>
        <p:nvSpPr>
          <p:cNvPr id="19" name="TextovéPole 18">
            <a:extLst>
              <a:ext uri="{FF2B5EF4-FFF2-40B4-BE49-F238E27FC236}">
                <a16:creationId xmlns:a16="http://schemas.microsoft.com/office/drawing/2014/main" id="{2F96DA01-1C70-F7CF-5762-47D63F5F12BE}"/>
              </a:ext>
            </a:extLst>
          </p:cNvPr>
          <p:cNvSpPr txBox="1"/>
          <p:nvPr/>
        </p:nvSpPr>
        <p:spPr>
          <a:xfrm>
            <a:off x="5077385" y="4435042"/>
            <a:ext cx="6626935" cy="1600438"/>
          </a:xfrm>
          <a:prstGeom prst="rect">
            <a:avLst/>
          </a:prstGeom>
          <a:noFill/>
        </p:spPr>
        <p:txBody>
          <a:bodyPr wrap="square" rtlCol="0">
            <a:spAutoFit/>
          </a:bodyPr>
          <a:lstStyle/>
          <a:p>
            <a:r>
              <a:rPr lang="cs-CZ" dirty="0"/>
              <a:t>Zařízení je tedy schopno předat nejmenší množství informace vyjádřené stavy 0 nebo 1. Jednotkou množství informace je jeden </a:t>
            </a:r>
            <a:r>
              <a:rPr lang="cs-CZ" b="1" dirty="0"/>
              <a:t>bit.</a:t>
            </a:r>
          </a:p>
          <a:p>
            <a:endParaRPr lang="cs-CZ" sz="800" b="1" dirty="0"/>
          </a:p>
          <a:p>
            <a:r>
              <a:rPr lang="cs-CZ" dirty="0"/>
              <a:t>Jeden bit tedy umožňuje vyjádřit </a:t>
            </a:r>
            <a:r>
              <a:rPr lang="cs-CZ" b="1" dirty="0"/>
              <a:t>jednu ze dvou možných možností</a:t>
            </a:r>
            <a:r>
              <a:rPr lang="cs-CZ" dirty="0"/>
              <a:t>. Název pochází z anglického spojení </a:t>
            </a:r>
            <a:r>
              <a:rPr lang="cs-CZ" b="1" dirty="0" err="1"/>
              <a:t>binary</a:t>
            </a:r>
            <a:r>
              <a:rPr lang="cs-CZ" b="1" dirty="0"/>
              <a:t> </a:t>
            </a:r>
            <a:r>
              <a:rPr lang="cs-CZ" b="1" dirty="0" err="1"/>
              <a:t>digit</a:t>
            </a:r>
            <a:r>
              <a:rPr lang="cs-CZ" dirty="0"/>
              <a:t>, tedy „dvojková číslice“. Značka bitu je malé </a:t>
            </a:r>
            <a:r>
              <a:rPr lang="cs-CZ" b="1" dirty="0"/>
              <a:t>b</a:t>
            </a:r>
            <a:r>
              <a:rPr lang="cs-CZ" dirty="0"/>
              <a:t>.</a:t>
            </a:r>
          </a:p>
        </p:txBody>
      </p:sp>
    </p:spTree>
    <p:extLst>
      <p:ext uri="{BB962C8B-B14F-4D97-AF65-F5344CB8AC3E}">
        <p14:creationId xmlns:p14="http://schemas.microsoft.com/office/powerpoint/2010/main" val="3915882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ABF94841-727E-42BF-2D9B-9044457A1ABA}"/>
              </a:ext>
            </a:extLst>
          </p:cNvPr>
          <p:cNvSpPr txBox="1"/>
          <p:nvPr/>
        </p:nvSpPr>
        <p:spPr>
          <a:xfrm>
            <a:off x="286247" y="238540"/>
            <a:ext cx="2846567" cy="369332"/>
          </a:xfrm>
          <a:prstGeom prst="rect">
            <a:avLst/>
          </a:prstGeom>
          <a:noFill/>
        </p:spPr>
        <p:txBody>
          <a:bodyPr wrap="square" rtlCol="0">
            <a:spAutoFit/>
          </a:bodyPr>
          <a:lstStyle/>
          <a:p>
            <a:r>
              <a:rPr lang="cs-CZ" b="1" dirty="0"/>
              <a:t>Příklad použití dvou bitů</a:t>
            </a:r>
          </a:p>
        </p:txBody>
      </p:sp>
      <p:sp>
        <p:nvSpPr>
          <p:cNvPr id="5" name="TextovéPole 4">
            <a:extLst>
              <a:ext uri="{FF2B5EF4-FFF2-40B4-BE49-F238E27FC236}">
                <a16:creationId xmlns:a16="http://schemas.microsoft.com/office/drawing/2014/main" id="{F045F239-7490-FDBE-496A-4494D3F77FD6}"/>
              </a:ext>
            </a:extLst>
          </p:cNvPr>
          <p:cNvSpPr txBox="1"/>
          <p:nvPr/>
        </p:nvSpPr>
        <p:spPr>
          <a:xfrm>
            <a:off x="286247" y="679194"/>
            <a:ext cx="2615979" cy="369332"/>
          </a:xfrm>
          <a:prstGeom prst="rect">
            <a:avLst/>
          </a:prstGeom>
          <a:noFill/>
        </p:spPr>
        <p:txBody>
          <a:bodyPr wrap="square" rtlCol="0">
            <a:spAutoFit/>
          </a:bodyPr>
          <a:lstStyle/>
          <a:p>
            <a:r>
              <a:rPr lang="cs-CZ" dirty="0"/>
              <a:t>Sledování stavu pacienta:</a:t>
            </a:r>
          </a:p>
        </p:txBody>
      </p:sp>
      <p:graphicFrame>
        <p:nvGraphicFramePr>
          <p:cNvPr id="6" name="Tabulka 5">
            <a:extLst>
              <a:ext uri="{FF2B5EF4-FFF2-40B4-BE49-F238E27FC236}">
                <a16:creationId xmlns:a16="http://schemas.microsoft.com/office/drawing/2014/main" id="{CA22AA7D-EE6C-1205-1774-905D3DEFD4D7}"/>
              </a:ext>
            </a:extLst>
          </p:cNvPr>
          <p:cNvGraphicFramePr>
            <a:graphicFrameLocks noGrp="1"/>
          </p:cNvGraphicFramePr>
          <p:nvPr>
            <p:extLst>
              <p:ext uri="{D42A27DB-BD31-4B8C-83A1-F6EECF244321}">
                <p14:modId xmlns:p14="http://schemas.microsoft.com/office/powerpoint/2010/main" val="556575171"/>
              </p:ext>
            </p:extLst>
          </p:nvPr>
        </p:nvGraphicFramePr>
        <p:xfrm>
          <a:off x="356049" y="2526159"/>
          <a:ext cx="5926859" cy="2926080"/>
        </p:xfrm>
        <a:graphic>
          <a:graphicData uri="http://schemas.openxmlformats.org/drawingml/2006/table">
            <a:tbl>
              <a:tblPr/>
              <a:tblGrid>
                <a:gridCol w="1218309">
                  <a:extLst>
                    <a:ext uri="{9D8B030D-6E8A-4147-A177-3AD203B41FA5}">
                      <a16:colId xmlns:a16="http://schemas.microsoft.com/office/drawing/2014/main" val="3101727908"/>
                    </a:ext>
                  </a:extLst>
                </a:gridCol>
                <a:gridCol w="1216550">
                  <a:extLst>
                    <a:ext uri="{9D8B030D-6E8A-4147-A177-3AD203B41FA5}">
                      <a16:colId xmlns:a16="http://schemas.microsoft.com/office/drawing/2014/main" val="1026114781"/>
                    </a:ext>
                  </a:extLst>
                </a:gridCol>
                <a:gridCol w="3492000">
                  <a:extLst>
                    <a:ext uri="{9D8B030D-6E8A-4147-A177-3AD203B41FA5}">
                      <a16:colId xmlns:a16="http://schemas.microsoft.com/office/drawing/2014/main" val="1728013651"/>
                    </a:ext>
                  </a:extLst>
                </a:gridCol>
              </a:tblGrid>
              <a:tr h="0">
                <a:tc>
                  <a:txBody>
                    <a:bodyPr/>
                    <a:lstStyle/>
                    <a:p>
                      <a:pPr>
                        <a:buNone/>
                      </a:pPr>
                      <a:r>
                        <a:rPr lang="cs-CZ" dirty="0"/>
                        <a:t>Bit 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a:t>Bit B</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Vyhodnocení stavu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5372401"/>
                  </a:ext>
                </a:extLst>
              </a:tr>
              <a:tr h="0">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pt-BR" dirty="0"/>
                        <a:t>Teplota i tep jsou v normě</a:t>
                      </a:r>
                      <a:endParaRPr lang="cs-CZ" dirty="0"/>
                    </a:p>
                    <a:p>
                      <a:pPr>
                        <a:buNone/>
                      </a:pPr>
                      <a:endParaRPr lang="pt-B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9150206"/>
                  </a:ext>
                </a:extLst>
              </a:tr>
              <a:tr h="0">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Zrychlený tep, teplota je normální</a:t>
                      </a:r>
                    </a:p>
                    <a:p>
                      <a:pPr>
                        <a:buNone/>
                      </a:pPr>
                      <a:endParaRPr lang="cs-CZ"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16088833"/>
                  </a:ext>
                </a:extLst>
              </a:tr>
              <a:tr h="0">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Zvýšená teplota, tep je normální</a:t>
                      </a:r>
                    </a:p>
                    <a:p>
                      <a:pPr>
                        <a:buNone/>
                      </a:pPr>
                      <a:endParaRPr lang="cs-CZ"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37165894"/>
                  </a:ext>
                </a:extLst>
              </a:tr>
              <a:tr h="0">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cs-CZ" dirty="0"/>
                        <a:t>Zvýšená teplota i zrychlený tep</a:t>
                      </a:r>
                    </a:p>
                    <a:p>
                      <a:pPr>
                        <a:buNone/>
                      </a:pPr>
                      <a:r>
                        <a:rPr lang="cs-CZ" dirty="0"/>
                        <a:t> – upozornění personálu</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43262251"/>
                  </a:ext>
                </a:extLst>
              </a:tr>
            </a:tbl>
          </a:graphicData>
        </a:graphic>
      </p:graphicFrame>
      <p:sp>
        <p:nvSpPr>
          <p:cNvPr id="7" name="Rectangle 1">
            <a:extLst>
              <a:ext uri="{FF2B5EF4-FFF2-40B4-BE49-F238E27FC236}">
                <a16:creationId xmlns:a16="http://schemas.microsoft.com/office/drawing/2014/main" id="{B59AAA80-CF5E-A26D-6132-2222FDFC1532}"/>
              </a:ext>
            </a:extLst>
          </p:cNvPr>
          <p:cNvSpPr>
            <a:spLocks noChangeArrowheads="1"/>
          </p:cNvSpPr>
          <p:nvPr/>
        </p:nvSpPr>
        <p:spPr bwMode="auto">
          <a:xfrm>
            <a:off x="286247" y="1152321"/>
            <a:ext cx="23076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cs-CZ" altLang="cs-CZ" sz="1400" b="1" i="0" u="none" strike="noStrike" cap="none" normalizeH="0" baseline="0" dirty="0">
                <a:ln>
                  <a:noFill/>
                </a:ln>
                <a:solidFill>
                  <a:schemeClr val="tx1"/>
                </a:solidFill>
                <a:effectLst/>
                <a:latin typeface="Arial" panose="020B0604020202020204" pitchFamily="34" charset="0"/>
              </a:rPr>
              <a:t>Bit A – zvýšená teplota:</a:t>
            </a:r>
            <a:br>
              <a:rPr kumimoji="0" lang="cs-CZ" altLang="cs-CZ" sz="1400" b="0" i="0" u="none" strike="noStrike" cap="none" normalizeH="0" baseline="0" dirty="0">
                <a:ln>
                  <a:noFill/>
                </a:ln>
                <a:solidFill>
                  <a:schemeClr val="tx1"/>
                </a:solidFill>
                <a:effectLst/>
                <a:latin typeface="Arial" panose="020B0604020202020204" pitchFamily="34" charset="0"/>
              </a:rPr>
            </a:br>
            <a:r>
              <a:rPr kumimoji="0" lang="cs-CZ" altLang="cs-CZ" sz="1400" b="0" i="0" u="none" strike="noStrike" cap="none" normalizeH="0" baseline="0" dirty="0">
                <a:ln>
                  <a:noFill/>
                </a:ln>
                <a:solidFill>
                  <a:schemeClr val="tx1"/>
                </a:solidFill>
                <a:effectLst/>
                <a:latin typeface="Arial Unicode MS"/>
              </a:rPr>
              <a:t>0</a:t>
            </a:r>
            <a:r>
              <a:rPr kumimoji="0" lang="cs-CZ" altLang="cs-CZ" sz="1400" b="0" i="0" u="none" strike="noStrike" cap="none" normalizeH="0" baseline="0" dirty="0">
                <a:ln>
                  <a:noFill/>
                </a:ln>
                <a:solidFill>
                  <a:schemeClr val="tx1"/>
                </a:solidFill>
                <a:effectLst/>
              </a:rPr>
              <a:t> = ne, </a:t>
            </a:r>
            <a:r>
              <a:rPr kumimoji="0" lang="cs-CZ" altLang="cs-CZ" sz="1400" b="0" i="0" u="none" strike="noStrike" cap="none" normalizeH="0" baseline="0" dirty="0">
                <a:ln>
                  <a:noFill/>
                </a:ln>
                <a:solidFill>
                  <a:schemeClr val="tx1"/>
                </a:solidFill>
                <a:effectLst/>
                <a:latin typeface="Arial Unicode MS"/>
              </a:rPr>
              <a:t>1</a:t>
            </a:r>
            <a:r>
              <a:rPr kumimoji="0" lang="cs-CZ" altLang="cs-CZ" sz="1400" b="0" i="0" u="none" strike="noStrike" cap="none" normalizeH="0" baseline="0" dirty="0">
                <a:ln>
                  <a:noFill/>
                </a:ln>
                <a:solidFill>
                  <a:schemeClr val="tx1"/>
                </a:solidFill>
                <a:effectLst/>
              </a:rPr>
              <a:t> = ano</a:t>
            </a:r>
            <a:r>
              <a:rPr kumimoji="0" lang="cs-CZ" altLang="cs-CZ" sz="14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cs-CZ" altLang="cs-CZ" sz="1400" b="1" i="0" u="none" strike="noStrike" cap="none" normalizeH="0" baseline="0" dirty="0">
                <a:ln>
                  <a:noFill/>
                </a:ln>
                <a:solidFill>
                  <a:schemeClr val="tx1"/>
                </a:solidFill>
                <a:effectLst/>
                <a:latin typeface="Arial" panose="020B0604020202020204" pitchFamily="34" charset="0"/>
              </a:rPr>
              <a:t>Bit B – zrychlený tep:</a:t>
            </a:r>
            <a:br>
              <a:rPr kumimoji="0" lang="cs-CZ" altLang="cs-CZ" sz="1400" b="0" i="0" u="none" strike="noStrike" cap="none" normalizeH="0" baseline="0" dirty="0">
                <a:ln>
                  <a:noFill/>
                </a:ln>
                <a:solidFill>
                  <a:schemeClr val="tx1"/>
                </a:solidFill>
                <a:effectLst/>
                <a:latin typeface="Arial" panose="020B0604020202020204" pitchFamily="34" charset="0"/>
              </a:rPr>
            </a:br>
            <a:r>
              <a:rPr kumimoji="0" lang="cs-CZ" altLang="cs-CZ" sz="1400" b="0" i="0" u="none" strike="noStrike" cap="none" normalizeH="0" baseline="0" dirty="0">
                <a:ln>
                  <a:noFill/>
                </a:ln>
                <a:solidFill>
                  <a:schemeClr val="tx1"/>
                </a:solidFill>
                <a:effectLst/>
                <a:latin typeface="Arial Unicode MS"/>
              </a:rPr>
              <a:t>0</a:t>
            </a:r>
            <a:r>
              <a:rPr kumimoji="0" lang="cs-CZ" altLang="cs-CZ" sz="1400" b="0" i="0" u="none" strike="noStrike" cap="none" normalizeH="0" baseline="0" dirty="0">
                <a:ln>
                  <a:noFill/>
                </a:ln>
                <a:solidFill>
                  <a:schemeClr val="tx1"/>
                </a:solidFill>
                <a:effectLst/>
              </a:rPr>
              <a:t> = ne, </a:t>
            </a:r>
            <a:r>
              <a:rPr kumimoji="0" lang="cs-CZ" altLang="cs-CZ" sz="1400" b="0" i="0" u="none" strike="noStrike" cap="none" normalizeH="0" baseline="0" dirty="0">
                <a:ln>
                  <a:noFill/>
                </a:ln>
                <a:solidFill>
                  <a:schemeClr val="tx1"/>
                </a:solidFill>
                <a:effectLst/>
                <a:latin typeface="Arial Unicode MS"/>
              </a:rPr>
              <a:t>1</a:t>
            </a:r>
            <a:r>
              <a:rPr kumimoji="0" lang="cs-CZ" altLang="cs-CZ" sz="1400" b="0" i="0" u="none" strike="noStrike" cap="none" normalizeH="0" baseline="0" dirty="0">
                <a:ln>
                  <a:noFill/>
                </a:ln>
                <a:solidFill>
                  <a:schemeClr val="tx1"/>
                </a:solidFill>
                <a:effectLst/>
              </a:rPr>
              <a:t> = ano </a:t>
            </a:r>
          </a:p>
          <a:p>
            <a:pPr marL="0" marR="0" lvl="0" indent="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p:txBody>
      </p:sp>
      <p:pic>
        <p:nvPicPr>
          <p:cNvPr id="13" name="Obrázek 12">
            <a:extLst>
              <a:ext uri="{FF2B5EF4-FFF2-40B4-BE49-F238E27FC236}">
                <a16:creationId xmlns:a16="http://schemas.microsoft.com/office/drawing/2014/main" id="{329AE450-7DCC-93EF-7BB9-B16E69F848C4}"/>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1018204" y="2942546"/>
            <a:ext cx="288000" cy="508913"/>
          </a:xfrm>
          <a:prstGeom prst="rect">
            <a:avLst/>
          </a:prstGeom>
        </p:spPr>
      </p:pic>
      <p:pic>
        <p:nvPicPr>
          <p:cNvPr id="15" name="Obrázek 14">
            <a:extLst>
              <a:ext uri="{FF2B5EF4-FFF2-40B4-BE49-F238E27FC236}">
                <a16:creationId xmlns:a16="http://schemas.microsoft.com/office/drawing/2014/main" id="{1B827BD2-2F66-EADB-C23D-21B7B1660051}"/>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1018204" y="4231570"/>
            <a:ext cx="288000" cy="490685"/>
          </a:xfrm>
          <a:prstGeom prst="rect">
            <a:avLst/>
          </a:prstGeom>
        </p:spPr>
      </p:pic>
      <p:pic>
        <p:nvPicPr>
          <p:cNvPr id="16" name="Obrázek 15">
            <a:extLst>
              <a:ext uri="{FF2B5EF4-FFF2-40B4-BE49-F238E27FC236}">
                <a16:creationId xmlns:a16="http://schemas.microsoft.com/office/drawing/2014/main" id="{B5B81BBF-20DB-882C-07C4-A232DF5C175D}"/>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1018204" y="4875626"/>
            <a:ext cx="288000" cy="490685"/>
          </a:xfrm>
          <a:prstGeom prst="rect">
            <a:avLst/>
          </a:prstGeom>
        </p:spPr>
      </p:pic>
      <p:pic>
        <p:nvPicPr>
          <p:cNvPr id="17" name="Obrázek 16">
            <a:extLst>
              <a:ext uri="{FF2B5EF4-FFF2-40B4-BE49-F238E27FC236}">
                <a16:creationId xmlns:a16="http://schemas.microsoft.com/office/drawing/2014/main" id="{13102A55-4C34-7B8E-C3F1-5D40A2FC9CEC}"/>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1018204" y="3574729"/>
            <a:ext cx="288000" cy="508913"/>
          </a:xfrm>
          <a:prstGeom prst="rect">
            <a:avLst/>
          </a:prstGeom>
        </p:spPr>
      </p:pic>
      <p:pic>
        <p:nvPicPr>
          <p:cNvPr id="18" name="Obrázek 17">
            <a:extLst>
              <a:ext uri="{FF2B5EF4-FFF2-40B4-BE49-F238E27FC236}">
                <a16:creationId xmlns:a16="http://schemas.microsoft.com/office/drawing/2014/main" id="{91ED3C1D-2AA4-2B5B-2C3C-12FECBB91AC8}"/>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2218853" y="2930782"/>
            <a:ext cx="288000" cy="508913"/>
          </a:xfrm>
          <a:prstGeom prst="rect">
            <a:avLst/>
          </a:prstGeom>
        </p:spPr>
      </p:pic>
      <p:pic>
        <p:nvPicPr>
          <p:cNvPr id="19" name="Obrázek 18">
            <a:extLst>
              <a:ext uri="{FF2B5EF4-FFF2-40B4-BE49-F238E27FC236}">
                <a16:creationId xmlns:a16="http://schemas.microsoft.com/office/drawing/2014/main" id="{AAAE93DF-E10D-D3AB-6630-7FAD4364960F}"/>
              </a:ext>
            </a:extLst>
          </p:cNvPr>
          <p:cNvPicPr>
            <a:picLocks noChangeAspect="1"/>
          </p:cNvPicPr>
          <p:nvPr/>
        </p:nvPicPr>
        <p:blipFill>
          <a:blip r:embed="rId2">
            <a:extLst>
              <a:ext uri="{28A0092B-C50C-407E-A947-70E740481C1C}">
                <a14:useLocalDpi xmlns:a14="http://schemas.microsoft.com/office/drawing/2010/main" val="0"/>
              </a:ext>
            </a:extLst>
          </a:blip>
          <a:srcRect l="15442" t="9971" r="16732" b="10127"/>
          <a:stretch>
            <a:fillRect/>
          </a:stretch>
        </p:blipFill>
        <p:spPr>
          <a:xfrm>
            <a:off x="2218853" y="4231570"/>
            <a:ext cx="288000" cy="508913"/>
          </a:xfrm>
          <a:prstGeom prst="rect">
            <a:avLst/>
          </a:prstGeom>
        </p:spPr>
      </p:pic>
      <p:pic>
        <p:nvPicPr>
          <p:cNvPr id="20" name="Obrázek 19">
            <a:extLst>
              <a:ext uri="{FF2B5EF4-FFF2-40B4-BE49-F238E27FC236}">
                <a16:creationId xmlns:a16="http://schemas.microsoft.com/office/drawing/2014/main" id="{0CAC02C5-36A0-7BA4-868E-B8AFD17A9907}"/>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2218853" y="3612456"/>
            <a:ext cx="288000" cy="490685"/>
          </a:xfrm>
          <a:prstGeom prst="rect">
            <a:avLst/>
          </a:prstGeom>
        </p:spPr>
      </p:pic>
      <p:pic>
        <p:nvPicPr>
          <p:cNvPr id="21" name="Obrázek 20">
            <a:extLst>
              <a:ext uri="{FF2B5EF4-FFF2-40B4-BE49-F238E27FC236}">
                <a16:creationId xmlns:a16="http://schemas.microsoft.com/office/drawing/2014/main" id="{B055AC1D-1F2C-DD82-6DF9-1E3E1260F8AF}"/>
              </a:ext>
            </a:extLst>
          </p:cNvPr>
          <p:cNvPicPr>
            <a:picLocks noChangeAspect="1"/>
          </p:cNvPicPr>
          <p:nvPr/>
        </p:nvPicPr>
        <p:blipFill>
          <a:blip r:embed="rId3">
            <a:extLst>
              <a:ext uri="{28A0092B-C50C-407E-A947-70E740481C1C}">
                <a14:useLocalDpi xmlns:a14="http://schemas.microsoft.com/office/drawing/2010/main" val="0"/>
              </a:ext>
            </a:extLst>
          </a:blip>
          <a:srcRect l="15565" t="9875" r="13777" b="9870"/>
          <a:stretch>
            <a:fillRect/>
          </a:stretch>
        </p:blipFill>
        <p:spPr>
          <a:xfrm>
            <a:off x="2218853" y="4844278"/>
            <a:ext cx="288000" cy="490685"/>
          </a:xfrm>
          <a:prstGeom prst="rect">
            <a:avLst/>
          </a:prstGeom>
        </p:spPr>
      </p:pic>
      <mc:AlternateContent xmlns:mc="http://schemas.openxmlformats.org/markup-compatibility/2006" xmlns:a14="http://schemas.microsoft.com/office/drawing/2010/main">
        <mc:Choice Requires="a14">
          <p:sp>
            <p:nvSpPr>
              <p:cNvPr id="25" name="TextovéPole 24">
                <a:extLst>
                  <a:ext uri="{FF2B5EF4-FFF2-40B4-BE49-F238E27FC236}">
                    <a16:creationId xmlns:a16="http://schemas.microsoft.com/office/drawing/2014/main" id="{830226D1-626F-40FC-C2FF-49175EB3783F}"/>
                  </a:ext>
                </a:extLst>
              </p:cNvPr>
              <p:cNvSpPr txBox="1"/>
              <p:nvPr/>
            </p:nvSpPr>
            <p:spPr>
              <a:xfrm>
                <a:off x="6444749" y="543447"/>
                <a:ext cx="5553043" cy="5638531"/>
              </a:xfrm>
              <a:prstGeom prst="rect">
                <a:avLst/>
              </a:prstGeom>
              <a:noFill/>
            </p:spPr>
            <p:txBody>
              <a:bodyPr wrap="square">
                <a:spAutoFit/>
              </a:bodyPr>
              <a:lstStyle/>
              <a:p>
                <a:pPr>
                  <a:buNone/>
                </a:pPr>
                <a:r>
                  <a:rPr lang="cs-CZ" dirty="0"/>
                  <a:t>Každý bit může nabývat pouze dvou hodnot: </a:t>
                </a:r>
                <a:r>
                  <a:rPr lang="cs-CZ" b="1" dirty="0"/>
                  <a:t>0 nebo 1</a:t>
                </a:r>
                <a:r>
                  <a:rPr lang="cs-CZ" dirty="0"/>
                  <a:t>. Dva bity proto umožňují zaznamenat celkem čtyři různé kombinace:</a:t>
                </a:r>
              </a:p>
              <a:p>
                <a:pPr>
                  <a:buNone/>
                </a:pPr>
                <a:endParaRPr lang="cs-CZ" dirty="0"/>
              </a:p>
              <a:p>
                <a:pPr>
                  <a:buNone/>
                </a:pPr>
                <a14:m>
                  <m:oMathPara xmlns:m="http://schemas.openxmlformats.org/officeDocument/2006/math">
                    <m:oMathParaPr>
                      <m:jc m:val="centerGroup"/>
                    </m:oMathParaPr>
                    <m:oMath xmlns:m="http://schemas.openxmlformats.org/officeDocument/2006/math">
                      <m:sSup>
                        <m:sSupPr>
                          <m:ctrlPr>
                            <a:rPr lang="cs-CZ" b="1" i="1" smtClean="0">
                              <a:latin typeface="Cambria Math" panose="02040503050406030204" pitchFamily="18" charset="0"/>
                            </a:rPr>
                          </m:ctrlPr>
                        </m:sSupPr>
                        <m:e>
                          <m:r>
                            <a:rPr lang="cs-CZ" b="1" i="1" smtClean="0">
                              <a:latin typeface="Cambria Math" panose="02040503050406030204" pitchFamily="18" charset="0"/>
                            </a:rPr>
                            <m:t>𝟐</m:t>
                          </m:r>
                        </m:e>
                        <m:sup>
                          <m:r>
                            <a:rPr lang="cs-CZ" b="1" i="1" smtClean="0">
                              <a:latin typeface="Cambria Math" panose="02040503050406030204" pitchFamily="18" charset="0"/>
                            </a:rPr>
                            <m:t>𝟐</m:t>
                          </m:r>
                        </m:sup>
                      </m:sSup>
                      <m:r>
                        <a:rPr lang="cs-CZ" b="1" i="1" smtClean="0">
                          <a:latin typeface="Cambria Math" panose="02040503050406030204" pitchFamily="18" charset="0"/>
                        </a:rPr>
                        <m:t>=</m:t>
                      </m:r>
                      <m:r>
                        <a:rPr lang="cs-CZ" b="1" i="1" smtClean="0">
                          <a:latin typeface="Cambria Math" panose="02040503050406030204" pitchFamily="18" charset="0"/>
                        </a:rPr>
                        <m:t>𝟒</m:t>
                      </m:r>
                    </m:oMath>
                  </m:oMathPara>
                </a14:m>
                <a:endParaRPr lang="cs-CZ" b="1" dirty="0"/>
              </a:p>
              <a:p>
                <a:pPr>
                  <a:buNone/>
                </a:pPr>
                <a:endParaRPr lang="cs-CZ" b="1" dirty="0"/>
              </a:p>
              <a:p>
                <a:pPr>
                  <a:buNone/>
                </a:pPr>
                <a:r>
                  <a:rPr lang="cs-CZ" b="1" dirty="0"/>
                  <a:t>Mocněnec 2</a:t>
                </a:r>
                <a:r>
                  <a:rPr lang="cs-CZ" dirty="0"/>
                  <a:t> vyjadřuje počet možných stavů jednoho bitu (například žárovka nesvítí, nebo svítí) a </a:t>
                </a:r>
                <a:r>
                  <a:rPr lang="cs-CZ" b="1" dirty="0"/>
                  <a:t>mocnitel</a:t>
                </a:r>
                <a:r>
                  <a:rPr lang="cs-CZ" dirty="0"/>
                  <a:t> udává počet použitých bitů neboli žárovek.</a:t>
                </a:r>
              </a:p>
              <a:p>
                <a:pPr>
                  <a:buNone/>
                </a:pPr>
                <a:endParaRPr lang="cs-CZ" dirty="0"/>
              </a:p>
              <a:p>
                <a:pPr>
                  <a:buNone/>
                </a:pPr>
                <a:r>
                  <a:rPr lang="cs-CZ" dirty="0"/>
                  <a:t>Pomocí </a:t>
                </a:r>
                <a:r>
                  <a:rPr lang="cs-CZ" b="1" i="1" dirty="0"/>
                  <a:t>n</a:t>
                </a:r>
                <a:r>
                  <a:rPr lang="cs-CZ" dirty="0"/>
                  <a:t> žárovek bychom tedy mohli vytvořit:</a:t>
                </a:r>
              </a:p>
              <a:p>
                <a:pPr>
                  <a:buNone/>
                </a:pPr>
                <a:endParaRPr lang="cs-CZ" dirty="0"/>
              </a:p>
              <a:p>
                <a:pPr algn="ctr">
                  <a:buNone/>
                </a:pP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𝑛</m:t>
                        </m:r>
                      </m:sup>
                    </m:sSup>
                  </m:oMath>
                </a14:m>
                <a:r>
                  <a:rPr lang="cs-CZ" dirty="0"/>
                  <a:t>  různých kombinací.</a:t>
                </a:r>
              </a:p>
              <a:p>
                <a:pPr algn="ctr">
                  <a:buNone/>
                </a:pPr>
                <a:endParaRPr lang="cs-CZ" dirty="0"/>
              </a:p>
              <a:p>
                <a:pPr>
                  <a:buNone/>
                </a:pPr>
                <a:r>
                  <a:rPr lang="cs-CZ" dirty="0"/>
                  <a:t>Tento příklad ukazuje, jak může jednoduchý zdravotnický přístroj pomocí dvou bitů zaznamenat a vyhodnotit základní stav pacienta. Jde pouze o výukové zjednodušení. Skutečné zdravotnické posouzení využívá přesné naměřené hodnoty a další údaje, například </a:t>
                </a:r>
                <a:r>
                  <a:rPr lang="cs-CZ" b="1" dirty="0"/>
                  <a:t>krevní tlak nebo saturaci krve kyslíkem (</a:t>
                </a:r>
                <a:r>
                  <a:rPr lang="cs-CZ" b="1" dirty="0" err="1"/>
                  <a:t>SpO</a:t>
                </a:r>
                <a:r>
                  <a:rPr lang="cs-CZ" b="1" dirty="0"/>
                  <a:t>₂)</a:t>
                </a:r>
                <a:r>
                  <a:rPr lang="cs-CZ" dirty="0"/>
                  <a:t>.</a:t>
                </a:r>
              </a:p>
            </p:txBody>
          </p:sp>
        </mc:Choice>
        <mc:Fallback xmlns="">
          <p:sp>
            <p:nvSpPr>
              <p:cNvPr id="25" name="TextovéPole 24">
                <a:extLst>
                  <a:ext uri="{FF2B5EF4-FFF2-40B4-BE49-F238E27FC236}">
                    <a16:creationId xmlns:a16="http://schemas.microsoft.com/office/drawing/2014/main" id="{830226D1-626F-40FC-C2FF-49175EB3783F}"/>
                  </a:ext>
                </a:extLst>
              </p:cNvPr>
              <p:cNvSpPr txBox="1">
                <a:spLocks noRot="1" noChangeAspect="1" noMove="1" noResize="1" noEditPoints="1" noAdjustHandles="1" noChangeArrowheads="1" noChangeShapeType="1" noTextEdit="1"/>
              </p:cNvSpPr>
              <p:nvPr/>
            </p:nvSpPr>
            <p:spPr>
              <a:xfrm>
                <a:off x="6444749" y="543447"/>
                <a:ext cx="5553043" cy="5638531"/>
              </a:xfrm>
              <a:prstGeom prst="rect">
                <a:avLst/>
              </a:prstGeom>
              <a:blipFill>
                <a:blip r:embed="rId4"/>
                <a:stretch>
                  <a:fillRect l="-878" t="-541" r="-878" b="-757"/>
                </a:stretch>
              </a:blipFill>
            </p:spPr>
            <p:txBody>
              <a:bodyPr/>
              <a:lstStyle/>
              <a:p>
                <a:r>
                  <a:rPr lang="cs-CZ">
                    <a:noFill/>
                  </a:rPr>
                  <a:t> </a:t>
                </a:r>
              </a:p>
            </p:txBody>
          </p:sp>
        </mc:Fallback>
      </mc:AlternateContent>
    </p:spTree>
    <p:extLst>
      <p:ext uri="{BB962C8B-B14F-4D97-AF65-F5344CB8AC3E}">
        <p14:creationId xmlns:p14="http://schemas.microsoft.com/office/powerpoint/2010/main" val="3294520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D389DDF4-C3BA-FAC9-2FB0-D7CE76F7D37F}"/>
              </a:ext>
            </a:extLst>
          </p:cNvPr>
          <p:cNvSpPr txBox="1"/>
          <p:nvPr/>
        </p:nvSpPr>
        <p:spPr>
          <a:xfrm>
            <a:off x="267037" y="242761"/>
            <a:ext cx="3091158" cy="369332"/>
          </a:xfrm>
          <a:prstGeom prst="rect">
            <a:avLst/>
          </a:prstGeom>
          <a:noFill/>
        </p:spPr>
        <p:txBody>
          <a:bodyPr wrap="square" rtlCol="0">
            <a:spAutoFit/>
          </a:bodyPr>
          <a:lstStyle/>
          <a:p>
            <a:r>
              <a:rPr lang="cs-CZ" b="1" dirty="0"/>
              <a:t>Zobecnění dvoustavové logiky</a:t>
            </a:r>
          </a:p>
        </p:txBody>
      </p:sp>
      <p:graphicFrame>
        <p:nvGraphicFramePr>
          <p:cNvPr id="3" name="Tabulka 2">
            <a:extLst>
              <a:ext uri="{FF2B5EF4-FFF2-40B4-BE49-F238E27FC236}">
                <a16:creationId xmlns:a16="http://schemas.microsoft.com/office/drawing/2014/main" id="{1FACEEA5-803A-75B6-7BC6-AF0011510904}"/>
              </a:ext>
            </a:extLst>
          </p:cNvPr>
          <p:cNvGraphicFramePr>
            <a:graphicFrameLocks noGrp="1"/>
          </p:cNvGraphicFramePr>
          <p:nvPr>
            <p:extLst>
              <p:ext uri="{D42A27DB-BD31-4B8C-83A1-F6EECF244321}">
                <p14:modId xmlns:p14="http://schemas.microsoft.com/office/powerpoint/2010/main" val="3765468048"/>
              </p:ext>
            </p:extLst>
          </p:nvPr>
        </p:nvGraphicFramePr>
        <p:xfrm>
          <a:off x="1278537" y="1596246"/>
          <a:ext cx="3638172" cy="4649661"/>
        </p:xfrm>
        <a:graphic>
          <a:graphicData uri="http://schemas.openxmlformats.org/drawingml/2006/table">
            <a:tbl>
              <a:tblPr firstRow="1" bandRow="1">
                <a:tableStyleId>{5940675A-B579-460E-94D1-54222C63F5DA}</a:tableStyleId>
              </a:tblPr>
              <a:tblGrid>
                <a:gridCol w="756724">
                  <a:extLst>
                    <a:ext uri="{9D8B030D-6E8A-4147-A177-3AD203B41FA5}">
                      <a16:colId xmlns:a16="http://schemas.microsoft.com/office/drawing/2014/main" val="290362538"/>
                    </a:ext>
                  </a:extLst>
                </a:gridCol>
                <a:gridCol w="756724">
                  <a:extLst>
                    <a:ext uri="{9D8B030D-6E8A-4147-A177-3AD203B41FA5}">
                      <a16:colId xmlns:a16="http://schemas.microsoft.com/office/drawing/2014/main" val="2280639841"/>
                    </a:ext>
                  </a:extLst>
                </a:gridCol>
                <a:gridCol w="756724">
                  <a:extLst>
                    <a:ext uri="{9D8B030D-6E8A-4147-A177-3AD203B41FA5}">
                      <a16:colId xmlns:a16="http://schemas.microsoft.com/office/drawing/2014/main" val="2809701016"/>
                    </a:ext>
                  </a:extLst>
                </a:gridCol>
                <a:gridCol w="1368000">
                  <a:extLst>
                    <a:ext uri="{9D8B030D-6E8A-4147-A177-3AD203B41FA5}">
                      <a16:colId xmlns:a16="http://schemas.microsoft.com/office/drawing/2014/main" val="2091683205"/>
                    </a:ext>
                  </a:extLst>
                </a:gridCol>
              </a:tblGrid>
              <a:tr h="516629">
                <a:tc>
                  <a:txBody>
                    <a:bodyPr/>
                    <a:lstStyle/>
                    <a:p>
                      <a:pPr algn="ctr"/>
                      <a:r>
                        <a:rPr lang="cs-CZ" dirty="0"/>
                        <a:t>Bit A</a:t>
                      </a:r>
                    </a:p>
                  </a:txBody>
                  <a:tcPr anchor="ctr"/>
                </a:tc>
                <a:tc>
                  <a:txBody>
                    <a:bodyPr/>
                    <a:lstStyle/>
                    <a:p>
                      <a:pPr algn="ctr"/>
                      <a:r>
                        <a:rPr lang="cs-CZ" dirty="0"/>
                        <a:t>Bit B</a:t>
                      </a:r>
                    </a:p>
                  </a:txBody>
                  <a:tcPr anchor="ctr"/>
                </a:tc>
                <a:tc>
                  <a:txBody>
                    <a:bodyPr/>
                    <a:lstStyle/>
                    <a:p>
                      <a:pPr algn="ctr"/>
                      <a:r>
                        <a:rPr lang="cs-CZ" dirty="0"/>
                        <a:t>Bit C</a:t>
                      </a:r>
                    </a:p>
                  </a:txBody>
                  <a:tcPr anchor="ctr"/>
                </a:tc>
                <a:tc>
                  <a:txBody>
                    <a:bodyPr/>
                    <a:lstStyle/>
                    <a:p>
                      <a:pPr algn="ctr"/>
                      <a:r>
                        <a:rPr lang="cs-CZ" dirty="0"/>
                        <a:t>Binární zápis</a:t>
                      </a:r>
                    </a:p>
                  </a:txBody>
                  <a:tcPr anchor="ctr"/>
                </a:tc>
                <a:extLst>
                  <a:ext uri="{0D108BD9-81ED-4DB2-BD59-A6C34878D82A}">
                    <a16:rowId xmlns:a16="http://schemas.microsoft.com/office/drawing/2014/main" val="942715780"/>
                  </a:ext>
                </a:extLst>
              </a:tr>
              <a:tr h="516629">
                <a:tc>
                  <a:txBody>
                    <a:bodyPr/>
                    <a:lstStyle/>
                    <a:p>
                      <a:r>
                        <a:rPr lang="cs-CZ" dirty="0"/>
                        <a:t>0</a:t>
                      </a:r>
                    </a:p>
                  </a:txBody>
                  <a:tcPr/>
                </a:tc>
                <a:tc>
                  <a:txBody>
                    <a:bodyPr/>
                    <a:lstStyle/>
                    <a:p>
                      <a:r>
                        <a:rPr lang="cs-CZ" dirty="0"/>
                        <a:t>0</a:t>
                      </a:r>
                    </a:p>
                  </a:txBody>
                  <a:tcPr/>
                </a:tc>
                <a:tc>
                  <a:txBody>
                    <a:bodyPr/>
                    <a:lstStyle/>
                    <a:p>
                      <a:r>
                        <a:rPr lang="cs-CZ" dirty="0"/>
                        <a:t>0</a:t>
                      </a:r>
                    </a:p>
                  </a:txBody>
                  <a:tcPr/>
                </a:tc>
                <a:tc>
                  <a:txBody>
                    <a:bodyPr/>
                    <a:lstStyle/>
                    <a:p>
                      <a:pPr algn="ctr"/>
                      <a:r>
                        <a:rPr lang="cs-CZ" dirty="0"/>
                        <a:t>000</a:t>
                      </a:r>
                    </a:p>
                  </a:txBody>
                  <a:tcPr anchor="ctr"/>
                </a:tc>
                <a:extLst>
                  <a:ext uri="{0D108BD9-81ED-4DB2-BD59-A6C34878D82A}">
                    <a16:rowId xmlns:a16="http://schemas.microsoft.com/office/drawing/2014/main" val="2707857050"/>
                  </a:ext>
                </a:extLst>
              </a:tr>
              <a:tr h="516629">
                <a:tc>
                  <a:txBody>
                    <a:bodyPr/>
                    <a:lstStyle/>
                    <a:p>
                      <a:r>
                        <a:rPr lang="cs-CZ" dirty="0"/>
                        <a:t>0</a:t>
                      </a:r>
                    </a:p>
                  </a:txBody>
                  <a:tcPr/>
                </a:tc>
                <a:tc>
                  <a:txBody>
                    <a:bodyPr/>
                    <a:lstStyle/>
                    <a:p>
                      <a:r>
                        <a:rPr lang="cs-CZ" dirty="0"/>
                        <a:t>0</a:t>
                      </a:r>
                    </a:p>
                  </a:txBody>
                  <a:tcPr/>
                </a:tc>
                <a:tc>
                  <a:txBody>
                    <a:bodyPr/>
                    <a:lstStyle/>
                    <a:p>
                      <a:r>
                        <a:rPr lang="cs-CZ" dirty="0"/>
                        <a:t>1</a:t>
                      </a:r>
                    </a:p>
                  </a:txBody>
                  <a:tcPr/>
                </a:tc>
                <a:tc>
                  <a:txBody>
                    <a:bodyPr/>
                    <a:lstStyle/>
                    <a:p>
                      <a:pPr algn="ctr"/>
                      <a:r>
                        <a:rPr lang="cs-CZ" dirty="0"/>
                        <a:t>001</a:t>
                      </a:r>
                    </a:p>
                  </a:txBody>
                  <a:tcPr anchor="ctr"/>
                </a:tc>
                <a:extLst>
                  <a:ext uri="{0D108BD9-81ED-4DB2-BD59-A6C34878D82A}">
                    <a16:rowId xmlns:a16="http://schemas.microsoft.com/office/drawing/2014/main" val="47077883"/>
                  </a:ext>
                </a:extLst>
              </a:tr>
              <a:tr h="516629">
                <a:tc>
                  <a:txBody>
                    <a:bodyPr/>
                    <a:lstStyle/>
                    <a:p>
                      <a:r>
                        <a:rPr lang="cs-CZ" dirty="0"/>
                        <a:t>0</a:t>
                      </a:r>
                    </a:p>
                  </a:txBody>
                  <a:tcPr/>
                </a:tc>
                <a:tc>
                  <a:txBody>
                    <a:bodyPr/>
                    <a:lstStyle/>
                    <a:p>
                      <a:r>
                        <a:rPr lang="cs-CZ" dirty="0"/>
                        <a:t>1</a:t>
                      </a:r>
                    </a:p>
                  </a:txBody>
                  <a:tcPr/>
                </a:tc>
                <a:tc>
                  <a:txBody>
                    <a:bodyPr/>
                    <a:lstStyle/>
                    <a:p>
                      <a:r>
                        <a:rPr lang="cs-CZ" dirty="0"/>
                        <a:t>0</a:t>
                      </a:r>
                    </a:p>
                  </a:txBody>
                  <a:tcPr/>
                </a:tc>
                <a:tc>
                  <a:txBody>
                    <a:bodyPr/>
                    <a:lstStyle/>
                    <a:p>
                      <a:pPr algn="ctr"/>
                      <a:r>
                        <a:rPr lang="cs-CZ" dirty="0"/>
                        <a:t>010</a:t>
                      </a:r>
                    </a:p>
                  </a:txBody>
                  <a:tcPr anchor="ctr"/>
                </a:tc>
                <a:extLst>
                  <a:ext uri="{0D108BD9-81ED-4DB2-BD59-A6C34878D82A}">
                    <a16:rowId xmlns:a16="http://schemas.microsoft.com/office/drawing/2014/main" val="1129675595"/>
                  </a:ext>
                </a:extLst>
              </a:tr>
              <a:tr h="516629">
                <a:tc>
                  <a:txBody>
                    <a:bodyPr/>
                    <a:lstStyle/>
                    <a:p>
                      <a:r>
                        <a:rPr lang="cs-CZ" dirty="0"/>
                        <a:t>0</a:t>
                      </a:r>
                    </a:p>
                  </a:txBody>
                  <a:tcPr/>
                </a:tc>
                <a:tc>
                  <a:txBody>
                    <a:bodyPr/>
                    <a:lstStyle/>
                    <a:p>
                      <a:r>
                        <a:rPr lang="cs-CZ" dirty="0"/>
                        <a:t>1</a:t>
                      </a:r>
                    </a:p>
                  </a:txBody>
                  <a:tcPr/>
                </a:tc>
                <a:tc>
                  <a:txBody>
                    <a:bodyPr/>
                    <a:lstStyle/>
                    <a:p>
                      <a:r>
                        <a:rPr lang="cs-CZ" dirty="0"/>
                        <a:t>1</a:t>
                      </a:r>
                    </a:p>
                  </a:txBody>
                  <a:tcPr/>
                </a:tc>
                <a:tc>
                  <a:txBody>
                    <a:bodyPr/>
                    <a:lstStyle/>
                    <a:p>
                      <a:pPr algn="ctr"/>
                      <a:r>
                        <a:rPr lang="cs-CZ" dirty="0"/>
                        <a:t>011</a:t>
                      </a:r>
                    </a:p>
                  </a:txBody>
                  <a:tcPr anchor="ctr"/>
                </a:tc>
                <a:extLst>
                  <a:ext uri="{0D108BD9-81ED-4DB2-BD59-A6C34878D82A}">
                    <a16:rowId xmlns:a16="http://schemas.microsoft.com/office/drawing/2014/main" val="53703798"/>
                  </a:ext>
                </a:extLst>
              </a:tr>
              <a:tr h="516629">
                <a:tc>
                  <a:txBody>
                    <a:bodyPr/>
                    <a:lstStyle/>
                    <a:p>
                      <a:r>
                        <a:rPr lang="cs-CZ" dirty="0"/>
                        <a:t>1</a:t>
                      </a:r>
                    </a:p>
                  </a:txBody>
                  <a:tcPr/>
                </a:tc>
                <a:tc>
                  <a:txBody>
                    <a:bodyPr/>
                    <a:lstStyle/>
                    <a:p>
                      <a:r>
                        <a:rPr lang="cs-CZ" dirty="0"/>
                        <a:t>0</a:t>
                      </a:r>
                    </a:p>
                  </a:txBody>
                  <a:tcPr/>
                </a:tc>
                <a:tc>
                  <a:txBody>
                    <a:bodyPr/>
                    <a:lstStyle/>
                    <a:p>
                      <a:r>
                        <a:rPr lang="cs-CZ" dirty="0"/>
                        <a:t>0</a:t>
                      </a:r>
                    </a:p>
                  </a:txBody>
                  <a:tcPr/>
                </a:tc>
                <a:tc>
                  <a:txBody>
                    <a:bodyPr/>
                    <a:lstStyle/>
                    <a:p>
                      <a:pPr algn="ctr"/>
                      <a:r>
                        <a:rPr lang="cs-CZ" dirty="0"/>
                        <a:t>100</a:t>
                      </a:r>
                    </a:p>
                  </a:txBody>
                  <a:tcPr anchor="ctr"/>
                </a:tc>
                <a:extLst>
                  <a:ext uri="{0D108BD9-81ED-4DB2-BD59-A6C34878D82A}">
                    <a16:rowId xmlns:a16="http://schemas.microsoft.com/office/drawing/2014/main" val="3943145534"/>
                  </a:ext>
                </a:extLst>
              </a:tr>
              <a:tr h="516629">
                <a:tc>
                  <a:txBody>
                    <a:bodyPr/>
                    <a:lstStyle/>
                    <a:p>
                      <a:r>
                        <a:rPr lang="cs-CZ" dirty="0"/>
                        <a:t>1</a:t>
                      </a:r>
                    </a:p>
                  </a:txBody>
                  <a:tcPr/>
                </a:tc>
                <a:tc>
                  <a:txBody>
                    <a:bodyPr/>
                    <a:lstStyle/>
                    <a:p>
                      <a:r>
                        <a:rPr lang="cs-CZ" dirty="0"/>
                        <a:t>0</a:t>
                      </a:r>
                    </a:p>
                  </a:txBody>
                  <a:tcPr/>
                </a:tc>
                <a:tc>
                  <a:txBody>
                    <a:bodyPr/>
                    <a:lstStyle/>
                    <a:p>
                      <a:r>
                        <a:rPr lang="cs-CZ" dirty="0"/>
                        <a:t>1</a:t>
                      </a:r>
                    </a:p>
                  </a:txBody>
                  <a:tcPr/>
                </a:tc>
                <a:tc>
                  <a:txBody>
                    <a:bodyPr/>
                    <a:lstStyle/>
                    <a:p>
                      <a:pPr algn="ctr"/>
                      <a:r>
                        <a:rPr lang="cs-CZ" dirty="0"/>
                        <a:t>101</a:t>
                      </a:r>
                    </a:p>
                  </a:txBody>
                  <a:tcPr anchor="ctr"/>
                </a:tc>
                <a:extLst>
                  <a:ext uri="{0D108BD9-81ED-4DB2-BD59-A6C34878D82A}">
                    <a16:rowId xmlns:a16="http://schemas.microsoft.com/office/drawing/2014/main" val="3236326722"/>
                  </a:ext>
                </a:extLst>
              </a:tr>
              <a:tr h="516629">
                <a:tc>
                  <a:txBody>
                    <a:bodyPr/>
                    <a:lstStyle/>
                    <a:p>
                      <a:r>
                        <a:rPr lang="cs-CZ" dirty="0"/>
                        <a:t>1</a:t>
                      </a:r>
                    </a:p>
                  </a:txBody>
                  <a:tcPr/>
                </a:tc>
                <a:tc>
                  <a:txBody>
                    <a:bodyPr/>
                    <a:lstStyle/>
                    <a:p>
                      <a:r>
                        <a:rPr lang="cs-CZ" dirty="0"/>
                        <a:t>1</a:t>
                      </a:r>
                    </a:p>
                  </a:txBody>
                  <a:tcPr/>
                </a:tc>
                <a:tc>
                  <a:txBody>
                    <a:bodyPr/>
                    <a:lstStyle/>
                    <a:p>
                      <a:r>
                        <a:rPr lang="cs-CZ" dirty="0"/>
                        <a:t>0</a:t>
                      </a:r>
                    </a:p>
                  </a:txBody>
                  <a:tcPr/>
                </a:tc>
                <a:tc>
                  <a:txBody>
                    <a:bodyPr/>
                    <a:lstStyle/>
                    <a:p>
                      <a:pPr algn="ctr"/>
                      <a:r>
                        <a:rPr lang="cs-CZ" dirty="0"/>
                        <a:t>110</a:t>
                      </a:r>
                    </a:p>
                  </a:txBody>
                  <a:tcPr anchor="ctr"/>
                </a:tc>
                <a:extLst>
                  <a:ext uri="{0D108BD9-81ED-4DB2-BD59-A6C34878D82A}">
                    <a16:rowId xmlns:a16="http://schemas.microsoft.com/office/drawing/2014/main" val="3431832100"/>
                  </a:ext>
                </a:extLst>
              </a:tr>
              <a:tr h="516629">
                <a:tc>
                  <a:txBody>
                    <a:bodyPr/>
                    <a:lstStyle/>
                    <a:p>
                      <a:r>
                        <a:rPr lang="cs-CZ" dirty="0"/>
                        <a:t>1</a:t>
                      </a:r>
                    </a:p>
                  </a:txBody>
                  <a:tcPr/>
                </a:tc>
                <a:tc>
                  <a:txBody>
                    <a:bodyPr/>
                    <a:lstStyle/>
                    <a:p>
                      <a:r>
                        <a:rPr lang="cs-CZ" dirty="0"/>
                        <a:t>1</a:t>
                      </a:r>
                    </a:p>
                  </a:txBody>
                  <a:tcPr/>
                </a:tc>
                <a:tc>
                  <a:txBody>
                    <a:bodyPr/>
                    <a:lstStyle/>
                    <a:p>
                      <a:r>
                        <a:rPr lang="cs-CZ" dirty="0"/>
                        <a:t>1</a:t>
                      </a:r>
                    </a:p>
                  </a:txBody>
                  <a:tcPr/>
                </a:tc>
                <a:tc>
                  <a:txBody>
                    <a:bodyPr/>
                    <a:lstStyle/>
                    <a:p>
                      <a:pPr algn="ctr"/>
                      <a:r>
                        <a:rPr lang="cs-CZ" dirty="0"/>
                        <a:t>111</a:t>
                      </a:r>
                    </a:p>
                  </a:txBody>
                  <a:tcPr anchor="ctr"/>
                </a:tc>
                <a:extLst>
                  <a:ext uri="{0D108BD9-81ED-4DB2-BD59-A6C34878D82A}">
                    <a16:rowId xmlns:a16="http://schemas.microsoft.com/office/drawing/2014/main" val="2628422747"/>
                  </a:ext>
                </a:extLst>
              </a:tr>
            </a:tbl>
          </a:graphicData>
        </a:graphic>
      </p:graphicFrame>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CD25E14-7FC0-AA3A-BAC6-2FBEF2F5EAE8}"/>
                  </a:ext>
                </a:extLst>
              </p:cNvPr>
              <p:cNvSpPr txBox="1"/>
              <p:nvPr/>
            </p:nvSpPr>
            <p:spPr>
              <a:xfrm>
                <a:off x="267037" y="612093"/>
                <a:ext cx="3091158" cy="861774"/>
              </a:xfrm>
              <a:prstGeom prst="rect">
                <a:avLst/>
              </a:prstGeom>
              <a:noFill/>
            </p:spPr>
            <p:txBody>
              <a:bodyPr wrap="square" rtlCol="0">
                <a:spAutoFit/>
              </a:bodyPr>
              <a:lstStyle/>
              <a:p>
                <a:r>
                  <a:rPr lang="cs-CZ" sz="1400" dirty="0"/>
                  <a:t>Pomoci tří bitů (žárovek) bychom mohli vytvořit osm kombinací  (0 až 7):</a:t>
                </a:r>
              </a:p>
              <a:p>
                <a:endParaRPr lang="cs-CZ" sz="800" dirty="0"/>
              </a:p>
              <a:p>
                <a:pPr/>
                <a14:m>
                  <m:oMathPara xmlns:m="http://schemas.openxmlformats.org/officeDocument/2006/math">
                    <m:oMathParaPr>
                      <m:jc m:val="centerGroup"/>
                    </m:oMathParaPr>
                    <m:oMath xmlns:m="http://schemas.openxmlformats.org/officeDocument/2006/math">
                      <m:sSup>
                        <m:sSupPr>
                          <m:ctrlPr>
                            <a:rPr lang="cs-CZ" sz="1400" i="1" smtClean="0">
                              <a:latin typeface="Cambria Math" panose="02040503050406030204" pitchFamily="18" charset="0"/>
                            </a:rPr>
                          </m:ctrlPr>
                        </m:sSupPr>
                        <m:e>
                          <m:r>
                            <a:rPr lang="cs-CZ" sz="1400" b="0" i="1" smtClean="0">
                              <a:latin typeface="Cambria Math" panose="02040503050406030204" pitchFamily="18" charset="0"/>
                            </a:rPr>
                            <m:t>2</m:t>
                          </m:r>
                        </m:e>
                        <m:sup>
                          <m:r>
                            <a:rPr lang="cs-CZ" sz="1400" b="0" i="1" smtClean="0">
                              <a:latin typeface="Cambria Math" panose="02040503050406030204" pitchFamily="18" charset="0"/>
                            </a:rPr>
                            <m:t>3</m:t>
                          </m:r>
                        </m:sup>
                      </m:sSup>
                      <m:r>
                        <a:rPr lang="cs-CZ" sz="1400" b="0" i="1" smtClean="0">
                          <a:latin typeface="Cambria Math" panose="02040503050406030204" pitchFamily="18" charset="0"/>
                        </a:rPr>
                        <m:t>=8</m:t>
                      </m:r>
                    </m:oMath>
                  </m:oMathPara>
                </a14:m>
                <a:endParaRPr lang="cs-CZ" sz="1400" dirty="0"/>
              </a:p>
            </p:txBody>
          </p:sp>
        </mc:Choice>
        <mc:Fallback xmlns="">
          <p:sp>
            <p:nvSpPr>
              <p:cNvPr id="4" name="TextovéPole 3">
                <a:extLst>
                  <a:ext uri="{FF2B5EF4-FFF2-40B4-BE49-F238E27FC236}">
                    <a16:creationId xmlns:a16="http://schemas.microsoft.com/office/drawing/2014/main" id="{ACD25E14-7FC0-AA3A-BAC6-2FBEF2F5EAE8}"/>
                  </a:ext>
                </a:extLst>
              </p:cNvPr>
              <p:cNvSpPr txBox="1">
                <a:spLocks noRot="1" noChangeAspect="1" noMove="1" noResize="1" noEditPoints="1" noAdjustHandles="1" noChangeArrowheads="1" noChangeShapeType="1" noTextEdit="1"/>
              </p:cNvSpPr>
              <p:nvPr/>
            </p:nvSpPr>
            <p:spPr>
              <a:xfrm>
                <a:off x="267037" y="612093"/>
                <a:ext cx="3091158" cy="861774"/>
              </a:xfrm>
              <a:prstGeom prst="rect">
                <a:avLst/>
              </a:prstGeom>
              <a:blipFill>
                <a:blip r:embed="rId2"/>
                <a:stretch>
                  <a:fillRect l="-592" t="-704"/>
                </a:stretch>
              </a:blipFill>
            </p:spPr>
            <p:txBody>
              <a:bodyPr/>
              <a:lstStyle/>
              <a:p>
                <a:r>
                  <a:rPr lang="cs-CZ">
                    <a:noFill/>
                  </a:rPr>
                  <a:t> </a:t>
                </a:r>
              </a:p>
            </p:txBody>
          </p:sp>
        </mc:Fallback>
      </mc:AlternateContent>
      <p:pic>
        <p:nvPicPr>
          <p:cNvPr id="7" name="Obrázek 6">
            <a:extLst>
              <a:ext uri="{FF2B5EF4-FFF2-40B4-BE49-F238E27FC236}">
                <a16:creationId xmlns:a16="http://schemas.microsoft.com/office/drawing/2014/main" id="{02135739-C656-D1C1-B35B-A8039E5DFCC0}"/>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2168110"/>
            <a:ext cx="216000" cy="381685"/>
          </a:xfrm>
          <a:prstGeom prst="rect">
            <a:avLst/>
          </a:prstGeom>
        </p:spPr>
      </p:pic>
      <p:pic>
        <p:nvPicPr>
          <p:cNvPr id="8" name="Obrázek 7">
            <a:extLst>
              <a:ext uri="{FF2B5EF4-FFF2-40B4-BE49-F238E27FC236}">
                <a16:creationId xmlns:a16="http://schemas.microsoft.com/office/drawing/2014/main" id="{52779A59-89C1-BAAC-F3DE-F22720DD307D}"/>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2176202"/>
            <a:ext cx="216000" cy="381685"/>
          </a:xfrm>
          <a:prstGeom prst="rect">
            <a:avLst/>
          </a:prstGeom>
        </p:spPr>
      </p:pic>
      <p:pic>
        <p:nvPicPr>
          <p:cNvPr id="9" name="Obrázek 8">
            <a:extLst>
              <a:ext uri="{FF2B5EF4-FFF2-40B4-BE49-F238E27FC236}">
                <a16:creationId xmlns:a16="http://schemas.microsoft.com/office/drawing/2014/main" id="{3752740C-99EF-B754-CB1C-3687AF67B70F}"/>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6952" y="2180810"/>
            <a:ext cx="216000" cy="381685"/>
          </a:xfrm>
          <a:prstGeom prst="rect">
            <a:avLst/>
          </a:prstGeom>
        </p:spPr>
      </p:pic>
      <p:pic>
        <p:nvPicPr>
          <p:cNvPr id="10" name="Obrázek 9">
            <a:extLst>
              <a:ext uri="{FF2B5EF4-FFF2-40B4-BE49-F238E27FC236}">
                <a16:creationId xmlns:a16="http://schemas.microsoft.com/office/drawing/2014/main" id="{12006AD3-2D34-2589-14DD-CF2A58D12AB7}"/>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2696255"/>
            <a:ext cx="216000" cy="381685"/>
          </a:xfrm>
          <a:prstGeom prst="rect">
            <a:avLst/>
          </a:prstGeom>
        </p:spPr>
      </p:pic>
      <p:pic>
        <p:nvPicPr>
          <p:cNvPr id="11" name="Obrázek 10">
            <a:extLst>
              <a:ext uri="{FF2B5EF4-FFF2-40B4-BE49-F238E27FC236}">
                <a16:creationId xmlns:a16="http://schemas.microsoft.com/office/drawing/2014/main" id="{A988C1CD-0C02-8A09-F8B7-972727BCE3A2}"/>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2691422"/>
            <a:ext cx="216000" cy="381685"/>
          </a:xfrm>
          <a:prstGeom prst="rect">
            <a:avLst/>
          </a:prstGeom>
        </p:spPr>
      </p:pic>
      <p:pic>
        <p:nvPicPr>
          <p:cNvPr id="12" name="Obrázek 11">
            <a:extLst>
              <a:ext uri="{FF2B5EF4-FFF2-40B4-BE49-F238E27FC236}">
                <a16:creationId xmlns:a16="http://schemas.microsoft.com/office/drawing/2014/main" id="{78455333-8675-902F-74D5-AE10CE9F0454}"/>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3224400"/>
            <a:ext cx="216000" cy="381685"/>
          </a:xfrm>
          <a:prstGeom prst="rect">
            <a:avLst/>
          </a:prstGeom>
        </p:spPr>
      </p:pic>
      <p:pic>
        <p:nvPicPr>
          <p:cNvPr id="13" name="Obrázek 12">
            <a:extLst>
              <a:ext uri="{FF2B5EF4-FFF2-40B4-BE49-F238E27FC236}">
                <a16:creationId xmlns:a16="http://schemas.microsoft.com/office/drawing/2014/main" id="{0AD454D9-A228-22E1-3A44-5BEE5B01B99A}"/>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3160999"/>
            <a:ext cx="252000" cy="445299"/>
          </a:xfrm>
          <a:prstGeom prst="rect">
            <a:avLst/>
          </a:prstGeom>
        </p:spPr>
      </p:pic>
      <p:pic>
        <p:nvPicPr>
          <p:cNvPr id="14" name="Obrázek 13">
            <a:extLst>
              <a:ext uri="{FF2B5EF4-FFF2-40B4-BE49-F238E27FC236}">
                <a16:creationId xmlns:a16="http://schemas.microsoft.com/office/drawing/2014/main" id="{9807FB75-9A16-3A2F-6E6B-09ED22133AD5}"/>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1765682" y="3744453"/>
            <a:ext cx="216000" cy="381685"/>
          </a:xfrm>
          <a:prstGeom prst="rect">
            <a:avLst/>
          </a:prstGeom>
        </p:spPr>
      </p:pic>
      <p:pic>
        <p:nvPicPr>
          <p:cNvPr id="15" name="Obrázek 14">
            <a:extLst>
              <a:ext uri="{FF2B5EF4-FFF2-40B4-BE49-F238E27FC236}">
                <a16:creationId xmlns:a16="http://schemas.microsoft.com/office/drawing/2014/main" id="{81D155E3-4A4E-5007-6484-65467C781AE8}"/>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4246575"/>
            <a:ext cx="216000" cy="381685"/>
          </a:xfrm>
          <a:prstGeom prst="rect">
            <a:avLst/>
          </a:prstGeom>
        </p:spPr>
      </p:pic>
      <p:pic>
        <p:nvPicPr>
          <p:cNvPr id="16" name="Obrázek 15">
            <a:extLst>
              <a:ext uri="{FF2B5EF4-FFF2-40B4-BE49-F238E27FC236}">
                <a16:creationId xmlns:a16="http://schemas.microsoft.com/office/drawing/2014/main" id="{C0A98B68-676A-3891-CF26-736975B572B1}"/>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2477782" y="4756373"/>
            <a:ext cx="216000" cy="381685"/>
          </a:xfrm>
          <a:prstGeom prst="rect">
            <a:avLst/>
          </a:prstGeom>
        </p:spPr>
      </p:pic>
      <p:pic>
        <p:nvPicPr>
          <p:cNvPr id="17" name="Obrázek 16">
            <a:extLst>
              <a:ext uri="{FF2B5EF4-FFF2-40B4-BE49-F238E27FC236}">
                <a16:creationId xmlns:a16="http://schemas.microsoft.com/office/drawing/2014/main" id="{9A657506-37CA-1694-A127-07747AF922E3}"/>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4246575"/>
            <a:ext cx="216000" cy="381685"/>
          </a:xfrm>
          <a:prstGeom prst="rect">
            <a:avLst/>
          </a:prstGeom>
        </p:spPr>
      </p:pic>
      <p:pic>
        <p:nvPicPr>
          <p:cNvPr id="18" name="Obrázek 17">
            <a:extLst>
              <a:ext uri="{FF2B5EF4-FFF2-40B4-BE49-F238E27FC236}">
                <a16:creationId xmlns:a16="http://schemas.microsoft.com/office/drawing/2014/main" id="{A7C999C4-48AE-A960-B411-E3AFF0076116}"/>
              </a:ext>
            </a:extLst>
          </p:cNvPr>
          <p:cNvPicPr>
            <a:picLocks noChangeAspect="1"/>
          </p:cNvPicPr>
          <p:nvPr/>
        </p:nvPicPr>
        <p:blipFill>
          <a:blip r:embed="rId3">
            <a:extLst>
              <a:ext uri="{28A0092B-C50C-407E-A947-70E740481C1C}">
                <a14:useLocalDpi xmlns:a14="http://schemas.microsoft.com/office/drawing/2010/main" val="0"/>
              </a:ext>
            </a:extLst>
          </a:blip>
          <a:srcRect l="15442" t="9971" r="16732" b="10127"/>
          <a:stretch>
            <a:fillRect/>
          </a:stretch>
        </p:blipFill>
        <p:spPr>
          <a:xfrm>
            <a:off x="3285261" y="5265286"/>
            <a:ext cx="216000" cy="381685"/>
          </a:xfrm>
          <a:prstGeom prst="rect">
            <a:avLst/>
          </a:prstGeom>
        </p:spPr>
      </p:pic>
      <p:pic>
        <p:nvPicPr>
          <p:cNvPr id="19" name="Obrázek 18">
            <a:extLst>
              <a:ext uri="{FF2B5EF4-FFF2-40B4-BE49-F238E27FC236}">
                <a16:creationId xmlns:a16="http://schemas.microsoft.com/office/drawing/2014/main" id="{F31DD9BD-2288-2CC3-9DA6-17F5422CC1D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2700535"/>
            <a:ext cx="216000" cy="368013"/>
          </a:xfrm>
          <a:prstGeom prst="rect">
            <a:avLst/>
          </a:prstGeom>
        </p:spPr>
      </p:pic>
      <p:pic>
        <p:nvPicPr>
          <p:cNvPr id="20" name="Obrázek 19">
            <a:extLst>
              <a:ext uri="{FF2B5EF4-FFF2-40B4-BE49-F238E27FC236}">
                <a16:creationId xmlns:a16="http://schemas.microsoft.com/office/drawing/2014/main" id="{B4FFFA57-6E83-096C-A5DE-01503053B913}"/>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3227779"/>
            <a:ext cx="216000" cy="368013"/>
          </a:xfrm>
          <a:prstGeom prst="rect">
            <a:avLst/>
          </a:prstGeom>
        </p:spPr>
      </p:pic>
      <p:pic>
        <p:nvPicPr>
          <p:cNvPr id="21" name="Obrázek 20">
            <a:extLst>
              <a:ext uri="{FF2B5EF4-FFF2-40B4-BE49-F238E27FC236}">
                <a16:creationId xmlns:a16="http://schemas.microsoft.com/office/drawing/2014/main" id="{F109005C-1423-663C-7514-A07C240590F4}"/>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77782" y="3731355"/>
            <a:ext cx="216000" cy="368013"/>
          </a:xfrm>
          <a:prstGeom prst="rect">
            <a:avLst/>
          </a:prstGeom>
        </p:spPr>
      </p:pic>
      <p:pic>
        <p:nvPicPr>
          <p:cNvPr id="22" name="Obrázek 21">
            <a:extLst>
              <a:ext uri="{FF2B5EF4-FFF2-40B4-BE49-F238E27FC236}">
                <a16:creationId xmlns:a16="http://schemas.microsoft.com/office/drawing/2014/main" id="{B900BE6B-96D1-EEF1-B1F1-D40CBE85E71C}"/>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3731757"/>
            <a:ext cx="216000" cy="368013"/>
          </a:xfrm>
          <a:prstGeom prst="rect">
            <a:avLst/>
          </a:prstGeom>
        </p:spPr>
      </p:pic>
      <p:pic>
        <p:nvPicPr>
          <p:cNvPr id="23" name="Obrázek 22">
            <a:extLst>
              <a:ext uri="{FF2B5EF4-FFF2-40B4-BE49-F238E27FC236}">
                <a16:creationId xmlns:a16="http://schemas.microsoft.com/office/drawing/2014/main" id="{6728072D-C13D-B053-54CE-7BEDC728413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4267220"/>
            <a:ext cx="216000" cy="368013"/>
          </a:xfrm>
          <a:prstGeom prst="rect">
            <a:avLst/>
          </a:prstGeom>
        </p:spPr>
      </p:pic>
      <p:pic>
        <p:nvPicPr>
          <p:cNvPr id="24" name="Obrázek 23">
            <a:extLst>
              <a:ext uri="{FF2B5EF4-FFF2-40B4-BE49-F238E27FC236}">
                <a16:creationId xmlns:a16="http://schemas.microsoft.com/office/drawing/2014/main" id="{ACE4D166-4A7F-A97F-2170-29E2DF3C69D8}"/>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4790399"/>
            <a:ext cx="216000" cy="368013"/>
          </a:xfrm>
          <a:prstGeom prst="rect">
            <a:avLst/>
          </a:prstGeom>
        </p:spPr>
      </p:pic>
      <p:pic>
        <p:nvPicPr>
          <p:cNvPr id="25" name="Obrázek 24">
            <a:extLst>
              <a:ext uri="{FF2B5EF4-FFF2-40B4-BE49-F238E27FC236}">
                <a16:creationId xmlns:a16="http://schemas.microsoft.com/office/drawing/2014/main" id="{9E3894A1-4B2C-2927-A5FB-ECC0B84117E9}"/>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5296368"/>
            <a:ext cx="216000" cy="368013"/>
          </a:xfrm>
          <a:prstGeom prst="rect">
            <a:avLst/>
          </a:prstGeom>
        </p:spPr>
      </p:pic>
      <p:pic>
        <p:nvPicPr>
          <p:cNvPr id="26" name="Obrázek 25">
            <a:extLst>
              <a:ext uri="{FF2B5EF4-FFF2-40B4-BE49-F238E27FC236}">
                <a16:creationId xmlns:a16="http://schemas.microsoft.com/office/drawing/2014/main" id="{5C4E0F84-79F6-F5F9-8C31-9EF289ACC27E}"/>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1763991" y="5805199"/>
            <a:ext cx="216000" cy="368013"/>
          </a:xfrm>
          <a:prstGeom prst="rect">
            <a:avLst/>
          </a:prstGeom>
        </p:spPr>
      </p:pic>
      <p:pic>
        <p:nvPicPr>
          <p:cNvPr id="27" name="Obrázek 26">
            <a:extLst>
              <a:ext uri="{FF2B5EF4-FFF2-40B4-BE49-F238E27FC236}">
                <a16:creationId xmlns:a16="http://schemas.microsoft.com/office/drawing/2014/main" id="{EE5F86FE-E513-F789-D3CD-BD5657D863B1}"/>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5278958"/>
            <a:ext cx="216000" cy="368013"/>
          </a:xfrm>
          <a:prstGeom prst="rect">
            <a:avLst/>
          </a:prstGeom>
        </p:spPr>
      </p:pic>
      <p:pic>
        <p:nvPicPr>
          <p:cNvPr id="28" name="Obrázek 27">
            <a:extLst>
              <a:ext uri="{FF2B5EF4-FFF2-40B4-BE49-F238E27FC236}">
                <a16:creationId xmlns:a16="http://schemas.microsoft.com/office/drawing/2014/main" id="{ED791F04-CFC9-2211-1BAB-A8CE25216759}"/>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2485771" y="5810047"/>
            <a:ext cx="216000" cy="368013"/>
          </a:xfrm>
          <a:prstGeom prst="rect">
            <a:avLst/>
          </a:prstGeom>
        </p:spPr>
      </p:pic>
      <p:pic>
        <p:nvPicPr>
          <p:cNvPr id="29" name="Obrázek 28">
            <a:extLst>
              <a:ext uri="{FF2B5EF4-FFF2-40B4-BE49-F238E27FC236}">
                <a16:creationId xmlns:a16="http://schemas.microsoft.com/office/drawing/2014/main" id="{C1B5893A-4D92-A838-B957-FDC0C0C25F5E}"/>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5261" y="4790398"/>
            <a:ext cx="216000" cy="368013"/>
          </a:xfrm>
          <a:prstGeom prst="rect">
            <a:avLst/>
          </a:prstGeom>
        </p:spPr>
      </p:pic>
      <p:pic>
        <p:nvPicPr>
          <p:cNvPr id="30" name="Obrázek 29">
            <a:extLst>
              <a:ext uri="{FF2B5EF4-FFF2-40B4-BE49-F238E27FC236}">
                <a16:creationId xmlns:a16="http://schemas.microsoft.com/office/drawing/2014/main" id="{349574CF-9B5C-B2DE-D946-AE1491625D0A}"/>
              </a:ext>
            </a:extLst>
          </p:cNvPr>
          <p:cNvPicPr>
            <a:picLocks noChangeAspect="1"/>
          </p:cNvPicPr>
          <p:nvPr/>
        </p:nvPicPr>
        <p:blipFill>
          <a:blip r:embed="rId4">
            <a:extLst>
              <a:ext uri="{28A0092B-C50C-407E-A947-70E740481C1C}">
                <a14:useLocalDpi xmlns:a14="http://schemas.microsoft.com/office/drawing/2010/main" val="0"/>
              </a:ext>
            </a:extLst>
          </a:blip>
          <a:srcRect l="15565" t="9875" r="13777" b="9870"/>
          <a:stretch>
            <a:fillRect/>
          </a:stretch>
        </p:blipFill>
        <p:spPr>
          <a:xfrm>
            <a:off x="3289777" y="5808180"/>
            <a:ext cx="216000" cy="368013"/>
          </a:xfrm>
          <a:prstGeom prst="rect">
            <a:avLst/>
          </a:prstGeom>
        </p:spPr>
      </p:pic>
      <p:graphicFrame>
        <p:nvGraphicFramePr>
          <p:cNvPr id="31" name="Tabulka 30">
            <a:extLst>
              <a:ext uri="{FF2B5EF4-FFF2-40B4-BE49-F238E27FC236}">
                <a16:creationId xmlns:a16="http://schemas.microsoft.com/office/drawing/2014/main" id="{F5202A4A-2910-AB9F-CC3A-469F9BA38C3B}"/>
              </a:ext>
            </a:extLst>
          </p:cNvPr>
          <p:cNvGraphicFramePr>
            <a:graphicFrameLocks noGrp="1"/>
          </p:cNvGraphicFramePr>
          <p:nvPr>
            <p:extLst>
              <p:ext uri="{D42A27DB-BD31-4B8C-83A1-F6EECF244321}">
                <p14:modId xmlns:p14="http://schemas.microsoft.com/office/powerpoint/2010/main" val="2284105331"/>
              </p:ext>
            </p:extLst>
          </p:nvPr>
        </p:nvGraphicFramePr>
        <p:xfrm>
          <a:off x="380326" y="1596246"/>
          <a:ext cx="856901" cy="4658897"/>
        </p:xfrm>
        <a:graphic>
          <a:graphicData uri="http://schemas.openxmlformats.org/drawingml/2006/table">
            <a:tbl>
              <a:tblPr firstRow="1" bandRow="1">
                <a:tableStyleId>{5940675A-B579-460E-94D1-54222C63F5DA}</a:tableStyleId>
              </a:tblPr>
              <a:tblGrid>
                <a:gridCol w="856901">
                  <a:extLst>
                    <a:ext uri="{9D8B030D-6E8A-4147-A177-3AD203B41FA5}">
                      <a16:colId xmlns:a16="http://schemas.microsoft.com/office/drawing/2014/main" val="2126335480"/>
                    </a:ext>
                  </a:extLst>
                </a:gridCol>
              </a:tblGrid>
              <a:tr h="507683">
                <a:tc>
                  <a:txBody>
                    <a:bodyPr/>
                    <a:lstStyle/>
                    <a:p>
                      <a:pPr algn="ctr"/>
                      <a:r>
                        <a:rPr lang="cs-CZ" sz="800" dirty="0"/>
                        <a:t>Stav</a:t>
                      </a:r>
                    </a:p>
                    <a:p>
                      <a:pPr algn="ctr"/>
                      <a:r>
                        <a:rPr lang="cs-CZ" sz="800" dirty="0"/>
                        <a:t>Dekadický zápis</a:t>
                      </a:r>
                    </a:p>
                  </a:txBody>
                  <a:tcPr anchor="ctr"/>
                </a:tc>
                <a:extLst>
                  <a:ext uri="{0D108BD9-81ED-4DB2-BD59-A6C34878D82A}">
                    <a16:rowId xmlns:a16="http://schemas.microsoft.com/office/drawing/2014/main" val="3776706526"/>
                  </a:ext>
                </a:extLst>
              </a:tr>
              <a:tr h="525983">
                <a:tc>
                  <a:txBody>
                    <a:bodyPr/>
                    <a:lstStyle/>
                    <a:p>
                      <a:pPr algn="ctr"/>
                      <a:r>
                        <a:rPr lang="cs-CZ" dirty="0"/>
                        <a:t>0</a:t>
                      </a:r>
                    </a:p>
                  </a:txBody>
                  <a:tcPr anchor="ctr"/>
                </a:tc>
                <a:extLst>
                  <a:ext uri="{0D108BD9-81ED-4DB2-BD59-A6C34878D82A}">
                    <a16:rowId xmlns:a16="http://schemas.microsoft.com/office/drawing/2014/main" val="1988331007"/>
                  </a:ext>
                </a:extLst>
              </a:tr>
              <a:tr h="517890">
                <a:tc>
                  <a:txBody>
                    <a:bodyPr/>
                    <a:lstStyle/>
                    <a:p>
                      <a:pPr algn="ctr"/>
                      <a:r>
                        <a:rPr lang="cs-CZ" dirty="0"/>
                        <a:t>1</a:t>
                      </a:r>
                    </a:p>
                  </a:txBody>
                  <a:tcPr anchor="ctr"/>
                </a:tc>
                <a:extLst>
                  <a:ext uri="{0D108BD9-81ED-4DB2-BD59-A6C34878D82A}">
                    <a16:rowId xmlns:a16="http://schemas.microsoft.com/office/drawing/2014/main" val="2544602863"/>
                  </a:ext>
                </a:extLst>
              </a:tr>
              <a:tr h="501706">
                <a:tc>
                  <a:txBody>
                    <a:bodyPr/>
                    <a:lstStyle/>
                    <a:p>
                      <a:pPr algn="ctr"/>
                      <a:r>
                        <a:rPr lang="cs-CZ" dirty="0"/>
                        <a:t>2</a:t>
                      </a:r>
                    </a:p>
                  </a:txBody>
                  <a:tcPr anchor="ctr"/>
                </a:tc>
                <a:extLst>
                  <a:ext uri="{0D108BD9-81ED-4DB2-BD59-A6C34878D82A}">
                    <a16:rowId xmlns:a16="http://schemas.microsoft.com/office/drawing/2014/main" val="1936101776"/>
                  </a:ext>
                </a:extLst>
              </a:tr>
              <a:tr h="534074">
                <a:tc>
                  <a:txBody>
                    <a:bodyPr/>
                    <a:lstStyle/>
                    <a:p>
                      <a:pPr algn="ctr"/>
                      <a:r>
                        <a:rPr lang="cs-CZ" dirty="0"/>
                        <a:t>3</a:t>
                      </a:r>
                    </a:p>
                  </a:txBody>
                  <a:tcPr anchor="ctr"/>
                </a:tc>
                <a:extLst>
                  <a:ext uri="{0D108BD9-81ED-4DB2-BD59-A6C34878D82A}">
                    <a16:rowId xmlns:a16="http://schemas.microsoft.com/office/drawing/2014/main" val="3018929408"/>
                  </a:ext>
                </a:extLst>
              </a:tr>
              <a:tr h="509799">
                <a:tc>
                  <a:txBody>
                    <a:bodyPr/>
                    <a:lstStyle/>
                    <a:p>
                      <a:pPr algn="ctr"/>
                      <a:r>
                        <a:rPr lang="cs-CZ" dirty="0"/>
                        <a:t>4</a:t>
                      </a:r>
                    </a:p>
                  </a:txBody>
                  <a:tcPr anchor="ctr"/>
                </a:tc>
                <a:extLst>
                  <a:ext uri="{0D108BD9-81ED-4DB2-BD59-A6C34878D82A}">
                    <a16:rowId xmlns:a16="http://schemas.microsoft.com/office/drawing/2014/main" val="1798931585"/>
                  </a:ext>
                </a:extLst>
              </a:tr>
              <a:tr h="509799">
                <a:tc>
                  <a:txBody>
                    <a:bodyPr/>
                    <a:lstStyle/>
                    <a:p>
                      <a:pPr algn="ctr"/>
                      <a:r>
                        <a:rPr lang="cs-CZ" dirty="0"/>
                        <a:t>5</a:t>
                      </a:r>
                    </a:p>
                  </a:txBody>
                  <a:tcPr anchor="ctr"/>
                </a:tc>
                <a:extLst>
                  <a:ext uri="{0D108BD9-81ED-4DB2-BD59-A6C34878D82A}">
                    <a16:rowId xmlns:a16="http://schemas.microsoft.com/office/drawing/2014/main" val="2077517592"/>
                  </a:ext>
                </a:extLst>
              </a:tr>
              <a:tr h="509799">
                <a:tc>
                  <a:txBody>
                    <a:bodyPr/>
                    <a:lstStyle/>
                    <a:p>
                      <a:pPr algn="ctr"/>
                      <a:r>
                        <a:rPr lang="cs-CZ" dirty="0"/>
                        <a:t>6</a:t>
                      </a:r>
                    </a:p>
                  </a:txBody>
                  <a:tcPr anchor="ctr"/>
                </a:tc>
                <a:extLst>
                  <a:ext uri="{0D108BD9-81ED-4DB2-BD59-A6C34878D82A}">
                    <a16:rowId xmlns:a16="http://schemas.microsoft.com/office/drawing/2014/main" val="2236772191"/>
                  </a:ext>
                </a:extLst>
              </a:tr>
              <a:tr h="542164">
                <a:tc>
                  <a:txBody>
                    <a:bodyPr/>
                    <a:lstStyle/>
                    <a:p>
                      <a:pPr algn="ctr"/>
                      <a:r>
                        <a:rPr lang="cs-CZ" dirty="0"/>
                        <a:t>7</a:t>
                      </a:r>
                    </a:p>
                  </a:txBody>
                  <a:tcPr anchor="ctr"/>
                </a:tc>
                <a:extLst>
                  <a:ext uri="{0D108BD9-81ED-4DB2-BD59-A6C34878D82A}">
                    <a16:rowId xmlns:a16="http://schemas.microsoft.com/office/drawing/2014/main" val="1730890350"/>
                  </a:ext>
                </a:extLst>
              </a:tr>
            </a:tbl>
          </a:graphicData>
        </a:graphic>
      </p:graphicFrame>
      <mc:AlternateContent xmlns:mc="http://schemas.openxmlformats.org/markup-compatibility/2006" xmlns:a14="http://schemas.microsoft.com/office/drawing/2010/main">
        <mc:Choice Requires="a14">
          <p:sp>
            <p:nvSpPr>
              <p:cNvPr id="32" name="TextovéPole 31">
                <a:extLst>
                  <a:ext uri="{FF2B5EF4-FFF2-40B4-BE49-F238E27FC236}">
                    <a16:creationId xmlns:a16="http://schemas.microsoft.com/office/drawing/2014/main" id="{108C7D3C-5750-7C8B-F714-89BD1AB12536}"/>
                  </a:ext>
                </a:extLst>
              </p:cNvPr>
              <p:cNvSpPr txBox="1"/>
              <p:nvPr/>
            </p:nvSpPr>
            <p:spPr>
              <a:xfrm>
                <a:off x="6697106" y="179981"/>
                <a:ext cx="4805907" cy="3262432"/>
              </a:xfrm>
              <a:prstGeom prst="rect">
                <a:avLst/>
              </a:prstGeom>
              <a:noFill/>
            </p:spPr>
            <p:txBody>
              <a:bodyPr wrap="square" rtlCol="0">
                <a:spAutoFit/>
              </a:bodyPr>
              <a:lstStyle/>
              <a:p>
                <a:r>
                  <a:rPr lang="cs-CZ" dirty="0"/>
                  <a:t>Pomocí tří bitů (tří žárovek) lze vytvořit osm různých kombinací. </a:t>
                </a:r>
              </a:p>
              <a:p>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3</m:t>
                          </m:r>
                        </m:sup>
                      </m:sSup>
                      <m:r>
                        <a:rPr lang="cs-CZ" b="0" i="1" smtClean="0">
                          <a:latin typeface="Cambria Math" panose="02040503050406030204" pitchFamily="18" charset="0"/>
                        </a:rPr>
                        <m:t>=8</m:t>
                      </m:r>
                    </m:oMath>
                  </m:oMathPara>
                </a14:m>
                <a:endParaRPr lang="cs-CZ" dirty="0"/>
              </a:p>
              <a:p>
                <a:r>
                  <a:rPr lang="cs-CZ" dirty="0"/>
                  <a:t>Pro vytvoření většího počtu kombinací bychom potřebovali více bitů.</a:t>
                </a:r>
              </a:p>
              <a:p>
                <a:endParaRPr lang="cs-CZ" sz="800" dirty="0"/>
              </a:p>
              <a:p>
                <a:r>
                  <a:rPr lang="cs-CZ" dirty="0"/>
                  <a:t>Každou kombinaci lze zapsat jako binární číslo, které je tvořeno pouze dvěma znaky – nulou a jedničkou. Tento způsob zápisu čísel používá </a:t>
                </a:r>
                <a:r>
                  <a:rPr lang="cs-CZ" b="1" dirty="0"/>
                  <a:t>binární neboli dvojkovou číselnou soustavu</a:t>
                </a:r>
                <a:r>
                  <a:rPr lang="cs-CZ" dirty="0"/>
                  <a:t>. Jde o poziční číselnou soustavu, takže hodnota každé číslice závisí na jejím místě (pozici) v zápisu čísla.</a:t>
                </a:r>
              </a:p>
            </p:txBody>
          </p:sp>
        </mc:Choice>
        <mc:Fallback xmlns="">
          <p:sp>
            <p:nvSpPr>
              <p:cNvPr id="32" name="TextovéPole 31">
                <a:extLst>
                  <a:ext uri="{FF2B5EF4-FFF2-40B4-BE49-F238E27FC236}">
                    <a16:creationId xmlns:a16="http://schemas.microsoft.com/office/drawing/2014/main" id="{108C7D3C-5750-7C8B-F714-89BD1AB12536}"/>
                  </a:ext>
                </a:extLst>
              </p:cNvPr>
              <p:cNvSpPr txBox="1">
                <a:spLocks noRot="1" noChangeAspect="1" noMove="1" noResize="1" noEditPoints="1" noAdjustHandles="1" noChangeArrowheads="1" noChangeShapeType="1" noTextEdit="1"/>
              </p:cNvSpPr>
              <p:nvPr/>
            </p:nvSpPr>
            <p:spPr>
              <a:xfrm>
                <a:off x="6697106" y="179981"/>
                <a:ext cx="4805907" cy="3262432"/>
              </a:xfrm>
              <a:prstGeom prst="rect">
                <a:avLst/>
              </a:prstGeom>
              <a:blipFill>
                <a:blip r:embed="rId5"/>
                <a:stretch>
                  <a:fillRect l="-1142" t="-1121" r="-254" b="-2056"/>
                </a:stretch>
              </a:blipFill>
            </p:spPr>
            <p:txBody>
              <a:bodyPr/>
              <a:lstStyle/>
              <a:p>
                <a:r>
                  <a:rPr lang="cs-CZ">
                    <a:noFill/>
                  </a:rPr>
                  <a:t> </a:t>
                </a:r>
              </a:p>
            </p:txBody>
          </p:sp>
        </mc:Fallback>
      </mc:AlternateContent>
      <p:graphicFrame>
        <p:nvGraphicFramePr>
          <p:cNvPr id="33" name="Tabulka 32">
            <a:extLst>
              <a:ext uri="{FF2B5EF4-FFF2-40B4-BE49-F238E27FC236}">
                <a16:creationId xmlns:a16="http://schemas.microsoft.com/office/drawing/2014/main" id="{7CC21AE7-4AFF-DE68-FBD2-EED1C520DAC5}"/>
              </a:ext>
            </a:extLst>
          </p:cNvPr>
          <p:cNvGraphicFramePr>
            <a:graphicFrameLocks noGrp="1"/>
          </p:cNvGraphicFramePr>
          <p:nvPr>
            <p:extLst>
              <p:ext uri="{D42A27DB-BD31-4B8C-83A1-F6EECF244321}">
                <p14:modId xmlns:p14="http://schemas.microsoft.com/office/powerpoint/2010/main" val="1875139470"/>
              </p:ext>
            </p:extLst>
          </p:nvPr>
        </p:nvGraphicFramePr>
        <p:xfrm>
          <a:off x="5364919" y="448435"/>
          <a:ext cx="1204774" cy="2966720"/>
        </p:xfrm>
        <a:graphic>
          <a:graphicData uri="http://schemas.openxmlformats.org/drawingml/2006/table">
            <a:tbl>
              <a:tblPr firstRow="1" bandRow="1">
                <a:tableStyleId>{5940675A-B579-460E-94D1-54222C63F5DA}</a:tableStyleId>
              </a:tblPr>
              <a:tblGrid>
                <a:gridCol w="602387">
                  <a:extLst>
                    <a:ext uri="{9D8B030D-6E8A-4147-A177-3AD203B41FA5}">
                      <a16:colId xmlns:a16="http://schemas.microsoft.com/office/drawing/2014/main" val="4294549800"/>
                    </a:ext>
                  </a:extLst>
                </a:gridCol>
                <a:gridCol w="602387">
                  <a:extLst>
                    <a:ext uri="{9D8B030D-6E8A-4147-A177-3AD203B41FA5}">
                      <a16:colId xmlns:a16="http://schemas.microsoft.com/office/drawing/2014/main" val="108763630"/>
                    </a:ext>
                  </a:extLst>
                </a:gridCol>
              </a:tblGrid>
              <a:tr h="370840">
                <a:tc>
                  <a:txBody>
                    <a:bodyPr/>
                    <a:lstStyle/>
                    <a:p>
                      <a:pPr algn="ctr"/>
                      <a:r>
                        <a:rPr lang="cs-CZ" dirty="0"/>
                        <a:t>0</a:t>
                      </a:r>
                    </a:p>
                  </a:txBody>
                  <a:tcPr anchor="ctr"/>
                </a:tc>
                <a:tc>
                  <a:txBody>
                    <a:bodyPr/>
                    <a:lstStyle/>
                    <a:p>
                      <a:pPr algn="ctr"/>
                      <a:r>
                        <a:rPr lang="cs-CZ" dirty="0"/>
                        <a:t>000</a:t>
                      </a:r>
                    </a:p>
                  </a:txBody>
                  <a:tcPr anchor="ctr"/>
                </a:tc>
                <a:extLst>
                  <a:ext uri="{0D108BD9-81ED-4DB2-BD59-A6C34878D82A}">
                    <a16:rowId xmlns:a16="http://schemas.microsoft.com/office/drawing/2014/main" val="2881171999"/>
                  </a:ext>
                </a:extLst>
              </a:tr>
              <a:tr h="370840">
                <a:tc>
                  <a:txBody>
                    <a:bodyPr/>
                    <a:lstStyle/>
                    <a:p>
                      <a:pPr algn="ctr"/>
                      <a:r>
                        <a:rPr lang="cs-CZ" dirty="0"/>
                        <a:t>1</a:t>
                      </a:r>
                    </a:p>
                  </a:txBody>
                  <a:tcPr anchor="ctr"/>
                </a:tc>
                <a:tc>
                  <a:txBody>
                    <a:bodyPr/>
                    <a:lstStyle/>
                    <a:p>
                      <a:pPr algn="ctr"/>
                      <a:r>
                        <a:rPr lang="cs-CZ" dirty="0"/>
                        <a:t>001</a:t>
                      </a:r>
                    </a:p>
                  </a:txBody>
                  <a:tcPr anchor="ctr"/>
                </a:tc>
                <a:extLst>
                  <a:ext uri="{0D108BD9-81ED-4DB2-BD59-A6C34878D82A}">
                    <a16:rowId xmlns:a16="http://schemas.microsoft.com/office/drawing/2014/main" val="617917509"/>
                  </a:ext>
                </a:extLst>
              </a:tr>
              <a:tr h="370840">
                <a:tc>
                  <a:txBody>
                    <a:bodyPr/>
                    <a:lstStyle/>
                    <a:p>
                      <a:pPr algn="ctr"/>
                      <a:r>
                        <a:rPr lang="cs-CZ" dirty="0"/>
                        <a:t>2</a:t>
                      </a:r>
                    </a:p>
                  </a:txBody>
                  <a:tcPr anchor="ctr"/>
                </a:tc>
                <a:tc>
                  <a:txBody>
                    <a:bodyPr/>
                    <a:lstStyle/>
                    <a:p>
                      <a:pPr algn="ctr"/>
                      <a:r>
                        <a:rPr lang="cs-CZ" dirty="0"/>
                        <a:t>010</a:t>
                      </a:r>
                    </a:p>
                  </a:txBody>
                  <a:tcPr anchor="ctr"/>
                </a:tc>
                <a:extLst>
                  <a:ext uri="{0D108BD9-81ED-4DB2-BD59-A6C34878D82A}">
                    <a16:rowId xmlns:a16="http://schemas.microsoft.com/office/drawing/2014/main" val="3329117741"/>
                  </a:ext>
                </a:extLst>
              </a:tr>
              <a:tr h="370840">
                <a:tc>
                  <a:txBody>
                    <a:bodyPr/>
                    <a:lstStyle/>
                    <a:p>
                      <a:pPr algn="ctr"/>
                      <a:r>
                        <a:rPr lang="cs-CZ" dirty="0"/>
                        <a:t>3</a:t>
                      </a:r>
                    </a:p>
                  </a:txBody>
                  <a:tcPr anchor="ctr"/>
                </a:tc>
                <a:tc>
                  <a:txBody>
                    <a:bodyPr/>
                    <a:lstStyle/>
                    <a:p>
                      <a:pPr algn="ctr"/>
                      <a:r>
                        <a:rPr lang="cs-CZ" dirty="0"/>
                        <a:t>011</a:t>
                      </a:r>
                    </a:p>
                  </a:txBody>
                  <a:tcPr anchor="ctr"/>
                </a:tc>
                <a:extLst>
                  <a:ext uri="{0D108BD9-81ED-4DB2-BD59-A6C34878D82A}">
                    <a16:rowId xmlns:a16="http://schemas.microsoft.com/office/drawing/2014/main" val="3971500674"/>
                  </a:ext>
                </a:extLst>
              </a:tr>
              <a:tr h="370840">
                <a:tc>
                  <a:txBody>
                    <a:bodyPr/>
                    <a:lstStyle/>
                    <a:p>
                      <a:pPr algn="ctr"/>
                      <a:r>
                        <a:rPr lang="cs-CZ" dirty="0"/>
                        <a:t>4</a:t>
                      </a:r>
                    </a:p>
                  </a:txBody>
                  <a:tcPr anchor="ctr"/>
                </a:tc>
                <a:tc>
                  <a:txBody>
                    <a:bodyPr/>
                    <a:lstStyle/>
                    <a:p>
                      <a:pPr algn="ctr"/>
                      <a:r>
                        <a:rPr lang="cs-CZ" dirty="0"/>
                        <a:t>100</a:t>
                      </a:r>
                    </a:p>
                  </a:txBody>
                  <a:tcPr anchor="ctr"/>
                </a:tc>
                <a:extLst>
                  <a:ext uri="{0D108BD9-81ED-4DB2-BD59-A6C34878D82A}">
                    <a16:rowId xmlns:a16="http://schemas.microsoft.com/office/drawing/2014/main" val="3512583773"/>
                  </a:ext>
                </a:extLst>
              </a:tr>
              <a:tr h="370840">
                <a:tc>
                  <a:txBody>
                    <a:bodyPr/>
                    <a:lstStyle/>
                    <a:p>
                      <a:pPr algn="ctr"/>
                      <a:r>
                        <a:rPr lang="cs-CZ" dirty="0"/>
                        <a:t>5</a:t>
                      </a:r>
                    </a:p>
                  </a:txBody>
                  <a:tcPr anchor="ctr"/>
                </a:tc>
                <a:tc>
                  <a:txBody>
                    <a:bodyPr/>
                    <a:lstStyle/>
                    <a:p>
                      <a:pPr algn="ctr"/>
                      <a:r>
                        <a:rPr lang="cs-CZ" dirty="0"/>
                        <a:t>101</a:t>
                      </a:r>
                    </a:p>
                  </a:txBody>
                  <a:tcPr anchor="ctr"/>
                </a:tc>
                <a:extLst>
                  <a:ext uri="{0D108BD9-81ED-4DB2-BD59-A6C34878D82A}">
                    <a16:rowId xmlns:a16="http://schemas.microsoft.com/office/drawing/2014/main" val="3265642226"/>
                  </a:ext>
                </a:extLst>
              </a:tr>
              <a:tr h="370840">
                <a:tc>
                  <a:txBody>
                    <a:bodyPr/>
                    <a:lstStyle/>
                    <a:p>
                      <a:pPr algn="ctr"/>
                      <a:r>
                        <a:rPr lang="cs-CZ" dirty="0"/>
                        <a:t>6</a:t>
                      </a:r>
                    </a:p>
                  </a:txBody>
                  <a:tcPr anchor="ctr"/>
                </a:tc>
                <a:tc>
                  <a:txBody>
                    <a:bodyPr/>
                    <a:lstStyle/>
                    <a:p>
                      <a:pPr algn="ctr"/>
                      <a:r>
                        <a:rPr lang="cs-CZ" dirty="0"/>
                        <a:t>110</a:t>
                      </a:r>
                    </a:p>
                  </a:txBody>
                  <a:tcPr anchor="ctr"/>
                </a:tc>
                <a:extLst>
                  <a:ext uri="{0D108BD9-81ED-4DB2-BD59-A6C34878D82A}">
                    <a16:rowId xmlns:a16="http://schemas.microsoft.com/office/drawing/2014/main" val="1048236764"/>
                  </a:ext>
                </a:extLst>
              </a:tr>
              <a:tr h="370840">
                <a:tc>
                  <a:txBody>
                    <a:bodyPr/>
                    <a:lstStyle/>
                    <a:p>
                      <a:pPr algn="ctr"/>
                      <a:r>
                        <a:rPr lang="cs-CZ" dirty="0"/>
                        <a:t>7</a:t>
                      </a:r>
                    </a:p>
                  </a:txBody>
                  <a:tcPr anchor="ctr"/>
                </a:tc>
                <a:tc>
                  <a:txBody>
                    <a:bodyPr/>
                    <a:lstStyle/>
                    <a:p>
                      <a:pPr algn="ctr"/>
                      <a:r>
                        <a:rPr lang="cs-CZ" dirty="0"/>
                        <a:t>111</a:t>
                      </a:r>
                    </a:p>
                  </a:txBody>
                  <a:tcPr anchor="ctr"/>
                </a:tc>
                <a:extLst>
                  <a:ext uri="{0D108BD9-81ED-4DB2-BD59-A6C34878D82A}">
                    <a16:rowId xmlns:a16="http://schemas.microsoft.com/office/drawing/2014/main" val="1054994372"/>
                  </a:ext>
                </a:extLst>
              </a:tr>
            </a:tbl>
          </a:graphicData>
        </a:graphic>
      </p:graphicFrame>
      <p:sp>
        <p:nvSpPr>
          <p:cNvPr id="34" name="TextovéPole 33">
            <a:extLst>
              <a:ext uri="{FF2B5EF4-FFF2-40B4-BE49-F238E27FC236}">
                <a16:creationId xmlns:a16="http://schemas.microsoft.com/office/drawing/2014/main" id="{D8522E6A-ED83-5510-0C6E-4E4F03C5B876}"/>
              </a:ext>
            </a:extLst>
          </p:cNvPr>
          <p:cNvSpPr txBox="1"/>
          <p:nvPr/>
        </p:nvSpPr>
        <p:spPr>
          <a:xfrm>
            <a:off x="5265117" y="3442413"/>
            <a:ext cx="6546557" cy="1200329"/>
          </a:xfrm>
          <a:prstGeom prst="rect">
            <a:avLst/>
          </a:prstGeom>
          <a:noFill/>
        </p:spPr>
        <p:txBody>
          <a:bodyPr wrap="square" rtlCol="0">
            <a:spAutoFit/>
          </a:bodyPr>
          <a:lstStyle/>
          <a:p>
            <a:r>
              <a:rPr lang="cs-CZ" dirty="0"/>
              <a:t>První komerčně prodávaný počítač byl osmibitový a nazýval se </a:t>
            </a:r>
            <a:r>
              <a:rPr lang="cs-CZ" b="1" dirty="0" err="1"/>
              <a:t>Micral</a:t>
            </a:r>
            <a:r>
              <a:rPr lang="cs-CZ" b="1" dirty="0"/>
              <a:t> N. </a:t>
            </a:r>
            <a:r>
              <a:rPr lang="cs-CZ" dirty="0"/>
              <a:t>Na trh byl uveden  v roce </a:t>
            </a:r>
            <a:r>
              <a:rPr lang="cs-CZ" b="1" dirty="0"/>
              <a:t>1973</a:t>
            </a:r>
            <a:r>
              <a:rPr lang="cs-CZ" dirty="0"/>
              <a:t>. Výraznější rozšíření osobních osmibitových počítačů však nastalo až ve druhé polovině 70. let. </a:t>
            </a:r>
          </a:p>
        </p:txBody>
      </p:sp>
      <p:sp>
        <p:nvSpPr>
          <p:cNvPr id="35" name="Rectangle 1">
            <a:extLst>
              <a:ext uri="{FF2B5EF4-FFF2-40B4-BE49-F238E27FC236}">
                <a16:creationId xmlns:a16="http://schemas.microsoft.com/office/drawing/2014/main" id="{DB15A9E8-A30E-2A92-8478-B1BF603F310A}"/>
              </a:ext>
            </a:extLst>
          </p:cNvPr>
          <p:cNvSpPr>
            <a:spLocks noChangeArrowheads="1"/>
          </p:cNvSpPr>
          <p:nvPr/>
        </p:nvSpPr>
        <p:spPr bwMode="auto">
          <a:xfrm>
            <a:off x="5192172" y="4698683"/>
            <a:ext cx="2851311"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Micral</a:t>
            </a:r>
            <a:r>
              <a:rPr kumimoji="0" lang="cs-CZ" altLang="cs-CZ" sz="1000" b="1" i="0" u="none" strike="noStrike" cap="none" normalizeH="0" baseline="0" dirty="0">
                <a:ln>
                  <a:noFill/>
                </a:ln>
                <a:solidFill>
                  <a:schemeClr val="tx1"/>
                </a:solidFill>
                <a:effectLst/>
                <a:latin typeface="Arial" panose="020B0604020202020204" pitchFamily="34" charset="0"/>
              </a:rPr>
              <a:t> N</a:t>
            </a:r>
            <a:r>
              <a:rPr kumimoji="0" lang="cs-CZ" altLang="cs-CZ" sz="1000" b="0" i="0" u="none" strike="noStrike" cap="none" normalizeH="0" baseline="0" dirty="0">
                <a:ln>
                  <a:noFill/>
                </a:ln>
                <a:solidFill>
                  <a:schemeClr val="tx1"/>
                </a:solidFill>
                <a:effectLst/>
                <a:latin typeface="Arial" panose="020B0604020202020204" pitchFamily="34" charset="0"/>
              </a:rPr>
              <a:t> – 1973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Altair</a:t>
            </a:r>
            <a:r>
              <a:rPr kumimoji="0" lang="cs-CZ" altLang="cs-CZ" sz="1000" b="1" i="0" u="none" strike="noStrike" cap="none" normalizeH="0" baseline="0" dirty="0">
                <a:ln>
                  <a:noFill/>
                </a:ln>
                <a:solidFill>
                  <a:schemeClr val="tx1"/>
                </a:solidFill>
                <a:effectLst/>
                <a:latin typeface="Arial" panose="020B0604020202020204" pitchFamily="34" charset="0"/>
              </a:rPr>
              <a:t> 8800</a:t>
            </a:r>
            <a:r>
              <a:rPr kumimoji="0" lang="cs-CZ" altLang="cs-CZ" sz="1000" b="0" i="0" u="none" strike="noStrike" cap="none" normalizeH="0" baseline="0" dirty="0">
                <a:ln>
                  <a:noFill/>
                </a:ln>
                <a:solidFill>
                  <a:schemeClr val="tx1"/>
                </a:solidFill>
                <a:effectLst/>
                <a:latin typeface="Arial" panose="020B0604020202020204" pitchFamily="34" charset="0"/>
              </a:rPr>
              <a:t> – 1975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Apple I</a:t>
            </a:r>
            <a:r>
              <a:rPr kumimoji="0" lang="cs-CZ" altLang="cs-CZ" sz="1000" b="0" i="0" u="none" strike="noStrike" cap="none" normalizeH="0" baseline="0" dirty="0">
                <a:ln>
                  <a:noFill/>
                </a:ln>
                <a:solidFill>
                  <a:schemeClr val="tx1"/>
                </a:solidFill>
                <a:effectLst/>
                <a:latin typeface="Arial" panose="020B0604020202020204" pitchFamily="34" charset="0"/>
              </a:rPr>
              <a:t> – 1976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Apple II, </a:t>
            </a: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PET, TRS-80</a:t>
            </a:r>
            <a:r>
              <a:rPr kumimoji="0" lang="cs-CZ" altLang="cs-CZ" sz="1000" b="0" i="0" u="none" strike="noStrike" cap="none" normalizeH="0" baseline="0" dirty="0">
                <a:ln>
                  <a:noFill/>
                </a:ln>
                <a:solidFill>
                  <a:schemeClr val="tx1"/>
                </a:solidFill>
                <a:effectLst/>
                <a:latin typeface="Arial" panose="020B0604020202020204" pitchFamily="34" charset="0"/>
              </a:rPr>
              <a:t> – 1977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Atari</a:t>
            </a:r>
            <a:r>
              <a:rPr kumimoji="0" lang="cs-CZ" altLang="cs-CZ" sz="1000" b="1" i="0" u="none" strike="noStrike" cap="none" normalizeH="0" baseline="0" dirty="0">
                <a:ln>
                  <a:noFill/>
                </a:ln>
                <a:solidFill>
                  <a:schemeClr val="tx1"/>
                </a:solidFill>
                <a:effectLst/>
                <a:latin typeface="Arial" panose="020B0604020202020204" pitchFamily="34" charset="0"/>
              </a:rPr>
              <a:t> 400 a </a:t>
            </a:r>
            <a:r>
              <a:rPr kumimoji="0" lang="cs-CZ" altLang="cs-CZ" sz="1000" b="1" i="0" u="none" strike="noStrike" cap="none" normalizeH="0" baseline="0" dirty="0" err="1">
                <a:ln>
                  <a:noFill/>
                </a:ln>
                <a:solidFill>
                  <a:schemeClr val="tx1"/>
                </a:solidFill>
                <a:effectLst/>
                <a:latin typeface="Arial" panose="020B0604020202020204" pitchFamily="34" charset="0"/>
              </a:rPr>
              <a:t>Atari</a:t>
            </a:r>
            <a:r>
              <a:rPr kumimoji="0" lang="cs-CZ" altLang="cs-CZ" sz="1000" b="1" i="0" u="none" strike="noStrike" cap="none" normalizeH="0" baseline="0" dirty="0">
                <a:ln>
                  <a:noFill/>
                </a:ln>
                <a:solidFill>
                  <a:schemeClr val="tx1"/>
                </a:solidFill>
                <a:effectLst/>
                <a:latin typeface="Arial" panose="020B0604020202020204" pitchFamily="34" charset="0"/>
              </a:rPr>
              <a:t> 800</a:t>
            </a:r>
            <a:r>
              <a:rPr kumimoji="0" lang="cs-CZ" altLang="cs-CZ" sz="1000" b="0" i="0" u="none" strike="noStrike" cap="none" normalizeH="0" baseline="0" dirty="0">
                <a:ln>
                  <a:noFill/>
                </a:ln>
                <a:solidFill>
                  <a:schemeClr val="tx1"/>
                </a:solidFill>
                <a:effectLst/>
                <a:latin typeface="Arial" panose="020B0604020202020204" pitchFamily="34" charset="0"/>
              </a:rPr>
              <a:t> – 1979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VIC-20</a:t>
            </a:r>
            <a:r>
              <a:rPr kumimoji="0" lang="cs-CZ" altLang="cs-CZ" sz="1000" b="0" i="0" u="none" strike="noStrike" cap="none" normalizeH="0" baseline="0" dirty="0">
                <a:ln>
                  <a:noFill/>
                </a:ln>
                <a:solidFill>
                  <a:schemeClr val="tx1"/>
                </a:solidFill>
                <a:effectLst/>
                <a:latin typeface="Arial" panose="020B0604020202020204" pitchFamily="34" charset="0"/>
              </a:rPr>
              <a:t> – 1980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ZX81</a:t>
            </a:r>
            <a:r>
              <a:rPr kumimoji="0" lang="cs-CZ" altLang="cs-CZ" sz="1000" b="0" i="0" u="none" strike="noStrike" cap="none" normalizeH="0" baseline="0" dirty="0">
                <a:ln>
                  <a:noFill/>
                </a:ln>
                <a:solidFill>
                  <a:schemeClr val="tx1"/>
                </a:solidFill>
                <a:effectLst/>
                <a:latin typeface="Arial" panose="020B0604020202020204" pitchFamily="34" charset="0"/>
              </a:rPr>
              <a:t> – 1981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a:ln>
                  <a:noFill/>
                </a:ln>
                <a:solidFill>
                  <a:schemeClr val="tx1"/>
                </a:solidFill>
                <a:effectLst/>
                <a:latin typeface="Arial" panose="020B0604020202020204" pitchFamily="34" charset="0"/>
              </a:rPr>
              <a:t>ZX </a:t>
            </a:r>
            <a:r>
              <a:rPr kumimoji="0" lang="cs-CZ" altLang="cs-CZ" sz="1000" b="1" i="0" u="none" strike="noStrike" cap="none" normalizeH="0" baseline="0" dirty="0" err="1">
                <a:ln>
                  <a:noFill/>
                </a:ln>
                <a:solidFill>
                  <a:schemeClr val="tx1"/>
                </a:solidFill>
                <a:effectLst/>
                <a:latin typeface="Arial" panose="020B0604020202020204" pitchFamily="34" charset="0"/>
              </a:rPr>
              <a:t>Spectrum</a:t>
            </a:r>
            <a:r>
              <a:rPr kumimoji="0" lang="cs-CZ" altLang="cs-CZ" sz="1000" b="0" i="0" u="none" strike="noStrike" cap="none" normalizeH="0" baseline="0" dirty="0">
                <a:ln>
                  <a:noFill/>
                </a:ln>
                <a:solidFill>
                  <a:schemeClr val="tx1"/>
                </a:solidFill>
                <a:effectLst/>
                <a:latin typeface="Arial" panose="020B0604020202020204" pitchFamily="34" charset="0"/>
              </a:rPr>
              <a:t> – </a:t>
            </a:r>
            <a:r>
              <a:rPr kumimoji="0" lang="cs-CZ" altLang="cs-CZ" sz="1000" b="1" i="0" u="none" strike="noStrike" cap="none" normalizeH="0" baseline="0" dirty="0">
                <a:ln>
                  <a:noFill/>
                </a:ln>
                <a:solidFill>
                  <a:schemeClr val="tx1"/>
                </a:solidFill>
                <a:effectLst/>
                <a:latin typeface="Arial" panose="020B0604020202020204" pitchFamily="34" charset="0"/>
              </a:rPr>
              <a:t>1982</a:t>
            </a:r>
            <a:r>
              <a:rPr kumimoji="0" lang="cs-CZ" altLang="cs-CZ" sz="1000" b="0" i="0" u="none" strike="noStrike" cap="none" normalizeH="0" baseline="0" dirty="0">
                <a:ln>
                  <a:noFill/>
                </a:ln>
                <a:solidFill>
                  <a:schemeClr val="tx1"/>
                </a:solidFill>
                <a:effectLst/>
                <a:latin typeface="Arial" panose="020B0604020202020204" pitchFamily="34" charset="0"/>
              </a:rPr>
              <a:t> </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000" b="1" i="0" u="none" strike="noStrike" cap="none" normalizeH="0" baseline="0" dirty="0" err="1">
                <a:ln>
                  <a:noFill/>
                </a:ln>
                <a:solidFill>
                  <a:schemeClr val="tx1"/>
                </a:solidFill>
                <a:effectLst/>
                <a:latin typeface="Arial" panose="020B0604020202020204" pitchFamily="34" charset="0"/>
              </a:rPr>
              <a:t>Commodore</a:t>
            </a:r>
            <a:r>
              <a:rPr kumimoji="0" lang="cs-CZ" altLang="cs-CZ" sz="1000" b="1" i="0" u="none" strike="noStrike" cap="none" normalizeH="0" baseline="0" dirty="0">
                <a:ln>
                  <a:noFill/>
                </a:ln>
                <a:solidFill>
                  <a:schemeClr val="tx1"/>
                </a:solidFill>
                <a:effectLst/>
                <a:latin typeface="Arial" panose="020B0604020202020204" pitchFamily="34" charset="0"/>
              </a:rPr>
              <a:t> 64</a:t>
            </a:r>
            <a:r>
              <a:rPr kumimoji="0" lang="cs-CZ" altLang="cs-CZ" sz="1000" b="0" i="0" u="none" strike="noStrike" cap="none" normalizeH="0" baseline="0" dirty="0">
                <a:ln>
                  <a:noFill/>
                </a:ln>
                <a:solidFill>
                  <a:schemeClr val="tx1"/>
                </a:solidFill>
                <a:effectLst/>
                <a:latin typeface="Arial" panose="020B0604020202020204" pitchFamily="34" charset="0"/>
              </a:rPr>
              <a:t> – 1982 </a:t>
            </a:r>
          </a:p>
        </p:txBody>
      </p:sp>
      <p:sp>
        <p:nvSpPr>
          <p:cNvPr id="37" name="TextovéPole 36">
            <a:extLst>
              <a:ext uri="{FF2B5EF4-FFF2-40B4-BE49-F238E27FC236}">
                <a16:creationId xmlns:a16="http://schemas.microsoft.com/office/drawing/2014/main" id="{FE51B83A-2542-7808-76E8-C1FA68EB6C86}"/>
              </a:ext>
            </a:extLst>
          </p:cNvPr>
          <p:cNvSpPr txBox="1"/>
          <p:nvPr/>
        </p:nvSpPr>
        <p:spPr>
          <a:xfrm>
            <a:off x="8132495" y="4437417"/>
            <a:ext cx="3957006" cy="2308324"/>
          </a:xfrm>
          <a:prstGeom prst="rect">
            <a:avLst/>
          </a:prstGeom>
          <a:noFill/>
        </p:spPr>
        <p:txBody>
          <a:bodyPr wrap="square">
            <a:spAutoFit/>
          </a:bodyPr>
          <a:lstStyle/>
          <a:p>
            <a:r>
              <a:rPr lang="cs-CZ" dirty="0"/>
              <a:t>ZX </a:t>
            </a:r>
            <a:r>
              <a:rPr lang="cs-CZ" dirty="0" err="1"/>
              <a:t>Spectrum</a:t>
            </a:r>
            <a:r>
              <a:rPr lang="cs-CZ" dirty="0"/>
              <a:t> vyvinula britská společnost </a:t>
            </a:r>
            <a:r>
              <a:rPr lang="cs-CZ" b="1" dirty="0" err="1"/>
              <a:t>Sinclair</a:t>
            </a:r>
            <a:r>
              <a:rPr lang="cs-CZ" b="1" dirty="0"/>
              <a:t> </a:t>
            </a:r>
            <a:r>
              <a:rPr lang="cs-CZ" b="1" dirty="0" err="1"/>
              <a:t>Research</a:t>
            </a:r>
            <a:r>
              <a:rPr lang="cs-CZ" dirty="0"/>
              <a:t> vedená </a:t>
            </a:r>
            <a:r>
              <a:rPr lang="cs-CZ" dirty="0" err="1"/>
              <a:t>Clivem</a:t>
            </a:r>
            <a:r>
              <a:rPr lang="cs-CZ" dirty="0"/>
              <a:t> </a:t>
            </a:r>
            <a:r>
              <a:rPr lang="cs-CZ" dirty="0" err="1"/>
              <a:t>Sinclairem</a:t>
            </a:r>
            <a:r>
              <a:rPr lang="cs-CZ" dirty="0"/>
              <a:t>. Používal osmibitový mikroprocesor </a:t>
            </a:r>
            <a:r>
              <a:rPr lang="cs-CZ" b="1" dirty="0" err="1"/>
              <a:t>Zilog</a:t>
            </a:r>
            <a:r>
              <a:rPr lang="cs-CZ" b="1" dirty="0"/>
              <a:t> Z80A</a:t>
            </a:r>
            <a:r>
              <a:rPr lang="cs-CZ" dirty="0"/>
              <a:t>, měl zpravidla </a:t>
            </a:r>
            <a:r>
              <a:rPr lang="cs-CZ" b="1" dirty="0"/>
              <a:t>16 nebo 48 kB operační paměti</a:t>
            </a:r>
            <a:r>
              <a:rPr lang="cs-CZ" dirty="0"/>
              <a:t> a programovalo se na něm především v jazyce </a:t>
            </a:r>
            <a:r>
              <a:rPr lang="cs-CZ" b="1" dirty="0"/>
              <a:t>BASIC</a:t>
            </a:r>
            <a:r>
              <a:rPr lang="cs-CZ" dirty="0"/>
              <a:t>. Programy se nejčastěji ukládaly na běžné audiokazety.</a:t>
            </a:r>
          </a:p>
        </p:txBody>
      </p:sp>
      <p:sp>
        <p:nvSpPr>
          <p:cNvPr id="38" name="TextovéPole 37">
            <a:extLst>
              <a:ext uri="{FF2B5EF4-FFF2-40B4-BE49-F238E27FC236}">
                <a16:creationId xmlns:a16="http://schemas.microsoft.com/office/drawing/2014/main" id="{754A0150-FC6C-38BC-A64E-71388F094602}"/>
              </a:ext>
            </a:extLst>
          </p:cNvPr>
          <p:cNvSpPr txBox="1"/>
          <p:nvPr/>
        </p:nvSpPr>
        <p:spPr>
          <a:xfrm>
            <a:off x="636467" y="6416352"/>
            <a:ext cx="3567862" cy="307777"/>
          </a:xfrm>
          <a:prstGeom prst="rect">
            <a:avLst/>
          </a:prstGeom>
          <a:noFill/>
        </p:spPr>
        <p:txBody>
          <a:bodyPr wrap="square" rtlCol="0">
            <a:spAutoFit/>
          </a:bodyPr>
          <a:lstStyle/>
          <a:p>
            <a:r>
              <a:rPr lang="cs-CZ" sz="1400" dirty="0"/>
              <a:t>Převod binárního čísla na dekadické a naopak</a:t>
            </a:r>
          </a:p>
        </p:txBody>
      </p:sp>
      <p:pic>
        <p:nvPicPr>
          <p:cNvPr id="40" name="Obrázek 39">
            <a:hlinkClick r:id="rId6" action="ppaction://hlinksldjump"/>
            <a:extLst>
              <a:ext uri="{FF2B5EF4-FFF2-40B4-BE49-F238E27FC236}">
                <a16:creationId xmlns:a16="http://schemas.microsoft.com/office/drawing/2014/main" id="{F3B3F87A-34E2-6366-D7B5-0F0A2C1495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174" y="6292254"/>
            <a:ext cx="601293" cy="554187"/>
          </a:xfrm>
          <a:prstGeom prst="rect">
            <a:avLst/>
          </a:prstGeom>
        </p:spPr>
      </p:pic>
    </p:spTree>
    <p:extLst>
      <p:ext uri="{BB962C8B-B14F-4D97-AF65-F5344CB8AC3E}">
        <p14:creationId xmlns:p14="http://schemas.microsoft.com/office/powerpoint/2010/main" val="242389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12D9A4F1-1593-5DEB-06F0-EBBCA6FD1792}"/>
                  </a:ext>
                </a:extLst>
              </p:cNvPr>
              <p:cNvSpPr>
                <a:spLocks noChangeArrowheads="1"/>
              </p:cNvSpPr>
              <p:nvPr/>
            </p:nvSpPr>
            <p:spPr bwMode="auto">
              <a:xfrm>
                <a:off x="284863" y="226046"/>
                <a:ext cx="11622273" cy="353943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Bajt – skupina osmi bitů</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Každý bit může nabývat hodnoty </a:t>
                </a:r>
                <a:r>
                  <a:rPr kumimoji="0" lang="cs-CZ" altLang="cs-CZ" sz="1600" b="1" i="0" u="none" strike="noStrike" cap="none" normalizeH="0" baseline="0" dirty="0">
                    <a:ln>
                      <a:noFill/>
                    </a:ln>
                    <a:solidFill>
                      <a:schemeClr val="tx1"/>
                    </a:solidFill>
                    <a:effectLst/>
                    <a:latin typeface="Arial" panose="020B0604020202020204" pitchFamily="34" charset="0"/>
                  </a:rPr>
                  <a:t>0 nebo 1</a:t>
                </a:r>
                <a:r>
                  <a:rPr kumimoji="0" lang="cs-CZ" altLang="cs-CZ" sz="1600" b="0" i="0" u="none" strike="noStrike" cap="none" normalizeH="0" baseline="0" dirty="0">
                    <a:ln>
                      <a:noFill/>
                    </a:ln>
                    <a:solidFill>
                      <a:schemeClr val="tx1"/>
                    </a:solidFill>
                    <a:effectLst/>
                    <a:latin typeface="Arial" panose="020B0604020202020204" pitchFamily="34" charset="0"/>
                  </a:rPr>
                  <a:t>. Osm bitů proto umožňuje vytvořit:</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p>
                        <m:sSup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pPr>
                        <m:e>
                          <m:r>
                            <a:rPr kumimoji="0" lang="cs-CZ" altLang="cs-CZ" sz="1600" b="0" i="1" u="none" strike="noStrike" cap="none" normalizeH="0" baseline="0" smtClean="0">
                              <a:ln>
                                <a:noFill/>
                              </a:ln>
                              <a:solidFill>
                                <a:schemeClr val="tx1"/>
                              </a:solidFill>
                              <a:effectLst/>
                              <a:latin typeface="Cambria Math" panose="02040503050406030204" pitchFamily="18" charset="0"/>
                            </a:rPr>
                            <m:t>2</m:t>
                          </m:r>
                        </m:e>
                        <m:sup>
                          <m:r>
                            <a:rPr kumimoji="0" lang="cs-CZ" altLang="cs-CZ" sz="1600" b="0" i="1" u="none" strike="noStrike" cap="none" normalizeH="0" baseline="0" smtClean="0">
                              <a:ln>
                                <a:noFill/>
                              </a:ln>
                              <a:solidFill>
                                <a:schemeClr val="tx1"/>
                              </a:solidFill>
                              <a:effectLst/>
                              <a:latin typeface="Cambria Math" panose="02040503050406030204" pitchFamily="18" charset="0"/>
                            </a:rPr>
                            <m:t>8</m:t>
                          </m:r>
                        </m:sup>
                      </m:sSup>
                      <m:r>
                        <a:rPr kumimoji="0" lang="cs-CZ" altLang="cs-CZ" sz="1600" b="0" i="1" u="none" strike="noStrike" cap="none" normalizeH="0" baseline="0" smtClean="0">
                          <a:ln>
                            <a:noFill/>
                          </a:ln>
                          <a:solidFill>
                            <a:schemeClr val="tx1"/>
                          </a:solidFill>
                          <a:effectLst/>
                          <a:latin typeface="Cambria Math" panose="02040503050406030204" pitchFamily="18" charset="0"/>
                        </a:rPr>
                        <m:t>=256</m:t>
                      </m:r>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různých kombinací, od:</a:t>
                </a:r>
                <a:endParaRPr lang="cs-CZ" altLang="cs-CZ" sz="16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bPr>
                        <m:e>
                          <m:r>
                            <a:rPr kumimoji="0" lang="cs-CZ" altLang="cs-CZ" sz="1600" b="0" i="1" u="none" strike="noStrike" cap="none" normalizeH="0" baseline="0" smtClean="0">
                              <a:ln>
                                <a:noFill/>
                              </a:ln>
                              <a:solidFill>
                                <a:schemeClr val="tx1"/>
                              </a:solidFill>
                              <a:effectLst/>
                              <a:latin typeface="Cambria Math" panose="02040503050406030204" pitchFamily="18" charset="0"/>
                            </a:rPr>
                            <m:t>00000000</m:t>
                          </m:r>
                        </m:e>
                        <m:sub>
                          <m:r>
                            <a:rPr kumimoji="0" lang="cs-CZ" altLang="cs-CZ" sz="16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do:</a:t>
                </a:r>
                <a:endParaRPr lang="cs-CZ" altLang="cs-CZ" sz="16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600" b="0" i="1" u="none" strike="noStrike" cap="none" normalizeH="0" baseline="0" smtClean="0">
                              <a:ln>
                                <a:noFill/>
                              </a:ln>
                              <a:solidFill>
                                <a:schemeClr val="tx1"/>
                              </a:solidFill>
                              <a:effectLst/>
                              <a:latin typeface="Cambria Math" panose="02040503050406030204" pitchFamily="18" charset="0"/>
                            </a:rPr>
                          </m:ctrlPr>
                        </m:sSubPr>
                        <m:e>
                          <m:r>
                            <a:rPr kumimoji="0" lang="cs-CZ" altLang="cs-CZ" sz="1600" b="0" i="1" u="none" strike="noStrike" cap="none" normalizeH="0" baseline="0" smtClean="0">
                              <a:ln>
                                <a:noFill/>
                              </a:ln>
                              <a:solidFill>
                                <a:schemeClr val="tx1"/>
                              </a:solidFill>
                              <a:effectLst/>
                              <a:latin typeface="Cambria Math" panose="02040503050406030204" pitchFamily="18" charset="0"/>
                            </a:rPr>
                            <m:t>11111111</m:t>
                          </m:r>
                        </m:e>
                        <m:sub>
                          <m:r>
                            <a:rPr kumimoji="0" lang="cs-CZ" altLang="cs-CZ" sz="16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Těmito kombinacemi lze vyjádřit například celá čísla od </a:t>
                </a:r>
                <a:r>
                  <a:rPr kumimoji="0" lang="cs-CZ" altLang="cs-CZ" sz="1600" b="1" i="0" u="none" strike="noStrike" cap="none" normalizeH="0" baseline="0" dirty="0">
                    <a:ln>
                      <a:noFill/>
                    </a:ln>
                    <a:solidFill>
                      <a:schemeClr val="tx1"/>
                    </a:solidFill>
                    <a:effectLst/>
                    <a:latin typeface="Arial" panose="020B0604020202020204" pitchFamily="34" charset="0"/>
                  </a:rPr>
                  <a:t>0 do 255</a:t>
                </a:r>
                <a:r>
                  <a:rPr kumimoji="0" lang="cs-CZ" altLang="cs-CZ" sz="1600" b="0" i="0" u="none" strike="noStrike" cap="none" normalizeH="0" baseline="0" dirty="0">
                    <a:ln>
                      <a:noFill/>
                    </a:ln>
                    <a:solidFill>
                      <a:schemeClr val="tx1"/>
                    </a:solidFill>
                    <a:effectLst/>
                    <a:latin typeface="Arial" panose="020B0604020202020204" pitchFamily="34" charset="0"/>
                  </a:rPr>
                  <a:t> nebo kódy znaků.</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Protože jeden bit je pro běžné ukládání dat příliš malý, seskupují se bity do větších celků. </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Základním celkem je </a:t>
                </a:r>
                <a:r>
                  <a:rPr kumimoji="0" lang="cs-CZ" altLang="cs-CZ" sz="1600" b="1" i="0" u="none" strike="noStrike" cap="none" normalizeH="0" baseline="0" dirty="0">
                    <a:ln>
                      <a:noFill/>
                    </a:ln>
                    <a:solidFill>
                      <a:schemeClr val="tx1"/>
                    </a:solidFill>
                    <a:effectLst/>
                    <a:latin typeface="Arial" panose="020B0604020202020204" pitchFamily="34" charset="0"/>
                  </a:rPr>
                  <a:t>bajt</a:t>
                </a:r>
                <a:r>
                  <a:rPr kumimoji="0" lang="cs-CZ" altLang="cs-CZ" sz="1600" b="0" i="0" u="none" strike="noStrike" cap="none" normalizeH="0" baseline="0" dirty="0">
                    <a:ln>
                      <a:noFill/>
                    </a:ln>
                    <a:solidFill>
                      <a:schemeClr val="tx1"/>
                    </a:solidFill>
                    <a:effectLst/>
                    <a:latin typeface="Arial" panose="020B0604020202020204" pitchFamily="34" charset="0"/>
                  </a:rPr>
                  <a:t> (anglicky </a:t>
                </a:r>
                <a:r>
                  <a:rPr kumimoji="0" lang="cs-CZ" altLang="cs-CZ" sz="1600" b="0" i="1" u="none" strike="noStrike" cap="none" normalizeH="0" baseline="0" dirty="0">
                    <a:ln>
                      <a:noFill/>
                    </a:ln>
                    <a:solidFill>
                      <a:schemeClr val="tx1"/>
                    </a:solidFill>
                    <a:effectLst/>
                    <a:latin typeface="Arial" panose="020B0604020202020204" pitchFamily="34" charset="0"/>
                  </a:rPr>
                  <a:t>byte</a:t>
                </a:r>
                <a:r>
                  <a:rPr kumimoji="0" lang="cs-CZ" altLang="cs-CZ" sz="1600" b="0" i="0" u="none" strike="noStrike" cap="none" normalizeH="0" baseline="0" dirty="0">
                    <a:ln>
                      <a:noFill/>
                    </a:ln>
                    <a:solidFill>
                      <a:schemeClr val="tx1"/>
                    </a:solidFill>
                    <a:effectLst/>
                    <a:latin typeface="Arial" panose="020B0604020202020204" pitchFamily="34" charset="0"/>
                  </a:rPr>
                  <a:t>).</a:t>
                </a: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r>
                        <a:rPr kumimoji="0" lang="cs-CZ" altLang="cs-CZ" sz="1600" b="0" i="1" u="none" strike="noStrike" cap="none" normalizeH="0" baseline="0" smtClean="0">
                          <a:ln>
                            <a:noFill/>
                          </a:ln>
                          <a:solidFill>
                            <a:schemeClr val="tx1"/>
                          </a:solidFill>
                          <a:effectLst/>
                          <a:latin typeface="Cambria Math" panose="02040503050406030204" pitchFamily="18" charset="0"/>
                        </a:rPr>
                        <m:t>1 </m:t>
                      </m:r>
                      <m:r>
                        <m:rPr>
                          <m:sty m:val="p"/>
                        </m:rPr>
                        <a:rPr kumimoji="0" lang="cs-CZ" altLang="cs-CZ" sz="1600" b="0" i="0" u="none" strike="noStrike" cap="none" normalizeH="0" baseline="0" smtClean="0">
                          <a:ln>
                            <a:noFill/>
                          </a:ln>
                          <a:solidFill>
                            <a:schemeClr val="tx1"/>
                          </a:solidFill>
                          <a:effectLst/>
                          <a:latin typeface="Cambria Math" panose="02040503050406030204" pitchFamily="18" charset="0"/>
                        </a:rPr>
                        <m:t>B</m:t>
                      </m:r>
                      <m:r>
                        <a:rPr kumimoji="0" lang="cs-CZ" altLang="cs-CZ" sz="1600" b="0" i="0" u="none" strike="noStrike" cap="none" normalizeH="0" baseline="0" smtClean="0">
                          <a:ln>
                            <a:noFill/>
                          </a:ln>
                          <a:solidFill>
                            <a:schemeClr val="tx1"/>
                          </a:solidFill>
                          <a:effectLst/>
                          <a:latin typeface="Cambria Math" panose="02040503050406030204" pitchFamily="18" charset="0"/>
                        </a:rPr>
                        <m:t>=8 </m:t>
                      </m:r>
                      <m:r>
                        <m:rPr>
                          <m:sty m:val="p"/>
                        </m:rPr>
                        <a:rPr kumimoji="0" lang="cs-CZ" altLang="cs-CZ" sz="1600" b="0" i="0" u="none" strike="noStrike" cap="none" normalizeH="0" baseline="0" smtClean="0">
                          <a:ln>
                            <a:noFill/>
                          </a:ln>
                          <a:solidFill>
                            <a:schemeClr val="tx1"/>
                          </a:solidFill>
                          <a:effectLst/>
                          <a:latin typeface="Cambria Math" panose="02040503050406030204" pitchFamily="18" charset="0"/>
                        </a:rPr>
                        <m:t>bit</m:t>
                      </m:r>
                      <m:r>
                        <a:rPr kumimoji="0" lang="cs-CZ" altLang="cs-CZ" sz="1600" b="0" i="0" u="none" strike="noStrike" cap="none" normalizeH="0" baseline="0" smtClean="0">
                          <a:ln>
                            <a:noFill/>
                          </a:ln>
                          <a:solidFill>
                            <a:schemeClr val="tx1"/>
                          </a:solidFill>
                          <a:effectLst/>
                          <a:latin typeface="Cambria Math" panose="02040503050406030204" pitchFamily="18" charset="0"/>
                        </a:rPr>
                        <m:t>ů</m:t>
                      </m:r>
                    </m:oMath>
                  </m:oMathPara>
                </a14:m>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Bajt</a:t>
                </a:r>
                <a:r>
                  <a:rPr kumimoji="0" lang="cs-CZ" altLang="cs-CZ" sz="1600" b="0" i="0" u="none" strike="noStrike" cap="none" normalizeH="0" baseline="0" dirty="0">
                    <a:ln>
                      <a:noFill/>
                    </a:ln>
                    <a:solidFill>
                      <a:schemeClr val="tx1"/>
                    </a:solidFill>
                    <a:effectLst/>
                    <a:latin typeface="Arial" panose="020B0604020202020204" pitchFamily="34" charset="0"/>
                  </a:rPr>
                  <a:t> se značkou </a:t>
                </a:r>
                <a:r>
                  <a:rPr kumimoji="0" lang="cs-CZ" altLang="cs-CZ" sz="1600" b="1" i="0" u="none" strike="noStrike" cap="none" normalizeH="0" baseline="0" dirty="0">
                    <a:ln>
                      <a:noFill/>
                    </a:ln>
                    <a:solidFill>
                      <a:schemeClr val="tx1"/>
                    </a:solidFill>
                    <a:effectLst/>
                    <a:latin typeface="Arial" panose="020B0604020202020204" pitchFamily="34" charset="0"/>
                  </a:rPr>
                  <a:t>B</a:t>
                </a:r>
                <a:r>
                  <a:rPr kumimoji="0" lang="cs-CZ" altLang="cs-CZ" sz="1600" b="0" i="0" u="none" strike="noStrike" cap="none" normalizeH="0" baseline="0" dirty="0">
                    <a:ln>
                      <a:noFill/>
                    </a:ln>
                    <a:solidFill>
                      <a:schemeClr val="tx1"/>
                    </a:solidFill>
                    <a:effectLst/>
                    <a:latin typeface="Arial" panose="020B0604020202020204" pitchFamily="34" charset="0"/>
                  </a:rPr>
                  <a:t> je jednotka množství digitálních dat tvořená osmi bity.</a:t>
                </a:r>
              </a:p>
            </p:txBody>
          </p:sp>
        </mc:Choice>
        <mc:Fallback xmlns="">
          <p:sp>
            <p:nvSpPr>
              <p:cNvPr id="2" name="Rectangle 1">
                <a:extLst>
                  <a:ext uri="{FF2B5EF4-FFF2-40B4-BE49-F238E27FC236}">
                    <a16:creationId xmlns:a16="http://schemas.microsoft.com/office/drawing/2014/main" id="{12D9A4F1-1593-5DEB-06F0-EBBCA6FD1792}"/>
                  </a:ext>
                </a:extLst>
              </p:cNvPr>
              <p:cNvSpPr>
                <a:spLocks noRot="1" noChangeAspect="1" noMove="1" noResize="1" noEditPoints="1" noAdjustHandles="1" noChangeArrowheads="1" noChangeShapeType="1" noTextEdit="1"/>
              </p:cNvSpPr>
              <p:nvPr/>
            </p:nvSpPr>
            <p:spPr bwMode="auto">
              <a:xfrm>
                <a:off x="284863" y="226046"/>
                <a:ext cx="11622273" cy="3539430"/>
              </a:xfrm>
              <a:prstGeom prst="rect">
                <a:avLst/>
              </a:prstGeom>
              <a:blipFill>
                <a:blip r:embed="rId2"/>
                <a:stretch>
                  <a:fillRect l="-315" b="-172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p:sp>
        <p:nvSpPr>
          <p:cNvPr id="3" name="TextovéPole 2">
            <a:extLst>
              <a:ext uri="{FF2B5EF4-FFF2-40B4-BE49-F238E27FC236}">
                <a16:creationId xmlns:a16="http://schemas.microsoft.com/office/drawing/2014/main" id="{480030A4-B8B9-4831-FB1B-7E4AC3F77C5D}"/>
              </a:ext>
            </a:extLst>
          </p:cNvPr>
          <p:cNvSpPr txBox="1"/>
          <p:nvPr/>
        </p:nvSpPr>
        <p:spPr>
          <a:xfrm>
            <a:off x="284863" y="4206685"/>
            <a:ext cx="11513489" cy="646331"/>
          </a:xfrm>
          <a:prstGeom prst="rect">
            <a:avLst/>
          </a:prstGeom>
          <a:noFill/>
        </p:spPr>
        <p:txBody>
          <a:bodyPr wrap="square" rtlCol="0">
            <a:spAutoFit/>
          </a:bodyPr>
          <a:lstStyle/>
          <a:p>
            <a:r>
              <a:rPr lang="cs-CZ" dirty="0">
                <a:latin typeface="Arial" panose="020B0604020202020204" pitchFamily="34" charset="0"/>
              </a:rPr>
              <a:t>Příklad: velikost binárního zápisu</a:t>
            </a:r>
          </a:p>
          <a:p>
            <a:pPr algn="ctr"/>
            <a:r>
              <a:rPr lang="cs-CZ" dirty="0"/>
              <a:t>1001 1111 0101 1010</a:t>
            </a:r>
          </a:p>
        </p:txBody>
      </p:sp>
      <p:sp>
        <p:nvSpPr>
          <p:cNvPr id="4" name="Rectangle 1">
            <a:extLst>
              <a:ext uri="{FF2B5EF4-FFF2-40B4-BE49-F238E27FC236}">
                <a16:creationId xmlns:a16="http://schemas.microsoft.com/office/drawing/2014/main" id="{A0C80865-6776-6429-632F-8F9470AFB358}"/>
              </a:ext>
            </a:extLst>
          </p:cNvPr>
          <p:cNvSpPr>
            <a:spLocks noChangeArrowheads="1"/>
          </p:cNvSpPr>
          <p:nvPr/>
        </p:nvSpPr>
        <p:spPr bwMode="auto">
          <a:xfrm>
            <a:off x="284863" y="4912561"/>
            <a:ext cx="1151348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Číslo obsahuje 16 binárních číslic, tedy:</a:t>
            </a:r>
            <a:endParaRPr lang="cs-CZ" altLang="cs-CZ" sz="800" dirty="0">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16 bitů</a:t>
            </a: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Protože jeden bajt obsahuje 8 bitů:</a:t>
            </a:r>
            <a:endParaRPr lang="cs-CZ" altLang="cs-CZ" sz="800" dirty="0">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16 : 8 = 2 bajty</a:t>
            </a:r>
            <a:endParaRPr lang="cs-CZ" altLang="cs-CZ" sz="8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Arial" panose="020B0604020202020204" pitchFamily="34" charset="0"/>
              </a:rPr>
              <a:t>Tento binární zápis zabírá 16 bitů, tedy 2 bajty.</a:t>
            </a:r>
          </a:p>
        </p:txBody>
      </p:sp>
      <p:sp>
        <p:nvSpPr>
          <p:cNvPr id="5" name="Rectangle 2">
            <a:extLst>
              <a:ext uri="{FF2B5EF4-FFF2-40B4-BE49-F238E27FC236}">
                <a16:creationId xmlns:a16="http://schemas.microsoft.com/office/drawing/2014/main" id="{2EA7A3C3-B8B7-902D-B6AD-EF3903746F03}"/>
              </a:ext>
            </a:extLst>
          </p:cNvPr>
          <p:cNvSpPr>
            <a:spLocks noChangeArrowheads="1"/>
          </p:cNvSpPr>
          <p:nvPr/>
        </p:nvSpPr>
        <p:spPr bwMode="auto">
          <a:xfrm>
            <a:off x="8503978" y="3128463"/>
            <a:ext cx="3403158" cy="1754326"/>
          </a:xfrm>
          <a:prstGeom prst="rect">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dirty="0">
                <a:ln>
                  <a:noFill/>
                </a:ln>
                <a:solidFill>
                  <a:schemeClr val="tx1"/>
                </a:solidFill>
                <a:effectLst/>
                <a:latin typeface="Arial" panose="020B0604020202020204" pitchFamily="34" charset="0"/>
              </a:rPr>
              <a:t>Doporučuji psát:</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1" i="0" u="none" strike="noStrike" cap="none" normalizeH="0" baseline="0" dirty="0">
                <a:ln>
                  <a:noFill/>
                </a:ln>
                <a:solidFill>
                  <a:schemeClr val="tx1"/>
                </a:solidFill>
                <a:effectLst/>
                <a:latin typeface="Arial" panose="020B0604020202020204" pitchFamily="34" charset="0"/>
              </a:rPr>
              <a:t>bajt</a:t>
            </a:r>
            <a:r>
              <a:rPr kumimoji="0" lang="cs-CZ" altLang="cs-CZ" sz="1800" b="0" i="0" u="none" strike="noStrike" cap="none" normalizeH="0" baseline="0" dirty="0">
                <a:ln>
                  <a:noFill/>
                </a:ln>
                <a:solidFill>
                  <a:schemeClr val="tx1"/>
                </a:solidFill>
                <a:effectLst/>
                <a:latin typeface="Arial" panose="020B0604020202020204" pitchFamily="34" charset="0"/>
              </a:rPr>
              <a:t> s malým počátečním písmenem,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anglicky </a:t>
            </a:r>
            <a:r>
              <a:rPr kumimoji="0" lang="cs-CZ" altLang="cs-CZ" sz="1800" b="1" i="1" u="none" strike="noStrike" cap="none" normalizeH="0" baseline="0" dirty="0">
                <a:ln>
                  <a:noFill/>
                </a:ln>
                <a:solidFill>
                  <a:schemeClr val="tx1"/>
                </a:solidFill>
                <a:effectLst/>
                <a:latin typeface="Arial" panose="020B0604020202020204" pitchFamily="34" charset="0"/>
              </a:rPr>
              <a:t>byte</a:t>
            </a:r>
            <a:r>
              <a:rPr kumimoji="0" lang="cs-CZ" altLang="cs-CZ" sz="1800" b="0" i="0" u="none" strike="noStrike" cap="none" normalizeH="0" baseline="0" dirty="0">
                <a:ln>
                  <a:noFill/>
                </a:ln>
                <a:solidFill>
                  <a:schemeClr val="tx1"/>
                </a:solidFill>
                <a:effectLst/>
                <a:latin typeface="Arial" panose="020B0604020202020204" pitchFamily="34" charset="0"/>
              </a:rPr>
              <a:t>, nikoli </a:t>
            </a:r>
            <a:r>
              <a:rPr kumimoji="0" lang="cs-CZ" altLang="cs-CZ" b="0" i="0" u="none" strike="noStrike" cap="none" normalizeH="0" baseline="0" dirty="0">
                <a:ln>
                  <a:noFill/>
                </a:ln>
                <a:solidFill>
                  <a:schemeClr val="tx1"/>
                </a:solidFill>
                <a:effectLst/>
                <a:latin typeface="Arial Unicode MS"/>
              </a:rPr>
              <a:t>BYTE</a:t>
            </a:r>
            <a:r>
              <a:rPr kumimoji="0" lang="cs-CZ" altLang="cs-CZ" b="0" i="0" u="none" strike="noStrike" cap="none" normalizeH="0" baseline="0" dirty="0">
                <a:ln>
                  <a:noFill/>
                </a:ln>
                <a:solidFill>
                  <a:schemeClr val="tx1"/>
                </a:solidFill>
                <a:effectLst/>
              </a:rPr>
              <a:t>,</a:t>
            </a:r>
            <a:r>
              <a:rPr kumimoji="0" lang="cs-CZ" altLang="cs-CZ" sz="1000" b="0" i="0" u="none" strike="noStrike" cap="none" normalizeH="0" baseline="0" dirty="0">
                <a:ln>
                  <a:noFill/>
                </a:ln>
                <a:solidFill>
                  <a:schemeClr val="tx1"/>
                </a:solidFill>
                <a:effectLst/>
              </a:rPr>
              <a:t> </a:t>
            </a:r>
            <a:endParaRPr kumimoji="0" lang="cs-CZ" altLang="cs-CZ" sz="1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správně </a:t>
            </a:r>
            <a:r>
              <a:rPr kumimoji="0" lang="cs-CZ" altLang="cs-CZ" sz="1800" b="1" i="0" u="none" strike="noStrike" cap="none" normalizeH="0" baseline="0" dirty="0">
                <a:ln>
                  <a:noFill/>
                </a:ln>
                <a:solidFill>
                  <a:schemeClr val="tx1"/>
                </a:solidFill>
                <a:effectLst/>
                <a:latin typeface="Arial" panose="020B0604020202020204" pitchFamily="34" charset="0"/>
              </a:rPr>
              <a:t>8 bitů</a:t>
            </a:r>
            <a:r>
              <a:rPr kumimoji="0" lang="cs-CZ" altLang="cs-CZ" sz="1800" b="0" i="0" u="none" strike="noStrike" cap="none" normalizeH="0" baseline="0" dirty="0">
                <a:ln>
                  <a:noFill/>
                </a:ln>
                <a:solidFill>
                  <a:schemeClr val="tx1"/>
                </a:solidFill>
                <a:effectLst/>
                <a:latin typeface="Arial" panose="020B0604020202020204" pitchFamily="34" charset="0"/>
              </a:rPr>
              <a:t>, nikoli „8 bit“.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cxnSp>
        <p:nvCxnSpPr>
          <p:cNvPr id="7" name="Přímá spojnice 6">
            <a:extLst>
              <a:ext uri="{FF2B5EF4-FFF2-40B4-BE49-F238E27FC236}">
                <a16:creationId xmlns:a16="http://schemas.microsoft.com/office/drawing/2014/main" id="{CD34D6FB-55B0-AF41-AFE5-40C9ED700E3C}"/>
              </a:ext>
            </a:extLst>
          </p:cNvPr>
          <p:cNvCxnSpPr/>
          <p:nvPr/>
        </p:nvCxnSpPr>
        <p:spPr>
          <a:xfrm flipV="1">
            <a:off x="284863" y="4029480"/>
            <a:ext cx="796720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1103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D3141E8A-882E-0FF9-D5CB-5A695A3186F5}"/>
              </a:ext>
            </a:extLst>
          </p:cNvPr>
          <p:cNvSpPr txBox="1"/>
          <p:nvPr/>
        </p:nvSpPr>
        <p:spPr>
          <a:xfrm>
            <a:off x="144118" y="173142"/>
            <a:ext cx="4784696" cy="338554"/>
          </a:xfrm>
          <a:prstGeom prst="rect">
            <a:avLst/>
          </a:prstGeom>
          <a:noFill/>
        </p:spPr>
        <p:txBody>
          <a:bodyPr wrap="square">
            <a:spAutoFit/>
          </a:bodyPr>
          <a:lstStyle/>
          <a:p>
            <a:r>
              <a:rPr lang="pl-PL" sz="1600" b="1" dirty="0">
                <a:latin typeface="Arial" panose="020B0604020202020204" pitchFamily="34" charset="0"/>
              </a:rPr>
              <a:t>Co znamená 32bitový a 64bitový systém?</a:t>
            </a:r>
            <a:endParaRPr lang="cs-CZ" sz="1600" b="1" dirty="0">
              <a:latin typeface="Arial" panose="020B0604020202020204" pitchFamily="34" charset="0"/>
            </a:endParaRPr>
          </a:p>
        </p:txBody>
      </p:sp>
      <p:sp>
        <p:nvSpPr>
          <p:cNvPr id="4" name="Rectangle 1">
            <a:extLst>
              <a:ext uri="{FF2B5EF4-FFF2-40B4-BE49-F238E27FC236}">
                <a16:creationId xmlns:a16="http://schemas.microsoft.com/office/drawing/2014/main" id="{E589C662-2ADC-482A-5221-8B1BD680395C}"/>
              </a:ext>
            </a:extLst>
          </p:cNvPr>
          <p:cNvSpPr>
            <a:spLocks noChangeArrowheads="1"/>
          </p:cNvSpPr>
          <p:nvPr/>
        </p:nvSpPr>
        <p:spPr bwMode="auto">
          <a:xfrm>
            <a:off x="144117" y="564203"/>
            <a:ext cx="1142461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Označení </a:t>
            </a:r>
            <a:r>
              <a:rPr kumimoji="0" lang="cs-CZ" altLang="cs-CZ" sz="1600" b="1" i="0" u="none" strike="noStrike" cap="none" normalizeH="0" baseline="0" dirty="0">
                <a:ln>
                  <a:noFill/>
                </a:ln>
                <a:solidFill>
                  <a:schemeClr val="tx1"/>
                </a:solidFill>
                <a:effectLst/>
                <a:latin typeface="Arial" panose="020B0604020202020204" pitchFamily="34" charset="0"/>
              </a:rPr>
              <a:t>32bitový</a:t>
            </a:r>
            <a:r>
              <a:rPr kumimoji="0" lang="cs-CZ" altLang="cs-CZ" sz="1600" b="0" i="0" u="none" strike="noStrike" cap="none" normalizeH="0" baseline="0" dirty="0">
                <a:ln>
                  <a:noFill/>
                </a:ln>
                <a:solidFill>
                  <a:schemeClr val="tx1"/>
                </a:solidFill>
                <a:effectLst/>
                <a:latin typeface="Arial" panose="020B0604020202020204" pitchFamily="34" charset="0"/>
              </a:rPr>
              <a:t> nebo </a:t>
            </a:r>
            <a:r>
              <a:rPr kumimoji="0" lang="cs-CZ" altLang="cs-CZ" sz="1600" b="1" i="0" u="none" strike="noStrike" cap="none" normalizeH="0" baseline="0" dirty="0">
                <a:ln>
                  <a:noFill/>
                </a:ln>
                <a:solidFill>
                  <a:schemeClr val="tx1"/>
                </a:solidFill>
                <a:effectLst/>
                <a:latin typeface="Arial" panose="020B0604020202020204" pitchFamily="34" charset="0"/>
              </a:rPr>
              <a:t>64bitový</a:t>
            </a:r>
            <a:r>
              <a:rPr kumimoji="0" lang="cs-CZ" altLang="cs-CZ" sz="1600" b="0" i="0" u="none" strike="noStrike" cap="none" normalizeH="0" baseline="0" dirty="0">
                <a:ln>
                  <a:noFill/>
                </a:ln>
                <a:solidFill>
                  <a:schemeClr val="tx1"/>
                </a:solidFill>
                <a:effectLst/>
                <a:latin typeface="Arial" panose="020B0604020202020204" pitchFamily="34" charset="0"/>
              </a:rPr>
              <a:t> vyjadřuje především to, s jak velkými binárními hodnotami dokáže procesor běžně pracovat během jedné operace a jakým způsobem adresuje operační paměť.</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CF24DF47-0771-0D50-F7E5-F05073B8BEF4}"/>
                  </a:ext>
                </a:extLst>
              </p:cNvPr>
              <p:cNvSpPr txBox="1"/>
              <p:nvPr/>
            </p:nvSpPr>
            <p:spPr>
              <a:xfrm>
                <a:off x="144118" y="1295212"/>
                <a:ext cx="11903764" cy="1906099"/>
              </a:xfrm>
              <a:prstGeom prst="rect">
                <a:avLst/>
              </a:prstGeom>
              <a:noFill/>
            </p:spPr>
            <p:txBody>
              <a:bodyPr wrap="square">
                <a:spAutoFit/>
              </a:bodyPr>
              <a:lstStyle/>
              <a:p>
                <a:pPr>
                  <a:buNone/>
                </a:pPr>
                <a:r>
                  <a:rPr lang="cs-CZ" sz="1600" b="1" dirty="0"/>
                  <a:t>Proč 32bitový systém využije přibližně 4 GB RAM?</a:t>
                </a:r>
              </a:p>
              <a:p>
                <a:pPr>
                  <a:buNone/>
                </a:pPr>
                <a:r>
                  <a:rPr lang="cs-CZ" sz="1600" dirty="0"/>
                  <a:t>Pomocí 32bitové adresy lze vytvořit:</a:t>
                </a:r>
              </a:p>
              <a:p>
                <a:pPr>
                  <a:buNone/>
                </a:pPr>
                <a14:m>
                  <m:oMathPara xmlns:m="http://schemas.openxmlformats.org/officeDocument/2006/math">
                    <m:oMathParaPr>
                      <m:jc m:val="centerGroup"/>
                    </m:oMathParaPr>
                    <m:oMath xmlns:m="http://schemas.openxmlformats.org/officeDocument/2006/math">
                      <m:sSup>
                        <m:sSupPr>
                          <m:ctrlPr>
                            <a:rPr lang="cs-CZ" sz="1600" i="1" smtClean="0">
                              <a:latin typeface="Cambria Math" panose="02040503050406030204" pitchFamily="18" charset="0"/>
                            </a:rPr>
                          </m:ctrlPr>
                        </m:sSupPr>
                        <m:e>
                          <m:r>
                            <a:rPr lang="cs-CZ" sz="1600" b="0" i="1" smtClean="0">
                              <a:latin typeface="Cambria Math" panose="02040503050406030204" pitchFamily="18" charset="0"/>
                            </a:rPr>
                            <m:t>2</m:t>
                          </m:r>
                        </m:e>
                        <m:sup>
                          <m:r>
                            <a:rPr lang="cs-CZ" sz="1600" b="0" i="1" smtClean="0">
                              <a:latin typeface="Cambria Math" panose="02040503050406030204" pitchFamily="18" charset="0"/>
                            </a:rPr>
                            <m:t>32</m:t>
                          </m:r>
                        </m:sup>
                      </m:sSup>
                      <m:r>
                        <a:rPr lang="cs-CZ" sz="1600" b="0" i="0" smtClean="0">
                          <a:latin typeface="Cambria Math" panose="02040503050406030204" pitchFamily="18" charset="0"/>
                        </a:rPr>
                        <m:t>=4 294 967 296 </m:t>
                      </m:r>
                    </m:oMath>
                  </m:oMathPara>
                </a14:m>
                <a:endParaRPr lang="cs-CZ" sz="1600" dirty="0"/>
              </a:p>
              <a:p>
                <a:pPr>
                  <a:buNone/>
                </a:pPr>
                <a:endParaRPr lang="cs-CZ" sz="600" dirty="0"/>
              </a:p>
              <a:p>
                <a:pPr>
                  <a:buNone/>
                </a:pPr>
                <a:r>
                  <a:rPr lang="cs-CZ" sz="1600" dirty="0"/>
                  <a:t>různých adres. Jestliže každá adresa označuje jeden bajt paměti:</a:t>
                </a:r>
              </a:p>
              <a:p>
                <a:pPr>
                  <a:buNone/>
                </a:pPr>
                <a:endParaRPr lang="cs-CZ" sz="600" dirty="0"/>
              </a:p>
              <a:p>
                <a:pPr algn="ctr">
                  <a:buNone/>
                </a:pPr>
                <a14:m>
                  <m:oMath xmlns:m="http://schemas.openxmlformats.org/officeDocument/2006/math">
                    <m:sSup>
                      <m:sSupPr>
                        <m:ctrlPr>
                          <a:rPr lang="cs-CZ" sz="1600" i="1" smtClean="0">
                            <a:latin typeface="Cambria Math" panose="02040503050406030204" pitchFamily="18" charset="0"/>
                          </a:rPr>
                        </m:ctrlPr>
                      </m:sSupPr>
                      <m:e>
                        <m:r>
                          <a:rPr lang="cs-CZ" sz="1600" b="0" i="1" smtClean="0">
                            <a:latin typeface="Cambria Math" panose="02040503050406030204" pitchFamily="18" charset="0"/>
                          </a:rPr>
                          <m:t>2</m:t>
                        </m:r>
                      </m:e>
                      <m:sup>
                        <m:r>
                          <a:rPr lang="cs-CZ" sz="1600" b="0" i="1" smtClean="0">
                            <a:latin typeface="Cambria Math" panose="02040503050406030204" pitchFamily="18" charset="0"/>
                          </a:rPr>
                          <m:t>32</m:t>
                        </m:r>
                      </m:sup>
                    </m:sSup>
                    <m:r>
                      <a:rPr lang="cs-CZ" sz="1600" b="0" i="1" smtClean="0">
                        <a:latin typeface="Cambria Math" panose="02040503050406030204" pitchFamily="18" charset="0"/>
                      </a:rPr>
                      <m:t> </m:t>
                    </m:r>
                    <m:r>
                      <m:rPr>
                        <m:sty m:val="p"/>
                      </m:rPr>
                      <a:rPr lang="cs-CZ" sz="1600" b="0" i="0" smtClean="0">
                        <a:latin typeface="Cambria Math" panose="02040503050406030204" pitchFamily="18" charset="0"/>
                      </a:rPr>
                      <m:t>B</m:t>
                    </m:r>
                    <m:r>
                      <a:rPr lang="cs-CZ" sz="1600" b="0" i="0" smtClean="0">
                        <a:latin typeface="Cambria Math" panose="02040503050406030204" pitchFamily="18" charset="0"/>
                      </a:rPr>
                      <m:t>=4 </m:t>
                    </m:r>
                    <m:r>
                      <m:rPr>
                        <m:sty m:val="p"/>
                      </m:rPr>
                      <a:rPr lang="cs-CZ" sz="1600" b="0" i="0" smtClean="0">
                        <a:latin typeface="Cambria Math" panose="02040503050406030204" pitchFamily="18" charset="0"/>
                      </a:rPr>
                      <m:t>GiB</m:t>
                    </m:r>
                    <m:r>
                      <a:rPr lang="cs-CZ" sz="1600" b="0" i="1" smtClean="0">
                        <a:latin typeface="Cambria Math" panose="02040503050406030204" pitchFamily="18" charset="0"/>
                        <a:ea typeface="Cambria Math" panose="02040503050406030204" pitchFamily="18" charset="0"/>
                      </a:rPr>
                      <m:t>≈4,29 </m:t>
                    </m:r>
                    <m:r>
                      <m:rPr>
                        <m:sty m:val="p"/>
                      </m:rPr>
                      <a:rPr lang="cs-CZ" sz="1600" b="0" i="0" smtClean="0">
                        <a:latin typeface="Cambria Math" panose="02040503050406030204" pitchFamily="18" charset="0"/>
                        <a:ea typeface="Cambria Math" panose="02040503050406030204" pitchFamily="18" charset="0"/>
                      </a:rPr>
                      <m:t>GB</m:t>
                    </m:r>
                  </m:oMath>
                </a14:m>
                <a:r>
                  <a:rPr lang="cs-CZ" sz="1600" dirty="0"/>
                  <a:t>    </a:t>
                </a:r>
              </a:p>
              <a:p>
                <a:pPr>
                  <a:buNone/>
                </a:pPr>
                <a:endParaRPr lang="cs-CZ" sz="600" dirty="0"/>
              </a:p>
              <a:p>
                <a:pPr>
                  <a:buNone/>
                </a:pPr>
                <a:r>
                  <a:rPr lang="cs-CZ" sz="1600" dirty="0"/>
                  <a:t>Část adresního prostoru může být vyhrazena pro hardware, a proto může 32bitový systém skutečně adresovat méně než 4 GB RAM.</a:t>
                </a:r>
              </a:p>
            </p:txBody>
          </p:sp>
        </mc:Choice>
        <mc:Fallback xmlns="">
          <p:sp>
            <p:nvSpPr>
              <p:cNvPr id="6" name="TextovéPole 5">
                <a:extLst>
                  <a:ext uri="{FF2B5EF4-FFF2-40B4-BE49-F238E27FC236}">
                    <a16:creationId xmlns:a16="http://schemas.microsoft.com/office/drawing/2014/main" id="{CF24DF47-0771-0D50-F7E5-F05073B8BEF4}"/>
                  </a:ext>
                </a:extLst>
              </p:cNvPr>
              <p:cNvSpPr txBox="1">
                <a:spLocks noRot="1" noChangeAspect="1" noMove="1" noResize="1" noEditPoints="1" noAdjustHandles="1" noChangeArrowheads="1" noChangeShapeType="1" noTextEdit="1"/>
              </p:cNvSpPr>
              <p:nvPr/>
            </p:nvSpPr>
            <p:spPr>
              <a:xfrm>
                <a:off x="144118" y="1295212"/>
                <a:ext cx="11903764" cy="1906099"/>
              </a:xfrm>
              <a:prstGeom prst="rect">
                <a:avLst/>
              </a:prstGeom>
              <a:blipFill>
                <a:blip r:embed="rId2"/>
                <a:stretch>
                  <a:fillRect l="-307" t="-95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519CC5F7-206E-D5BD-EE68-037F1B35A745}"/>
                  </a:ext>
                </a:extLst>
              </p:cNvPr>
              <p:cNvSpPr txBox="1"/>
              <p:nvPr/>
            </p:nvSpPr>
            <p:spPr>
              <a:xfrm>
                <a:off x="144115" y="3151810"/>
                <a:ext cx="11903763" cy="1446550"/>
              </a:xfrm>
              <a:prstGeom prst="rect">
                <a:avLst/>
              </a:prstGeom>
              <a:noFill/>
            </p:spPr>
            <p:txBody>
              <a:bodyPr wrap="square">
                <a:spAutoFit/>
              </a:bodyPr>
              <a:lstStyle/>
              <a:p>
                <a:pPr>
                  <a:buNone/>
                </a:pPr>
                <a:r>
                  <a:rPr lang="cs-CZ" sz="1600" b="1" dirty="0"/>
                  <a:t>Kolik paměti může teoreticky adresovat 64bitový systém?</a:t>
                </a:r>
              </a:p>
              <a:p>
                <a:pPr>
                  <a:buNone/>
                </a:pPr>
                <a:r>
                  <a:rPr lang="cs-CZ" sz="1600" dirty="0"/>
                  <a:t>Teoreticky:</a:t>
                </a:r>
              </a:p>
              <a:p>
                <a:pP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64</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r>
                        <a:rPr lang="cs-CZ" b="0" i="0" smtClean="0">
                          <a:latin typeface="Cambria Math" panose="02040503050406030204" pitchFamily="18" charset="0"/>
                        </a:rPr>
                        <m:t>=16 </m:t>
                      </m:r>
                      <m:r>
                        <m:rPr>
                          <m:sty m:val="p"/>
                        </m:rPr>
                        <a:rPr lang="cs-CZ" b="0" i="0" smtClean="0">
                          <a:latin typeface="Cambria Math" panose="02040503050406030204" pitchFamily="18" charset="0"/>
                        </a:rPr>
                        <m:t>EiB</m:t>
                      </m:r>
                      <m:r>
                        <a:rPr lang="cs-CZ" b="0" i="0" smtClean="0">
                          <a:latin typeface="Cambria Math" panose="02040503050406030204" pitchFamily="18" charset="0"/>
                        </a:rPr>
                        <m:t>=17 179 869 184 </m:t>
                      </m:r>
                      <m:r>
                        <m:rPr>
                          <m:sty m:val="p"/>
                        </m:rPr>
                        <a:rPr lang="cs-CZ" b="0" i="0" smtClean="0">
                          <a:latin typeface="Cambria Math" panose="02040503050406030204" pitchFamily="18" charset="0"/>
                        </a:rPr>
                        <m:t>GB</m:t>
                      </m:r>
                    </m:oMath>
                  </m:oMathPara>
                </a14:m>
                <a:endParaRPr lang="cs-CZ" dirty="0"/>
              </a:p>
              <a:p>
                <a:pPr>
                  <a:buNone/>
                </a:pPr>
                <a:endParaRPr lang="cs-CZ" sz="600" dirty="0"/>
              </a:p>
              <a:p>
                <a:pPr>
                  <a:buNone/>
                </a:pPr>
                <a:r>
                  <a:rPr lang="cs-CZ" sz="1600" dirty="0"/>
                  <a:t>Skutečné procesory a operační systémy však méně než 64 adresních bitů. Maximální podporovaná paměť proto závisí na procesoru a konkrétní edici operačního systému.</a:t>
                </a:r>
              </a:p>
            </p:txBody>
          </p:sp>
        </mc:Choice>
        <mc:Fallback xmlns="">
          <p:sp>
            <p:nvSpPr>
              <p:cNvPr id="8" name="TextovéPole 7">
                <a:extLst>
                  <a:ext uri="{FF2B5EF4-FFF2-40B4-BE49-F238E27FC236}">
                    <a16:creationId xmlns:a16="http://schemas.microsoft.com/office/drawing/2014/main" id="{519CC5F7-206E-D5BD-EE68-037F1B35A745}"/>
                  </a:ext>
                </a:extLst>
              </p:cNvPr>
              <p:cNvSpPr txBox="1">
                <a:spLocks noRot="1" noChangeAspect="1" noMove="1" noResize="1" noEditPoints="1" noAdjustHandles="1" noChangeArrowheads="1" noChangeShapeType="1" noTextEdit="1"/>
              </p:cNvSpPr>
              <p:nvPr/>
            </p:nvSpPr>
            <p:spPr>
              <a:xfrm>
                <a:off x="144115" y="3151810"/>
                <a:ext cx="11903763" cy="1446550"/>
              </a:xfrm>
              <a:prstGeom prst="rect">
                <a:avLst/>
              </a:prstGeom>
              <a:blipFill>
                <a:blip r:embed="rId3"/>
                <a:stretch>
                  <a:fillRect l="-307" t="-1266" b="-4641"/>
                </a:stretch>
              </a:blipFill>
            </p:spPr>
            <p:txBody>
              <a:bodyPr/>
              <a:lstStyle/>
              <a:p>
                <a:r>
                  <a:rPr lang="cs-CZ">
                    <a:noFill/>
                  </a:rPr>
                  <a:t> </a:t>
                </a:r>
              </a:p>
            </p:txBody>
          </p:sp>
        </mc:Fallback>
      </mc:AlternateContent>
      <p:sp>
        <p:nvSpPr>
          <p:cNvPr id="10" name="TextovéPole 9">
            <a:extLst>
              <a:ext uri="{FF2B5EF4-FFF2-40B4-BE49-F238E27FC236}">
                <a16:creationId xmlns:a16="http://schemas.microsoft.com/office/drawing/2014/main" id="{B27E9248-CF62-456A-D54D-C42C03D84697}"/>
              </a:ext>
            </a:extLst>
          </p:cNvPr>
          <p:cNvSpPr txBox="1"/>
          <p:nvPr/>
        </p:nvSpPr>
        <p:spPr>
          <a:xfrm>
            <a:off x="144115" y="4653533"/>
            <a:ext cx="11766937" cy="2062103"/>
          </a:xfrm>
          <a:prstGeom prst="rect">
            <a:avLst/>
          </a:prstGeom>
          <a:noFill/>
        </p:spPr>
        <p:txBody>
          <a:bodyPr wrap="square">
            <a:spAutoFit/>
          </a:bodyPr>
          <a:lstStyle/>
          <a:p>
            <a:pPr>
              <a:buNone/>
            </a:pPr>
            <a:r>
              <a:rPr lang="cs-CZ" sz="1600" b="1" dirty="0"/>
              <a:t>Co je registr?</a:t>
            </a:r>
          </a:p>
          <a:p>
            <a:pPr>
              <a:buNone/>
            </a:pPr>
            <a:r>
              <a:rPr lang="cs-CZ" sz="1600" b="1" dirty="0"/>
              <a:t>Registr</a:t>
            </a:r>
            <a:r>
              <a:rPr lang="cs-CZ" sz="1600" dirty="0"/>
              <a:t> je velmi malá a velmi rychlá paměť umístěná přímo v procesoru. Procesor do registrů ukládá čísla, adresy a mezivýsledky právě prováděných operací.</a:t>
            </a:r>
          </a:p>
          <a:p>
            <a:pPr marL="285750" indent="-285750">
              <a:buFont typeface="Arial" panose="020B0604020202020204" pitchFamily="34" charset="0"/>
              <a:buChar char="•"/>
            </a:pPr>
            <a:r>
              <a:rPr lang="cs-CZ" sz="1600" dirty="0"/>
              <a:t>32bitový registr může uchovat 32 bitů; </a:t>
            </a:r>
          </a:p>
          <a:p>
            <a:pPr marL="285750" indent="-285750">
              <a:buFont typeface="Arial" panose="020B0604020202020204" pitchFamily="34" charset="0"/>
              <a:buChar char="•"/>
            </a:pPr>
            <a:r>
              <a:rPr lang="cs-CZ" sz="1600" dirty="0"/>
              <a:t>64bitový registr může uchovat 64 bitů. </a:t>
            </a:r>
          </a:p>
          <a:p>
            <a:r>
              <a:rPr lang="cs-CZ" sz="1600" dirty="0"/>
              <a:t>Širší registr umožňuje procesoru pracovat s většími hodnotami nebo adresami. Neznamená to však, že 64bitový procesor vykonává každý program dvakrát rychleji.</a:t>
            </a:r>
          </a:p>
          <a:p>
            <a:r>
              <a:rPr lang="cs-CZ" sz="1600" dirty="0"/>
              <a:t>Výkon počítače ovlivňuje také počet jader, frekvence a konstrukce procesoru, rychlost paměti i vlastnosti programu.</a:t>
            </a:r>
          </a:p>
        </p:txBody>
      </p:sp>
      <p:pic>
        <p:nvPicPr>
          <p:cNvPr id="5" name="Obrázek 4">
            <a:hlinkClick r:id="rId4" action="ppaction://hlinksldjump"/>
            <a:extLst>
              <a:ext uri="{FF2B5EF4-FFF2-40B4-BE49-F238E27FC236}">
                <a16:creationId xmlns:a16="http://schemas.microsoft.com/office/drawing/2014/main" id="{B06E849C-6016-3FA3-673F-C107326E44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77663" y="2404485"/>
            <a:ext cx="382810" cy="352820"/>
          </a:xfrm>
          <a:prstGeom prst="rect">
            <a:avLst/>
          </a:prstGeom>
        </p:spPr>
      </p:pic>
      <p:pic>
        <p:nvPicPr>
          <p:cNvPr id="7" name="Obrázek 6">
            <a:hlinkClick r:id="rId6" action="ppaction://hlinksldjump"/>
            <a:extLst>
              <a:ext uri="{FF2B5EF4-FFF2-40B4-BE49-F238E27FC236}">
                <a16:creationId xmlns:a16="http://schemas.microsoft.com/office/drawing/2014/main" id="{B7344F7C-5AD4-7DC5-F074-2571DF6CE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64843" y="3612682"/>
            <a:ext cx="382810" cy="352820"/>
          </a:xfrm>
          <a:prstGeom prst="rect">
            <a:avLst/>
          </a:prstGeom>
        </p:spPr>
      </p:pic>
    </p:spTree>
    <p:extLst>
      <p:ext uri="{BB962C8B-B14F-4D97-AF65-F5344CB8AC3E}">
        <p14:creationId xmlns:p14="http://schemas.microsoft.com/office/powerpoint/2010/main" val="2074867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488D0492-7BCB-C3B1-0725-A561A1C93363}"/>
                  </a:ext>
                </a:extLst>
              </p:cNvPr>
              <p:cNvSpPr txBox="1"/>
              <p:nvPr/>
            </p:nvSpPr>
            <p:spPr>
              <a:xfrm>
                <a:off x="258859" y="2608090"/>
                <a:ext cx="11405704" cy="1015663"/>
              </a:xfrm>
              <a:prstGeom prst="rect">
                <a:avLst/>
              </a:prstGeom>
              <a:noFill/>
            </p:spPr>
            <p:txBody>
              <a:bodyPr wrap="square" rtlCol="0">
                <a:spAutoFit/>
              </a:bodyPr>
              <a:lstStyle/>
              <a:p>
                <a:r>
                  <a:rPr lang="cs-CZ" dirty="0"/>
                  <a:t>Hexadecimální zápis je zkrácený a přehlednější způsob zápisu binárních hodnot. Každé čtyři bity lze nahradit jednou hexadecimální číslicí.</a:t>
                </a:r>
              </a:p>
              <a:p>
                <a:endParaRPr lang="cs-CZ" sz="600" dirty="0"/>
              </a:p>
              <a:p>
                <a:r>
                  <a:rPr lang="cs-CZ" dirty="0"/>
                  <a:t>Příklad:                                                      </a:t>
                </a:r>
                <a14:m>
                  <m:oMath xmlns:m="http://schemas.openxmlformats.org/officeDocument/2006/math">
                    <m:r>
                      <a:rPr lang="cs-CZ" b="0" i="0" smtClean="0">
                        <a:latin typeface="Cambria Math" panose="02040503050406030204" pitchFamily="18" charset="0"/>
                      </a:rPr>
                      <m:t> </m:t>
                    </m:r>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168</m:t>
                            </m:r>
                          </m:e>
                        </m:d>
                      </m:e>
                      <m:sub>
                        <m:r>
                          <a:rPr lang="cs-CZ" b="0" i="1" smtClean="0">
                            <a:latin typeface="Cambria Math" panose="02040503050406030204" pitchFamily="18" charset="0"/>
                          </a:rPr>
                          <m:t>10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1010 1000</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m:rPr>
                                <m:sty m:val="p"/>
                              </m:rPr>
                              <a:rPr lang="cs-CZ" b="0" i="0" smtClean="0">
                                <a:latin typeface="Cambria Math" panose="02040503050406030204" pitchFamily="18" charset="0"/>
                              </a:rPr>
                              <m:t>A</m:t>
                            </m:r>
                            <m:r>
                              <a:rPr lang="cs-CZ" b="0" i="0" smtClean="0">
                                <a:latin typeface="Cambria Math" panose="02040503050406030204" pitchFamily="18" charset="0"/>
                              </a:rPr>
                              <m:t>8</m:t>
                            </m:r>
                          </m:e>
                        </m:d>
                      </m:e>
                      <m:sub>
                        <m:r>
                          <a:rPr lang="cs-CZ" b="0" i="1" smtClean="0">
                            <a:latin typeface="Cambria Math" panose="02040503050406030204" pitchFamily="18" charset="0"/>
                          </a:rPr>
                          <m:t>16</m:t>
                        </m:r>
                      </m:sub>
                    </m:sSub>
                  </m:oMath>
                </a14:m>
                <a:endParaRPr lang="cs-CZ" dirty="0"/>
              </a:p>
            </p:txBody>
          </p:sp>
        </mc:Choice>
        <mc:Fallback xmlns="">
          <p:sp>
            <p:nvSpPr>
              <p:cNvPr id="3" name="TextovéPole 2">
                <a:extLst>
                  <a:ext uri="{FF2B5EF4-FFF2-40B4-BE49-F238E27FC236}">
                    <a16:creationId xmlns:a16="http://schemas.microsoft.com/office/drawing/2014/main" id="{488D0492-7BCB-C3B1-0725-A561A1C93363}"/>
                  </a:ext>
                </a:extLst>
              </p:cNvPr>
              <p:cNvSpPr txBox="1">
                <a:spLocks noRot="1" noChangeAspect="1" noMove="1" noResize="1" noEditPoints="1" noAdjustHandles="1" noChangeArrowheads="1" noChangeShapeType="1" noTextEdit="1"/>
              </p:cNvSpPr>
              <p:nvPr/>
            </p:nvSpPr>
            <p:spPr>
              <a:xfrm>
                <a:off x="258859" y="2608090"/>
                <a:ext cx="11405704" cy="1015663"/>
              </a:xfrm>
              <a:prstGeom prst="rect">
                <a:avLst/>
              </a:prstGeom>
              <a:blipFill>
                <a:blip r:embed="rId2"/>
                <a:stretch>
                  <a:fillRect l="-428" t="-3614" b="-903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3D6204A-8F98-38DF-707E-9B3630BF4C8B}"/>
                  </a:ext>
                </a:extLst>
              </p:cNvPr>
              <p:cNvSpPr txBox="1"/>
              <p:nvPr/>
            </p:nvSpPr>
            <p:spPr>
              <a:xfrm>
                <a:off x="258859" y="157771"/>
                <a:ext cx="11251095" cy="646331"/>
              </a:xfrm>
              <a:prstGeom prst="rect">
                <a:avLst/>
              </a:prstGeom>
              <a:noFill/>
            </p:spPr>
            <p:txBody>
              <a:bodyPr wrap="square" rtlCol="0">
                <a:spAutoFit/>
              </a:bodyPr>
              <a:lstStyle/>
              <a:p>
                <a:r>
                  <a:rPr lang="cs-CZ" dirty="0"/>
                  <a:t>Binární soustava používá pouze dvě číslice  0 a 1, je zápis vyšších hodnou v binární soustavě nepřehledný. Například třímístné dekadické číslo 168 v binární soustavě je 10101000. Zapisujeme </a:t>
                </a:r>
                <a14:m>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168</m:t>
                            </m:r>
                          </m:e>
                        </m:d>
                      </m:e>
                      <m:sub>
                        <m:r>
                          <a:rPr lang="cs-CZ" b="0" i="1" smtClean="0">
                            <a:latin typeface="Cambria Math" panose="02040503050406030204" pitchFamily="18" charset="0"/>
                          </a:rPr>
                          <m:t>10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10101000</m:t>
                            </m:r>
                          </m:e>
                        </m:d>
                      </m:e>
                      <m:sub>
                        <m:r>
                          <a:rPr lang="cs-CZ" b="0" i="1" smtClean="0">
                            <a:latin typeface="Cambria Math" panose="02040503050406030204" pitchFamily="18" charset="0"/>
                          </a:rPr>
                          <m:t>2</m:t>
                        </m:r>
                      </m:sub>
                    </m:sSub>
                  </m:oMath>
                </a14:m>
                <a:r>
                  <a:rPr lang="cs-CZ" dirty="0"/>
                  <a:t>. </a:t>
                </a:r>
              </a:p>
            </p:txBody>
          </p:sp>
        </mc:Choice>
        <mc:Fallback xmlns="">
          <p:sp>
            <p:nvSpPr>
              <p:cNvPr id="4" name="TextovéPole 3">
                <a:extLst>
                  <a:ext uri="{FF2B5EF4-FFF2-40B4-BE49-F238E27FC236}">
                    <a16:creationId xmlns:a16="http://schemas.microsoft.com/office/drawing/2014/main" id="{63D6204A-8F98-38DF-707E-9B3630BF4C8B}"/>
                  </a:ext>
                </a:extLst>
              </p:cNvPr>
              <p:cNvSpPr txBox="1">
                <a:spLocks noRot="1" noChangeAspect="1" noMove="1" noResize="1" noEditPoints="1" noAdjustHandles="1" noChangeArrowheads="1" noChangeShapeType="1" noTextEdit="1"/>
              </p:cNvSpPr>
              <p:nvPr/>
            </p:nvSpPr>
            <p:spPr>
              <a:xfrm>
                <a:off x="258859" y="157771"/>
                <a:ext cx="11251095" cy="646331"/>
              </a:xfrm>
              <a:prstGeom prst="rect">
                <a:avLst/>
              </a:prstGeom>
              <a:blipFill>
                <a:blip r:embed="rId3"/>
                <a:stretch>
                  <a:fillRect l="-433" t="-5660" b="-14151"/>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003C4D76-ECE4-3533-8219-B8D0237F6C05}"/>
              </a:ext>
            </a:extLst>
          </p:cNvPr>
          <p:cNvSpPr txBox="1"/>
          <p:nvPr/>
        </p:nvSpPr>
        <p:spPr>
          <a:xfrm>
            <a:off x="258859" y="804102"/>
            <a:ext cx="11137126" cy="646331"/>
          </a:xfrm>
          <a:prstGeom prst="rect">
            <a:avLst/>
          </a:prstGeom>
          <a:noFill/>
        </p:spPr>
        <p:txBody>
          <a:bodyPr wrap="square" rtlCol="0">
            <a:spAutoFit/>
          </a:bodyPr>
          <a:lstStyle/>
          <a:p>
            <a:r>
              <a:rPr lang="cs-CZ" dirty="0"/>
              <a:t>Pro lepší přehlednost je vhodné používat tzv. </a:t>
            </a:r>
            <a:r>
              <a:rPr lang="cs-CZ" b="1" dirty="0"/>
              <a:t>hexadecimální </a:t>
            </a:r>
            <a:r>
              <a:rPr lang="cs-CZ" dirty="0"/>
              <a:t>soustavu, která k zápisu číselné hodnoty používá šestnáct znaků:</a:t>
            </a:r>
          </a:p>
        </p:txBody>
      </p:sp>
      <p:graphicFrame>
        <p:nvGraphicFramePr>
          <p:cNvPr id="6" name="Tabulka 5">
            <a:extLst>
              <a:ext uri="{FF2B5EF4-FFF2-40B4-BE49-F238E27FC236}">
                <a16:creationId xmlns:a16="http://schemas.microsoft.com/office/drawing/2014/main" id="{ECE27099-2D06-7AB0-2CE2-D3855ED0720D}"/>
              </a:ext>
            </a:extLst>
          </p:cNvPr>
          <p:cNvGraphicFramePr>
            <a:graphicFrameLocks noGrp="1"/>
          </p:cNvGraphicFramePr>
          <p:nvPr>
            <p:extLst>
              <p:ext uri="{D42A27DB-BD31-4B8C-83A1-F6EECF244321}">
                <p14:modId xmlns:p14="http://schemas.microsoft.com/office/powerpoint/2010/main" val="848259551"/>
              </p:ext>
            </p:extLst>
          </p:nvPr>
        </p:nvGraphicFramePr>
        <p:xfrm>
          <a:off x="732000" y="1405186"/>
          <a:ext cx="10728000" cy="1112520"/>
        </p:xfrm>
        <a:graphic>
          <a:graphicData uri="http://schemas.openxmlformats.org/drawingml/2006/table">
            <a:tbl>
              <a:tblPr firstRow="1" bandRow="1">
                <a:tableStyleId>{5940675A-B579-460E-94D1-54222C63F5DA}</a:tableStyleId>
              </a:tblPr>
              <a:tblGrid>
                <a:gridCol w="936000">
                  <a:extLst>
                    <a:ext uri="{9D8B030D-6E8A-4147-A177-3AD203B41FA5}">
                      <a16:colId xmlns:a16="http://schemas.microsoft.com/office/drawing/2014/main" val="648342244"/>
                    </a:ext>
                  </a:extLst>
                </a:gridCol>
                <a:gridCol w="612000">
                  <a:extLst>
                    <a:ext uri="{9D8B030D-6E8A-4147-A177-3AD203B41FA5}">
                      <a16:colId xmlns:a16="http://schemas.microsoft.com/office/drawing/2014/main" val="1413324668"/>
                    </a:ext>
                  </a:extLst>
                </a:gridCol>
                <a:gridCol w="612000">
                  <a:extLst>
                    <a:ext uri="{9D8B030D-6E8A-4147-A177-3AD203B41FA5}">
                      <a16:colId xmlns:a16="http://schemas.microsoft.com/office/drawing/2014/main" val="4140554436"/>
                    </a:ext>
                  </a:extLst>
                </a:gridCol>
                <a:gridCol w="612000">
                  <a:extLst>
                    <a:ext uri="{9D8B030D-6E8A-4147-A177-3AD203B41FA5}">
                      <a16:colId xmlns:a16="http://schemas.microsoft.com/office/drawing/2014/main" val="1682096448"/>
                    </a:ext>
                  </a:extLst>
                </a:gridCol>
                <a:gridCol w="612000">
                  <a:extLst>
                    <a:ext uri="{9D8B030D-6E8A-4147-A177-3AD203B41FA5}">
                      <a16:colId xmlns:a16="http://schemas.microsoft.com/office/drawing/2014/main" val="858816561"/>
                    </a:ext>
                  </a:extLst>
                </a:gridCol>
                <a:gridCol w="612000">
                  <a:extLst>
                    <a:ext uri="{9D8B030D-6E8A-4147-A177-3AD203B41FA5}">
                      <a16:colId xmlns:a16="http://schemas.microsoft.com/office/drawing/2014/main" val="1391064153"/>
                    </a:ext>
                  </a:extLst>
                </a:gridCol>
                <a:gridCol w="612000">
                  <a:extLst>
                    <a:ext uri="{9D8B030D-6E8A-4147-A177-3AD203B41FA5}">
                      <a16:colId xmlns:a16="http://schemas.microsoft.com/office/drawing/2014/main" val="2416768910"/>
                    </a:ext>
                  </a:extLst>
                </a:gridCol>
                <a:gridCol w="612000">
                  <a:extLst>
                    <a:ext uri="{9D8B030D-6E8A-4147-A177-3AD203B41FA5}">
                      <a16:colId xmlns:a16="http://schemas.microsoft.com/office/drawing/2014/main" val="984318476"/>
                    </a:ext>
                  </a:extLst>
                </a:gridCol>
                <a:gridCol w="612000">
                  <a:extLst>
                    <a:ext uri="{9D8B030D-6E8A-4147-A177-3AD203B41FA5}">
                      <a16:colId xmlns:a16="http://schemas.microsoft.com/office/drawing/2014/main" val="3488016758"/>
                    </a:ext>
                  </a:extLst>
                </a:gridCol>
                <a:gridCol w="612000">
                  <a:extLst>
                    <a:ext uri="{9D8B030D-6E8A-4147-A177-3AD203B41FA5}">
                      <a16:colId xmlns:a16="http://schemas.microsoft.com/office/drawing/2014/main" val="2542245423"/>
                    </a:ext>
                  </a:extLst>
                </a:gridCol>
                <a:gridCol w="612000">
                  <a:extLst>
                    <a:ext uri="{9D8B030D-6E8A-4147-A177-3AD203B41FA5}">
                      <a16:colId xmlns:a16="http://schemas.microsoft.com/office/drawing/2014/main" val="328211857"/>
                    </a:ext>
                  </a:extLst>
                </a:gridCol>
                <a:gridCol w="612000">
                  <a:extLst>
                    <a:ext uri="{9D8B030D-6E8A-4147-A177-3AD203B41FA5}">
                      <a16:colId xmlns:a16="http://schemas.microsoft.com/office/drawing/2014/main" val="1700990602"/>
                    </a:ext>
                  </a:extLst>
                </a:gridCol>
                <a:gridCol w="612000">
                  <a:extLst>
                    <a:ext uri="{9D8B030D-6E8A-4147-A177-3AD203B41FA5}">
                      <a16:colId xmlns:a16="http://schemas.microsoft.com/office/drawing/2014/main" val="1733061456"/>
                    </a:ext>
                  </a:extLst>
                </a:gridCol>
                <a:gridCol w="612000">
                  <a:extLst>
                    <a:ext uri="{9D8B030D-6E8A-4147-A177-3AD203B41FA5}">
                      <a16:colId xmlns:a16="http://schemas.microsoft.com/office/drawing/2014/main" val="715007282"/>
                    </a:ext>
                  </a:extLst>
                </a:gridCol>
                <a:gridCol w="612000">
                  <a:extLst>
                    <a:ext uri="{9D8B030D-6E8A-4147-A177-3AD203B41FA5}">
                      <a16:colId xmlns:a16="http://schemas.microsoft.com/office/drawing/2014/main" val="1397548258"/>
                    </a:ext>
                  </a:extLst>
                </a:gridCol>
                <a:gridCol w="612000">
                  <a:extLst>
                    <a:ext uri="{9D8B030D-6E8A-4147-A177-3AD203B41FA5}">
                      <a16:colId xmlns:a16="http://schemas.microsoft.com/office/drawing/2014/main" val="1545952726"/>
                    </a:ext>
                  </a:extLst>
                </a:gridCol>
                <a:gridCol w="612000">
                  <a:extLst>
                    <a:ext uri="{9D8B030D-6E8A-4147-A177-3AD203B41FA5}">
                      <a16:colId xmlns:a16="http://schemas.microsoft.com/office/drawing/2014/main" val="931769203"/>
                    </a:ext>
                  </a:extLst>
                </a:gridCol>
              </a:tblGrid>
              <a:tr h="370840">
                <a:tc>
                  <a:txBody>
                    <a:bodyPr/>
                    <a:lstStyle/>
                    <a:p>
                      <a:pPr algn="ctr"/>
                      <a:r>
                        <a:rPr lang="cs-CZ" sz="900" dirty="0"/>
                        <a:t>Dekadický zápis</a:t>
                      </a:r>
                    </a:p>
                  </a:txBody>
                  <a:tcPr anchor="ctr"/>
                </a:tc>
                <a:tc>
                  <a:txBody>
                    <a:bodyPr/>
                    <a:lstStyle/>
                    <a:p>
                      <a:pPr algn="ctr"/>
                      <a:r>
                        <a:rPr lang="cs-CZ" sz="1600" dirty="0"/>
                        <a:t>0</a:t>
                      </a:r>
                    </a:p>
                  </a:txBody>
                  <a:tcPr anchor="ctr"/>
                </a:tc>
                <a:tc>
                  <a:txBody>
                    <a:bodyPr/>
                    <a:lstStyle/>
                    <a:p>
                      <a:pPr algn="ctr"/>
                      <a:r>
                        <a:rPr lang="cs-CZ" sz="1600" dirty="0"/>
                        <a:t>1</a:t>
                      </a:r>
                    </a:p>
                  </a:txBody>
                  <a:tcPr anchor="ctr"/>
                </a:tc>
                <a:tc>
                  <a:txBody>
                    <a:bodyPr/>
                    <a:lstStyle/>
                    <a:p>
                      <a:pPr algn="ctr"/>
                      <a:r>
                        <a:rPr lang="cs-CZ" sz="1600" dirty="0"/>
                        <a:t>2</a:t>
                      </a:r>
                    </a:p>
                  </a:txBody>
                  <a:tcPr anchor="ctr"/>
                </a:tc>
                <a:tc>
                  <a:txBody>
                    <a:bodyPr/>
                    <a:lstStyle/>
                    <a:p>
                      <a:pPr algn="ctr"/>
                      <a:r>
                        <a:rPr lang="cs-CZ" sz="1600" dirty="0"/>
                        <a:t>3</a:t>
                      </a:r>
                    </a:p>
                  </a:txBody>
                  <a:tcPr anchor="ctr"/>
                </a:tc>
                <a:tc>
                  <a:txBody>
                    <a:bodyPr/>
                    <a:lstStyle/>
                    <a:p>
                      <a:pPr algn="ctr"/>
                      <a:r>
                        <a:rPr lang="cs-CZ" sz="1600" dirty="0"/>
                        <a:t>4</a:t>
                      </a:r>
                    </a:p>
                  </a:txBody>
                  <a:tcPr anchor="ctr"/>
                </a:tc>
                <a:tc>
                  <a:txBody>
                    <a:bodyPr/>
                    <a:lstStyle/>
                    <a:p>
                      <a:pPr algn="ctr"/>
                      <a:r>
                        <a:rPr lang="cs-CZ" sz="1600" dirty="0"/>
                        <a:t>5</a:t>
                      </a:r>
                    </a:p>
                  </a:txBody>
                  <a:tcPr anchor="ctr"/>
                </a:tc>
                <a:tc>
                  <a:txBody>
                    <a:bodyPr/>
                    <a:lstStyle/>
                    <a:p>
                      <a:pPr algn="ctr"/>
                      <a:r>
                        <a:rPr lang="cs-CZ" sz="1600" dirty="0"/>
                        <a:t>6</a:t>
                      </a:r>
                    </a:p>
                  </a:txBody>
                  <a:tcPr anchor="ctr"/>
                </a:tc>
                <a:tc>
                  <a:txBody>
                    <a:bodyPr/>
                    <a:lstStyle/>
                    <a:p>
                      <a:pPr algn="ctr"/>
                      <a:r>
                        <a:rPr lang="cs-CZ" sz="1600" dirty="0"/>
                        <a:t>7</a:t>
                      </a:r>
                    </a:p>
                  </a:txBody>
                  <a:tcPr anchor="ctr"/>
                </a:tc>
                <a:tc>
                  <a:txBody>
                    <a:bodyPr/>
                    <a:lstStyle/>
                    <a:p>
                      <a:pPr algn="ctr"/>
                      <a:r>
                        <a:rPr lang="cs-CZ" sz="1600" dirty="0"/>
                        <a:t>8</a:t>
                      </a:r>
                    </a:p>
                  </a:txBody>
                  <a:tcPr anchor="ctr"/>
                </a:tc>
                <a:tc>
                  <a:txBody>
                    <a:bodyPr/>
                    <a:lstStyle/>
                    <a:p>
                      <a:pPr algn="ctr"/>
                      <a:r>
                        <a:rPr lang="cs-CZ" sz="1600" dirty="0"/>
                        <a:t>9</a:t>
                      </a:r>
                    </a:p>
                  </a:txBody>
                  <a:tcPr anchor="ctr"/>
                </a:tc>
                <a:tc>
                  <a:txBody>
                    <a:bodyPr/>
                    <a:lstStyle/>
                    <a:p>
                      <a:pPr algn="ctr"/>
                      <a:r>
                        <a:rPr lang="cs-CZ" sz="1600" dirty="0"/>
                        <a:t>10</a:t>
                      </a:r>
                    </a:p>
                  </a:txBody>
                  <a:tcPr anchor="ctr"/>
                </a:tc>
                <a:tc>
                  <a:txBody>
                    <a:bodyPr/>
                    <a:lstStyle/>
                    <a:p>
                      <a:pPr algn="ctr"/>
                      <a:r>
                        <a:rPr lang="cs-CZ" sz="1600" dirty="0"/>
                        <a:t>11</a:t>
                      </a:r>
                    </a:p>
                  </a:txBody>
                  <a:tcPr anchor="ctr"/>
                </a:tc>
                <a:tc>
                  <a:txBody>
                    <a:bodyPr/>
                    <a:lstStyle/>
                    <a:p>
                      <a:pPr algn="ctr"/>
                      <a:r>
                        <a:rPr lang="cs-CZ" sz="1600" dirty="0"/>
                        <a:t>12</a:t>
                      </a:r>
                    </a:p>
                  </a:txBody>
                  <a:tcPr anchor="ctr"/>
                </a:tc>
                <a:tc>
                  <a:txBody>
                    <a:bodyPr/>
                    <a:lstStyle/>
                    <a:p>
                      <a:pPr algn="ctr"/>
                      <a:r>
                        <a:rPr lang="cs-CZ" sz="1600" dirty="0"/>
                        <a:t>13</a:t>
                      </a:r>
                    </a:p>
                  </a:txBody>
                  <a:tcPr anchor="ctr"/>
                </a:tc>
                <a:tc>
                  <a:txBody>
                    <a:bodyPr/>
                    <a:lstStyle/>
                    <a:p>
                      <a:pPr algn="ctr"/>
                      <a:r>
                        <a:rPr lang="cs-CZ" sz="1600" dirty="0"/>
                        <a:t>14</a:t>
                      </a:r>
                    </a:p>
                  </a:txBody>
                  <a:tcPr anchor="ctr"/>
                </a:tc>
                <a:tc>
                  <a:txBody>
                    <a:bodyPr/>
                    <a:lstStyle/>
                    <a:p>
                      <a:pPr algn="ctr"/>
                      <a:r>
                        <a:rPr lang="cs-CZ" sz="1600" dirty="0"/>
                        <a:t>15</a:t>
                      </a:r>
                    </a:p>
                  </a:txBody>
                  <a:tcPr anchor="ctr"/>
                </a:tc>
                <a:extLst>
                  <a:ext uri="{0D108BD9-81ED-4DB2-BD59-A6C34878D82A}">
                    <a16:rowId xmlns:a16="http://schemas.microsoft.com/office/drawing/2014/main" val="2303734324"/>
                  </a:ext>
                </a:extLst>
              </a:tr>
              <a:tr h="370840">
                <a:tc>
                  <a:txBody>
                    <a:bodyPr/>
                    <a:lstStyle/>
                    <a:p>
                      <a:pPr algn="ctr"/>
                      <a:r>
                        <a:rPr lang="cs-CZ" sz="900" dirty="0"/>
                        <a:t>Binární zápis</a:t>
                      </a:r>
                    </a:p>
                  </a:txBody>
                  <a:tcPr anchor="ctr"/>
                </a:tc>
                <a:tc>
                  <a:txBody>
                    <a:bodyPr/>
                    <a:lstStyle/>
                    <a:p>
                      <a:pPr algn="ctr"/>
                      <a:r>
                        <a:rPr lang="cs-CZ" sz="1600" dirty="0"/>
                        <a:t>0000</a:t>
                      </a:r>
                    </a:p>
                  </a:txBody>
                  <a:tcPr anchor="ctr"/>
                </a:tc>
                <a:tc>
                  <a:txBody>
                    <a:bodyPr/>
                    <a:lstStyle/>
                    <a:p>
                      <a:pPr algn="ctr"/>
                      <a:r>
                        <a:rPr lang="cs-CZ" sz="1600" dirty="0"/>
                        <a:t>0001</a:t>
                      </a:r>
                    </a:p>
                  </a:txBody>
                  <a:tcPr anchor="ctr"/>
                </a:tc>
                <a:tc>
                  <a:txBody>
                    <a:bodyPr/>
                    <a:lstStyle/>
                    <a:p>
                      <a:pPr algn="ctr"/>
                      <a:r>
                        <a:rPr lang="cs-CZ" sz="1600" dirty="0"/>
                        <a:t>0010</a:t>
                      </a:r>
                    </a:p>
                  </a:txBody>
                  <a:tcPr anchor="ctr"/>
                </a:tc>
                <a:tc>
                  <a:txBody>
                    <a:bodyPr/>
                    <a:lstStyle/>
                    <a:p>
                      <a:pPr algn="ctr"/>
                      <a:r>
                        <a:rPr lang="cs-CZ" sz="1600" dirty="0"/>
                        <a:t>0011</a:t>
                      </a:r>
                    </a:p>
                  </a:txBody>
                  <a:tcPr anchor="ctr"/>
                </a:tc>
                <a:tc>
                  <a:txBody>
                    <a:bodyPr/>
                    <a:lstStyle/>
                    <a:p>
                      <a:pPr algn="ctr"/>
                      <a:r>
                        <a:rPr lang="cs-CZ" sz="1600" dirty="0"/>
                        <a:t>0100</a:t>
                      </a:r>
                    </a:p>
                  </a:txBody>
                  <a:tcPr anchor="ctr"/>
                </a:tc>
                <a:tc>
                  <a:txBody>
                    <a:bodyPr/>
                    <a:lstStyle/>
                    <a:p>
                      <a:pPr algn="ctr"/>
                      <a:r>
                        <a:rPr lang="cs-CZ" sz="1600" dirty="0"/>
                        <a:t>0101</a:t>
                      </a:r>
                    </a:p>
                  </a:txBody>
                  <a:tcPr anchor="ctr"/>
                </a:tc>
                <a:tc>
                  <a:txBody>
                    <a:bodyPr/>
                    <a:lstStyle/>
                    <a:p>
                      <a:pPr algn="ctr"/>
                      <a:r>
                        <a:rPr lang="cs-CZ" sz="1600" dirty="0"/>
                        <a:t>0110</a:t>
                      </a:r>
                    </a:p>
                  </a:txBody>
                  <a:tcPr anchor="ctr"/>
                </a:tc>
                <a:tc>
                  <a:txBody>
                    <a:bodyPr/>
                    <a:lstStyle/>
                    <a:p>
                      <a:pPr algn="ctr"/>
                      <a:r>
                        <a:rPr lang="cs-CZ" sz="1600" dirty="0"/>
                        <a:t>0111</a:t>
                      </a:r>
                    </a:p>
                  </a:txBody>
                  <a:tcPr anchor="ctr"/>
                </a:tc>
                <a:tc>
                  <a:txBody>
                    <a:bodyPr/>
                    <a:lstStyle/>
                    <a:p>
                      <a:pPr algn="ctr"/>
                      <a:r>
                        <a:rPr lang="cs-CZ" sz="1600" dirty="0"/>
                        <a:t>1000</a:t>
                      </a:r>
                    </a:p>
                  </a:txBody>
                  <a:tcPr anchor="ctr"/>
                </a:tc>
                <a:tc>
                  <a:txBody>
                    <a:bodyPr/>
                    <a:lstStyle/>
                    <a:p>
                      <a:pPr algn="ctr"/>
                      <a:r>
                        <a:rPr lang="cs-CZ" sz="1600" dirty="0"/>
                        <a:t>1001</a:t>
                      </a:r>
                    </a:p>
                  </a:txBody>
                  <a:tcPr anchor="ctr"/>
                </a:tc>
                <a:tc>
                  <a:txBody>
                    <a:bodyPr/>
                    <a:lstStyle/>
                    <a:p>
                      <a:pPr algn="ctr"/>
                      <a:r>
                        <a:rPr lang="cs-CZ" sz="1600" dirty="0"/>
                        <a:t>1010</a:t>
                      </a:r>
                    </a:p>
                  </a:txBody>
                  <a:tcPr anchor="ctr"/>
                </a:tc>
                <a:tc>
                  <a:txBody>
                    <a:bodyPr/>
                    <a:lstStyle/>
                    <a:p>
                      <a:pPr algn="ctr"/>
                      <a:r>
                        <a:rPr lang="cs-CZ" sz="1600" dirty="0"/>
                        <a:t>1011</a:t>
                      </a:r>
                    </a:p>
                  </a:txBody>
                  <a:tcPr anchor="ctr"/>
                </a:tc>
                <a:tc>
                  <a:txBody>
                    <a:bodyPr/>
                    <a:lstStyle/>
                    <a:p>
                      <a:pPr algn="ctr"/>
                      <a:r>
                        <a:rPr lang="cs-CZ" sz="1600" dirty="0"/>
                        <a:t>1100</a:t>
                      </a:r>
                    </a:p>
                  </a:txBody>
                  <a:tcPr anchor="ctr"/>
                </a:tc>
                <a:tc>
                  <a:txBody>
                    <a:bodyPr/>
                    <a:lstStyle/>
                    <a:p>
                      <a:pPr algn="ctr"/>
                      <a:r>
                        <a:rPr lang="cs-CZ" sz="1600" dirty="0"/>
                        <a:t>1101</a:t>
                      </a:r>
                    </a:p>
                  </a:txBody>
                  <a:tcPr anchor="ctr"/>
                </a:tc>
                <a:tc>
                  <a:txBody>
                    <a:bodyPr/>
                    <a:lstStyle/>
                    <a:p>
                      <a:pPr algn="ctr"/>
                      <a:r>
                        <a:rPr lang="cs-CZ" sz="1600" dirty="0"/>
                        <a:t>1110</a:t>
                      </a:r>
                    </a:p>
                  </a:txBody>
                  <a:tcPr anchor="ctr"/>
                </a:tc>
                <a:tc>
                  <a:txBody>
                    <a:bodyPr/>
                    <a:lstStyle/>
                    <a:p>
                      <a:pPr algn="ctr"/>
                      <a:r>
                        <a:rPr lang="cs-CZ" sz="1600" dirty="0"/>
                        <a:t>1111</a:t>
                      </a:r>
                    </a:p>
                  </a:txBody>
                  <a:tcPr anchor="ctr"/>
                </a:tc>
                <a:extLst>
                  <a:ext uri="{0D108BD9-81ED-4DB2-BD59-A6C34878D82A}">
                    <a16:rowId xmlns:a16="http://schemas.microsoft.com/office/drawing/2014/main" val="1509027800"/>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s-CZ" sz="900" dirty="0"/>
                        <a:t>Hexadecimální zápis</a:t>
                      </a:r>
                    </a:p>
                  </a:txBody>
                  <a:tcPr anchor="ctr"/>
                </a:tc>
                <a:tc>
                  <a:txBody>
                    <a:bodyPr/>
                    <a:lstStyle/>
                    <a:p>
                      <a:pPr algn="ctr"/>
                      <a:r>
                        <a:rPr lang="cs-CZ" sz="1600" dirty="0"/>
                        <a:t>0</a:t>
                      </a:r>
                    </a:p>
                  </a:txBody>
                  <a:tcPr anchor="ctr"/>
                </a:tc>
                <a:tc>
                  <a:txBody>
                    <a:bodyPr/>
                    <a:lstStyle/>
                    <a:p>
                      <a:pPr algn="ctr"/>
                      <a:r>
                        <a:rPr lang="cs-CZ" sz="1600" dirty="0"/>
                        <a:t>1</a:t>
                      </a:r>
                    </a:p>
                  </a:txBody>
                  <a:tcPr anchor="ctr"/>
                </a:tc>
                <a:tc>
                  <a:txBody>
                    <a:bodyPr/>
                    <a:lstStyle/>
                    <a:p>
                      <a:pPr algn="ctr"/>
                      <a:r>
                        <a:rPr lang="cs-CZ" sz="1600" dirty="0"/>
                        <a:t>2</a:t>
                      </a:r>
                    </a:p>
                  </a:txBody>
                  <a:tcPr anchor="ctr"/>
                </a:tc>
                <a:tc>
                  <a:txBody>
                    <a:bodyPr/>
                    <a:lstStyle/>
                    <a:p>
                      <a:pPr algn="ctr"/>
                      <a:r>
                        <a:rPr lang="cs-CZ" sz="1600" dirty="0"/>
                        <a:t>3</a:t>
                      </a:r>
                    </a:p>
                  </a:txBody>
                  <a:tcPr anchor="ctr"/>
                </a:tc>
                <a:tc>
                  <a:txBody>
                    <a:bodyPr/>
                    <a:lstStyle/>
                    <a:p>
                      <a:pPr algn="ctr"/>
                      <a:r>
                        <a:rPr lang="cs-CZ" sz="1600" dirty="0"/>
                        <a:t>4</a:t>
                      </a:r>
                    </a:p>
                  </a:txBody>
                  <a:tcPr anchor="ctr"/>
                </a:tc>
                <a:tc>
                  <a:txBody>
                    <a:bodyPr/>
                    <a:lstStyle/>
                    <a:p>
                      <a:pPr algn="ctr"/>
                      <a:r>
                        <a:rPr lang="cs-CZ" sz="1600" dirty="0"/>
                        <a:t>5</a:t>
                      </a:r>
                    </a:p>
                  </a:txBody>
                  <a:tcPr anchor="ctr"/>
                </a:tc>
                <a:tc>
                  <a:txBody>
                    <a:bodyPr/>
                    <a:lstStyle/>
                    <a:p>
                      <a:pPr algn="ctr"/>
                      <a:r>
                        <a:rPr lang="cs-CZ" sz="1600" dirty="0"/>
                        <a:t>6</a:t>
                      </a:r>
                    </a:p>
                  </a:txBody>
                  <a:tcPr anchor="ctr"/>
                </a:tc>
                <a:tc>
                  <a:txBody>
                    <a:bodyPr/>
                    <a:lstStyle/>
                    <a:p>
                      <a:pPr algn="ctr"/>
                      <a:r>
                        <a:rPr lang="cs-CZ" sz="1600" dirty="0"/>
                        <a:t>7</a:t>
                      </a:r>
                    </a:p>
                  </a:txBody>
                  <a:tcPr anchor="ctr"/>
                </a:tc>
                <a:tc>
                  <a:txBody>
                    <a:bodyPr/>
                    <a:lstStyle/>
                    <a:p>
                      <a:pPr algn="ctr"/>
                      <a:r>
                        <a:rPr lang="cs-CZ" sz="1600" dirty="0"/>
                        <a:t>8</a:t>
                      </a:r>
                    </a:p>
                  </a:txBody>
                  <a:tcPr anchor="ctr"/>
                </a:tc>
                <a:tc>
                  <a:txBody>
                    <a:bodyPr/>
                    <a:lstStyle/>
                    <a:p>
                      <a:pPr algn="ctr"/>
                      <a:r>
                        <a:rPr lang="cs-CZ" sz="1600" dirty="0"/>
                        <a:t>9</a:t>
                      </a:r>
                    </a:p>
                  </a:txBody>
                  <a:tcPr anchor="ctr"/>
                </a:tc>
                <a:tc>
                  <a:txBody>
                    <a:bodyPr/>
                    <a:lstStyle/>
                    <a:p>
                      <a:pPr algn="ctr"/>
                      <a:r>
                        <a:rPr lang="cs-CZ" sz="1600" dirty="0"/>
                        <a:t>A</a:t>
                      </a:r>
                    </a:p>
                  </a:txBody>
                  <a:tcPr anchor="ctr"/>
                </a:tc>
                <a:tc>
                  <a:txBody>
                    <a:bodyPr/>
                    <a:lstStyle/>
                    <a:p>
                      <a:pPr algn="ctr"/>
                      <a:r>
                        <a:rPr lang="cs-CZ" sz="1600" dirty="0"/>
                        <a:t>B</a:t>
                      </a:r>
                    </a:p>
                  </a:txBody>
                  <a:tcPr anchor="ctr"/>
                </a:tc>
                <a:tc>
                  <a:txBody>
                    <a:bodyPr/>
                    <a:lstStyle/>
                    <a:p>
                      <a:pPr algn="ctr"/>
                      <a:r>
                        <a:rPr lang="cs-CZ" sz="1600" dirty="0"/>
                        <a:t>C</a:t>
                      </a:r>
                    </a:p>
                  </a:txBody>
                  <a:tcPr anchor="ctr"/>
                </a:tc>
                <a:tc>
                  <a:txBody>
                    <a:bodyPr/>
                    <a:lstStyle/>
                    <a:p>
                      <a:pPr algn="ctr"/>
                      <a:r>
                        <a:rPr lang="cs-CZ" sz="1600" dirty="0"/>
                        <a:t>D</a:t>
                      </a:r>
                    </a:p>
                  </a:txBody>
                  <a:tcPr anchor="ctr"/>
                </a:tc>
                <a:tc>
                  <a:txBody>
                    <a:bodyPr/>
                    <a:lstStyle/>
                    <a:p>
                      <a:pPr algn="ctr"/>
                      <a:r>
                        <a:rPr lang="cs-CZ" sz="1600" dirty="0"/>
                        <a:t>E</a:t>
                      </a:r>
                    </a:p>
                  </a:txBody>
                  <a:tcPr anchor="ctr"/>
                </a:tc>
                <a:tc>
                  <a:txBody>
                    <a:bodyPr/>
                    <a:lstStyle/>
                    <a:p>
                      <a:pPr algn="ctr"/>
                      <a:r>
                        <a:rPr lang="cs-CZ" sz="1600" dirty="0"/>
                        <a:t>F</a:t>
                      </a:r>
                    </a:p>
                  </a:txBody>
                  <a:tcPr anchor="ctr"/>
                </a:tc>
                <a:extLst>
                  <a:ext uri="{0D108BD9-81ED-4DB2-BD59-A6C34878D82A}">
                    <a16:rowId xmlns:a16="http://schemas.microsoft.com/office/drawing/2014/main" val="2669823724"/>
                  </a:ext>
                </a:extLst>
              </a:tr>
            </a:tbl>
          </a:graphicData>
        </a:graphic>
      </p:graphicFrame>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3342FEEE-C2BC-03F9-5CC0-6A19C5381953}"/>
                  </a:ext>
                </a:extLst>
              </p:cNvPr>
              <p:cNvSpPr txBox="1"/>
              <p:nvPr/>
            </p:nvSpPr>
            <p:spPr>
              <a:xfrm>
                <a:off x="258859" y="3911554"/>
                <a:ext cx="11529392" cy="2585323"/>
              </a:xfrm>
              <a:prstGeom prst="rect">
                <a:avLst/>
              </a:prstGeom>
              <a:noFill/>
            </p:spPr>
            <p:txBody>
              <a:bodyPr wrap="square" rtlCol="0">
                <a:spAutoFit/>
              </a:bodyPr>
              <a:lstStyle/>
              <a:p>
                <a:r>
                  <a:rPr lang="cs-CZ" b="1" dirty="0"/>
                  <a:t>Příklad znaku „A“</a:t>
                </a:r>
              </a:p>
              <a:p>
                <a:r>
                  <a:rPr lang="cs-CZ" dirty="0"/>
                  <a:t>Znak A má v ASCII a Unicode hodnotu:</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01000001</m:t>
                              </m:r>
                            </m:e>
                          </m:d>
                        </m:e>
                        <m:sub>
                          <m:r>
                            <a:rPr lang="cs-CZ" b="0" i="1" smtClean="0">
                              <a:latin typeface="Cambria Math" panose="02040503050406030204" pitchFamily="18" charset="0"/>
                            </a:rPr>
                            <m:t>2</m:t>
                          </m:r>
                        </m:sub>
                      </m:sSub>
                    </m:oMath>
                  </m:oMathPara>
                </a14:m>
                <a:endParaRPr lang="cs-CZ" dirty="0"/>
              </a:p>
              <a:p>
                <a:r>
                  <a:rPr lang="cs-CZ" dirty="0"/>
                  <a:t>Rozdělení po čtyřech bitech:</a:t>
                </a:r>
              </a:p>
              <a:p>
                <a:pPr algn="ctr"/>
                <a:r>
                  <a:rPr lang="cs-CZ" dirty="0"/>
                  <a:t>0100   0001</a:t>
                </a:r>
              </a:p>
              <a:p>
                <a:r>
                  <a:rPr lang="cs-CZ" dirty="0"/>
                  <a:t>Převod:</a:t>
                </a:r>
              </a:p>
              <a:p>
                <a:pPr algn="ctr"/>
                <a14:m>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0100</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4</m:t>
                            </m:r>
                          </m:e>
                        </m:d>
                      </m:e>
                      <m:sub>
                        <m:r>
                          <a:rPr lang="cs-CZ" b="0" i="1" smtClean="0">
                            <a:latin typeface="Cambria Math" panose="02040503050406030204" pitchFamily="18" charset="0"/>
                          </a:rPr>
                          <m:t>16</m:t>
                        </m:r>
                      </m:sub>
                    </m:sSub>
                  </m:oMath>
                </a14:m>
                <a:r>
                  <a:rPr lang="cs-CZ" dirty="0"/>
                  <a:t>            </a:t>
                </a:r>
                <a14:m>
                  <m:oMath xmlns:m="http://schemas.openxmlformats.org/officeDocument/2006/math">
                    <m:sSub>
                      <m:sSubPr>
                        <m:ctrlPr>
                          <a:rPr lang="cs-CZ" i="1" dirty="0" smtClean="0">
                            <a:latin typeface="Cambria Math" panose="02040503050406030204" pitchFamily="18" charset="0"/>
                          </a:rPr>
                        </m:ctrlPr>
                      </m:sSubPr>
                      <m:e>
                        <m:d>
                          <m:dPr>
                            <m:ctrlPr>
                              <a:rPr lang="cs-CZ" i="1" dirty="0" smtClean="0">
                                <a:latin typeface="Cambria Math" panose="02040503050406030204" pitchFamily="18" charset="0"/>
                              </a:rPr>
                            </m:ctrlPr>
                          </m:dPr>
                          <m:e>
                            <m:r>
                              <a:rPr lang="cs-CZ" b="0" i="1" dirty="0" smtClean="0">
                                <a:latin typeface="Cambria Math" panose="02040503050406030204" pitchFamily="18" charset="0"/>
                              </a:rPr>
                              <m:t>0001</m:t>
                            </m:r>
                          </m:e>
                        </m:d>
                      </m:e>
                      <m:sub>
                        <m:r>
                          <a:rPr lang="cs-CZ" b="0" i="1" dirty="0" smtClean="0">
                            <a:latin typeface="Cambria Math" panose="02040503050406030204" pitchFamily="18" charset="0"/>
                          </a:rPr>
                          <m:t>2</m:t>
                        </m:r>
                      </m:sub>
                    </m:sSub>
                    <m:r>
                      <a:rPr lang="cs-CZ" b="0" i="1" dirty="0" smtClean="0">
                        <a:latin typeface="Cambria Math" panose="02040503050406030204" pitchFamily="18" charset="0"/>
                      </a:rPr>
                      <m:t>=</m:t>
                    </m:r>
                    <m:sSub>
                      <m:sSubPr>
                        <m:ctrlPr>
                          <a:rPr lang="cs-CZ" b="0" i="1" dirty="0" smtClean="0">
                            <a:latin typeface="Cambria Math" panose="02040503050406030204" pitchFamily="18" charset="0"/>
                          </a:rPr>
                        </m:ctrlPr>
                      </m:sSubPr>
                      <m:e>
                        <m:d>
                          <m:dPr>
                            <m:ctrlPr>
                              <a:rPr lang="cs-CZ" b="0" i="1" dirty="0" smtClean="0">
                                <a:latin typeface="Cambria Math" panose="02040503050406030204" pitchFamily="18" charset="0"/>
                              </a:rPr>
                            </m:ctrlPr>
                          </m:dPr>
                          <m:e>
                            <m:r>
                              <a:rPr lang="cs-CZ" b="0" i="1" dirty="0" smtClean="0">
                                <a:latin typeface="Cambria Math" panose="02040503050406030204" pitchFamily="18" charset="0"/>
                              </a:rPr>
                              <m:t>1</m:t>
                            </m:r>
                          </m:e>
                        </m:d>
                      </m:e>
                      <m:sub>
                        <m:r>
                          <a:rPr lang="cs-CZ" b="0" i="1" dirty="0" smtClean="0">
                            <a:latin typeface="Cambria Math" panose="02040503050406030204" pitchFamily="18" charset="0"/>
                          </a:rPr>
                          <m:t>16</m:t>
                        </m:r>
                      </m:sub>
                    </m:sSub>
                  </m:oMath>
                </a14:m>
                <a:endParaRPr lang="cs-CZ" dirty="0"/>
              </a:p>
              <a:p>
                <a:r>
                  <a:rPr lang="cs-CZ" dirty="0"/>
                  <a:t>Proto:</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d>
                            <m:dPr>
                              <m:ctrlPr>
                                <a:rPr lang="cs-CZ" i="1" smtClean="0">
                                  <a:latin typeface="Cambria Math" panose="02040503050406030204" pitchFamily="18" charset="0"/>
                                </a:rPr>
                              </m:ctrlPr>
                            </m:dPr>
                            <m:e>
                              <m:r>
                                <a:rPr lang="cs-CZ" b="0" i="1" smtClean="0">
                                  <a:latin typeface="Cambria Math" panose="02040503050406030204" pitchFamily="18" charset="0"/>
                                </a:rPr>
                                <m:t>01000001</m:t>
                              </m:r>
                            </m:e>
                          </m:d>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d>
                            <m:dPr>
                              <m:ctrlPr>
                                <a:rPr lang="cs-CZ" b="0" i="1" smtClean="0">
                                  <a:latin typeface="Cambria Math" panose="02040503050406030204" pitchFamily="18" charset="0"/>
                                </a:rPr>
                              </m:ctrlPr>
                            </m:dPr>
                            <m:e>
                              <m:r>
                                <a:rPr lang="cs-CZ" b="0" i="1" smtClean="0">
                                  <a:latin typeface="Cambria Math" panose="02040503050406030204" pitchFamily="18" charset="0"/>
                                </a:rPr>
                                <m:t>41</m:t>
                              </m:r>
                            </m:e>
                          </m:d>
                        </m:e>
                        <m:sub>
                          <m:r>
                            <a:rPr lang="cs-CZ" b="0" i="1" smtClean="0">
                              <a:latin typeface="Cambria Math" panose="02040503050406030204" pitchFamily="18" charset="0"/>
                            </a:rPr>
                            <m:t>16</m:t>
                          </m:r>
                        </m:sub>
                      </m:sSub>
                    </m:oMath>
                  </m:oMathPara>
                </a14:m>
                <a:endParaRPr lang="cs-CZ" dirty="0"/>
              </a:p>
            </p:txBody>
          </p:sp>
        </mc:Choice>
        <mc:Fallback xmlns="">
          <p:sp>
            <p:nvSpPr>
              <p:cNvPr id="7" name="TextovéPole 6">
                <a:extLst>
                  <a:ext uri="{FF2B5EF4-FFF2-40B4-BE49-F238E27FC236}">
                    <a16:creationId xmlns:a16="http://schemas.microsoft.com/office/drawing/2014/main" id="{3342FEEE-C2BC-03F9-5CC0-6A19C5381953}"/>
                  </a:ext>
                </a:extLst>
              </p:cNvPr>
              <p:cNvSpPr txBox="1">
                <a:spLocks noRot="1" noChangeAspect="1" noMove="1" noResize="1" noEditPoints="1" noAdjustHandles="1" noChangeArrowheads="1" noChangeShapeType="1" noTextEdit="1"/>
              </p:cNvSpPr>
              <p:nvPr/>
            </p:nvSpPr>
            <p:spPr>
              <a:xfrm>
                <a:off x="258859" y="3911554"/>
                <a:ext cx="11529392" cy="2585323"/>
              </a:xfrm>
              <a:prstGeom prst="rect">
                <a:avLst/>
              </a:prstGeom>
              <a:blipFill>
                <a:blip r:embed="rId4"/>
                <a:stretch>
                  <a:fillRect l="-423" t="-1415"/>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E8213D08-D9AF-6067-C43D-1A3BE503CF5E}"/>
              </a:ext>
            </a:extLst>
          </p:cNvPr>
          <p:cNvCxnSpPr/>
          <p:nvPr/>
        </p:nvCxnSpPr>
        <p:spPr>
          <a:xfrm>
            <a:off x="258859" y="3808675"/>
            <a:ext cx="11529392"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69943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E3FDE95A-1B50-7057-28A8-A427F10E9731}"/>
              </a:ext>
            </a:extLst>
          </p:cNvPr>
          <p:cNvSpPr txBox="1"/>
          <p:nvPr/>
        </p:nvSpPr>
        <p:spPr>
          <a:xfrm>
            <a:off x="326003" y="294198"/>
            <a:ext cx="4913907" cy="369332"/>
          </a:xfrm>
          <a:prstGeom prst="rect">
            <a:avLst/>
          </a:prstGeom>
          <a:noFill/>
        </p:spPr>
        <p:txBody>
          <a:bodyPr wrap="square" rtlCol="0">
            <a:spAutoFit/>
          </a:bodyPr>
          <a:lstStyle/>
          <a:p>
            <a:r>
              <a:rPr lang="cs-CZ" b="1" dirty="0"/>
              <a:t>Příklad použití hexadecimálního zápisu v IKT:</a:t>
            </a:r>
          </a:p>
        </p:txBody>
      </p:sp>
      <p:sp>
        <p:nvSpPr>
          <p:cNvPr id="4" name="Rectangle 1">
            <a:extLst>
              <a:ext uri="{FF2B5EF4-FFF2-40B4-BE49-F238E27FC236}">
                <a16:creationId xmlns:a16="http://schemas.microsoft.com/office/drawing/2014/main" id="{3E399DE7-A8C7-3451-3005-80E4666CD705}"/>
              </a:ext>
            </a:extLst>
          </p:cNvPr>
          <p:cNvSpPr>
            <a:spLocks noChangeArrowheads="1"/>
          </p:cNvSpPr>
          <p:nvPr/>
        </p:nvSpPr>
        <p:spPr bwMode="auto">
          <a:xfrm>
            <a:off x="282271" y="1362986"/>
            <a:ext cx="474692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cs-CZ" altLang="cs-CZ"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Barvy v počítačové grafice a na webu</a:t>
            </a: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p>
        </p:txBody>
      </p:sp>
      <p:pic>
        <p:nvPicPr>
          <p:cNvPr id="6" name="Obrázek 5">
            <a:extLst>
              <a:ext uri="{FF2B5EF4-FFF2-40B4-BE49-F238E27FC236}">
                <a16:creationId xmlns:a16="http://schemas.microsoft.com/office/drawing/2014/main" id="{9221ABCB-C2B7-5015-760D-7F763442A841}"/>
              </a:ext>
            </a:extLst>
          </p:cNvPr>
          <p:cNvPicPr>
            <a:picLocks noChangeAspect="1"/>
          </p:cNvPicPr>
          <p:nvPr/>
        </p:nvPicPr>
        <p:blipFill>
          <a:blip r:embed="rId2"/>
          <a:stretch>
            <a:fillRect/>
          </a:stretch>
        </p:blipFill>
        <p:spPr>
          <a:xfrm>
            <a:off x="3900514" y="2400996"/>
            <a:ext cx="4390971" cy="4133973"/>
          </a:xfrm>
          <a:prstGeom prst="rect">
            <a:avLst/>
          </a:prstGeom>
        </p:spPr>
      </p:pic>
      <p:sp>
        <p:nvSpPr>
          <p:cNvPr id="9" name="TextovéPole 8">
            <a:extLst>
              <a:ext uri="{FF2B5EF4-FFF2-40B4-BE49-F238E27FC236}">
                <a16:creationId xmlns:a16="http://schemas.microsoft.com/office/drawing/2014/main" id="{FE0225D8-DBA9-ACF5-FB4F-A1C23CAC70F3}"/>
              </a:ext>
            </a:extLst>
          </p:cNvPr>
          <p:cNvSpPr txBox="1"/>
          <p:nvPr/>
        </p:nvSpPr>
        <p:spPr>
          <a:xfrm>
            <a:off x="326003" y="1701540"/>
            <a:ext cx="11539994" cy="677108"/>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Barvy se zapisují pomocí tří složek – červené /R/, zelené /G/ a modré /B/:   #RRGGBB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cs-CZ" altLang="cs-CZ" sz="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Každá barevná složka může nabývat hodnot od 00 do FF, tedy od 0 do 255.</a:t>
            </a:r>
          </a:p>
        </p:txBody>
      </p:sp>
      <p:sp>
        <p:nvSpPr>
          <p:cNvPr id="10" name="TextovéPole 9">
            <a:extLst>
              <a:ext uri="{FF2B5EF4-FFF2-40B4-BE49-F238E27FC236}">
                <a16:creationId xmlns:a16="http://schemas.microsoft.com/office/drawing/2014/main" id="{66323864-1786-8A5F-AD92-A8151973E6CA}"/>
              </a:ext>
            </a:extLst>
          </p:cNvPr>
          <p:cNvSpPr txBox="1"/>
          <p:nvPr/>
        </p:nvSpPr>
        <p:spPr>
          <a:xfrm>
            <a:off x="326003" y="690092"/>
            <a:ext cx="11457830" cy="646331"/>
          </a:xfrm>
          <a:prstGeom prst="rect">
            <a:avLst/>
          </a:prstGeom>
          <a:noFill/>
        </p:spPr>
        <p:txBody>
          <a:bodyPr wrap="square">
            <a:spAutoFit/>
          </a:bodyPr>
          <a:lstStyle/>
          <a:p>
            <a:r>
              <a:rPr lang="cs-CZ" b="1" dirty="0"/>
              <a:t>Hexadecimální soustava se v IKT používá všude tam, kde je potřeba přehledně zobrazit binární data, bajty, adresy nebo kódy.</a:t>
            </a:r>
          </a:p>
        </p:txBody>
      </p:sp>
    </p:spTree>
    <p:extLst>
      <p:ext uri="{BB962C8B-B14F-4D97-AF65-F5344CB8AC3E}">
        <p14:creationId xmlns:p14="http://schemas.microsoft.com/office/powerpoint/2010/main" val="4171725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62B3C21E-C745-B432-3008-25EC5A631BC5}"/>
              </a:ext>
            </a:extLst>
          </p:cNvPr>
          <p:cNvSpPr>
            <a:spLocks noChangeArrowheads="1"/>
          </p:cNvSpPr>
          <p:nvPr/>
        </p:nvSpPr>
        <p:spPr bwMode="auto">
          <a:xfrm>
            <a:off x="365759" y="300714"/>
            <a:ext cx="857150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cs-CZ" altLang="cs-CZ" sz="1600" b="1" i="0" u="none" strike="noStrike" cap="none" normalizeH="0" baseline="0" dirty="0">
                <a:ln>
                  <a:noFill/>
                </a:ln>
                <a:solidFill>
                  <a:schemeClr val="tx1"/>
                </a:solidFill>
                <a:effectLst/>
                <a:latin typeface="Arial" panose="020B0604020202020204" pitchFamily="34" charset="0"/>
              </a:rPr>
              <a:t>  Adresy v operační paměti</a:t>
            </a:r>
            <a:r>
              <a:rPr kumimoji="0" lang="cs-CZ" altLang="cs-CZ" sz="1600" b="0" i="0" u="none" strike="noStrike" cap="none" normalizeH="0" baseline="0" dirty="0">
                <a:ln>
                  <a:noFill/>
                </a:ln>
                <a:solidFill>
                  <a:schemeClr val="tx1"/>
                </a:solidFill>
                <a:effectLst/>
                <a:latin typeface="Arial" panose="020B0604020202020204" pitchFamily="34" charset="0"/>
              </a:rPr>
              <a:t> </a:t>
            </a:r>
          </a:p>
        </p:txBody>
      </p:sp>
      <p:sp>
        <p:nvSpPr>
          <p:cNvPr id="9" name="Rectangle 1">
            <a:extLst>
              <a:ext uri="{FF2B5EF4-FFF2-40B4-BE49-F238E27FC236}">
                <a16:creationId xmlns:a16="http://schemas.microsoft.com/office/drawing/2014/main" id="{9E0E754B-DFD4-6BE3-1DBF-18BC035F7DF7}"/>
              </a:ext>
            </a:extLst>
          </p:cNvPr>
          <p:cNvSpPr>
            <a:spLocks noChangeArrowheads="1"/>
          </p:cNvSpPr>
          <p:nvPr/>
        </p:nvSpPr>
        <p:spPr bwMode="auto">
          <a:xfrm>
            <a:off x="365759" y="639268"/>
            <a:ext cx="11594346" cy="2923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Adresa v operační paměti</a:t>
            </a:r>
            <a:r>
              <a:rPr kumimoji="0" lang="cs-CZ" altLang="cs-CZ" sz="1600" b="0" i="0" u="none" strike="noStrike" cap="none" normalizeH="0" baseline="0" dirty="0">
                <a:ln>
                  <a:noFill/>
                </a:ln>
                <a:solidFill>
                  <a:schemeClr val="tx1"/>
                </a:solidFill>
                <a:effectLst/>
                <a:latin typeface="Arial" panose="020B0604020202020204" pitchFamily="34" charset="0"/>
              </a:rPr>
              <a:t> je číslo, které označuje konkrétní místo v paměti RAM. Počítač ji používá k nalezení uložených dat nebo instrukcí programu.</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Například: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Unicode MS"/>
              </a:rPr>
              <a:t>0x7FFDA120</a:t>
            </a: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je adresa zapsaná v </a:t>
            </a:r>
            <a:r>
              <a:rPr kumimoji="0" lang="cs-CZ" altLang="cs-CZ" sz="1600" b="1" i="0" u="none" strike="noStrike" cap="none" normalizeH="0" baseline="0" dirty="0">
                <a:ln>
                  <a:noFill/>
                </a:ln>
                <a:solidFill>
                  <a:schemeClr val="tx1"/>
                </a:solidFill>
                <a:effectLst/>
                <a:latin typeface="Arial" panose="020B0604020202020204" pitchFamily="34" charset="0"/>
              </a:rPr>
              <a:t>hexadecimální (šestnáctkové) soustavě</a:t>
            </a:r>
            <a:r>
              <a:rPr kumimoji="0" lang="cs-CZ" altLang="cs-CZ" sz="16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0x</a:t>
            </a:r>
            <a:r>
              <a:rPr kumimoji="0" lang="cs-CZ" altLang="cs-CZ" sz="1600" b="0" i="0" u="none" strike="noStrike" cap="none" normalizeH="0" baseline="0" dirty="0">
                <a:ln>
                  <a:noFill/>
                </a:ln>
                <a:solidFill>
                  <a:schemeClr val="tx1"/>
                </a:solidFill>
                <a:effectLst/>
              </a:rPr>
              <a:t> označuje hexadecimální zápis.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7FFDA120</a:t>
            </a:r>
            <a:r>
              <a:rPr kumimoji="0" lang="cs-CZ" altLang="cs-CZ" sz="1600" b="0" i="0" u="none" strike="noStrike" cap="none" normalizeH="0" baseline="0" dirty="0">
                <a:ln>
                  <a:noFill/>
                </a:ln>
                <a:solidFill>
                  <a:schemeClr val="tx1"/>
                </a:solidFill>
                <a:effectLst/>
              </a:rPr>
              <a:t> je samotná číselná hodnota adresy.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Každá hexadecimální číslice představuje </a:t>
            </a:r>
            <a:r>
              <a:rPr kumimoji="0" lang="cs-CZ" altLang="cs-CZ" sz="1600" b="1" i="0" u="none" strike="noStrike" cap="none" normalizeH="0" baseline="0" dirty="0">
                <a:ln>
                  <a:noFill/>
                </a:ln>
                <a:solidFill>
                  <a:schemeClr val="tx1"/>
                </a:solidFill>
                <a:effectLst/>
                <a:latin typeface="Arial" panose="020B0604020202020204" pitchFamily="34" charset="0"/>
              </a:rPr>
              <a:t>4 bity</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R="0" lvl="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Procesor může na této adrese například přečíst nebo změnit hodnotu proměnné.</a:t>
            </a:r>
          </a:p>
        </p:txBody>
      </p:sp>
      <p:sp>
        <p:nvSpPr>
          <p:cNvPr id="11" name="TextovéPole 10">
            <a:extLst>
              <a:ext uri="{FF2B5EF4-FFF2-40B4-BE49-F238E27FC236}">
                <a16:creationId xmlns:a16="http://schemas.microsoft.com/office/drawing/2014/main" id="{7DA692E1-B9DD-A1E6-2E0C-3E85E1A397A3}"/>
              </a:ext>
            </a:extLst>
          </p:cNvPr>
          <p:cNvSpPr txBox="1"/>
          <p:nvPr/>
        </p:nvSpPr>
        <p:spPr>
          <a:xfrm>
            <a:off x="4252292" y="3563145"/>
            <a:ext cx="3687416" cy="1200329"/>
          </a:xfrm>
          <a:prstGeom prst="rect">
            <a:avLst/>
          </a:prstGeom>
          <a:noFill/>
        </p:spPr>
        <p:txBody>
          <a:bodyPr wrap="square">
            <a:spAutoFit/>
          </a:bodyPr>
          <a:lstStyle/>
          <a:p>
            <a:r>
              <a:rPr lang="cs-CZ" dirty="0"/>
              <a:t>Adresa v paměti    Uložená hodnota</a:t>
            </a:r>
          </a:p>
          <a:p>
            <a:r>
              <a:rPr lang="cs-CZ" dirty="0"/>
              <a:t>0x7FFDA120                       42 </a:t>
            </a:r>
          </a:p>
          <a:p>
            <a:r>
              <a:rPr lang="cs-CZ" dirty="0"/>
              <a:t>0x7FFDA121                       18 </a:t>
            </a:r>
          </a:p>
          <a:p>
            <a:r>
              <a:rPr lang="cs-CZ" dirty="0"/>
              <a:t>0x7FFDA122                       96</a:t>
            </a:r>
          </a:p>
        </p:txBody>
      </p:sp>
      <p:sp>
        <p:nvSpPr>
          <p:cNvPr id="12" name="Rectangle 2">
            <a:extLst>
              <a:ext uri="{FF2B5EF4-FFF2-40B4-BE49-F238E27FC236}">
                <a16:creationId xmlns:a16="http://schemas.microsoft.com/office/drawing/2014/main" id="{0793F073-513A-0005-D181-004CB26A1942}"/>
              </a:ext>
            </a:extLst>
          </p:cNvPr>
          <p:cNvSpPr>
            <a:spLocks noChangeArrowheads="1"/>
          </p:cNvSpPr>
          <p:nvPr/>
        </p:nvSpPr>
        <p:spPr bwMode="auto">
          <a:xfrm>
            <a:off x="365759" y="4763474"/>
            <a:ext cx="11513490" cy="1846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Paměť si můžeme představit jako dlouhou řadu očíslovaných schránek: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a:ln>
                  <a:noFill/>
                </a:ln>
                <a:solidFill>
                  <a:schemeClr val="tx1"/>
                </a:solidFill>
                <a:effectLst/>
                <a:latin typeface="Arial" panose="020B0604020202020204" pitchFamily="34" charset="0"/>
              </a:rPr>
              <a:t>adresa</a:t>
            </a:r>
            <a:r>
              <a:rPr kumimoji="0" lang="cs-CZ" altLang="cs-CZ" sz="1400" b="0" i="0" u="none" strike="noStrike" cap="none" normalizeH="0" baseline="0" dirty="0">
                <a:ln>
                  <a:noFill/>
                </a:ln>
                <a:solidFill>
                  <a:schemeClr val="tx1"/>
                </a:solidFill>
                <a:effectLst/>
                <a:latin typeface="Arial" panose="020B0604020202020204" pitchFamily="34" charset="0"/>
              </a:rPr>
              <a:t> říká, kde se schránka nachází,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400" b="1" i="0" u="none" strike="noStrike" cap="none" normalizeH="0" baseline="0" dirty="0">
                <a:ln>
                  <a:noFill/>
                </a:ln>
                <a:solidFill>
                  <a:schemeClr val="tx1"/>
                </a:solidFill>
                <a:effectLst/>
                <a:latin typeface="Arial" panose="020B0604020202020204" pitchFamily="34" charset="0"/>
              </a:rPr>
              <a:t>hodnota</a:t>
            </a:r>
            <a:r>
              <a:rPr kumimoji="0" lang="cs-CZ" altLang="cs-CZ" sz="1400" b="0" i="0" u="none" strike="noStrike" cap="none" normalizeH="0" baseline="0" dirty="0">
                <a:ln>
                  <a:noFill/>
                </a:ln>
                <a:solidFill>
                  <a:schemeClr val="tx1"/>
                </a:solidFill>
                <a:effectLst/>
                <a:latin typeface="Arial" panose="020B0604020202020204" pitchFamily="34" charset="0"/>
              </a:rPr>
              <a:t> říká, co je v ní uloženo. </a:t>
            </a:r>
          </a:p>
          <a:p>
            <a:pPr marR="0" lvl="0" algn="l" defTabSz="914400" rtl="0" eaLnBrk="0" fontAlgn="base" latinLnBrk="0" hangingPunct="0">
              <a:lnSpc>
                <a:spcPct val="100000"/>
              </a:lnSpc>
              <a:spcBef>
                <a:spcPct val="0"/>
              </a:spcBef>
              <a:spcAft>
                <a:spcPct val="0"/>
              </a:spcAft>
              <a:buClrTx/>
              <a:buSzTx/>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Důležité je, že jedna adresa zpravidla označuje </a:t>
            </a:r>
            <a:r>
              <a:rPr kumimoji="0" lang="cs-CZ" altLang="cs-CZ" sz="1400" b="1" i="0" u="none" strike="noStrike" cap="none" normalizeH="0" baseline="0" dirty="0">
                <a:ln>
                  <a:noFill/>
                </a:ln>
                <a:solidFill>
                  <a:schemeClr val="tx1"/>
                </a:solidFill>
                <a:effectLst/>
                <a:latin typeface="Arial" panose="020B0604020202020204" pitchFamily="34" charset="0"/>
              </a:rPr>
              <a:t>jeden bajt</a:t>
            </a:r>
            <a:r>
              <a:rPr kumimoji="0" lang="cs-CZ" altLang="cs-CZ" sz="1400" b="0" i="0" u="none" strike="noStrike" cap="none" normalizeH="0" baseline="0" dirty="0">
                <a:ln>
                  <a:noFill/>
                </a:ln>
                <a:solidFill>
                  <a:schemeClr val="tx1"/>
                </a:solidFill>
                <a:effectLst/>
                <a:latin typeface="Arial" panose="020B0604020202020204" pitchFamily="34" charset="0"/>
              </a:rPr>
              <a:t>, tedy 8 bitů. </a:t>
            </a:r>
            <a:r>
              <a:rPr kumimoji="0" lang="cs-CZ" altLang="cs-CZ" sz="1400" b="0" i="0" u="none" strike="noStrike" cap="none" normalizeH="0" baseline="0" dirty="0" err="1">
                <a:ln>
                  <a:noFill/>
                </a:ln>
                <a:solidFill>
                  <a:schemeClr val="tx1"/>
                </a:solidFill>
                <a:effectLst/>
                <a:latin typeface="Arial" panose="020B0604020202020204" pitchFamily="34" charset="0"/>
              </a:rPr>
              <a:t>Vícebajtová</a:t>
            </a:r>
            <a:r>
              <a:rPr kumimoji="0" lang="cs-CZ" altLang="cs-CZ" sz="1400" b="0" i="0" u="none" strike="noStrike" cap="none" normalizeH="0" baseline="0" dirty="0">
                <a:ln>
                  <a:noFill/>
                </a:ln>
                <a:solidFill>
                  <a:schemeClr val="tx1"/>
                </a:solidFill>
                <a:effectLst/>
                <a:latin typeface="Arial" panose="020B0604020202020204" pitchFamily="34" charset="0"/>
              </a:rPr>
              <a:t> data, například 32bitové číslo, proto zabírají několik adres za sebou.</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Adresa </a:t>
            </a:r>
            <a:r>
              <a:rPr kumimoji="0" lang="cs-CZ" altLang="cs-CZ" sz="1400" b="0" i="0" u="none" strike="noStrike" cap="none" normalizeH="0" baseline="0" dirty="0">
                <a:ln>
                  <a:noFill/>
                </a:ln>
                <a:solidFill>
                  <a:schemeClr val="tx1"/>
                </a:solidFill>
                <a:effectLst/>
                <a:latin typeface="Arial Unicode MS"/>
              </a:rPr>
              <a:t>0x7FFDA120</a:t>
            </a:r>
            <a:r>
              <a:rPr kumimoji="0" lang="cs-CZ" altLang="cs-CZ" sz="1400" b="0" i="0" u="none" strike="noStrike" cap="none" normalizeH="0" baseline="0" dirty="0">
                <a:ln>
                  <a:noFill/>
                </a:ln>
                <a:solidFill>
                  <a:schemeClr val="tx1"/>
                </a:solidFill>
                <a:effectLst/>
              </a:rPr>
              <a:t> je zapsána osmi hexadecimálními číslicemi, takže ji lze uložit do 32 bitů. Samotný zápis však ještě neznamená, že počítač používá 32bitový systém — také na 64bitovém systému mohou mít používané adresy mnoho počátečních nul.</a:t>
            </a:r>
            <a:endParaRPr kumimoji="0" lang="cs-CZ" altLang="cs-CZ"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68364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57210-146B-4513-8986-10610A2B655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581CED1-E6FA-A622-E4FA-AE4A7C82123D}"/>
              </a:ext>
            </a:extLst>
          </p:cNvPr>
          <p:cNvSpPr>
            <a:spLocks noChangeArrowheads="1"/>
          </p:cNvSpPr>
          <p:nvPr/>
        </p:nvSpPr>
        <p:spPr bwMode="auto">
          <a:xfrm>
            <a:off x="341905" y="216470"/>
            <a:ext cx="200373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buFontTx/>
              <a:buAutoNum type="arabicPeriod" startAt="3"/>
            </a:pPr>
            <a:r>
              <a:rPr kumimoji="0" lang="cs-CZ" altLang="cs-CZ" sz="1600" b="1" i="0" u="none" strike="noStrike" cap="none" normalizeH="0" baseline="0" dirty="0">
                <a:ln>
                  <a:noFill/>
                </a:ln>
                <a:solidFill>
                  <a:schemeClr val="tx1"/>
                </a:solidFill>
                <a:effectLst/>
                <a:latin typeface="Arial" panose="020B0604020202020204" pitchFamily="34" charset="0"/>
              </a:rPr>
              <a:t>   IPv6 adresy</a:t>
            </a: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
        <p:nvSpPr>
          <p:cNvPr id="7" name="Rectangle 1">
            <a:extLst>
              <a:ext uri="{FF2B5EF4-FFF2-40B4-BE49-F238E27FC236}">
                <a16:creationId xmlns:a16="http://schemas.microsoft.com/office/drawing/2014/main" id="{FB9D64DD-AC13-73BC-3803-4A7A35F7BB94}"/>
              </a:ext>
            </a:extLst>
          </p:cNvPr>
          <p:cNvSpPr>
            <a:spLocks noChangeArrowheads="1"/>
          </p:cNvSpPr>
          <p:nvPr/>
        </p:nvSpPr>
        <p:spPr bwMode="auto">
          <a:xfrm>
            <a:off x="341905" y="672641"/>
            <a:ext cx="11369310" cy="384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IPv6 adresa</a:t>
            </a:r>
            <a:r>
              <a:rPr kumimoji="0" lang="cs-CZ" altLang="cs-CZ" sz="1600" b="0" i="0" u="none" strike="noStrike" cap="none" normalizeH="0" baseline="0" dirty="0">
                <a:ln>
                  <a:noFill/>
                </a:ln>
                <a:solidFill>
                  <a:schemeClr val="tx1"/>
                </a:solidFill>
                <a:effectLst/>
                <a:latin typeface="Arial" panose="020B0604020202020204" pitchFamily="34" charset="0"/>
              </a:rPr>
              <a:t> je číselná adresa, která jednoznačně označuje zařízení v počítačové síti, například počítač, mobilní telefon, tiskárnu nebo server.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IPv6 adresa: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má délku </a:t>
            </a:r>
            <a:r>
              <a:rPr kumimoji="0" lang="cs-CZ" altLang="cs-CZ" sz="1600" b="1" i="0" u="none" strike="noStrike" cap="none" normalizeH="0" baseline="0" dirty="0">
                <a:ln>
                  <a:noFill/>
                </a:ln>
                <a:solidFill>
                  <a:schemeClr val="tx1"/>
                </a:solidFill>
                <a:effectLst/>
                <a:latin typeface="Arial" panose="020B0604020202020204" pitchFamily="34" charset="0"/>
              </a:rPr>
              <a:t>128 bitů</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zapisuje se </a:t>
            </a:r>
            <a:r>
              <a:rPr kumimoji="0" lang="cs-CZ" altLang="cs-CZ" sz="1600" b="1" i="0" u="none" strike="noStrike" cap="none" normalizeH="0" baseline="0" dirty="0">
                <a:ln>
                  <a:noFill/>
                </a:ln>
                <a:solidFill>
                  <a:schemeClr val="tx1"/>
                </a:solidFill>
                <a:effectLst/>
                <a:latin typeface="Arial" panose="020B0604020202020204" pitchFamily="34" charset="0"/>
              </a:rPr>
              <a:t>hexadecimálně</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skládá se z osmi skupin oddělených dvojtečkami. </a:t>
            </a:r>
          </a:p>
          <a:p>
            <a:pPr marR="0" lvl="0" algn="l" defTabSz="914400" rtl="0" eaLnBrk="0" fontAlgn="base" latinLnBrk="0" hangingPunct="0">
              <a:lnSpc>
                <a:spcPct val="100000"/>
              </a:lnSpc>
              <a:spcBef>
                <a:spcPct val="0"/>
              </a:spcBef>
              <a:spcAft>
                <a:spcPct val="0"/>
              </a:spcAft>
              <a:buClrTx/>
              <a:buSzTx/>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Příklad: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2000" b="0" i="0" u="none" strike="noStrike" cap="none" normalizeH="0" baseline="0" dirty="0">
                <a:ln>
                  <a:noFill/>
                </a:ln>
                <a:solidFill>
                  <a:schemeClr val="tx1"/>
                </a:solidFill>
                <a:effectLst/>
                <a:latin typeface="Arial Unicode MS"/>
              </a:rPr>
              <a:t>2001:0DB8:85A3:0000:0000:8A2E:0370:7334</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IPv6 vznikl především proto, že starší adresy </a:t>
            </a:r>
            <a:r>
              <a:rPr kumimoji="0" lang="cs-CZ" altLang="cs-CZ" sz="1600" b="1" i="0" u="none" strike="noStrike" cap="none" normalizeH="0" baseline="0" dirty="0">
                <a:ln>
                  <a:noFill/>
                </a:ln>
                <a:solidFill>
                  <a:schemeClr val="tx1"/>
                </a:solidFill>
                <a:effectLst/>
                <a:latin typeface="Arial" panose="020B0604020202020204" pitchFamily="34" charset="0"/>
              </a:rPr>
              <a:t>IPv4</a:t>
            </a:r>
            <a:r>
              <a:rPr kumimoji="0" lang="cs-CZ" altLang="cs-CZ" sz="1600" b="0" i="0" u="none" strike="noStrike" cap="none" normalizeH="0" baseline="0" dirty="0">
                <a:ln>
                  <a:noFill/>
                </a:ln>
                <a:solidFill>
                  <a:schemeClr val="tx1"/>
                </a:solidFill>
                <a:effectLst/>
                <a:latin typeface="Arial" panose="020B0604020202020204" pitchFamily="34" charset="0"/>
              </a:rPr>
              <a:t> mají pouze 32 bitů a jejich počet již nestačí pro všechna zařízení připojená k internetu.</a:t>
            </a:r>
          </a:p>
        </p:txBody>
      </p:sp>
      <p:sp>
        <p:nvSpPr>
          <p:cNvPr id="8" name="Rectangle 2">
            <a:extLst>
              <a:ext uri="{FF2B5EF4-FFF2-40B4-BE49-F238E27FC236}">
                <a16:creationId xmlns:a16="http://schemas.microsoft.com/office/drawing/2014/main" id="{3BC07D6A-941C-31CE-51B5-339E6601B2EE}"/>
              </a:ext>
            </a:extLst>
          </p:cNvPr>
          <p:cNvSpPr>
            <a:spLocks noChangeArrowheads="1"/>
          </p:cNvSpPr>
          <p:nvPr/>
        </p:nvSpPr>
        <p:spPr bwMode="auto">
          <a:xfrm>
            <a:off x="341905" y="4738810"/>
            <a:ext cx="1136931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Pro srovnání:</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R="0" lvl="0" algn="l" defTabSz="914400" rtl="0" eaLnBrk="0" fontAlgn="base" latinLnBrk="0" hangingPunct="0">
              <a:lnSpc>
                <a:spcPct val="100000"/>
              </a:lnSpc>
              <a:spcBef>
                <a:spcPct val="0"/>
              </a:spcBef>
              <a:spcAft>
                <a:spcPct val="0"/>
              </a:spcAft>
              <a:buClrTx/>
              <a:buSzTx/>
              <a:tabLst/>
            </a:pP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Jednoduše řečeno:</a:t>
            </a:r>
            <a:r>
              <a:rPr kumimoji="0" lang="cs-CZ" altLang="cs-CZ" sz="1600" b="0" i="0" u="none" strike="noStrike" cap="none" normalizeH="0" baseline="0" dirty="0">
                <a:ln>
                  <a:noFill/>
                </a:ln>
                <a:solidFill>
                  <a:schemeClr val="tx1"/>
                </a:solidFill>
                <a:effectLst/>
                <a:latin typeface="Arial" panose="020B0604020202020204" pitchFamily="34" charset="0"/>
              </a:rPr>
              <a:t> IPv6 adresa je „poštovní adresa“ zařízení v moderní počítačové síti.</a:t>
            </a:r>
          </a:p>
        </p:txBody>
      </p:sp>
      <p:sp>
        <p:nvSpPr>
          <p:cNvPr id="10" name="Rectangle 4">
            <a:extLst>
              <a:ext uri="{FF2B5EF4-FFF2-40B4-BE49-F238E27FC236}">
                <a16:creationId xmlns:a16="http://schemas.microsoft.com/office/drawing/2014/main" id="{4D4EDCD8-0BD0-DEFB-73B9-0B9522C191D7}"/>
              </a:ext>
            </a:extLst>
          </p:cNvPr>
          <p:cNvSpPr>
            <a:spLocks noChangeArrowheads="1"/>
          </p:cNvSpPr>
          <p:nvPr/>
        </p:nvSpPr>
        <p:spPr bwMode="auto">
          <a:xfrm>
            <a:off x="341905" y="5108141"/>
            <a:ext cx="517000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IPv4:</a:t>
            </a:r>
            <a:r>
              <a:rPr kumimoji="0" lang="cs-CZ" altLang="cs-CZ" sz="1600" b="0" i="0" u="none" strike="noStrike" cap="none" normalizeH="0" baseline="0" dirty="0">
                <a:ln>
                  <a:noFill/>
                </a:ln>
                <a:solidFill>
                  <a:schemeClr val="tx1"/>
                </a:solidFill>
                <a:effectLst/>
                <a:latin typeface="Arial" panose="020B0604020202020204" pitchFamily="34" charset="0"/>
              </a:rPr>
              <a:t> </a:t>
            </a:r>
            <a:r>
              <a:rPr kumimoji="0" lang="cs-CZ" altLang="cs-CZ" sz="1600" b="0" i="0" u="none" strike="noStrike" cap="none" normalizeH="0" baseline="0" dirty="0">
                <a:ln>
                  <a:noFill/>
                </a:ln>
                <a:solidFill>
                  <a:schemeClr val="tx1"/>
                </a:solidFill>
                <a:effectLst/>
                <a:latin typeface="Arial Unicode MS"/>
              </a:rPr>
              <a:t>192.168.1.25</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IPv6:</a:t>
            </a:r>
            <a:r>
              <a:rPr kumimoji="0" lang="cs-CZ" altLang="cs-CZ" sz="1600" b="0" i="0" u="none" strike="noStrike" cap="none" normalizeH="0" baseline="0" dirty="0">
                <a:ln>
                  <a:noFill/>
                </a:ln>
                <a:solidFill>
                  <a:schemeClr val="tx1"/>
                </a:solidFill>
                <a:effectLst/>
                <a:latin typeface="Arial" panose="020B0604020202020204" pitchFamily="34" charset="0"/>
              </a:rPr>
              <a:t> </a:t>
            </a:r>
            <a:r>
              <a:rPr kumimoji="0" lang="cs-CZ" altLang="cs-CZ" sz="1600" b="0" i="0" u="none" strike="noStrike" cap="none" normalizeH="0" baseline="0" dirty="0">
                <a:ln>
                  <a:noFill/>
                </a:ln>
                <a:solidFill>
                  <a:schemeClr val="tx1"/>
                </a:solidFill>
                <a:effectLst/>
                <a:latin typeface="Arial Unicode MS"/>
              </a:rPr>
              <a:t>2001:0DB8:0012:0000:0000:0000:0000:0025</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57010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E7B0C-2D01-091E-E95C-CABA4EF52664}"/>
            </a:ext>
          </a:extLst>
        </p:cNvPr>
        <p:cNvGrpSpPr/>
        <p:nvPr/>
      </p:nvGrpSpPr>
      <p:grpSpPr>
        <a:xfrm>
          <a:off x="0" y="0"/>
          <a:ext cx="0" cy="0"/>
          <a:chOff x="0" y="0"/>
          <a:chExt cx="0" cy="0"/>
        </a:xfrm>
      </p:grpSpPr>
      <p:sp>
        <p:nvSpPr>
          <p:cNvPr id="6" name="TextovéPole 5">
            <a:extLst>
              <a:ext uri="{FF2B5EF4-FFF2-40B4-BE49-F238E27FC236}">
                <a16:creationId xmlns:a16="http://schemas.microsoft.com/office/drawing/2014/main" id="{DF6E02C0-8156-5C4E-91DB-DC5FD9916E23}"/>
              </a:ext>
            </a:extLst>
          </p:cNvPr>
          <p:cNvSpPr txBox="1"/>
          <p:nvPr/>
        </p:nvSpPr>
        <p:spPr>
          <a:xfrm>
            <a:off x="371061" y="238462"/>
            <a:ext cx="4208890" cy="369332"/>
          </a:xfrm>
          <a:prstGeom prst="rect">
            <a:avLst/>
          </a:prstGeom>
          <a:noFill/>
        </p:spPr>
        <p:txBody>
          <a:bodyPr wrap="square">
            <a:spAutoFit/>
          </a:bodyPr>
          <a:lstStyle/>
          <a:p>
            <a:pPr marL="342900" indent="-342900">
              <a:buFont typeface="+mj-lt"/>
              <a:buAutoNum type="arabicPeriod" startAt="4"/>
            </a:pPr>
            <a:r>
              <a:rPr lang="cs-CZ" b="1" dirty="0"/>
              <a:t>Identifikace chyb operačního systému</a:t>
            </a:r>
            <a:endParaRPr lang="cs-CZ" dirty="0"/>
          </a:p>
        </p:txBody>
      </p:sp>
      <p:sp>
        <p:nvSpPr>
          <p:cNvPr id="7" name="Rectangle 1">
            <a:extLst>
              <a:ext uri="{FF2B5EF4-FFF2-40B4-BE49-F238E27FC236}">
                <a16:creationId xmlns:a16="http://schemas.microsoft.com/office/drawing/2014/main" id="{DEE03E4C-11B0-3043-B00A-F65EDE2553D6}"/>
              </a:ext>
            </a:extLst>
          </p:cNvPr>
          <p:cNvSpPr>
            <a:spLocks noChangeArrowheads="1"/>
          </p:cNvSpPr>
          <p:nvPr/>
        </p:nvSpPr>
        <p:spPr bwMode="auto">
          <a:xfrm>
            <a:off x="371061" y="709477"/>
            <a:ext cx="1120338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Chybové kódy operačního systému se často zapisují v </a:t>
            </a:r>
            <a:r>
              <a:rPr kumimoji="0" lang="cs-CZ" altLang="cs-CZ" sz="1600" b="1" i="0" u="none" strike="noStrike" cap="none" normalizeH="0" baseline="0" dirty="0">
                <a:ln>
                  <a:noFill/>
                </a:ln>
                <a:solidFill>
                  <a:schemeClr val="tx1"/>
                </a:solidFill>
                <a:effectLst/>
                <a:latin typeface="Arial" panose="020B0604020202020204" pitchFamily="34" charset="0"/>
              </a:rPr>
              <a:t>hexadecimální soustavě</a:t>
            </a:r>
            <a:r>
              <a:rPr kumimoji="0" lang="cs-CZ" altLang="cs-CZ" sz="1600" b="0" i="0" u="none" strike="noStrike" cap="none" normalizeH="0" baseline="0" dirty="0">
                <a:ln>
                  <a:noFill/>
                </a:ln>
                <a:solidFill>
                  <a:schemeClr val="tx1"/>
                </a:solidFill>
                <a:effectLst/>
                <a:latin typeface="Arial" panose="020B0604020202020204" pitchFamily="34" charset="0"/>
              </a:rPr>
              <a:t>. Hexadecimální zápis poznáme podle předpony </a:t>
            </a:r>
            <a:r>
              <a:rPr kumimoji="0" lang="cs-CZ" altLang="cs-CZ" sz="1600" b="0" i="0" u="none" strike="noStrike" cap="none" normalizeH="0" baseline="0" dirty="0">
                <a:ln>
                  <a:noFill/>
                </a:ln>
                <a:solidFill>
                  <a:schemeClr val="tx1"/>
                </a:solidFill>
                <a:effectLst/>
                <a:latin typeface="Arial Unicode MS"/>
              </a:rPr>
              <a:t>0x</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p:txBody>
      </p:sp>
      <p:sp>
        <p:nvSpPr>
          <p:cNvPr id="8" name="Rectangle 2">
            <a:extLst>
              <a:ext uri="{FF2B5EF4-FFF2-40B4-BE49-F238E27FC236}">
                <a16:creationId xmlns:a16="http://schemas.microsoft.com/office/drawing/2014/main" id="{85FA34DF-E3E7-0C5E-0C14-EF272DF13166}"/>
              </a:ext>
            </a:extLst>
          </p:cNvPr>
          <p:cNvSpPr>
            <a:spLocks noChangeArrowheads="1"/>
          </p:cNvSpPr>
          <p:nvPr/>
        </p:nvSpPr>
        <p:spPr bwMode="auto">
          <a:xfrm>
            <a:off x="371061" y="1294252"/>
            <a:ext cx="3753720" cy="14157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Například: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Unicode MS"/>
              </a:rPr>
              <a:t>0x80070005</a:t>
            </a:r>
            <a:endParaRPr kumimoji="0" lang="cs-CZ" altLang="cs-CZ"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0x</a:t>
            </a:r>
            <a:r>
              <a:rPr kumimoji="0" lang="cs-CZ" altLang="cs-CZ" sz="1600" b="0" i="0" u="none" strike="noStrike" cap="none" normalizeH="0" baseline="0" dirty="0">
                <a:ln>
                  <a:noFill/>
                </a:ln>
                <a:solidFill>
                  <a:schemeClr val="tx1"/>
                </a:solidFill>
                <a:effectLst/>
              </a:rPr>
              <a:t> označuje hexadecimální zápis,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následují číslice </a:t>
            </a:r>
            <a:r>
              <a:rPr kumimoji="0" lang="cs-CZ" altLang="cs-CZ" sz="1600" b="0" i="0" u="none" strike="noStrike" cap="none" normalizeH="0" baseline="0" dirty="0">
                <a:ln>
                  <a:noFill/>
                </a:ln>
                <a:solidFill>
                  <a:schemeClr val="tx1"/>
                </a:solidFill>
                <a:effectLst/>
                <a:latin typeface="Arial Unicode MS"/>
              </a:rPr>
              <a:t>0–9</a:t>
            </a:r>
            <a:r>
              <a:rPr kumimoji="0" lang="cs-CZ" altLang="cs-CZ" sz="1600" b="0" i="0" u="none" strike="noStrike" cap="none" normalizeH="0" baseline="0" dirty="0">
                <a:ln>
                  <a:noFill/>
                </a:ln>
                <a:solidFill>
                  <a:schemeClr val="tx1"/>
                </a:solidFill>
                <a:effectLst/>
              </a:rPr>
              <a:t> a písmena </a:t>
            </a:r>
            <a:r>
              <a:rPr kumimoji="0" lang="cs-CZ" altLang="cs-CZ" sz="1600" b="0" i="0" u="none" strike="noStrike" cap="none" normalizeH="0" baseline="0" dirty="0">
                <a:ln>
                  <a:noFill/>
                </a:ln>
                <a:solidFill>
                  <a:schemeClr val="tx1"/>
                </a:solidFill>
                <a:effectLst/>
                <a:latin typeface="Arial Unicode MS"/>
              </a:rPr>
              <a:t>A–F</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panose="020B0604020202020204" pitchFamily="34" charset="0"/>
              </a:rPr>
              <a:t>celý kód označuje určitý druh chyby.</a:t>
            </a:r>
          </a:p>
        </p:txBody>
      </p:sp>
      <p:graphicFrame>
        <p:nvGraphicFramePr>
          <p:cNvPr id="9" name="Tabulka 8">
            <a:extLst>
              <a:ext uri="{FF2B5EF4-FFF2-40B4-BE49-F238E27FC236}">
                <a16:creationId xmlns:a16="http://schemas.microsoft.com/office/drawing/2014/main" id="{B0C134C4-4783-4AD3-04DB-4F91609BD70C}"/>
              </a:ext>
            </a:extLst>
          </p:cNvPr>
          <p:cNvGraphicFramePr>
            <a:graphicFrameLocks noGrp="1"/>
          </p:cNvGraphicFramePr>
          <p:nvPr>
            <p:extLst>
              <p:ext uri="{D42A27DB-BD31-4B8C-83A1-F6EECF244321}">
                <p14:modId xmlns:p14="http://schemas.microsoft.com/office/powerpoint/2010/main" val="1680336636"/>
              </p:ext>
            </p:extLst>
          </p:nvPr>
        </p:nvGraphicFramePr>
        <p:xfrm>
          <a:off x="509798" y="3344277"/>
          <a:ext cx="9246998" cy="2682240"/>
        </p:xfrm>
        <a:graphic>
          <a:graphicData uri="http://schemas.openxmlformats.org/drawingml/2006/table">
            <a:tbl>
              <a:tblPr/>
              <a:tblGrid>
                <a:gridCol w="4623888">
                  <a:extLst>
                    <a:ext uri="{9D8B030D-6E8A-4147-A177-3AD203B41FA5}">
                      <a16:colId xmlns:a16="http://schemas.microsoft.com/office/drawing/2014/main" val="867542952"/>
                    </a:ext>
                  </a:extLst>
                </a:gridCol>
                <a:gridCol w="4623110">
                  <a:extLst>
                    <a:ext uri="{9D8B030D-6E8A-4147-A177-3AD203B41FA5}">
                      <a16:colId xmlns:a16="http://schemas.microsoft.com/office/drawing/2014/main" val="4184925150"/>
                    </a:ext>
                  </a:extLst>
                </a:gridCol>
              </a:tblGrid>
              <a:tr h="0">
                <a:tc>
                  <a:txBody>
                    <a:bodyPr/>
                    <a:lstStyle/>
                    <a:p>
                      <a:pPr>
                        <a:buNone/>
                      </a:pPr>
                      <a:r>
                        <a:rPr lang="cs-CZ" sz="1600" dirty="0"/>
                        <a:t>Chybový kód</a:t>
                      </a:r>
                    </a:p>
                  </a:txBody>
                  <a:tcPr anchor="ctr">
                    <a:lnL>
                      <a:noFill/>
                    </a:lnL>
                    <a:lnR>
                      <a:noFill/>
                    </a:lnR>
                    <a:lnT>
                      <a:noFill/>
                    </a:lnT>
                    <a:lnB>
                      <a:noFill/>
                    </a:lnB>
                    <a:noFill/>
                  </a:tcPr>
                </a:tc>
                <a:tc>
                  <a:txBody>
                    <a:bodyPr/>
                    <a:lstStyle/>
                    <a:p>
                      <a:pPr>
                        <a:buNone/>
                      </a:pPr>
                      <a:r>
                        <a:rPr lang="cs-CZ" sz="1600"/>
                        <a:t>Význam</a:t>
                      </a:r>
                    </a:p>
                  </a:txBody>
                  <a:tcPr anchor="ctr">
                    <a:lnL>
                      <a:noFill/>
                    </a:lnL>
                    <a:lnR>
                      <a:noFill/>
                    </a:lnR>
                    <a:lnT>
                      <a:noFill/>
                    </a:lnT>
                    <a:lnB>
                      <a:noFill/>
                    </a:lnB>
                    <a:noFill/>
                  </a:tcPr>
                </a:tc>
                <a:extLst>
                  <a:ext uri="{0D108BD9-81ED-4DB2-BD59-A6C34878D82A}">
                    <a16:rowId xmlns:a16="http://schemas.microsoft.com/office/drawing/2014/main" val="1677855779"/>
                  </a:ext>
                </a:extLst>
              </a:tr>
              <a:tr h="0">
                <a:tc>
                  <a:txBody>
                    <a:bodyPr/>
                    <a:lstStyle/>
                    <a:p>
                      <a:pPr>
                        <a:buNone/>
                      </a:pPr>
                      <a:r>
                        <a:rPr lang="cs-CZ" sz="1600" dirty="0"/>
                        <a:t>0x00000005</a:t>
                      </a:r>
                    </a:p>
                  </a:txBody>
                  <a:tcPr anchor="ctr">
                    <a:lnL>
                      <a:noFill/>
                    </a:lnL>
                    <a:lnR>
                      <a:noFill/>
                    </a:lnR>
                    <a:lnT>
                      <a:noFill/>
                    </a:lnT>
                    <a:lnB>
                      <a:noFill/>
                    </a:lnB>
                    <a:noFill/>
                  </a:tcPr>
                </a:tc>
                <a:tc>
                  <a:txBody>
                    <a:bodyPr/>
                    <a:lstStyle/>
                    <a:p>
                      <a:pPr>
                        <a:buNone/>
                      </a:pPr>
                      <a:r>
                        <a:rPr lang="cs-CZ" sz="1600"/>
                        <a:t>Přístup byl odepřen</a:t>
                      </a:r>
                    </a:p>
                  </a:txBody>
                  <a:tcPr anchor="ctr">
                    <a:lnL>
                      <a:noFill/>
                    </a:lnL>
                    <a:lnR>
                      <a:noFill/>
                    </a:lnR>
                    <a:lnT>
                      <a:noFill/>
                    </a:lnT>
                    <a:lnB>
                      <a:noFill/>
                    </a:lnB>
                    <a:noFill/>
                  </a:tcPr>
                </a:tc>
                <a:extLst>
                  <a:ext uri="{0D108BD9-81ED-4DB2-BD59-A6C34878D82A}">
                    <a16:rowId xmlns:a16="http://schemas.microsoft.com/office/drawing/2014/main" val="727210641"/>
                  </a:ext>
                </a:extLst>
              </a:tr>
              <a:tr h="0">
                <a:tc>
                  <a:txBody>
                    <a:bodyPr/>
                    <a:lstStyle/>
                    <a:p>
                      <a:pPr>
                        <a:buNone/>
                      </a:pPr>
                      <a:r>
                        <a:rPr lang="cs-CZ" sz="1600" dirty="0"/>
                        <a:t>0x80070005</a:t>
                      </a:r>
                    </a:p>
                  </a:txBody>
                  <a:tcPr anchor="ctr">
                    <a:lnL>
                      <a:noFill/>
                    </a:lnL>
                    <a:lnR>
                      <a:noFill/>
                    </a:lnR>
                    <a:lnT>
                      <a:noFill/>
                    </a:lnT>
                    <a:lnB>
                      <a:noFill/>
                    </a:lnB>
                    <a:noFill/>
                  </a:tcPr>
                </a:tc>
                <a:tc>
                  <a:txBody>
                    <a:bodyPr/>
                    <a:lstStyle/>
                    <a:p>
                      <a:pPr>
                        <a:buNone/>
                      </a:pPr>
                      <a:r>
                        <a:rPr lang="cs-CZ" sz="1600"/>
                        <a:t>Nedostatečné oprávnění – přístup byl odepřen</a:t>
                      </a:r>
                    </a:p>
                  </a:txBody>
                  <a:tcPr anchor="ctr">
                    <a:lnL>
                      <a:noFill/>
                    </a:lnL>
                    <a:lnR>
                      <a:noFill/>
                    </a:lnR>
                    <a:lnT>
                      <a:noFill/>
                    </a:lnT>
                    <a:lnB>
                      <a:noFill/>
                    </a:lnB>
                    <a:noFill/>
                  </a:tcPr>
                </a:tc>
                <a:extLst>
                  <a:ext uri="{0D108BD9-81ED-4DB2-BD59-A6C34878D82A}">
                    <a16:rowId xmlns:a16="http://schemas.microsoft.com/office/drawing/2014/main" val="2117672253"/>
                  </a:ext>
                </a:extLst>
              </a:tr>
              <a:tr h="0">
                <a:tc>
                  <a:txBody>
                    <a:bodyPr/>
                    <a:lstStyle/>
                    <a:p>
                      <a:pPr>
                        <a:buNone/>
                      </a:pPr>
                      <a:r>
                        <a:rPr lang="cs-CZ" sz="1600" dirty="0"/>
                        <a:t>0x80070002</a:t>
                      </a:r>
                    </a:p>
                  </a:txBody>
                  <a:tcPr anchor="ctr">
                    <a:lnL>
                      <a:noFill/>
                    </a:lnL>
                    <a:lnR>
                      <a:noFill/>
                    </a:lnR>
                    <a:lnT>
                      <a:noFill/>
                    </a:lnT>
                    <a:lnB>
                      <a:noFill/>
                    </a:lnB>
                    <a:noFill/>
                  </a:tcPr>
                </a:tc>
                <a:tc>
                  <a:txBody>
                    <a:bodyPr/>
                    <a:lstStyle/>
                    <a:p>
                      <a:pPr>
                        <a:buNone/>
                      </a:pPr>
                      <a:r>
                        <a:rPr lang="cs-CZ" sz="1600"/>
                        <a:t>Systém nemůže nalézt požadovaný soubor</a:t>
                      </a:r>
                    </a:p>
                  </a:txBody>
                  <a:tcPr anchor="ctr">
                    <a:lnL>
                      <a:noFill/>
                    </a:lnL>
                    <a:lnR>
                      <a:noFill/>
                    </a:lnR>
                    <a:lnT>
                      <a:noFill/>
                    </a:lnT>
                    <a:lnB>
                      <a:noFill/>
                    </a:lnB>
                    <a:noFill/>
                  </a:tcPr>
                </a:tc>
                <a:extLst>
                  <a:ext uri="{0D108BD9-81ED-4DB2-BD59-A6C34878D82A}">
                    <a16:rowId xmlns:a16="http://schemas.microsoft.com/office/drawing/2014/main" val="3769875365"/>
                  </a:ext>
                </a:extLst>
              </a:tr>
              <a:tr h="0">
                <a:tc>
                  <a:txBody>
                    <a:bodyPr/>
                    <a:lstStyle/>
                    <a:p>
                      <a:pPr>
                        <a:buNone/>
                      </a:pPr>
                      <a:r>
                        <a:rPr lang="cs-CZ" sz="1600" dirty="0"/>
                        <a:t>0x0000007B</a:t>
                      </a:r>
                    </a:p>
                  </a:txBody>
                  <a:tcPr anchor="ctr">
                    <a:lnL>
                      <a:noFill/>
                    </a:lnL>
                    <a:lnR>
                      <a:noFill/>
                    </a:lnR>
                    <a:lnT>
                      <a:noFill/>
                    </a:lnT>
                    <a:lnB>
                      <a:noFill/>
                    </a:lnB>
                    <a:noFill/>
                  </a:tcPr>
                </a:tc>
                <a:tc>
                  <a:txBody>
                    <a:bodyPr/>
                    <a:lstStyle/>
                    <a:p>
                      <a:pPr>
                        <a:buNone/>
                      </a:pPr>
                      <a:r>
                        <a:rPr lang="cs-CZ" sz="1600" dirty="0"/>
                        <a:t>Systém nemá přístup k zaváděcímu disku</a:t>
                      </a:r>
                    </a:p>
                  </a:txBody>
                  <a:tcPr anchor="ctr">
                    <a:lnL>
                      <a:noFill/>
                    </a:lnL>
                    <a:lnR>
                      <a:noFill/>
                    </a:lnR>
                    <a:lnT>
                      <a:noFill/>
                    </a:lnT>
                    <a:lnB>
                      <a:noFill/>
                    </a:lnB>
                    <a:noFill/>
                  </a:tcPr>
                </a:tc>
                <a:extLst>
                  <a:ext uri="{0D108BD9-81ED-4DB2-BD59-A6C34878D82A}">
                    <a16:rowId xmlns:a16="http://schemas.microsoft.com/office/drawing/2014/main" val="3313084946"/>
                  </a:ext>
                </a:extLst>
              </a:tr>
              <a:tr h="0">
                <a:tc>
                  <a:txBody>
                    <a:bodyPr/>
                    <a:lstStyle/>
                    <a:p>
                      <a:pPr>
                        <a:buNone/>
                      </a:pPr>
                      <a:r>
                        <a:rPr lang="cs-CZ" sz="1600" dirty="0"/>
                        <a:t>0x00000050</a:t>
                      </a:r>
                    </a:p>
                  </a:txBody>
                  <a:tcPr anchor="ctr">
                    <a:lnL>
                      <a:noFill/>
                    </a:lnL>
                    <a:lnR>
                      <a:noFill/>
                    </a:lnR>
                    <a:lnT>
                      <a:noFill/>
                    </a:lnT>
                    <a:lnB>
                      <a:noFill/>
                    </a:lnB>
                    <a:noFill/>
                  </a:tcPr>
                </a:tc>
                <a:tc>
                  <a:txBody>
                    <a:bodyPr/>
                    <a:lstStyle/>
                    <a:p>
                      <a:pPr>
                        <a:buNone/>
                      </a:pPr>
                      <a:r>
                        <a:rPr lang="cs-CZ" sz="1600"/>
                        <a:t>Chybný přístup do operační paměti</a:t>
                      </a:r>
                    </a:p>
                  </a:txBody>
                  <a:tcPr anchor="ctr">
                    <a:lnL>
                      <a:noFill/>
                    </a:lnL>
                    <a:lnR>
                      <a:noFill/>
                    </a:lnR>
                    <a:lnT>
                      <a:noFill/>
                    </a:lnT>
                    <a:lnB>
                      <a:noFill/>
                    </a:lnB>
                    <a:noFill/>
                  </a:tcPr>
                </a:tc>
                <a:extLst>
                  <a:ext uri="{0D108BD9-81ED-4DB2-BD59-A6C34878D82A}">
                    <a16:rowId xmlns:a16="http://schemas.microsoft.com/office/drawing/2014/main" val="2926299824"/>
                  </a:ext>
                </a:extLst>
              </a:tr>
              <a:tr h="0">
                <a:tc>
                  <a:txBody>
                    <a:bodyPr/>
                    <a:lstStyle/>
                    <a:p>
                      <a:pPr>
                        <a:buNone/>
                      </a:pPr>
                      <a:r>
                        <a:rPr lang="cs-CZ" sz="1600" dirty="0"/>
                        <a:t>0x0000001E</a:t>
                      </a:r>
                    </a:p>
                  </a:txBody>
                  <a:tcPr anchor="ctr">
                    <a:lnL>
                      <a:noFill/>
                    </a:lnL>
                    <a:lnR>
                      <a:noFill/>
                    </a:lnR>
                    <a:lnT>
                      <a:noFill/>
                    </a:lnT>
                    <a:lnB>
                      <a:noFill/>
                    </a:lnB>
                    <a:noFill/>
                  </a:tcPr>
                </a:tc>
                <a:tc>
                  <a:txBody>
                    <a:bodyPr/>
                    <a:lstStyle/>
                    <a:p>
                      <a:pPr>
                        <a:buNone/>
                      </a:pPr>
                      <a:r>
                        <a:rPr lang="cs-CZ" sz="1600"/>
                        <a:t>Neošetřená chyba v jádře systému</a:t>
                      </a:r>
                    </a:p>
                  </a:txBody>
                  <a:tcPr anchor="ctr">
                    <a:lnL>
                      <a:noFill/>
                    </a:lnL>
                    <a:lnR>
                      <a:noFill/>
                    </a:lnR>
                    <a:lnT>
                      <a:noFill/>
                    </a:lnT>
                    <a:lnB>
                      <a:noFill/>
                    </a:lnB>
                    <a:noFill/>
                  </a:tcPr>
                </a:tc>
                <a:extLst>
                  <a:ext uri="{0D108BD9-81ED-4DB2-BD59-A6C34878D82A}">
                    <a16:rowId xmlns:a16="http://schemas.microsoft.com/office/drawing/2014/main" val="2667858879"/>
                  </a:ext>
                </a:extLst>
              </a:tr>
              <a:tr h="0">
                <a:tc>
                  <a:txBody>
                    <a:bodyPr/>
                    <a:lstStyle/>
                    <a:p>
                      <a:pPr>
                        <a:buNone/>
                      </a:pPr>
                      <a:r>
                        <a:rPr lang="cs-CZ" sz="1600" dirty="0"/>
                        <a:t>0x000000D1</a:t>
                      </a:r>
                    </a:p>
                  </a:txBody>
                  <a:tcPr anchor="ctr">
                    <a:lnL>
                      <a:noFill/>
                    </a:lnL>
                    <a:lnR>
                      <a:noFill/>
                    </a:lnR>
                    <a:lnT>
                      <a:noFill/>
                    </a:lnT>
                    <a:lnB>
                      <a:noFill/>
                    </a:lnB>
                    <a:noFill/>
                  </a:tcPr>
                </a:tc>
                <a:tc>
                  <a:txBody>
                    <a:bodyPr/>
                    <a:lstStyle/>
                    <a:p>
                      <a:pPr>
                        <a:buNone/>
                      </a:pPr>
                      <a:r>
                        <a:rPr lang="cs-CZ" sz="1600" dirty="0"/>
                        <a:t>Ovladač nesprávně přistoupil do paměti</a:t>
                      </a:r>
                    </a:p>
                  </a:txBody>
                  <a:tcPr anchor="ctr">
                    <a:lnL>
                      <a:noFill/>
                    </a:lnL>
                    <a:lnR>
                      <a:noFill/>
                    </a:lnR>
                    <a:lnT>
                      <a:noFill/>
                    </a:lnT>
                    <a:lnB>
                      <a:noFill/>
                    </a:lnB>
                    <a:noFill/>
                  </a:tcPr>
                </a:tc>
                <a:extLst>
                  <a:ext uri="{0D108BD9-81ED-4DB2-BD59-A6C34878D82A}">
                    <a16:rowId xmlns:a16="http://schemas.microsoft.com/office/drawing/2014/main" val="3511841463"/>
                  </a:ext>
                </a:extLst>
              </a:tr>
            </a:tbl>
          </a:graphicData>
        </a:graphic>
      </p:graphicFrame>
      <p:sp>
        <p:nvSpPr>
          <p:cNvPr id="10" name="Rectangle 3">
            <a:extLst>
              <a:ext uri="{FF2B5EF4-FFF2-40B4-BE49-F238E27FC236}">
                <a16:creationId xmlns:a16="http://schemas.microsoft.com/office/drawing/2014/main" id="{8E43D38A-4082-7176-83D0-01EB2CAAE2D4}"/>
              </a:ext>
            </a:extLst>
          </p:cNvPr>
          <p:cNvSpPr>
            <a:spLocks noChangeArrowheads="1"/>
          </p:cNvSpPr>
          <p:nvPr/>
        </p:nvSpPr>
        <p:spPr bwMode="auto">
          <a:xfrm>
            <a:off x="371061" y="2857873"/>
            <a:ext cx="389863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Příklady chybových kódů ve Windows</a:t>
            </a:r>
          </a:p>
        </p:txBody>
      </p:sp>
    </p:spTree>
    <p:extLst>
      <p:ext uri="{BB962C8B-B14F-4D97-AF65-F5344CB8AC3E}">
        <p14:creationId xmlns:p14="http://schemas.microsoft.com/office/powerpoint/2010/main" val="2191714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725D49-CB86-8413-7A75-4895C2D6C843}"/>
              </a:ext>
            </a:extLst>
          </p:cNvPr>
          <p:cNvSpPr>
            <a:spLocks noChangeArrowheads="1"/>
          </p:cNvSpPr>
          <p:nvPr/>
        </p:nvSpPr>
        <p:spPr bwMode="auto">
          <a:xfrm>
            <a:off x="2492738" y="6374646"/>
            <a:ext cx="7206525"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Hexadecimální zápis </a:t>
            </a:r>
            <a:r>
              <a:rPr kumimoji="0" lang="cs-CZ" altLang="cs-CZ" sz="1600" b="0" i="0" u="none" strike="noStrike" cap="none" normalizeH="0" baseline="0" dirty="0">
                <a:ln>
                  <a:noFill/>
                </a:ln>
                <a:solidFill>
                  <a:schemeClr val="tx1"/>
                </a:solidFill>
                <a:effectLst/>
                <a:latin typeface="Arial Unicode MS"/>
              </a:rPr>
              <a:t>4B 4F 4E 45 43</a:t>
            </a:r>
            <a:r>
              <a:rPr kumimoji="0" lang="cs-CZ" altLang="cs-CZ" sz="1600" b="0" i="0" u="none" strike="noStrike" cap="none" normalizeH="0" baseline="0" dirty="0">
                <a:ln>
                  <a:noFill/>
                </a:ln>
                <a:solidFill>
                  <a:schemeClr val="tx1"/>
                </a:solidFill>
                <a:effectLst/>
              </a:rPr>
              <a:t> představuje v ASCII i UTF-8 slovo </a:t>
            </a:r>
            <a:r>
              <a:rPr kumimoji="0" lang="cs-CZ" altLang="cs-CZ" sz="1600" b="1" i="0" u="none" strike="noStrike" cap="none" normalizeH="0" baseline="0" dirty="0">
                <a:ln>
                  <a:noFill/>
                </a:ln>
                <a:solidFill>
                  <a:schemeClr val="tx1"/>
                </a:solidFill>
                <a:effectLst/>
                <a:latin typeface="Arial" panose="020B0604020202020204" pitchFamily="34" charset="0"/>
              </a:rPr>
              <a:t>KONEC</a:t>
            </a:r>
            <a:r>
              <a:rPr kumimoji="0" lang="cs-CZ" altLang="cs-CZ" sz="1600" b="0" i="0" u="none" strike="noStrike" cap="none" normalizeH="0" baseline="0" dirty="0">
                <a:ln>
                  <a:noFill/>
                </a:ln>
                <a:solidFill>
                  <a:schemeClr val="tx1"/>
                </a:solidFill>
                <a:effectLst/>
                <a:latin typeface="Arial" panose="020B0604020202020204" pitchFamily="34" charset="0"/>
              </a:rPr>
              <a:t>. </a:t>
            </a:r>
          </a:p>
        </p:txBody>
      </p:sp>
      <p:pic>
        <p:nvPicPr>
          <p:cNvPr id="4" name="Obrázek 3">
            <a:extLst>
              <a:ext uri="{FF2B5EF4-FFF2-40B4-BE49-F238E27FC236}">
                <a16:creationId xmlns:a16="http://schemas.microsoft.com/office/drawing/2014/main" id="{FDF9408D-6D21-710D-C1A5-F74ADB2FFD3E}"/>
              </a:ext>
            </a:extLst>
          </p:cNvPr>
          <p:cNvPicPr>
            <a:picLocks noChangeAspect="1"/>
          </p:cNvPicPr>
          <p:nvPr/>
        </p:nvPicPr>
        <p:blipFill>
          <a:blip r:embed="rId2">
            <a:extLst>
              <a:ext uri="{28A0092B-C50C-407E-A947-70E740481C1C}">
                <a14:useLocalDpi xmlns:a14="http://schemas.microsoft.com/office/drawing/2010/main" val="0"/>
              </a:ext>
            </a:extLst>
          </a:blip>
          <a:srcRect b="11884"/>
          <a:stretch>
            <a:fillRect/>
          </a:stretch>
        </p:blipFill>
        <p:spPr>
          <a:xfrm>
            <a:off x="0" y="0"/>
            <a:ext cx="12185523" cy="6042991"/>
          </a:xfrm>
          <a:prstGeom prst="rect">
            <a:avLst/>
          </a:prstGeom>
        </p:spPr>
      </p:pic>
      <p:sp>
        <p:nvSpPr>
          <p:cNvPr id="3" name="TextovéPole 2">
            <a:extLst>
              <a:ext uri="{FF2B5EF4-FFF2-40B4-BE49-F238E27FC236}">
                <a16:creationId xmlns:a16="http://schemas.microsoft.com/office/drawing/2014/main" id="{CA5E5B9E-B8DD-631A-BFE3-05A6AEDA8736}"/>
              </a:ext>
            </a:extLst>
          </p:cNvPr>
          <p:cNvSpPr txBox="1"/>
          <p:nvPr/>
        </p:nvSpPr>
        <p:spPr>
          <a:xfrm>
            <a:off x="135172" y="127221"/>
            <a:ext cx="4365266" cy="369332"/>
          </a:xfrm>
          <a:prstGeom prst="rect">
            <a:avLst/>
          </a:prstGeom>
          <a:noFill/>
        </p:spPr>
        <p:txBody>
          <a:bodyPr wrap="square" rtlCol="0">
            <a:spAutoFit/>
          </a:bodyPr>
          <a:lstStyle/>
          <a:p>
            <a:r>
              <a:rPr lang="cs-CZ" dirty="0" err="1"/>
              <a:t>Haxagon</a:t>
            </a:r>
            <a:r>
              <a:rPr lang="cs-CZ" dirty="0"/>
              <a:t>:  Digitální základy – 11 testů</a:t>
            </a:r>
          </a:p>
        </p:txBody>
      </p:sp>
    </p:spTree>
    <p:extLst>
      <p:ext uri="{BB962C8B-B14F-4D97-AF65-F5344CB8AC3E}">
        <p14:creationId xmlns:p14="http://schemas.microsoft.com/office/powerpoint/2010/main" val="4125460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3" name="Tabulka 2">
                <a:extLst>
                  <a:ext uri="{FF2B5EF4-FFF2-40B4-BE49-F238E27FC236}">
                    <a16:creationId xmlns:a16="http://schemas.microsoft.com/office/drawing/2014/main" id="{E0C3FE58-AAFE-44E5-25FD-43CBA9FEA927}"/>
                  </a:ext>
                </a:extLst>
              </p:cNvPr>
              <p:cNvGraphicFramePr>
                <a:graphicFrameLocks noGrp="1"/>
              </p:cNvGraphicFramePr>
              <p:nvPr>
                <p:extLst>
                  <p:ext uri="{D42A27DB-BD31-4B8C-83A1-F6EECF244321}">
                    <p14:modId xmlns:p14="http://schemas.microsoft.com/office/powerpoint/2010/main" val="2226718847"/>
                  </p:ext>
                </p:extLst>
              </p:nvPr>
            </p:nvGraphicFramePr>
            <p:xfrm>
              <a:off x="578579" y="1495683"/>
              <a:ext cx="11110365" cy="1008634"/>
            </p:xfrm>
            <a:graphic>
              <a:graphicData uri="http://schemas.openxmlformats.org/drawingml/2006/table">
                <a:tbl>
                  <a:tblPr/>
                  <a:tblGrid>
                    <a:gridCol w="1587195">
                      <a:extLst>
                        <a:ext uri="{9D8B030D-6E8A-4147-A177-3AD203B41FA5}">
                          <a16:colId xmlns:a16="http://schemas.microsoft.com/office/drawing/2014/main" val="644206751"/>
                        </a:ext>
                      </a:extLst>
                    </a:gridCol>
                    <a:gridCol w="1587195">
                      <a:extLst>
                        <a:ext uri="{9D8B030D-6E8A-4147-A177-3AD203B41FA5}">
                          <a16:colId xmlns:a16="http://schemas.microsoft.com/office/drawing/2014/main" val="450975528"/>
                        </a:ext>
                      </a:extLst>
                    </a:gridCol>
                    <a:gridCol w="1587195">
                      <a:extLst>
                        <a:ext uri="{9D8B030D-6E8A-4147-A177-3AD203B41FA5}">
                          <a16:colId xmlns:a16="http://schemas.microsoft.com/office/drawing/2014/main" val="1352477126"/>
                        </a:ext>
                      </a:extLst>
                    </a:gridCol>
                    <a:gridCol w="1587195">
                      <a:extLst>
                        <a:ext uri="{9D8B030D-6E8A-4147-A177-3AD203B41FA5}">
                          <a16:colId xmlns:a16="http://schemas.microsoft.com/office/drawing/2014/main" val="35300696"/>
                        </a:ext>
                      </a:extLst>
                    </a:gridCol>
                    <a:gridCol w="1587195">
                      <a:extLst>
                        <a:ext uri="{9D8B030D-6E8A-4147-A177-3AD203B41FA5}">
                          <a16:colId xmlns:a16="http://schemas.microsoft.com/office/drawing/2014/main" val="2701963733"/>
                        </a:ext>
                      </a:extLst>
                    </a:gridCol>
                    <a:gridCol w="1587195">
                      <a:extLst>
                        <a:ext uri="{9D8B030D-6E8A-4147-A177-3AD203B41FA5}">
                          <a16:colId xmlns:a16="http://schemas.microsoft.com/office/drawing/2014/main" val="3371807118"/>
                        </a:ext>
                      </a:extLst>
                    </a:gridCol>
                    <a:gridCol w="1587195">
                      <a:extLst>
                        <a:ext uri="{9D8B030D-6E8A-4147-A177-3AD203B41FA5}">
                          <a16:colId xmlns:a16="http://schemas.microsoft.com/office/drawing/2014/main" val="3057765952"/>
                        </a:ext>
                      </a:extLst>
                    </a:gridCol>
                  </a:tblGrid>
                  <a:tr h="0">
                    <a:tc>
                      <a:txBody>
                        <a:bodyPr/>
                        <a:lstStyle/>
                        <a:p>
                          <a:pPr>
                            <a:buNone/>
                          </a:pPr>
                          <a:r>
                            <a:rPr lang="cs-CZ" sz="1600" dirty="0"/>
                            <a:t>Binární číslice</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dirty="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extLst>
                      <a:ext uri="{0D108BD9-81ED-4DB2-BD59-A6C34878D82A}">
                        <a16:rowId xmlns:a16="http://schemas.microsoft.com/office/drawing/2014/main" val="1135322898"/>
                      </a:ext>
                    </a:extLst>
                  </a:tr>
                  <a:tr h="0">
                    <a:tc>
                      <a:txBody>
                        <a:bodyPr/>
                        <a:lstStyle/>
                        <a:p>
                          <a:pPr>
                            <a:buNone/>
                          </a:pPr>
                          <a:r>
                            <a:rPr lang="cs-CZ" sz="1600" dirty="0"/>
                            <a:t>Mocnina čísla 2</a:t>
                          </a:r>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5</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4</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3</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2</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1</m:t>
                                    </m:r>
                                  </m:sup>
                                </m:sSup>
                              </m:oMath>
                            </m:oMathPara>
                          </a14:m>
                          <a:endParaRPr lang="cs-CZ" sz="1600"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sz="1600" i="1" dirty="0" smtClean="0">
                                        <a:latin typeface="Cambria Math" panose="02040503050406030204" pitchFamily="18" charset="0"/>
                                      </a:rPr>
                                    </m:ctrlPr>
                                  </m:sSupPr>
                                  <m:e>
                                    <m:r>
                                      <a:rPr lang="cs-CZ" sz="1600" b="0" i="1" dirty="0" smtClean="0">
                                        <a:latin typeface="Cambria Math" panose="02040503050406030204" pitchFamily="18" charset="0"/>
                                      </a:rPr>
                                      <m:t>2</m:t>
                                    </m:r>
                                  </m:e>
                                  <m:sup>
                                    <m:r>
                                      <a:rPr lang="cs-CZ" sz="1600" b="0" i="1" dirty="0" smtClean="0">
                                        <a:latin typeface="Cambria Math" panose="02040503050406030204" pitchFamily="18" charset="0"/>
                                      </a:rPr>
                                      <m:t>0</m:t>
                                    </m:r>
                                  </m:sup>
                                </m:sSup>
                              </m:oMath>
                            </m:oMathPara>
                          </a14:m>
                          <a:endParaRPr lang="cs-CZ" sz="1600" dirty="0"/>
                        </a:p>
                      </a:txBody>
                      <a:tcPr anchor="ctr">
                        <a:lnL>
                          <a:noFill/>
                        </a:lnL>
                        <a:lnR>
                          <a:noFill/>
                        </a:lnR>
                        <a:lnT>
                          <a:noFill/>
                        </a:lnT>
                        <a:lnB>
                          <a:noFill/>
                        </a:lnB>
                        <a:noFill/>
                      </a:tcPr>
                    </a:tc>
                    <a:extLst>
                      <a:ext uri="{0D108BD9-81ED-4DB2-BD59-A6C34878D82A}">
                        <a16:rowId xmlns:a16="http://schemas.microsoft.com/office/drawing/2014/main" val="2704020479"/>
                      </a:ext>
                    </a:extLst>
                  </a:tr>
                  <a:tr h="0">
                    <a:tc>
                      <a:txBody>
                        <a:bodyPr/>
                        <a:lstStyle/>
                        <a:p>
                          <a:pPr>
                            <a:buNone/>
                          </a:pPr>
                          <a:r>
                            <a:rPr lang="cs-CZ" sz="1600" dirty="0"/>
                            <a:t>Hodnota pozice</a:t>
                          </a:r>
                        </a:p>
                      </a:txBody>
                      <a:tcPr anchor="ctr">
                        <a:lnL>
                          <a:noFill/>
                        </a:lnL>
                        <a:lnR>
                          <a:noFill/>
                        </a:lnR>
                        <a:lnT>
                          <a:noFill/>
                        </a:lnT>
                        <a:lnB>
                          <a:noFill/>
                        </a:lnB>
                        <a:noFill/>
                      </a:tcPr>
                    </a:tc>
                    <a:tc>
                      <a:txBody>
                        <a:bodyPr/>
                        <a:lstStyle/>
                        <a:p>
                          <a:pPr algn="ctr">
                            <a:buNone/>
                          </a:pPr>
                          <a:r>
                            <a:rPr lang="cs-CZ" sz="1600" dirty="0"/>
                            <a:t>32</a:t>
                          </a:r>
                        </a:p>
                      </a:txBody>
                      <a:tcPr anchor="ctr">
                        <a:lnL>
                          <a:noFill/>
                        </a:lnL>
                        <a:lnR>
                          <a:noFill/>
                        </a:lnR>
                        <a:lnT>
                          <a:noFill/>
                        </a:lnT>
                        <a:lnB>
                          <a:noFill/>
                        </a:lnB>
                        <a:noFill/>
                      </a:tcPr>
                    </a:tc>
                    <a:tc>
                      <a:txBody>
                        <a:bodyPr/>
                        <a:lstStyle/>
                        <a:p>
                          <a:pPr algn="ctr">
                            <a:buNone/>
                          </a:pPr>
                          <a:r>
                            <a:rPr lang="cs-CZ" sz="1600" dirty="0"/>
                            <a:t>16</a:t>
                          </a:r>
                        </a:p>
                      </a:txBody>
                      <a:tcPr anchor="ctr">
                        <a:lnL>
                          <a:noFill/>
                        </a:lnL>
                        <a:lnR>
                          <a:noFill/>
                        </a:lnR>
                        <a:lnT>
                          <a:noFill/>
                        </a:lnT>
                        <a:lnB>
                          <a:noFill/>
                        </a:lnB>
                        <a:noFill/>
                      </a:tcPr>
                    </a:tc>
                    <a:tc>
                      <a:txBody>
                        <a:bodyPr/>
                        <a:lstStyle/>
                        <a:p>
                          <a:pPr algn="ctr">
                            <a:buNone/>
                          </a:pPr>
                          <a:r>
                            <a:rPr lang="cs-CZ" sz="1600" dirty="0"/>
                            <a:t>8</a:t>
                          </a:r>
                        </a:p>
                      </a:txBody>
                      <a:tcPr anchor="ctr">
                        <a:lnL>
                          <a:noFill/>
                        </a:lnL>
                        <a:lnR>
                          <a:noFill/>
                        </a:lnR>
                        <a:lnT>
                          <a:noFill/>
                        </a:lnT>
                        <a:lnB>
                          <a:noFill/>
                        </a:lnB>
                        <a:noFill/>
                      </a:tcPr>
                    </a:tc>
                    <a:tc>
                      <a:txBody>
                        <a:bodyPr/>
                        <a:lstStyle/>
                        <a:p>
                          <a:pPr algn="ctr">
                            <a:buNone/>
                          </a:pPr>
                          <a:r>
                            <a:rPr lang="cs-CZ" sz="1600" dirty="0"/>
                            <a:t>4</a:t>
                          </a:r>
                        </a:p>
                      </a:txBody>
                      <a:tcPr anchor="ctr">
                        <a:lnL>
                          <a:noFill/>
                        </a:lnL>
                        <a:lnR>
                          <a:noFill/>
                        </a:lnR>
                        <a:lnT>
                          <a:noFill/>
                        </a:lnT>
                        <a:lnB>
                          <a:noFill/>
                        </a:lnB>
                        <a:noFill/>
                      </a:tcPr>
                    </a:tc>
                    <a:tc>
                      <a:txBody>
                        <a:bodyPr/>
                        <a:lstStyle/>
                        <a:p>
                          <a:pPr algn="ctr">
                            <a:buNone/>
                          </a:pPr>
                          <a:r>
                            <a:rPr lang="cs-CZ" sz="1600" dirty="0"/>
                            <a:t>2</a:t>
                          </a:r>
                        </a:p>
                      </a:txBody>
                      <a:tcPr anchor="ctr">
                        <a:lnL>
                          <a:noFill/>
                        </a:lnL>
                        <a:lnR>
                          <a:noFill/>
                        </a:lnR>
                        <a:lnT>
                          <a:noFill/>
                        </a:lnT>
                        <a:lnB>
                          <a:noFill/>
                        </a:lnB>
                        <a:noFill/>
                      </a:tcPr>
                    </a:tc>
                    <a:tc>
                      <a:txBody>
                        <a:bodyPr/>
                        <a:lstStyle/>
                        <a:p>
                          <a:pPr algn="ctr">
                            <a:buNone/>
                          </a:pPr>
                          <a:r>
                            <a:rPr lang="cs-CZ" sz="1600" dirty="0"/>
                            <a:t>1</a:t>
                          </a:r>
                        </a:p>
                      </a:txBody>
                      <a:tcPr anchor="ctr">
                        <a:lnL>
                          <a:noFill/>
                        </a:lnL>
                        <a:lnR>
                          <a:noFill/>
                        </a:lnR>
                        <a:lnT>
                          <a:noFill/>
                        </a:lnT>
                        <a:lnB>
                          <a:noFill/>
                        </a:lnB>
                        <a:noFill/>
                      </a:tcPr>
                    </a:tc>
                    <a:extLst>
                      <a:ext uri="{0D108BD9-81ED-4DB2-BD59-A6C34878D82A}">
                        <a16:rowId xmlns:a16="http://schemas.microsoft.com/office/drawing/2014/main" val="1901193636"/>
                      </a:ext>
                    </a:extLst>
                  </a:tr>
                </a:tbl>
              </a:graphicData>
            </a:graphic>
          </p:graphicFrame>
        </mc:Choice>
        <mc:Fallback xmlns="">
          <p:graphicFrame>
            <p:nvGraphicFramePr>
              <p:cNvPr id="3" name="Tabulka 2">
                <a:extLst>
                  <a:ext uri="{FF2B5EF4-FFF2-40B4-BE49-F238E27FC236}">
                    <a16:creationId xmlns:a16="http://schemas.microsoft.com/office/drawing/2014/main" id="{E0C3FE58-AAFE-44E5-25FD-43CBA9FEA927}"/>
                  </a:ext>
                </a:extLst>
              </p:cNvPr>
              <p:cNvGraphicFramePr>
                <a:graphicFrameLocks noGrp="1"/>
              </p:cNvGraphicFramePr>
              <p:nvPr>
                <p:extLst>
                  <p:ext uri="{D42A27DB-BD31-4B8C-83A1-F6EECF244321}">
                    <p14:modId xmlns:p14="http://schemas.microsoft.com/office/powerpoint/2010/main" val="2226718847"/>
                  </p:ext>
                </p:extLst>
              </p:nvPr>
            </p:nvGraphicFramePr>
            <p:xfrm>
              <a:off x="578579" y="1495683"/>
              <a:ext cx="11110365" cy="1008634"/>
            </p:xfrm>
            <a:graphic>
              <a:graphicData uri="http://schemas.openxmlformats.org/drawingml/2006/table">
                <a:tbl>
                  <a:tblPr/>
                  <a:tblGrid>
                    <a:gridCol w="1587195">
                      <a:extLst>
                        <a:ext uri="{9D8B030D-6E8A-4147-A177-3AD203B41FA5}">
                          <a16:colId xmlns:a16="http://schemas.microsoft.com/office/drawing/2014/main" val="644206751"/>
                        </a:ext>
                      </a:extLst>
                    </a:gridCol>
                    <a:gridCol w="1587195">
                      <a:extLst>
                        <a:ext uri="{9D8B030D-6E8A-4147-A177-3AD203B41FA5}">
                          <a16:colId xmlns:a16="http://schemas.microsoft.com/office/drawing/2014/main" val="450975528"/>
                        </a:ext>
                      </a:extLst>
                    </a:gridCol>
                    <a:gridCol w="1587195">
                      <a:extLst>
                        <a:ext uri="{9D8B030D-6E8A-4147-A177-3AD203B41FA5}">
                          <a16:colId xmlns:a16="http://schemas.microsoft.com/office/drawing/2014/main" val="1352477126"/>
                        </a:ext>
                      </a:extLst>
                    </a:gridCol>
                    <a:gridCol w="1587195">
                      <a:extLst>
                        <a:ext uri="{9D8B030D-6E8A-4147-A177-3AD203B41FA5}">
                          <a16:colId xmlns:a16="http://schemas.microsoft.com/office/drawing/2014/main" val="35300696"/>
                        </a:ext>
                      </a:extLst>
                    </a:gridCol>
                    <a:gridCol w="1587195">
                      <a:extLst>
                        <a:ext uri="{9D8B030D-6E8A-4147-A177-3AD203B41FA5}">
                          <a16:colId xmlns:a16="http://schemas.microsoft.com/office/drawing/2014/main" val="2701963733"/>
                        </a:ext>
                      </a:extLst>
                    </a:gridCol>
                    <a:gridCol w="1587195">
                      <a:extLst>
                        <a:ext uri="{9D8B030D-6E8A-4147-A177-3AD203B41FA5}">
                          <a16:colId xmlns:a16="http://schemas.microsoft.com/office/drawing/2014/main" val="3371807118"/>
                        </a:ext>
                      </a:extLst>
                    </a:gridCol>
                    <a:gridCol w="1587195">
                      <a:extLst>
                        <a:ext uri="{9D8B030D-6E8A-4147-A177-3AD203B41FA5}">
                          <a16:colId xmlns:a16="http://schemas.microsoft.com/office/drawing/2014/main" val="3057765952"/>
                        </a:ext>
                      </a:extLst>
                    </a:gridCol>
                  </a:tblGrid>
                  <a:tr h="335280">
                    <a:tc>
                      <a:txBody>
                        <a:bodyPr/>
                        <a:lstStyle/>
                        <a:p>
                          <a:pPr>
                            <a:buNone/>
                          </a:pPr>
                          <a:r>
                            <a:rPr lang="cs-CZ" sz="1600" dirty="0"/>
                            <a:t>Binární číslice</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dirty="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tc>
                      <a:txBody>
                        <a:bodyPr/>
                        <a:lstStyle/>
                        <a:p>
                          <a:pPr algn="ctr">
                            <a:buNone/>
                          </a:pPr>
                          <a:r>
                            <a:rPr lang="cs-CZ" sz="1600"/>
                            <a:t>0</a:t>
                          </a:r>
                        </a:p>
                      </a:txBody>
                      <a:tcPr anchor="ctr">
                        <a:lnL>
                          <a:noFill/>
                        </a:lnL>
                        <a:lnR>
                          <a:noFill/>
                        </a:lnR>
                        <a:lnT>
                          <a:noFill/>
                        </a:lnT>
                        <a:lnB>
                          <a:noFill/>
                        </a:lnB>
                        <a:noFill/>
                      </a:tcPr>
                    </a:tc>
                    <a:tc>
                      <a:txBody>
                        <a:bodyPr/>
                        <a:lstStyle/>
                        <a:p>
                          <a:pPr algn="ctr">
                            <a:buNone/>
                          </a:pPr>
                          <a:r>
                            <a:rPr lang="cs-CZ" sz="1600"/>
                            <a:t>1</a:t>
                          </a:r>
                        </a:p>
                      </a:txBody>
                      <a:tcPr anchor="ctr">
                        <a:lnL>
                          <a:noFill/>
                        </a:lnL>
                        <a:lnR>
                          <a:noFill/>
                        </a:lnR>
                        <a:lnT>
                          <a:noFill/>
                        </a:lnT>
                        <a:lnB>
                          <a:noFill/>
                        </a:lnB>
                        <a:noFill/>
                      </a:tcPr>
                    </a:tc>
                    <a:extLst>
                      <a:ext uri="{0D108BD9-81ED-4DB2-BD59-A6C34878D82A}">
                        <a16:rowId xmlns:a16="http://schemas.microsoft.com/office/drawing/2014/main" val="1135322898"/>
                      </a:ext>
                    </a:extLst>
                  </a:tr>
                  <a:tr h="338074">
                    <a:tc>
                      <a:txBody>
                        <a:bodyPr/>
                        <a:lstStyle/>
                        <a:p>
                          <a:pPr>
                            <a:buNone/>
                          </a:pPr>
                          <a:r>
                            <a:rPr lang="cs-CZ" sz="1600" dirty="0"/>
                            <a:t>Mocnina čísla 2</a:t>
                          </a:r>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3"/>
                          <a:stretch>
                            <a:fillRect l="-100385" t="-103571" r="-501154" b="-121429"/>
                          </a:stretch>
                        </a:blipFill>
                      </a:tcPr>
                    </a:tc>
                    <a:tc>
                      <a:txBody>
                        <a:bodyPr/>
                        <a:lstStyle/>
                        <a:p>
                          <a:endParaRPr lang="cs-CZ"/>
                        </a:p>
                      </a:txBody>
                      <a:tcPr anchor="ctr">
                        <a:lnL>
                          <a:noFill/>
                        </a:lnL>
                        <a:lnR>
                          <a:noFill/>
                        </a:lnR>
                        <a:lnT>
                          <a:noFill/>
                        </a:lnT>
                        <a:lnB>
                          <a:noFill/>
                        </a:lnB>
                        <a:blipFill>
                          <a:blip r:embed="rId3"/>
                          <a:stretch>
                            <a:fillRect l="-199617" t="-103571" r="-399234" b="-121429"/>
                          </a:stretch>
                        </a:blipFill>
                      </a:tcPr>
                    </a:tc>
                    <a:tc>
                      <a:txBody>
                        <a:bodyPr/>
                        <a:lstStyle/>
                        <a:p>
                          <a:endParaRPr lang="cs-CZ"/>
                        </a:p>
                      </a:txBody>
                      <a:tcPr anchor="ctr">
                        <a:lnL>
                          <a:noFill/>
                        </a:lnL>
                        <a:lnR>
                          <a:noFill/>
                        </a:lnR>
                        <a:lnT>
                          <a:noFill/>
                        </a:lnT>
                        <a:lnB>
                          <a:noFill/>
                        </a:lnB>
                        <a:blipFill>
                          <a:blip r:embed="rId3"/>
                          <a:stretch>
                            <a:fillRect l="-300769" t="-103571" r="-300769" b="-121429"/>
                          </a:stretch>
                        </a:blipFill>
                      </a:tcPr>
                    </a:tc>
                    <a:tc>
                      <a:txBody>
                        <a:bodyPr/>
                        <a:lstStyle/>
                        <a:p>
                          <a:endParaRPr lang="cs-CZ"/>
                        </a:p>
                      </a:txBody>
                      <a:tcPr anchor="ctr">
                        <a:lnL>
                          <a:noFill/>
                        </a:lnL>
                        <a:lnR>
                          <a:noFill/>
                        </a:lnR>
                        <a:lnT>
                          <a:noFill/>
                        </a:lnT>
                        <a:lnB>
                          <a:noFill/>
                        </a:lnB>
                        <a:blipFill>
                          <a:blip r:embed="rId3"/>
                          <a:stretch>
                            <a:fillRect l="-399234" t="-103571" r="-199617" b="-121429"/>
                          </a:stretch>
                        </a:blipFill>
                      </a:tcPr>
                    </a:tc>
                    <a:tc>
                      <a:txBody>
                        <a:bodyPr/>
                        <a:lstStyle/>
                        <a:p>
                          <a:endParaRPr lang="cs-CZ"/>
                        </a:p>
                      </a:txBody>
                      <a:tcPr anchor="ctr">
                        <a:lnL>
                          <a:noFill/>
                        </a:lnL>
                        <a:lnR>
                          <a:noFill/>
                        </a:lnR>
                        <a:lnT>
                          <a:noFill/>
                        </a:lnT>
                        <a:lnB>
                          <a:noFill/>
                        </a:lnB>
                        <a:blipFill>
                          <a:blip r:embed="rId3"/>
                          <a:stretch>
                            <a:fillRect l="-501154" t="-103571" r="-100385" b="-121429"/>
                          </a:stretch>
                        </a:blipFill>
                      </a:tcPr>
                    </a:tc>
                    <a:tc>
                      <a:txBody>
                        <a:bodyPr/>
                        <a:lstStyle/>
                        <a:p>
                          <a:endParaRPr lang="cs-CZ"/>
                        </a:p>
                      </a:txBody>
                      <a:tcPr anchor="ctr">
                        <a:lnL>
                          <a:noFill/>
                        </a:lnL>
                        <a:lnR>
                          <a:noFill/>
                        </a:lnR>
                        <a:lnT>
                          <a:noFill/>
                        </a:lnT>
                        <a:lnB>
                          <a:noFill/>
                        </a:lnB>
                        <a:blipFill>
                          <a:blip r:embed="rId3"/>
                          <a:stretch>
                            <a:fillRect l="-598851" t="-103571" b="-121429"/>
                          </a:stretch>
                        </a:blipFill>
                      </a:tcPr>
                    </a:tc>
                    <a:extLst>
                      <a:ext uri="{0D108BD9-81ED-4DB2-BD59-A6C34878D82A}">
                        <a16:rowId xmlns:a16="http://schemas.microsoft.com/office/drawing/2014/main" val="2704020479"/>
                      </a:ext>
                    </a:extLst>
                  </a:tr>
                  <a:tr h="335280">
                    <a:tc>
                      <a:txBody>
                        <a:bodyPr/>
                        <a:lstStyle/>
                        <a:p>
                          <a:pPr>
                            <a:buNone/>
                          </a:pPr>
                          <a:r>
                            <a:rPr lang="cs-CZ" sz="1600" dirty="0"/>
                            <a:t>Hodnota pozice</a:t>
                          </a:r>
                        </a:p>
                      </a:txBody>
                      <a:tcPr anchor="ctr">
                        <a:lnL>
                          <a:noFill/>
                        </a:lnL>
                        <a:lnR>
                          <a:noFill/>
                        </a:lnR>
                        <a:lnT>
                          <a:noFill/>
                        </a:lnT>
                        <a:lnB>
                          <a:noFill/>
                        </a:lnB>
                        <a:noFill/>
                      </a:tcPr>
                    </a:tc>
                    <a:tc>
                      <a:txBody>
                        <a:bodyPr/>
                        <a:lstStyle/>
                        <a:p>
                          <a:pPr algn="ctr">
                            <a:buNone/>
                          </a:pPr>
                          <a:r>
                            <a:rPr lang="cs-CZ" sz="1600" dirty="0"/>
                            <a:t>32</a:t>
                          </a:r>
                        </a:p>
                      </a:txBody>
                      <a:tcPr anchor="ctr">
                        <a:lnL>
                          <a:noFill/>
                        </a:lnL>
                        <a:lnR>
                          <a:noFill/>
                        </a:lnR>
                        <a:lnT>
                          <a:noFill/>
                        </a:lnT>
                        <a:lnB>
                          <a:noFill/>
                        </a:lnB>
                        <a:noFill/>
                      </a:tcPr>
                    </a:tc>
                    <a:tc>
                      <a:txBody>
                        <a:bodyPr/>
                        <a:lstStyle/>
                        <a:p>
                          <a:pPr algn="ctr">
                            <a:buNone/>
                          </a:pPr>
                          <a:r>
                            <a:rPr lang="cs-CZ" sz="1600" dirty="0"/>
                            <a:t>16</a:t>
                          </a:r>
                        </a:p>
                      </a:txBody>
                      <a:tcPr anchor="ctr">
                        <a:lnL>
                          <a:noFill/>
                        </a:lnL>
                        <a:lnR>
                          <a:noFill/>
                        </a:lnR>
                        <a:lnT>
                          <a:noFill/>
                        </a:lnT>
                        <a:lnB>
                          <a:noFill/>
                        </a:lnB>
                        <a:noFill/>
                      </a:tcPr>
                    </a:tc>
                    <a:tc>
                      <a:txBody>
                        <a:bodyPr/>
                        <a:lstStyle/>
                        <a:p>
                          <a:pPr algn="ctr">
                            <a:buNone/>
                          </a:pPr>
                          <a:r>
                            <a:rPr lang="cs-CZ" sz="1600" dirty="0"/>
                            <a:t>8</a:t>
                          </a:r>
                        </a:p>
                      </a:txBody>
                      <a:tcPr anchor="ctr">
                        <a:lnL>
                          <a:noFill/>
                        </a:lnL>
                        <a:lnR>
                          <a:noFill/>
                        </a:lnR>
                        <a:lnT>
                          <a:noFill/>
                        </a:lnT>
                        <a:lnB>
                          <a:noFill/>
                        </a:lnB>
                        <a:noFill/>
                      </a:tcPr>
                    </a:tc>
                    <a:tc>
                      <a:txBody>
                        <a:bodyPr/>
                        <a:lstStyle/>
                        <a:p>
                          <a:pPr algn="ctr">
                            <a:buNone/>
                          </a:pPr>
                          <a:r>
                            <a:rPr lang="cs-CZ" sz="1600" dirty="0"/>
                            <a:t>4</a:t>
                          </a:r>
                        </a:p>
                      </a:txBody>
                      <a:tcPr anchor="ctr">
                        <a:lnL>
                          <a:noFill/>
                        </a:lnL>
                        <a:lnR>
                          <a:noFill/>
                        </a:lnR>
                        <a:lnT>
                          <a:noFill/>
                        </a:lnT>
                        <a:lnB>
                          <a:noFill/>
                        </a:lnB>
                        <a:noFill/>
                      </a:tcPr>
                    </a:tc>
                    <a:tc>
                      <a:txBody>
                        <a:bodyPr/>
                        <a:lstStyle/>
                        <a:p>
                          <a:pPr algn="ctr">
                            <a:buNone/>
                          </a:pPr>
                          <a:r>
                            <a:rPr lang="cs-CZ" sz="1600" dirty="0"/>
                            <a:t>2</a:t>
                          </a:r>
                        </a:p>
                      </a:txBody>
                      <a:tcPr anchor="ctr">
                        <a:lnL>
                          <a:noFill/>
                        </a:lnL>
                        <a:lnR>
                          <a:noFill/>
                        </a:lnR>
                        <a:lnT>
                          <a:noFill/>
                        </a:lnT>
                        <a:lnB>
                          <a:noFill/>
                        </a:lnB>
                        <a:noFill/>
                      </a:tcPr>
                    </a:tc>
                    <a:tc>
                      <a:txBody>
                        <a:bodyPr/>
                        <a:lstStyle/>
                        <a:p>
                          <a:pPr algn="ctr">
                            <a:buNone/>
                          </a:pPr>
                          <a:r>
                            <a:rPr lang="cs-CZ" sz="1600" dirty="0"/>
                            <a:t>1</a:t>
                          </a:r>
                        </a:p>
                      </a:txBody>
                      <a:tcPr anchor="ctr">
                        <a:lnL>
                          <a:noFill/>
                        </a:lnL>
                        <a:lnR>
                          <a:noFill/>
                        </a:lnR>
                        <a:lnT>
                          <a:noFill/>
                        </a:lnT>
                        <a:lnB>
                          <a:noFill/>
                        </a:lnB>
                        <a:noFill/>
                      </a:tcPr>
                    </a:tc>
                    <a:extLst>
                      <a:ext uri="{0D108BD9-81ED-4DB2-BD59-A6C34878D82A}">
                        <a16:rowId xmlns:a16="http://schemas.microsoft.com/office/drawing/2014/main" val="1901193636"/>
                      </a:ext>
                    </a:extLst>
                  </a:tr>
                </a:tbl>
              </a:graphicData>
            </a:graphic>
          </p:graphicFrame>
        </mc:Fallback>
      </mc:AlternateContent>
      <mc:AlternateContent xmlns:mc="http://schemas.openxmlformats.org/markup-compatibility/2006" xmlns:a14="http://schemas.microsoft.com/office/drawing/2010/main">
        <mc:Choice Requires="a14">
          <p:sp>
            <p:nvSpPr>
              <p:cNvPr id="4" name="Rectangle 1">
                <a:extLst>
                  <a:ext uri="{FF2B5EF4-FFF2-40B4-BE49-F238E27FC236}">
                    <a16:creationId xmlns:a16="http://schemas.microsoft.com/office/drawing/2014/main" id="{495EFC9D-D391-49E6-1904-4E0A4A20CBFC}"/>
                  </a:ext>
                </a:extLst>
              </p:cNvPr>
              <p:cNvSpPr>
                <a:spLocks noChangeArrowheads="1"/>
              </p:cNvSpPr>
              <p:nvPr/>
            </p:nvSpPr>
            <p:spPr bwMode="auto">
              <a:xfrm>
                <a:off x="578579" y="230163"/>
                <a:ext cx="11284345" cy="1077218"/>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chemeClr val="tx1"/>
                    </a:solidFill>
                    <a:effectLst/>
                    <a:latin typeface="Arial" panose="020B0604020202020204" pitchFamily="34" charset="0"/>
                  </a:rPr>
                  <a:t>Převod binárního čísla do desítkové soustavy</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Binární číslo obsahuje pouze číslice </a:t>
                </a:r>
                <a:r>
                  <a:rPr kumimoji="0" lang="cs-CZ" altLang="cs-CZ" sz="1400" b="1" i="0" u="none" strike="noStrike" cap="none" normalizeH="0" baseline="0" dirty="0">
                    <a:ln>
                      <a:noFill/>
                    </a:ln>
                    <a:solidFill>
                      <a:schemeClr val="tx1"/>
                    </a:solidFill>
                    <a:effectLst/>
                    <a:latin typeface="Arial" panose="020B0604020202020204" pitchFamily="34" charset="0"/>
                  </a:rPr>
                  <a:t>0 a 1</a:t>
                </a:r>
                <a:r>
                  <a:rPr kumimoji="0" lang="cs-CZ" altLang="cs-CZ" sz="1400" b="0" i="0" u="none" strike="noStrike" cap="none" normalizeH="0" baseline="0" dirty="0">
                    <a:ln>
                      <a:noFill/>
                    </a:ln>
                    <a:solidFill>
                      <a:schemeClr val="tx1"/>
                    </a:solidFill>
                    <a:effectLst/>
                    <a:latin typeface="Arial" panose="020B0604020202020204" pitchFamily="34" charset="0"/>
                  </a:rPr>
                  <a:t>. Každá pozice má určitou hodnotu, která je mocninou čísla 2. Pozice počítáme zprava od nuly.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chemeClr val="tx1"/>
                    </a:solidFill>
                    <a:effectLst/>
                    <a:latin typeface="Arial" panose="020B0604020202020204" pitchFamily="34" charset="0"/>
                  </a:rPr>
                  <a:t>Příklad – převedeme číslo:</a:t>
                </a: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cs-CZ" altLang="cs-CZ" sz="1400" b="0" i="1" u="none" strike="noStrike" cap="none" normalizeH="0" baseline="0" smtClean="0">
                              <a:ln>
                                <a:noFill/>
                              </a:ln>
                              <a:solidFill>
                                <a:schemeClr val="tx1"/>
                              </a:solidFill>
                              <a:effectLst/>
                              <a:latin typeface="Cambria Math" panose="02040503050406030204" pitchFamily="18" charset="0"/>
                            </a:rPr>
                          </m:ctrlPr>
                        </m:sSubPr>
                        <m:e>
                          <m:d>
                            <m:dPr>
                              <m:ctrlPr>
                                <a:rPr kumimoji="0" lang="cs-CZ" altLang="cs-CZ" sz="1400" b="0" i="1" u="none" strike="noStrike" cap="none" normalizeH="0" baseline="0" smtClean="0">
                                  <a:ln>
                                    <a:noFill/>
                                  </a:ln>
                                  <a:solidFill>
                                    <a:schemeClr val="tx1"/>
                                  </a:solidFill>
                                  <a:effectLst/>
                                  <a:latin typeface="Cambria Math" panose="02040503050406030204" pitchFamily="18" charset="0"/>
                                </a:rPr>
                              </m:ctrlPr>
                            </m:dPr>
                            <m:e>
                              <m:r>
                                <a:rPr kumimoji="0" lang="cs-CZ" altLang="cs-CZ" sz="1400" b="0" i="1" u="none" strike="noStrike" cap="none" normalizeH="0" baseline="0" smtClean="0">
                                  <a:ln>
                                    <a:noFill/>
                                  </a:ln>
                                  <a:solidFill>
                                    <a:schemeClr val="tx1"/>
                                  </a:solidFill>
                                  <a:effectLst/>
                                  <a:latin typeface="Cambria Math" panose="02040503050406030204" pitchFamily="18" charset="0"/>
                                </a:rPr>
                                <m:t>101101</m:t>
                              </m:r>
                            </m:e>
                          </m:d>
                        </m:e>
                        <m:sub>
                          <m:r>
                            <a:rPr kumimoji="0" lang="cs-CZ" altLang="cs-CZ" sz="1400" b="0" i="1" u="none" strike="noStrike" cap="none" normalizeH="0" baseline="0" smtClean="0">
                              <a:ln>
                                <a:noFill/>
                              </a:ln>
                              <a:solidFill>
                                <a:schemeClr val="tx1"/>
                              </a:solidFill>
                              <a:effectLst/>
                              <a:latin typeface="Cambria Math" panose="02040503050406030204" pitchFamily="18" charset="0"/>
                            </a:rPr>
                            <m:t>2</m:t>
                          </m:r>
                        </m:sub>
                      </m:sSub>
                    </m:oMath>
                  </m:oMathPara>
                </a14:m>
                <a:endParaRPr kumimoji="0" lang="cs-CZ" altLang="cs-CZ" sz="1400" b="0" i="0" u="none" strike="noStrike" cap="none" normalizeH="0" baseline="0" dirty="0">
                  <a:ln>
                    <a:noFill/>
                  </a:ln>
                  <a:solidFill>
                    <a:schemeClr val="tx1"/>
                  </a:solidFill>
                  <a:effectLst/>
                  <a:latin typeface="Arial" panose="020B0604020202020204" pitchFamily="34" charset="0"/>
                </a:endParaRPr>
              </a:p>
            </p:txBody>
          </p:sp>
        </mc:Choice>
        <mc:Fallback xmlns="">
          <p:sp>
            <p:nvSpPr>
              <p:cNvPr id="4" name="Rectangle 1">
                <a:extLst>
                  <a:ext uri="{FF2B5EF4-FFF2-40B4-BE49-F238E27FC236}">
                    <a16:creationId xmlns:a16="http://schemas.microsoft.com/office/drawing/2014/main" id="{495EFC9D-D391-49E6-1904-4E0A4A20CBFC}"/>
                  </a:ext>
                </a:extLst>
              </p:cNvPr>
              <p:cNvSpPr>
                <a:spLocks noRot="1" noChangeAspect="1" noMove="1" noResize="1" noEditPoints="1" noAdjustHandles="1" noChangeArrowheads="1" noChangeShapeType="1" noTextEdit="1"/>
              </p:cNvSpPr>
              <p:nvPr/>
            </p:nvSpPr>
            <p:spPr bwMode="auto">
              <a:xfrm>
                <a:off x="578579" y="230163"/>
                <a:ext cx="11284345" cy="1077218"/>
              </a:xfrm>
              <a:prstGeom prst="rect">
                <a:avLst/>
              </a:prstGeom>
              <a:blipFill>
                <a:blip r:embed="rId4"/>
                <a:stretch>
                  <a:fillRect l="-162" t="-56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7A19CC27-471A-F8B1-5139-D380F3044240}"/>
                  </a:ext>
                </a:extLst>
              </p:cNvPr>
              <p:cNvSpPr txBox="1"/>
              <p:nvPr/>
            </p:nvSpPr>
            <p:spPr>
              <a:xfrm>
                <a:off x="578578" y="2596006"/>
                <a:ext cx="11110365" cy="741742"/>
              </a:xfrm>
              <a:prstGeom prst="rect">
                <a:avLst/>
              </a:prstGeom>
              <a:noFill/>
            </p:spPr>
            <p:txBody>
              <a:bodyPr wrap="square">
                <a:spAutoFit/>
              </a:bodyPr>
              <a:lstStyle/>
              <a:p>
                <a:pPr>
                  <a:buNone/>
                </a:pPr>
                <a:r>
                  <a:rPr lang="cs-CZ" sz="1600" dirty="0"/>
                  <a:t>Každou binární číslici vynásobíme hodnotou její pozice:</a:t>
                </a:r>
              </a:p>
              <a:p>
                <a:pPr>
                  <a:buNone/>
                </a:pPr>
                <a:endParaRPr lang="cs-CZ" sz="800" dirty="0"/>
              </a:p>
              <a:p>
                <a:pPr>
                  <a:buNone/>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101101</m:t>
                          </m:r>
                        </m:e>
                        <m:sub>
                          <m:r>
                            <a:rPr lang="cs-CZ" b="0" i="1" smtClean="0">
                              <a:latin typeface="Cambria Math" panose="02040503050406030204" pitchFamily="18" charset="0"/>
                            </a:rPr>
                            <m:t>2</m:t>
                          </m:r>
                        </m:sub>
                      </m:sSub>
                      <m:r>
                        <a:rPr lang="cs-CZ" b="0" i="1" smtClean="0">
                          <a:latin typeface="Cambria Math" panose="02040503050406030204" pitchFamily="18" charset="0"/>
                        </a:rPr>
                        <m:t>=1</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5</m:t>
                          </m:r>
                        </m:sup>
                      </m:sSup>
                      <m:r>
                        <a:rPr lang="cs-CZ" b="0" i="1" smtClean="0">
                          <a:latin typeface="Cambria Math" panose="02040503050406030204" pitchFamily="18" charset="0"/>
                          <a:ea typeface="Cambria Math" panose="02040503050406030204" pitchFamily="18" charset="0"/>
                        </a:rPr>
                        <m:t>+0∙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4</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+0∙</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0</m:t>
                          </m:r>
                        </m:sup>
                      </m:sSup>
                      <m:r>
                        <a:rPr lang="cs-CZ" b="0" i="1" smtClean="0">
                          <a:latin typeface="Cambria Math" panose="02040503050406030204" pitchFamily="18" charset="0"/>
                          <a:ea typeface="Cambria Math" panose="02040503050406030204" pitchFamily="18" charset="0"/>
                        </a:rPr>
                        <m:t>=32+0+8+4+0+1=45</m:t>
                      </m:r>
                    </m:oMath>
                  </m:oMathPara>
                </a14:m>
                <a:endParaRPr lang="cs-CZ" dirty="0"/>
              </a:p>
            </p:txBody>
          </p:sp>
        </mc:Choice>
        <mc:Fallback xmlns="">
          <p:sp>
            <p:nvSpPr>
              <p:cNvPr id="6" name="TextovéPole 5">
                <a:extLst>
                  <a:ext uri="{FF2B5EF4-FFF2-40B4-BE49-F238E27FC236}">
                    <a16:creationId xmlns:a16="http://schemas.microsoft.com/office/drawing/2014/main" id="{7A19CC27-471A-F8B1-5139-D380F3044240}"/>
                  </a:ext>
                </a:extLst>
              </p:cNvPr>
              <p:cNvSpPr txBox="1">
                <a:spLocks noRot="1" noChangeAspect="1" noMove="1" noResize="1" noEditPoints="1" noAdjustHandles="1" noChangeArrowheads="1" noChangeShapeType="1" noTextEdit="1"/>
              </p:cNvSpPr>
              <p:nvPr/>
            </p:nvSpPr>
            <p:spPr>
              <a:xfrm>
                <a:off x="578578" y="2596006"/>
                <a:ext cx="11110365" cy="741742"/>
              </a:xfrm>
              <a:prstGeom prst="rect">
                <a:avLst/>
              </a:prstGeom>
              <a:blipFill>
                <a:blip r:embed="rId5"/>
                <a:stretch>
                  <a:fillRect l="-329" t="-245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B726A536-2B07-2BF1-66F2-2029234F3BFB}"/>
                  </a:ext>
                </a:extLst>
              </p:cNvPr>
              <p:cNvSpPr txBox="1"/>
              <p:nvPr/>
            </p:nvSpPr>
            <p:spPr>
              <a:xfrm>
                <a:off x="4466801" y="3520253"/>
                <a:ext cx="333391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101101</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45</m:t>
                          </m:r>
                        </m:e>
                        <m:sub>
                          <m:r>
                            <a:rPr lang="cs-CZ" b="0" i="1" smtClean="0">
                              <a:latin typeface="Cambria Math" panose="02040503050406030204" pitchFamily="18" charset="0"/>
                            </a:rPr>
                            <m:t>10</m:t>
                          </m:r>
                        </m:sub>
                      </m:sSub>
                    </m:oMath>
                  </m:oMathPara>
                </a14:m>
                <a:endParaRPr lang="cs-CZ" dirty="0"/>
              </a:p>
            </p:txBody>
          </p:sp>
        </mc:Choice>
        <mc:Fallback xmlns="">
          <p:sp>
            <p:nvSpPr>
              <p:cNvPr id="7" name="TextovéPole 6">
                <a:extLst>
                  <a:ext uri="{FF2B5EF4-FFF2-40B4-BE49-F238E27FC236}">
                    <a16:creationId xmlns:a16="http://schemas.microsoft.com/office/drawing/2014/main" id="{B726A536-2B07-2BF1-66F2-2029234F3BFB}"/>
                  </a:ext>
                </a:extLst>
              </p:cNvPr>
              <p:cNvSpPr txBox="1">
                <a:spLocks noRot="1" noChangeAspect="1" noMove="1" noResize="1" noEditPoints="1" noAdjustHandles="1" noChangeArrowheads="1" noChangeShapeType="1" noTextEdit="1"/>
              </p:cNvSpPr>
              <p:nvPr/>
            </p:nvSpPr>
            <p:spPr>
              <a:xfrm>
                <a:off x="4466801" y="3520253"/>
                <a:ext cx="3333918" cy="369332"/>
              </a:xfrm>
              <a:prstGeom prst="rect">
                <a:avLst/>
              </a:prstGeom>
              <a:blipFill>
                <a:blip r:embed="rId6"/>
                <a:stretch>
                  <a:fillRect/>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F009996E-132E-CBEC-3A49-4E4353A32B36}"/>
              </a:ext>
            </a:extLst>
          </p:cNvPr>
          <p:cNvCxnSpPr/>
          <p:nvPr/>
        </p:nvCxnSpPr>
        <p:spPr>
          <a:xfrm flipV="1">
            <a:off x="578578" y="3935902"/>
            <a:ext cx="1128434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ovéPole 9">
            <a:extLst>
              <a:ext uri="{FF2B5EF4-FFF2-40B4-BE49-F238E27FC236}">
                <a16:creationId xmlns:a16="http://schemas.microsoft.com/office/drawing/2014/main" id="{D768D127-2030-7BBD-5D9D-B5D6F64BEA7A}"/>
              </a:ext>
            </a:extLst>
          </p:cNvPr>
          <p:cNvSpPr txBox="1"/>
          <p:nvPr/>
        </p:nvSpPr>
        <p:spPr>
          <a:xfrm>
            <a:off x="483162" y="4055165"/>
            <a:ext cx="932170" cy="369332"/>
          </a:xfrm>
          <a:prstGeom prst="rect">
            <a:avLst/>
          </a:prstGeom>
          <a:noFill/>
        </p:spPr>
        <p:txBody>
          <a:bodyPr wrap="square" rtlCol="0">
            <a:spAutoFit/>
          </a:bodyPr>
          <a:lstStyle/>
          <a:p>
            <a:r>
              <a:rPr lang="cs-CZ" dirty="0"/>
              <a:t>Příklad:</a:t>
            </a:r>
          </a:p>
        </p:txBody>
      </p:sp>
      <p:sp>
        <p:nvSpPr>
          <p:cNvPr id="11" name="TextovéPole 10">
            <a:extLst>
              <a:ext uri="{FF2B5EF4-FFF2-40B4-BE49-F238E27FC236}">
                <a16:creationId xmlns:a16="http://schemas.microsoft.com/office/drawing/2014/main" id="{C6448A62-386B-CF73-44A3-E0DD8E77C4AA}"/>
              </a:ext>
            </a:extLst>
          </p:cNvPr>
          <p:cNvSpPr txBox="1"/>
          <p:nvPr/>
        </p:nvSpPr>
        <p:spPr>
          <a:xfrm>
            <a:off x="485421" y="4468654"/>
            <a:ext cx="11221158" cy="369332"/>
          </a:xfrm>
          <a:prstGeom prst="rect">
            <a:avLst/>
          </a:prstGeom>
          <a:noFill/>
        </p:spPr>
        <p:txBody>
          <a:bodyPr wrap="square" rtlCol="0">
            <a:spAutoFit/>
          </a:bodyPr>
          <a:lstStyle/>
          <a:p>
            <a:r>
              <a:rPr lang="cs-CZ" dirty="0"/>
              <a:t>Převeď binární číslo 1001101011 do dekadické číselné soustavy:</a:t>
            </a:r>
          </a:p>
        </p:txBody>
      </p: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B4EF1C5A-9982-7AE1-44BF-9810AC9146C9}"/>
                  </a:ext>
                </a:extLst>
              </p:cNvPr>
              <p:cNvSpPr txBox="1"/>
              <p:nvPr/>
            </p:nvSpPr>
            <p:spPr>
              <a:xfrm>
                <a:off x="578578" y="4969565"/>
                <a:ext cx="11284346" cy="3724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1001101011</m:t>
                          </m:r>
                        </m:e>
                        <m:sub>
                          <m:r>
                            <a:rPr lang="cs-CZ" b="0" i="1" smtClean="0">
                              <a:latin typeface="Cambria Math" panose="02040503050406030204" pitchFamily="18" charset="0"/>
                            </a:rPr>
                            <m:t>2</m:t>
                          </m:r>
                        </m:sub>
                      </m:sSub>
                      <m:r>
                        <a:rPr lang="cs-CZ" b="0" i="1" smtClean="0">
                          <a:latin typeface="Cambria Math" panose="02040503050406030204" pitchFamily="18" charset="0"/>
                        </a:rPr>
                        <m:t>=1</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9</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6</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5</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+1∙</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0</m:t>
                          </m:r>
                        </m:sup>
                      </m:sSup>
                      <m:r>
                        <a:rPr lang="cs-CZ" b="0" i="1" smtClean="0">
                          <a:latin typeface="Cambria Math" panose="02040503050406030204" pitchFamily="18" charset="0"/>
                          <a:ea typeface="Cambria Math" panose="02040503050406030204" pitchFamily="18" charset="0"/>
                        </a:rPr>
                        <m:t>=619</m:t>
                      </m:r>
                    </m:oMath>
                  </m:oMathPara>
                </a14:m>
                <a:endParaRPr lang="cs-CZ" dirty="0"/>
              </a:p>
            </p:txBody>
          </p:sp>
        </mc:Choice>
        <mc:Fallback xmlns="">
          <p:sp>
            <p:nvSpPr>
              <p:cNvPr id="12" name="TextovéPole 11">
                <a:extLst>
                  <a:ext uri="{FF2B5EF4-FFF2-40B4-BE49-F238E27FC236}">
                    <a16:creationId xmlns:a16="http://schemas.microsoft.com/office/drawing/2014/main" id="{B4EF1C5A-9982-7AE1-44BF-9810AC9146C9}"/>
                  </a:ext>
                </a:extLst>
              </p:cNvPr>
              <p:cNvSpPr txBox="1">
                <a:spLocks noRot="1" noChangeAspect="1" noMove="1" noResize="1" noEditPoints="1" noAdjustHandles="1" noChangeArrowheads="1" noChangeShapeType="1" noTextEdit="1"/>
              </p:cNvSpPr>
              <p:nvPr/>
            </p:nvSpPr>
            <p:spPr>
              <a:xfrm>
                <a:off x="578578" y="4969565"/>
                <a:ext cx="11284346" cy="372410"/>
              </a:xfrm>
              <a:prstGeom prst="rect">
                <a:avLst/>
              </a:prstGeom>
              <a:blipFill>
                <a:blip r:embed="rId7"/>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3" name="TextovéPole 12">
                <a:extLst>
                  <a:ext uri="{FF2B5EF4-FFF2-40B4-BE49-F238E27FC236}">
                    <a16:creationId xmlns:a16="http://schemas.microsoft.com/office/drawing/2014/main" id="{3BF32507-DA02-A75F-5E4F-09C611218C0F}"/>
                  </a:ext>
                </a:extLst>
              </p:cNvPr>
              <p:cNvSpPr txBox="1"/>
              <p:nvPr/>
            </p:nvSpPr>
            <p:spPr>
              <a:xfrm>
                <a:off x="4784034" y="5499238"/>
                <a:ext cx="2623931" cy="3724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1001101011</m:t>
                          </m:r>
                        </m:e>
                        <m:sub>
                          <m:r>
                            <a:rPr lang="cs-CZ" b="0" i="1" smtClean="0">
                              <a:latin typeface="Cambria Math" panose="02040503050406030204" pitchFamily="18" charset="0"/>
                            </a:rPr>
                            <m:t>2</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619</m:t>
                          </m:r>
                        </m:e>
                        <m:sub>
                          <m:r>
                            <a:rPr lang="cs-CZ" b="0" i="1" smtClean="0">
                              <a:latin typeface="Cambria Math" panose="02040503050406030204" pitchFamily="18" charset="0"/>
                            </a:rPr>
                            <m:t>10</m:t>
                          </m:r>
                        </m:sub>
                      </m:sSub>
                    </m:oMath>
                  </m:oMathPara>
                </a14:m>
                <a:endParaRPr lang="cs-CZ" dirty="0"/>
              </a:p>
            </p:txBody>
          </p:sp>
        </mc:Choice>
        <mc:Fallback xmlns="">
          <p:sp>
            <p:nvSpPr>
              <p:cNvPr id="13" name="TextovéPole 12">
                <a:extLst>
                  <a:ext uri="{FF2B5EF4-FFF2-40B4-BE49-F238E27FC236}">
                    <a16:creationId xmlns:a16="http://schemas.microsoft.com/office/drawing/2014/main" id="{3BF32507-DA02-A75F-5E4F-09C611218C0F}"/>
                  </a:ext>
                </a:extLst>
              </p:cNvPr>
              <p:cNvSpPr txBox="1">
                <a:spLocks noRot="1" noChangeAspect="1" noMove="1" noResize="1" noEditPoints="1" noAdjustHandles="1" noChangeArrowheads="1" noChangeShapeType="1" noTextEdit="1"/>
              </p:cNvSpPr>
              <p:nvPr/>
            </p:nvSpPr>
            <p:spPr>
              <a:xfrm>
                <a:off x="4784034" y="5499238"/>
                <a:ext cx="2623931" cy="372410"/>
              </a:xfrm>
              <a:prstGeom prst="rect">
                <a:avLst/>
              </a:prstGeom>
              <a:blipFill>
                <a:blip r:embed="rId8"/>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988135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5F3904A-66FF-6205-7BBC-FD72690F29AE}"/>
                  </a:ext>
                </a:extLst>
              </p:cNvPr>
              <p:cNvSpPr txBox="1"/>
              <p:nvPr/>
            </p:nvSpPr>
            <p:spPr>
              <a:xfrm>
                <a:off x="455213" y="271152"/>
                <a:ext cx="11439938" cy="1323439"/>
              </a:xfrm>
              <a:prstGeom prst="rect">
                <a:avLst/>
              </a:prstGeom>
              <a:noFill/>
            </p:spPr>
            <p:txBody>
              <a:bodyPr wrap="square">
                <a:spAutoFit/>
              </a:bodyPr>
              <a:lstStyle/>
              <a:p>
                <a:pPr>
                  <a:buNone/>
                </a:pPr>
                <a:r>
                  <a:rPr lang="cs-CZ" b="1" dirty="0"/>
                  <a:t>Převod dekadického čísla do binární soustavy</a:t>
                </a:r>
              </a:p>
              <a:p>
                <a:pPr>
                  <a:buNone/>
                </a:pPr>
                <a:r>
                  <a:rPr lang="cs-CZ" dirty="0"/>
                  <a:t>Dekadické číslo převádíme do binární soustavy </a:t>
                </a:r>
                <a:r>
                  <a:rPr lang="cs-CZ" b="1" dirty="0"/>
                  <a:t>opakovaným dělením dvěma</a:t>
                </a:r>
                <a:r>
                  <a:rPr lang="cs-CZ" dirty="0"/>
                  <a:t>. Při každém dělení zapíšeme zbytek, který může být pouze </a:t>
                </a:r>
                <a:r>
                  <a:rPr lang="cs-CZ" b="1" dirty="0"/>
                  <a:t>0 nebo 1</a:t>
                </a:r>
                <a:r>
                  <a:rPr lang="cs-CZ" dirty="0"/>
                  <a:t>.</a:t>
                </a:r>
              </a:p>
              <a:p>
                <a:pPr>
                  <a:buNone/>
                </a:pPr>
                <a:endParaRPr lang="cs-CZ" sz="800" dirty="0"/>
              </a:p>
              <a:p>
                <a:pPr>
                  <a:buNone/>
                </a:pPr>
                <a:r>
                  <a:rPr lang="cs-CZ" dirty="0"/>
                  <a:t>Převeďme například číslo: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45</m:t>
                        </m:r>
                      </m:e>
                      <m:sub>
                        <m:r>
                          <a:rPr lang="cs-CZ" b="0" i="1" smtClean="0">
                            <a:latin typeface="Cambria Math" panose="02040503050406030204" pitchFamily="18" charset="0"/>
                          </a:rPr>
                          <m:t>10</m:t>
                        </m:r>
                      </m:sub>
                    </m:sSub>
                  </m:oMath>
                </a14:m>
                <a:endParaRPr lang="cs-CZ" dirty="0"/>
              </a:p>
            </p:txBody>
          </p:sp>
        </mc:Choice>
        <mc:Fallback xmlns="">
          <p:sp>
            <p:nvSpPr>
              <p:cNvPr id="4" name="TextovéPole 3">
                <a:extLst>
                  <a:ext uri="{FF2B5EF4-FFF2-40B4-BE49-F238E27FC236}">
                    <a16:creationId xmlns:a16="http://schemas.microsoft.com/office/drawing/2014/main" id="{A5F3904A-66FF-6205-7BBC-FD72690F29AE}"/>
                  </a:ext>
                </a:extLst>
              </p:cNvPr>
              <p:cNvSpPr txBox="1">
                <a:spLocks noRot="1" noChangeAspect="1" noMove="1" noResize="1" noEditPoints="1" noAdjustHandles="1" noChangeArrowheads="1" noChangeShapeType="1" noTextEdit="1"/>
              </p:cNvSpPr>
              <p:nvPr/>
            </p:nvSpPr>
            <p:spPr>
              <a:xfrm>
                <a:off x="455213" y="271152"/>
                <a:ext cx="11439938" cy="1323439"/>
              </a:xfrm>
              <a:prstGeom prst="rect">
                <a:avLst/>
              </a:prstGeom>
              <a:blipFill>
                <a:blip r:embed="rId2"/>
                <a:stretch>
                  <a:fillRect l="-480" t="-2294" b="-5963"/>
                </a:stretch>
              </a:blipFill>
            </p:spPr>
            <p:txBody>
              <a:bodyPr/>
              <a:lstStyle/>
              <a:p>
                <a:r>
                  <a:rPr lang="cs-CZ">
                    <a:noFill/>
                  </a:rPr>
                  <a:t> </a:t>
                </a:r>
              </a:p>
            </p:txBody>
          </p:sp>
        </mc:Fallback>
      </mc:AlternateContent>
      <p:graphicFrame>
        <p:nvGraphicFramePr>
          <p:cNvPr id="5" name="Tabulka 4">
            <a:extLst>
              <a:ext uri="{FF2B5EF4-FFF2-40B4-BE49-F238E27FC236}">
                <a16:creationId xmlns:a16="http://schemas.microsoft.com/office/drawing/2014/main" id="{F4212DE9-E972-97D6-7F33-FD45263BCC2F}"/>
              </a:ext>
            </a:extLst>
          </p:cNvPr>
          <p:cNvGraphicFramePr>
            <a:graphicFrameLocks noGrp="1"/>
          </p:cNvGraphicFramePr>
          <p:nvPr>
            <p:extLst>
              <p:ext uri="{D42A27DB-BD31-4B8C-83A1-F6EECF244321}">
                <p14:modId xmlns:p14="http://schemas.microsoft.com/office/powerpoint/2010/main" val="977888363"/>
              </p:ext>
            </p:extLst>
          </p:nvPr>
        </p:nvGraphicFramePr>
        <p:xfrm>
          <a:off x="2590468" y="1655659"/>
          <a:ext cx="7011063" cy="2560320"/>
        </p:xfrm>
        <a:graphic>
          <a:graphicData uri="http://schemas.openxmlformats.org/drawingml/2006/table">
            <a:tbl>
              <a:tblPr/>
              <a:tblGrid>
                <a:gridCol w="2337021">
                  <a:extLst>
                    <a:ext uri="{9D8B030D-6E8A-4147-A177-3AD203B41FA5}">
                      <a16:colId xmlns:a16="http://schemas.microsoft.com/office/drawing/2014/main" val="2330324998"/>
                    </a:ext>
                  </a:extLst>
                </a:gridCol>
                <a:gridCol w="2337021">
                  <a:extLst>
                    <a:ext uri="{9D8B030D-6E8A-4147-A177-3AD203B41FA5}">
                      <a16:colId xmlns:a16="http://schemas.microsoft.com/office/drawing/2014/main" val="452331622"/>
                    </a:ext>
                  </a:extLst>
                </a:gridCol>
                <a:gridCol w="2337021">
                  <a:extLst>
                    <a:ext uri="{9D8B030D-6E8A-4147-A177-3AD203B41FA5}">
                      <a16:colId xmlns:a16="http://schemas.microsoft.com/office/drawing/2014/main" val="2664697557"/>
                    </a:ext>
                  </a:extLst>
                </a:gridCol>
              </a:tblGrid>
              <a:tr h="0">
                <a:tc>
                  <a:txBody>
                    <a:bodyPr/>
                    <a:lstStyle/>
                    <a:p>
                      <a:pPr algn="ctr">
                        <a:buNone/>
                      </a:pPr>
                      <a:r>
                        <a:rPr lang="cs-CZ" dirty="0"/>
                        <a:t>Dělení</a:t>
                      </a:r>
                    </a:p>
                  </a:txBody>
                  <a:tcPr anchor="ctr">
                    <a:lnL>
                      <a:noFill/>
                    </a:lnL>
                    <a:lnR>
                      <a:noFill/>
                    </a:lnR>
                    <a:lnT>
                      <a:noFill/>
                    </a:lnT>
                    <a:lnB>
                      <a:noFill/>
                    </a:lnB>
                    <a:noFill/>
                  </a:tcPr>
                </a:tc>
                <a:tc>
                  <a:txBody>
                    <a:bodyPr/>
                    <a:lstStyle/>
                    <a:p>
                      <a:pPr algn="ctr">
                        <a:buNone/>
                      </a:pPr>
                      <a:r>
                        <a:rPr lang="cs-CZ"/>
                        <a:t>Výsledek</a:t>
                      </a:r>
                    </a:p>
                  </a:txBody>
                  <a:tcPr anchor="ctr">
                    <a:lnL>
                      <a:noFill/>
                    </a:lnL>
                    <a:lnR>
                      <a:noFill/>
                    </a:lnR>
                    <a:lnT>
                      <a:noFill/>
                    </a:lnT>
                    <a:lnB>
                      <a:noFill/>
                    </a:lnB>
                    <a:noFill/>
                  </a:tcPr>
                </a:tc>
                <a:tc>
                  <a:txBody>
                    <a:bodyPr/>
                    <a:lstStyle/>
                    <a:p>
                      <a:pPr algn="ctr">
                        <a:buNone/>
                      </a:pPr>
                      <a:r>
                        <a:rPr lang="cs-CZ"/>
                        <a:t>Zbytek</a:t>
                      </a:r>
                    </a:p>
                  </a:txBody>
                  <a:tcPr anchor="ctr">
                    <a:lnL>
                      <a:noFill/>
                    </a:lnL>
                    <a:lnR>
                      <a:noFill/>
                    </a:lnR>
                    <a:lnT>
                      <a:noFill/>
                    </a:lnT>
                    <a:lnB>
                      <a:noFill/>
                    </a:lnB>
                    <a:noFill/>
                  </a:tcPr>
                </a:tc>
                <a:extLst>
                  <a:ext uri="{0D108BD9-81ED-4DB2-BD59-A6C34878D82A}">
                    <a16:rowId xmlns:a16="http://schemas.microsoft.com/office/drawing/2014/main" val="730876222"/>
                  </a:ext>
                </a:extLst>
              </a:tr>
              <a:tr h="0">
                <a:tc>
                  <a:txBody>
                    <a:bodyPr/>
                    <a:lstStyle/>
                    <a:p>
                      <a:pPr algn="ctr">
                        <a:buNone/>
                      </a:pPr>
                      <a:r>
                        <a:rPr lang="cs-CZ" dirty="0"/>
                        <a:t>45:2</a:t>
                      </a:r>
                    </a:p>
                  </a:txBody>
                  <a:tcPr anchor="ctr">
                    <a:lnL>
                      <a:noFill/>
                    </a:lnL>
                    <a:lnR>
                      <a:noFill/>
                    </a:lnR>
                    <a:lnT>
                      <a:noFill/>
                    </a:lnT>
                    <a:lnB>
                      <a:noFill/>
                    </a:lnB>
                    <a:noFill/>
                  </a:tcPr>
                </a:tc>
                <a:tc>
                  <a:txBody>
                    <a:bodyPr/>
                    <a:lstStyle/>
                    <a:p>
                      <a:pPr algn="ctr">
                        <a:buNone/>
                      </a:pPr>
                      <a:r>
                        <a:rPr lang="cs-CZ"/>
                        <a:t>22</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2073273921"/>
                  </a:ext>
                </a:extLst>
              </a:tr>
              <a:tr h="0">
                <a:tc>
                  <a:txBody>
                    <a:bodyPr/>
                    <a:lstStyle/>
                    <a:p>
                      <a:pPr algn="ctr">
                        <a:buNone/>
                      </a:pPr>
                      <a:r>
                        <a:rPr lang="cs-CZ" dirty="0"/>
                        <a:t>22:2</a:t>
                      </a:r>
                    </a:p>
                  </a:txBody>
                  <a:tcPr anchor="ctr">
                    <a:lnL>
                      <a:noFill/>
                    </a:lnL>
                    <a:lnR>
                      <a:noFill/>
                    </a:lnR>
                    <a:lnT>
                      <a:noFill/>
                    </a:lnT>
                    <a:lnB>
                      <a:noFill/>
                    </a:lnB>
                    <a:noFill/>
                  </a:tcPr>
                </a:tc>
                <a:tc>
                  <a:txBody>
                    <a:bodyPr/>
                    <a:lstStyle/>
                    <a:p>
                      <a:pPr algn="ctr">
                        <a:buNone/>
                      </a:pPr>
                      <a:r>
                        <a:rPr lang="cs-CZ"/>
                        <a:t>11</a:t>
                      </a:r>
                    </a:p>
                  </a:txBody>
                  <a:tcPr anchor="ctr">
                    <a:lnL>
                      <a:noFill/>
                    </a:lnL>
                    <a:lnR>
                      <a:noFill/>
                    </a:lnR>
                    <a:lnT>
                      <a:noFill/>
                    </a:lnT>
                    <a:lnB>
                      <a:noFill/>
                    </a:lnB>
                    <a:noFill/>
                  </a:tcPr>
                </a:tc>
                <a:tc>
                  <a:txBody>
                    <a:bodyPr/>
                    <a:lstStyle/>
                    <a:p>
                      <a:pPr algn="ctr">
                        <a:buNone/>
                      </a:pPr>
                      <a:r>
                        <a:rPr lang="cs-CZ" b="1"/>
                        <a:t>0</a:t>
                      </a:r>
                      <a:endParaRPr lang="cs-CZ"/>
                    </a:p>
                  </a:txBody>
                  <a:tcPr anchor="ctr">
                    <a:lnL>
                      <a:noFill/>
                    </a:lnL>
                    <a:lnR>
                      <a:noFill/>
                    </a:lnR>
                    <a:lnT>
                      <a:noFill/>
                    </a:lnT>
                    <a:lnB>
                      <a:noFill/>
                    </a:lnB>
                    <a:noFill/>
                  </a:tcPr>
                </a:tc>
                <a:extLst>
                  <a:ext uri="{0D108BD9-81ED-4DB2-BD59-A6C34878D82A}">
                    <a16:rowId xmlns:a16="http://schemas.microsoft.com/office/drawing/2014/main" val="3779551125"/>
                  </a:ext>
                </a:extLst>
              </a:tr>
              <a:tr h="0">
                <a:tc>
                  <a:txBody>
                    <a:bodyPr/>
                    <a:lstStyle/>
                    <a:p>
                      <a:pPr algn="ctr">
                        <a:buNone/>
                      </a:pPr>
                      <a:r>
                        <a:rPr lang="cs-CZ" dirty="0"/>
                        <a:t>11:2</a:t>
                      </a:r>
                    </a:p>
                  </a:txBody>
                  <a:tcPr anchor="ctr">
                    <a:lnL>
                      <a:noFill/>
                    </a:lnL>
                    <a:lnR>
                      <a:noFill/>
                    </a:lnR>
                    <a:lnT>
                      <a:noFill/>
                    </a:lnT>
                    <a:lnB>
                      <a:noFill/>
                    </a:lnB>
                    <a:noFill/>
                  </a:tcPr>
                </a:tc>
                <a:tc>
                  <a:txBody>
                    <a:bodyPr/>
                    <a:lstStyle/>
                    <a:p>
                      <a:pPr algn="ctr">
                        <a:buNone/>
                      </a:pPr>
                      <a:r>
                        <a:rPr lang="cs-CZ" dirty="0"/>
                        <a:t>5</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907131810"/>
                  </a:ext>
                </a:extLst>
              </a:tr>
              <a:tr h="0">
                <a:tc>
                  <a:txBody>
                    <a:bodyPr/>
                    <a:lstStyle/>
                    <a:p>
                      <a:pPr algn="ctr">
                        <a:buNone/>
                      </a:pPr>
                      <a:r>
                        <a:rPr lang="cs-CZ" dirty="0"/>
                        <a:t>5:2</a:t>
                      </a:r>
                    </a:p>
                  </a:txBody>
                  <a:tcPr anchor="ctr">
                    <a:lnL>
                      <a:noFill/>
                    </a:lnL>
                    <a:lnR>
                      <a:noFill/>
                    </a:lnR>
                    <a:lnT>
                      <a:noFill/>
                    </a:lnT>
                    <a:lnB>
                      <a:noFill/>
                    </a:lnB>
                    <a:noFill/>
                  </a:tcPr>
                </a:tc>
                <a:tc>
                  <a:txBody>
                    <a:bodyPr/>
                    <a:lstStyle/>
                    <a:p>
                      <a:pPr algn="ctr">
                        <a:buNone/>
                      </a:pPr>
                      <a:r>
                        <a:rPr lang="cs-CZ" dirty="0"/>
                        <a:t>2</a:t>
                      </a:r>
                    </a:p>
                  </a:txBody>
                  <a:tcPr anchor="ctr">
                    <a:lnL>
                      <a:noFill/>
                    </a:lnL>
                    <a:lnR>
                      <a:noFill/>
                    </a:lnR>
                    <a:lnT>
                      <a:noFill/>
                    </a:lnT>
                    <a:lnB>
                      <a:noFill/>
                    </a:lnB>
                    <a:noFill/>
                  </a:tcPr>
                </a:tc>
                <a:tc>
                  <a:txBody>
                    <a:bodyPr/>
                    <a:lstStyle/>
                    <a:p>
                      <a:pPr algn="ctr">
                        <a:buNone/>
                      </a:pPr>
                      <a:r>
                        <a:rPr lang="cs-CZ" b="1"/>
                        <a:t>1</a:t>
                      </a:r>
                      <a:endParaRPr lang="cs-CZ"/>
                    </a:p>
                  </a:txBody>
                  <a:tcPr anchor="ctr">
                    <a:lnL>
                      <a:noFill/>
                    </a:lnL>
                    <a:lnR>
                      <a:noFill/>
                    </a:lnR>
                    <a:lnT>
                      <a:noFill/>
                    </a:lnT>
                    <a:lnB>
                      <a:noFill/>
                    </a:lnB>
                    <a:noFill/>
                  </a:tcPr>
                </a:tc>
                <a:extLst>
                  <a:ext uri="{0D108BD9-81ED-4DB2-BD59-A6C34878D82A}">
                    <a16:rowId xmlns:a16="http://schemas.microsoft.com/office/drawing/2014/main" val="359100207"/>
                  </a:ext>
                </a:extLst>
              </a:tr>
              <a:tr h="0">
                <a:tc>
                  <a:txBody>
                    <a:bodyPr/>
                    <a:lstStyle/>
                    <a:p>
                      <a:pPr algn="ctr">
                        <a:buNone/>
                      </a:pPr>
                      <a:r>
                        <a:rPr lang="cs-CZ" dirty="0"/>
                        <a:t>2:2</a:t>
                      </a:r>
                    </a:p>
                  </a:txBody>
                  <a:tcPr anchor="ctr">
                    <a:lnL>
                      <a:noFill/>
                    </a:lnL>
                    <a:lnR>
                      <a:noFill/>
                    </a:lnR>
                    <a:lnT>
                      <a:noFill/>
                    </a:lnT>
                    <a:lnB>
                      <a:noFill/>
                    </a:lnB>
                    <a:noFill/>
                  </a:tcPr>
                </a:tc>
                <a:tc>
                  <a:txBody>
                    <a:bodyPr/>
                    <a:lstStyle/>
                    <a:p>
                      <a:pPr algn="ctr">
                        <a:buNone/>
                      </a:pPr>
                      <a:r>
                        <a:rPr lang="cs-CZ" dirty="0"/>
                        <a:t>1</a:t>
                      </a:r>
                    </a:p>
                  </a:txBody>
                  <a:tcPr anchor="ctr">
                    <a:lnL>
                      <a:noFill/>
                    </a:lnL>
                    <a:lnR>
                      <a:noFill/>
                    </a:lnR>
                    <a:lnT>
                      <a:noFill/>
                    </a:lnT>
                    <a:lnB>
                      <a:noFill/>
                    </a:lnB>
                    <a:noFill/>
                  </a:tcPr>
                </a:tc>
                <a:tc>
                  <a:txBody>
                    <a:bodyPr/>
                    <a:lstStyle/>
                    <a:p>
                      <a:pPr algn="ctr">
                        <a:buNone/>
                      </a:pPr>
                      <a:r>
                        <a:rPr lang="cs-CZ" b="1"/>
                        <a:t>0</a:t>
                      </a:r>
                      <a:endParaRPr lang="cs-CZ"/>
                    </a:p>
                  </a:txBody>
                  <a:tcPr anchor="ctr">
                    <a:lnL>
                      <a:noFill/>
                    </a:lnL>
                    <a:lnR>
                      <a:noFill/>
                    </a:lnR>
                    <a:lnT>
                      <a:noFill/>
                    </a:lnT>
                    <a:lnB>
                      <a:noFill/>
                    </a:lnB>
                    <a:noFill/>
                  </a:tcPr>
                </a:tc>
                <a:extLst>
                  <a:ext uri="{0D108BD9-81ED-4DB2-BD59-A6C34878D82A}">
                    <a16:rowId xmlns:a16="http://schemas.microsoft.com/office/drawing/2014/main" val="1694743315"/>
                  </a:ext>
                </a:extLst>
              </a:tr>
              <a:tr h="0">
                <a:tc>
                  <a:txBody>
                    <a:bodyPr/>
                    <a:lstStyle/>
                    <a:p>
                      <a:pPr algn="ctr">
                        <a:buNone/>
                      </a:pPr>
                      <a:r>
                        <a:rPr lang="cs-CZ" dirty="0"/>
                        <a:t>1:2</a:t>
                      </a:r>
                    </a:p>
                  </a:txBody>
                  <a:tcPr anchor="ctr">
                    <a:lnL>
                      <a:noFill/>
                    </a:lnL>
                    <a:lnR>
                      <a:noFill/>
                    </a:lnR>
                    <a:lnT>
                      <a:noFill/>
                    </a:lnT>
                    <a:lnB>
                      <a:noFill/>
                    </a:lnB>
                    <a:noFill/>
                  </a:tcPr>
                </a:tc>
                <a:tc>
                  <a:txBody>
                    <a:bodyPr/>
                    <a:lstStyle/>
                    <a:p>
                      <a:pPr algn="ctr">
                        <a:buNone/>
                      </a:pPr>
                      <a:r>
                        <a:rPr lang="cs-CZ" dirty="0"/>
                        <a:t>0</a:t>
                      </a:r>
                    </a:p>
                  </a:txBody>
                  <a:tcPr anchor="ctr">
                    <a:lnL>
                      <a:noFill/>
                    </a:lnL>
                    <a:lnR>
                      <a:noFill/>
                    </a:lnR>
                    <a:lnT>
                      <a:noFill/>
                    </a:lnT>
                    <a:lnB>
                      <a:noFill/>
                    </a:lnB>
                    <a:noFill/>
                  </a:tcPr>
                </a:tc>
                <a:tc>
                  <a:txBody>
                    <a:bodyPr/>
                    <a:lstStyle/>
                    <a:p>
                      <a:pPr algn="ctr">
                        <a:buNone/>
                      </a:pPr>
                      <a:r>
                        <a:rPr lang="cs-CZ" b="1" dirty="0"/>
                        <a:t>1</a:t>
                      </a:r>
                      <a:endParaRPr lang="cs-CZ" dirty="0"/>
                    </a:p>
                  </a:txBody>
                  <a:tcPr anchor="ctr">
                    <a:lnL>
                      <a:noFill/>
                    </a:lnL>
                    <a:lnR>
                      <a:noFill/>
                    </a:lnR>
                    <a:lnT>
                      <a:noFill/>
                    </a:lnT>
                    <a:lnB>
                      <a:noFill/>
                    </a:lnB>
                    <a:noFill/>
                  </a:tcPr>
                </a:tc>
                <a:extLst>
                  <a:ext uri="{0D108BD9-81ED-4DB2-BD59-A6C34878D82A}">
                    <a16:rowId xmlns:a16="http://schemas.microsoft.com/office/drawing/2014/main" val="2459719417"/>
                  </a:ext>
                </a:extLst>
              </a:tr>
            </a:tbl>
          </a:graphicData>
        </a:graphic>
      </p:graphicFrame>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2EEFB708-46FC-CC5B-DFDE-DEBFFC1DFA9B}"/>
                  </a:ext>
                </a:extLst>
              </p:cNvPr>
              <p:cNvSpPr txBox="1"/>
              <p:nvPr/>
            </p:nvSpPr>
            <p:spPr>
              <a:xfrm>
                <a:off x="3041871" y="4423764"/>
                <a:ext cx="6108258" cy="369332"/>
              </a:xfrm>
              <a:prstGeom prst="rect">
                <a:avLst/>
              </a:prstGeom>
              <a:noFill/>
            </p:spPr>
            <p:txBody>
              <a:bodyPr wrap="square">
                <a:spAutoFit/>
              </a:bodyPr>
              <a:lstStyle/>
              <a:p>
                <a:pPr>
                  <a:buNone/>
                </a:pPr>
                <a:r>
                  <a:rPr lang="pl-PL" dirty="0"/>
                  <a:t>Zbytky čteme </a:t>
                </a:r>
                <a:r>
                  <a:rPr lang="pl-PL" b="1" dirty="0"/>
                  <a:t>zdola nahoru</a:t>
                </a:r>
                <a:r>
                  <a:rPr lang="pl-PL" dirty="0"/>
                  <a:t>: 101101     </a:t>
                </a:r>
                <a14:m>
                  <m:oMath xmlns:m="http://schemas.openxmlformats.org/officeDocument/2006/math">
                    <m:r>
                      <a:rPr lang="pl-PL" i="1" smtClean="0">
                        <a:latin typeface="Cambria Math" panose="02040503050406030204" pitchFamily="18" charset="0"/>
                        <a:ea typeface="Cambria Math" panose="02040503050406030204" pitchFamily="18" charset="0"/>
                      </a:rPr>
                      <m:t>→</m:t>
                    </m:r>
                  </m:oMath>
                </a14:m>
                <a:r>
                  <a:rPr lang="cs-CZ" dirty="0"/>
                  <a:t>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45</m:t>
                        </m:r>
                      </m:e>
                      <m:sub>
                        <m:r>
                          <a:rPr lang="cs-CZ" b="0" i="1" dirty="0" smtClean="0">
                            <a:latin typeface="Cambria Math" panose="02040503050406030204" pitchFamily="18" charset="0"/>
                          </a:rPr>
                          <m:t>10</m:t>
                        </m:r>
                      </m:sub>
                    </m:sSub>
                    <m:r>
                      <a:rPr lang="cs-CZ" b="0" i="1" dirty="0" smtClean="0">
                        <a:latin typeface="Cambria Math" panose="02040503050406030204" pitchFamily="18" charset="0"/>
                      </a:rPr>
                      <m:t>=</m:t>
                    </m:r>
                    <m:sSub>
                      <m:sSubPr>
                        <m:ctrlPr>
                          <a:rPr lang="cs-CZ" b="0" i="1" dirty="0" smtClean="0">
                            <a:latin typeface="Cambria Math" panose="02040503050406030204" pitchFamily="18" charset="0"/>
                          </a:rPr>
                        </m:ctrlPr>
                      </m:sSubPr>
                      <m:e>
                        <m:r>
                          <a:rPr lang="cs-CZ" i="1" dirty="0">
                            <a:latin typeface="Cambria Math" panose="02040503050406030204" pitchFamily="18" charset="0"/>
                          </a:rPr>
                          <m:t>101101</m:t>
                        </m:r>
                      </m:e>
                      <m:sub>
                        <m:r>
                          <a:rPr lang="cs-CZ" b="0" i="1" dirty="0" smtClean="0">
                            <a:latin typeface="Cambria Math" panose="02040503050406030204" pitchFamily="18" charset="0"/>
                          </a:rPr>
                          <m:t>2</m:t>
                        </m:r>
                      </m:sub>
                    </m:sSub>
                  </m:oMath>
                </a14:m>
                <a:endParaRPr lang="cs-CZ" dirty="0"/>
              </a:p>
            </p:txBody>
          </p:sp>
        </mc:Choice>
        <mc:Fallback xmlns="">
          <p:sp>
            <p:nvSpPr>
              <p:cNvPr id="7" name="TextovéPole 6">
                <a:extLst>
                  <a:ext uri="{FF2B5EF4-FFF2-40B4-BE49-F238E27FC236}">
                    <a16:creationId xmlns:a16="http://schemas.microsoft.com/office/drawing/2014/main" id="{2EEFB708-46FC-CC5B-DFDE-DEBFFC1DFA9B}"/>
                  </a:ext>
                </a:extLst>
              </p:cNvPr>
              <p:cNvSpPr txBox="1">
                <a:spLocks noRot="1" noChangeAspect="1" noMove="1" noResize="1" noEditPoints="1" noAdjustHandles="1" noChangeArrowheads="1" noChangeShapeType="1" noTextEdit="1"/>
              </p:cNvSpPr>
              <p:nvPr/>
            </p:nvSpPr>
            <p:spPr>
              <a:xfrm>
                <a:off x="3041871" y="4423764"/>
                <a:ext cx="6108258" cy="369332"/>
              </a:xfrm>
              <a:prstGeom prst="rect">
                <a:avLst/>
              </a:prstGeom>
              <a:blipFill>
                <a:blip r:embed="rId3"/>
                <a:stretch>
                  <a:fillRect l="-898" t="-10000" b="-26667"/>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964292B9-AFE9-AC8E-68DB-D853BE6305FD}"/>
              </a:ext>
            </a:extLst>
          </p:cNvPr>
          <p:cNvSpPr txBox="1"/>
          <p:nvPr/>
        </p:nvSpPr>
        <p:spPr>
          <a:xfrm>
            <a:off x="455213" y="4793096"/>
            <a:ext cx="10907201" cy="2031325"/>
          </a:xfrm>
          <a:prstGeom prst="rect">
            <a:avLst/>
          </a:prstGeom>
          <a:noFill/>
        </p:spPr>
        <p:txBody>
          <a:bodyPr wrap="square">
            <a:spAutoFit/>
          </a:bodyPr>
          <a:lstStyle/>
          <a:p>
            <a:pPr>
              <a:buNone/>
            </a:pPr>
            <a:r>
              <a:rPr lang="cs-CZ" dirty="0"/>
              <a:t>Postup:</a:t>
            </a:r>
          </a:p>
          <a:p>
            <a:pPr marL="342900" indent="-342900">
              <a:buFont typeface="+mj-lt"/>
              <a:buAutoNum type="arabicPeriod"/>
            </a:pPr>
            <a:r>
              <a:rPr lang="cs-CZ" dirty="0"/>
              <a:t>Dekadické číslo vydělíme dvěma. </a:t>
            </a:r>
          </a:p>
          <a:p>
            <a:pPr marL="342900" indent="-342900">
              <a:buFont typeface="+mj-lt"/>
              <a:buAutoNum type="arabicPeriod"/>
            </a:pPr>
            <a:r>
              <a:rPr lang="cs-CZ" dirty="0"/>
              <a:t>Zapíšeme zbytek po dělení – 0 nebo 1. </a:t>
            </a:r>
          </a:p>
          <a:p>
            <a:pPr marL="342900" indent="-342900">
              <a:buFont typeface="+mj-lt"/>
              <a:buAutoNum type="arabicPeriod"/>
            </a:pPr>
            <a:r>
              <a:rPr lang="cs-CZ" dirty="0"/>
              <a:t>Výsledek znovu dělíme dvěma. </a:t>
            </a:r>
          </a:p>
          <a:p>
            <a:pPr marL="342900" indent="-342900">
              <a:buFont typeface="+mj-lt"/>
              <a:buAutoNum type="arabicPeriod"/>
            </a:pPr>
            <a:r>
              <a:rPr lang="cs-CZ" dirty="0"/>
              <a:t>Pokračujeme, dokud nedostaneme výsledek 0. </a:t>
            </a:r>
          </a:p>
          <a:p>
            <a:pPr marL="342900" indent="-342900">
              <a:buFont typeface="+mj-lt"/>
              <a:buAutoNum type="arabicPeriod"/>
            </a:pPr>
            <a:r>
              <a:rPr lang="cs-CZ" dirty="0"/>
              <a:t>Zapsané zbytky přečteme v opačném pořadí – zdola nahoru. </a:t>
            </a:r>
          </a:p>
          <a:p>
            <a:pPr>
              <a:buNone/>
            </a:pPr>
            <a:r>
              <a:rPr lang="cs-CZ" b="1" dirty="0"/>
              <a:t>Proč to funguje?</a:t>
            </a:r>
            <a:r>
              <a:rPr lang="cs-CZ" dirty="0"/>
              <a:t> Každý zbytek určuje, zda daná mocnina čísla 2 bude v binárním zápisu zastoupena číslicí 0, nebo 1.</a:t>
            </a:r>
          </a:p>
        </p:txBody>
      </p:sp>
      <p:pic>
        <p:nvPicPr>
          <p:cNvPr id="11" name="Obrázek 10">
            <a:hlinkClick r:id="rId4" action="ppaction://hlinksldjump"/>
            <a:extLst>
              <a:ext uri="{FF2B5EF4-FFF2-40B4-BE49-F238E27FC236}">
                <a16:creationId xmlns:a16="http://schemas.microsoft.com/office/drawing/2014/main" id="{32B6A987-34B2-C8DF-75D5-910208BD07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55537" y="6133646"/>
            <a:ext cx="562500" cy="554187"/>
          </a:xfrm>
          <a:prstGeom prst="rect">
            <a:avLst/>
          </a:prstGeom>
        </p:spPr>
      </p:pic>
    </p:spTree>
    <p:extLst>
      <p:ext uri="{BB962C8B-B14F-4D97-AF65-F5344CB8AC3E}">
        <p14:creationId xmlns:p14="http://schemas.microsoft.com/office/powerpoint/2010/main" val="4082510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7EB9BA24-2C33-5180-5C45-A2FE56C61EAB}"/>
                  </a:ext>
                </a:extLst>
              </p:cNvPr>
              <p:cNvSpPr txBox="1"/>
              <p:nvPr/>
            </p:nvSpPr>
            <p:spPr>
              <a:xfrm>
                <a:off x="246490" y="238769"/>
                <a:ext cx="11378317" cy="4067908"/>
              </a:xfrm>
              <a:prstGeom prst="rect">
                <a:avLst/>
              </a:prstGeom>
              <a:noFill/>
            </p:spPr>
            <p:txBody>
              <a:bodyPr wrap="square">
                <a:spAutoFit/>
              </a:bodyPr>
              <a:lstStyle/>
              <a:p>
                <a:pPr>
                  <a:buNone/>
                </a:pPr>
                <a:r>
                  <a:rPr lang="cs-CZ" b="1" dirty="0"/>
                  <a:t>Rozdíl mezi GB (gigabajt) a </a:t>
                </a:r>
                <a:r>
                  <a:rPr lang="cs-CZ" b="1" dirty="0" err="1"/>
                  <a:t>GiB</a:t>
                </a:r>
                <a:r>
                  <a:rPr lang="cs-CZ" b="1" dirty="0"/>
                  <a:t> (</a:t>
                </a:r>
                <a:r>
                  <a:rPr lang="cs-CZ" b="1" dirty="0" err="1"/>
                  <a:t>gibibajt</a:t>
                </a:r>
                <a:r>
                  <a:rPr lang="cs-CZ" b="1" dirty="0"/>
                  <a:t> – giga Binary byte)</a:t>
                </a:r>
              </a:p>
              <a:p>
                <a:pPr>
                  <a:buNone/>
                </a:pPr>
                <a:endParaRPr lang="cs-CZ" sz="600" b="1" dirty="0"/>
              </a:p>
              <a:p>
                <a:pPr>
                  <a:buNone/>
                </a:pPr>
                <a:r>
                  <a:rPr lang="cs-CZ" dirty="0"/>
                  <a:t>Jednotky </a:t>
                </a:r>
                <a:r>
                  <a:rPr lang="cs-CZ" b="1" dirty="0"/>
                  <a:t>GB</a:t>
                </a:r>
                <a:r>
                  <a:rPr lang="cs-CZ" dirty="0"/>
                  <a:t> a </a:t>
                </a:r>
                <a:r>
                  <a:rPr lang="cs-CZ" b="1" dirty="0" err="1"/>
                  <a:t>GiB</a:t>
                </a:r>
                <a:r>
                  <a:rPr lang="cs-CZ" dirty="0"/>
                  <a:t> se používají k vyjádření množství digitálních dat. Liší se tím, jakým způsobem se jejich velikost počítá.</a:t>
                </a:r>
              </a:p>
              <a:p>
                <a:pPr>
                  <a:buNone/>
                </a:pPr>
                <a:endParaRPr lang="cs-CZ" sz="600" b="1" dirty="0"/>
              </a:p>
              <a:p>
                <a:pPr>
                  <a:buNone/>
                </a:pPr>
                <a:r>
                  <a:rPr lang="cs-CZ" b="1" dirty="0"/>
                  <a:t>Gigabajt – GB</a:t>
                </a:r>
              </a:p>
              <a:p>
                <a:pPr>
                  <a:buNone/>
                </a:pPr>
                <a:r>
                  <a:rPr lang="cs-CZ" dirty="0"/>
                  <a:t>Gigabajt používá </a:t>
                </a:r>
                <a:r>
                  <a:rPr lang="cs-CZ" b="1" dirty="0"/>
                  <a:t>desítkovou soustavu</a:t>
                </a:r>
                <a:r>
                  <a:rPr lang="cs-CZ" dirty="0"/>
                  <a:t>:</a:t>
                </a:r>
              </a:p>
              <a:p>
                <a:pPr>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GB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m:oMathPara>
                </a14:m>
                <a:endParaRPr lang="cs-CZ" dirty="0"/>
              </a:p>
              <a:p>
                <a:pPr>
                  <a:buNone/>
                </a:pPr>
                <a:endParaRPr lang="cs-CZ" sz="600" dirty="0"/>
              </a:p>
              <a:p>
                <a:pPr>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GB</m:t>
                      </m:r>
                      <m:r>
                        <a:rPr lang="cs-CZ" b="0" i="0" smtClean="0">
                          <a:latin typeface="Cambria Math" panose="02040503050406030204" pitchFamily="18" charset="0"/>
                        </a:rPr>
                        <m:t>=1 000 000 000 </m:t>
                      </m:r>
                      <m:r>
                        <m:rPr>
                          <m:sty m:val="p"/>
                        </m:rPr>
                        <a:rPr lang="cs-CZ" b="0" i="0" smtClean="0">
                          <a:latin typeface="Cambria Math" panose="02040503050406030204" pitchFamily="18" charset="0"/>
                        </a:rPr>
                        <m:t>B</m:t>
                      </m:r>
                    </m:oMath>
                  </m:oMathPara>
                </a14:m>
                <a:endParaRPr lang="cs-CZ" dirty="0"/>
              </a:p>
              <a:p>
                <a:pPr>
                  <a:buNone/>
                </a:pPr>
                <a:endParaRPr lang="cs-CZ" sz="600" dirty="0"/>
              </a:p>
              <a:p>
                <a:pPr>
                  <a:buNone/>
                </a:pPr>
                <a:r>
                  <a:rPr lang="cs-CZ" dirty="0"/>
                  <a:t>Jednotku GB běžně používají výrobci pevných disků, SSD a dalších úložišť.</a:t>
                </a:r>
              </a:p>
              <a:p>
                <a:pPr>
                  <a:buNone/>
                </a:pPr>
                <a:endParaRPr lang="cs-CZ" sz="800" b="1" dirty="0"/>
              </a:p>
              <a:p>
                <a:pPr>
                  <a:buNone/>
                </a:pPr>
                <a:r>
                  <a:rPr lang="cs-CZ" b="1" dirty="0" err="1"/>
                  <a:t>Gibibajt</a:t>
                </a:r>
                <a:r>
                  <a:rPr lang="cs-CZ" b="1" dirty="0"/>
                  <a:t> – </a:t>
                </a:r>
                <a:r>
                  <a:rPr lang="cs-CZ" b="1" dirty="0" err="1"/>
                  <a:t>GiB</a:t>
                </a:r>
                <a:endParaRPr lang="cs-CZ" b="1" dirty="0"/>
              </a:p>
              <a:p>
                <a:pPr>
                  <a:buNone/>
                </a:pPr>
                <a:r>
                  <a:rPr lang="cs-CZ" dirty="0" err="1"/>
                  <a:t>Gibibajt</a:t>
                </a:r>
                <a:r>
                  <a:rPr lang="cs-CZ" dirty="0"/>
                  <a:t> používá </a:t>
                </a:r>
                <a:r>
                  <a:rPr lang="cs-CZ" b="1" dirty="0"/>
                  <a:t>dvojkovou soustavu</a:t>
                </a:r>
                <a:r>
                  <a:rPr lang="cs-CZ" dirty="0"/>
                  <a:t>:</a:t>
                </a:r>
              </a:p>
              <a:p>
                <a:pPr algn="ctr">
                  <a:buNone/>
                </a:pPr>
                <a14:m>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GiB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30</m:t>
                        </m:r>
                      </m:sup>
                    </m:sSup>
                    <m:r>
                      <m:rPr>
                        <m:sty m:val="p"/>
                      </m:rPr>
                      <a:rPr lang="cs-CZ" b="0" i="0" smtClean="0">
                        <a:latin typeface="Cambria Math" panose="02040503050406030204" pitchFamily="18" charset="0"/>
                      </a:rPr>
                      <m:t>B</m:t>
                    </m:r>
                  </m:oMath>
                </a14:m>
                <a:r>
                  <a:rPr lang="cs-CZ" b="0" dirty="0"/>
                  <a:t>   </a:t>
                </a:r>
                <a14:m>
                  <m:oMath xmlns:m="http://schemas.openxmlformats.org/officeDocument/2006/math">
                    <m:r>
                      <a:rPr lang="cs-CZ" b="0" i="1" dirty="0" smtClean="0">
                        <a:latin typeface="Cambria Math" panose="02040503050406030204" pitchFamily="18" charset="0"/>
                      </a:rPr>
                      <m:t>(1 </m:t>
                    </m:r>
                    <m:r>
                      <m:rPr>
                        <m:sty m:val="p"/>
                      </m:rPr>
                      <a:rPr lang="cs-CZ" b="0" i="0" dirty="0" smtClean="0">
                        <a:latin typeface="Cambria Math" panose="02040503050406030204" pitchFamily="18" charset="0"/>
                      </a:rPr>
                      <m:t>GiB</m:t>
                    </m:r>
                    <m:r>
                      <a:rPr lang="cs-CZ" b="0" i="0" dirty="0" smtClean="0">
                        <a:latin typeface="Cambria Math" panose="02040503050406030204" pitchFamily="18" charset="0"/>
                      </a:rPr>
                      <m:t>=</m:t>
                    </m:r>
                    <m:sSup>
                      <m:sSupPr>
                        <m:ctrlPr>
                          <a:rPr lang="cs-CZ" b="0" i="1" dirty="0" smtClean="0">
                            <a:latin typeface="Cambria Math" panose="02040503050406030204" pitchFamily="18" charset="0"/>
                          </a:rPr>
                        </m:ctrlPr>
                      </m:sSupPr>
                      <m:e>
                        <m:r>
                          <a:rPr lang="cs-CZ" b="0" i="1" dirty="0" smtClean="0">
                            <a:latin typeface="Cambria Math" panose="02040503050406030204" pitchFamily="18" charset="0"/>
                          </a:rPr>
                          <m:t>2</m:t>
                        </m:r>
                      </m:e>
                      <m:sup>
                        <m:r>
                          <a:rPr lang="cs-CZ" b="0" i="1" dirty="0" smtClean="0">
                            <a:latin typeface="Cambria Math" panose="02040503050406030204" pitchFamily="18" charset="0"/>
                          </a:rPr>
                          <m:t>10</m:t>
                        </m:r>
                      </m:sup>
                    </m:sSup>
                    <m:r>
                      <a:rPr lang="cs-CZ" b="0" i="1" dirty="0" smtClean="0">
                        <a:latin typeface="Cambria Math" panose="02040503050406030204" pitchFamily="18" charset="0"/>
                        <a:ea typeface="Cambria Math" panose="02040503050406030204" pitchFamily="18" charset="0"/>
                      </a:rPr>
                      <m:t>∙</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2</m:t>
                        </m:r>
                      </m:e>
                      <m:sup>
                        <m:r>
                          <a:rPr lang="cs-CZ" b="0" i="1" dirty="0" smtClean="0">
                            <a:latin typeface="Cambria Math" panose="02040503050406030204" pitchFamily="18" charset="0"/>
                            <a:ea typeface="Cambria Math" panose="02040503050406030204" pitchFamily="18" charset="0"/>
                          </a:rPr>
                          <m:t>10</m:t>
                        </m:r>
                      </m:sup>
                    </m:sSup>
                    <m:r>
                      <a:rPr lang="cs-CZ" b="0" i="1" dirty="0" smtClean="0">
                        <a:latin typeface="Cambria Math" panose="02040503050406030204" pitchFamily="18" charset="0"/>
                        <a:ea typeface="Cambria Math" panose="02040503050406030204" pitchFamily="18" charset="0"/>
                      </a:rPr>
                      <m:t>∙</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2</m:t>
                        </m:r>
                      </m:e>
                      <m:sup>
                        <m:r>
                          <a:rPr lang="cs-CZ" b="0" i="1" dirty="0" smtClean="0">
                            <a:latin typeface="Cambria Math" panose="02040503050406030204" pitchFamily="18" charset="0"/>
                            <a:ea typeface="Cambria Math" panose="02040503050406030204" pitchFamily="18" charset="0"/>
                          </a:rPr>
                          <m:t>10</m:t>
                        </m:r>
                      </m:sup>
                    </m:sSup>
                    <m:r>
                      <a:rPr lang="cs-CZ" b="0" i="1" dirty="0" smtClean="0">
                        <a:latin typeface="Cambria Math" panose="02040503050406030204" pitchFamily="18" charset="0"/>
                        <a:ea typeface="Cambria Math" panose="02040503050406030204" pitchFamily="18" charset="0"/>
                      </a:rPr>
                      <m:t> </m:t>
                    </m:r>
                    <m:r>
                      <m:rPr>
                        <m:sty m:val="p"/>
                      </m:rPr>
                      <a:rPr lang="cs-CZ" b="0" i="0" dirty="0" smtClean="0">
                        <a:latin typeface="Cambria Math" panose="02040503050406030204" pitchFamily="18" charset="0"/>
                        <a:ea typeface="Cambria Math" panose="02040503050406030204" pitchFamily="18" charset="0"/>
                      </a:rPr>
                      <m:t>B</m:t>
                    </m:r>
                    <m:r>
                      <a:rPr lang="cs-CZ" b="0" i="0" dirty="0" smtClean="0">
                        <a:latin typeface="Cambria Math" panose="02040503050406030204" pitchFamily="18" charset="0"/>
                        <a:ea typeface="Cambria Math" panose="02040503050406030204" pitchFamily="18" charset="0"/>
                      </a:rPr>
                      <m:t>=</m:t>
                    </m:r>
                    <m:sSup>
                      <m:sSupPr>
                        <m:ctrlPr>
                          <a:rPr lang="cs-CZ" b="0" i="1" dirty="0" smtClean="0">
                            <a:latin typeface="Cambria Math" panose="02040503050406030204" pitchFamily="18" charset="0"/>
                            <a:ea typeface="Cambria Math" panose="02040503050406030204" pitchFamily="18" charset="0"/>
                          </a:rPr>
                        </m:ctrlPr>
                      </m:sSupPr>
                      <m:e>
                        <m:r>
                          <a:rPr lang="cs-CZ" b="0" i="1" dirty="0" smtClean="0">
                            <a:latin typeface="Cambria Math" panose="02040503050406030204" pitchFamily="18" charset="0"/>
                            <a:ea typeface="Cambria Math" panose="02040503050406030204" pitchFamily="18" charset="0"/>
                          </a:rPr>
                          <m:t>2</m:t>
                        </m:r>
                      </m:e>
                      <m:sup>
                        <m:r>
                          <a:rPr lang="cs-CZ" b="0" i="1" dirty="0" smtClean="0">
                            <a:latin typeface="Cambria Math" panose="02040503050406030204" pitchFamily="18" charset="0"/>
                            <a:ea typeface="Cambria Math" panose="02040503050406030204" pitchFamily="18" charset="0"/>
                          </a:rPr>
                          <m:t>30</m:t>
                        </m:r>
                      </m:sup>
                    </m:sSup>
                    <m:r>
                      <a:rPr lang="cs-CZ" b="0" i="1" dirty="0" smtClean="0">
                        <a:latin typeface="Cambria Math" panose="02040503050406030204" pitchFamily="18" charset="0"/>
                        <a:ea typeface="Cambria Math" panose="02040503050406030204" pitchFamily="18" charset="0"/>
                      </a:rPr>
                      <m:t> </m:t>
                    </m:r>
                    <m:r>
                      <m:rPr>
                        <m:sty m:val="p"/>
                      </m:rPr>
                      <a:rPr lang="cs-CZ" b="0" i="0" dirty="0" smtClean="0">
                        <a:latin typeface="Cambria Math" panose="02040503050406030204" pitchFamily="18" charset="0"/>
                        <a:ea typeface="Cambria Math" panose="02040503050406030204" pitchFamily="18" charset="0"/>
                      </a:rPr>
                      <m:t>B</m:t>
                    </m:r>
                    <m:r>
                      <a:rPr lang="cs-CZ" b="0" i="0" dirty="0" smtClean="0">
                        <a:latin typeface="Cambria Math" panose="02040503050406030204" pitchFamily="18" charset="0"/>
                        <a:ea typeface="Cambria Math" panose="02040503050406030204" pitchFamily="18" charset="0"/>
                      </a:rPr>
                      <m:t>)</m:t>
                    </m:r>
                  </m:oMath>
                </a14:m>
                <a:endParaRPr lang="cs-CZ" b="0" dirty="0"/>
              </a:p>
              <a:p>
                <a:pPr>
                  <a:buNone/>
                </a:pPr>
                <a:endParaRPr lang="cs-CZ" sz="600" dirty="0"/>
              </a:p>
              <a:p>
                <a:pPr>
                  <a:buNone/>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GiB</m:t>
                      </m:r>
                      <m:r>
                        <a:rPr lang="cs-CZ" b="0" i="0" smtClean="0">
                          <a:latin typeface="Cambria Math" panose="02040503050406030204" pitchFamily="18" charset="0"/>
                        </a:rPr>
                        <m:t>=1 073 741 824 </m:t>
                      </m:r>
                      <m:r>
                        <m:rPr>
                          <m:sty m:val="p"/>
                        </m:rPr>
                        <a:rPr lang="cs-CZ" b="0" i="0" smtClean="0">
                          <a:latin typeface="Cambria Math" panose="02040503050406030204" pitchFamily="18" charset="0"/>
                        </a:rPr>
                        <m:t>B</m:t>
                      </m:r>
                    </m:oMath>
                  </m:oMathPara>
                </a14:m>
                <a:endParaRPr lang="cs-CZ" dirty="0"/>
              </a:p>
              <a:p>
                <a:pPr>
                  <a:buNone/>
                </a:pPr>
                <a:r>
                  <a:rPr lang="cs-CZ" dirty="0"/>
                  <a:t>​ Jednotka </a:t>
                </a:r>
                <a:r>
                  <a:rPr lang="cs-CZ" dirty="0" err="1"/>
                  <a:t>GiB</a:t>
                </a:r>
                <a:r>
                  <a:rPr lang="cs-CZ" dirty="0"/>
                  <a:t> lépe odpovídá způsobu, jakým počítače pracují s pamětí.</a:t>
                </a:r>
              </a:p>
            </p:txBody>
          </p:sp>
        </mc:Choice>
        <mc:Fallback xmlns="">
          <p:sp>
            <p:nvSpPr>
              <p:cNvPr id="3" name="TextovéPole 2">
                <a:extLst>
                  <a:ext uri="{FF2B5EF4-FFF2-40B4-BE49-F238E27FC236}">
                    <a16:creationId xmlns:a16="http://schemas.microsoft.com/office/drawing/2014/main" id="{7EB9BA24-2C33-5180-5C45-A2FE56C61EAB}"/>
                  </a:ext>
                </a:extLst>
              </p:cNvPr>
              <p:cNvSpPr txBox="1">
                <a:spLocks noRot="1" noChangeAspect="1" noMove="1" noResize="1" noEditPoints="1" noAdjustHandles="1" noChangeArrowheads="1" noChangeShapeType="1" noTextEdit="1"/>
              </p:cNvSpPr>
              <p:nvPr/>
            </p:nvSpPr>
            <p:spPr>
              <a:xfrm>
                <a:off x="246490" y="238769"/>
                <a:ext cx="11378317" cy="4067908"/>
              </a:xfrm>
              <a:prstGeom prst="rect">
                <a:avLst/>
              </a:prstGeom>
              <a:blipFill>
                <a:blip r:embed="rId2"/>
                <a:stretch>
                  <a:fillRect l="-428" t="-750"/>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1D320934-BD3D-A1C1-BF19-393A2A98E380}"/>
              </a:ext>
            </a:extLst>
          </p:cNvPr>
          <p:cNvSpPr txBox="1"/>
          <p:nvPr/>
        </p:nvSpPr>
        <p:spPr>
          <a:xfrm>
            <a:off x="9390490" y="3086926"/>
            <a:ext cx="2049448" cy="923330"/>
          </a:xfrm>
          <a:prstGeom prst="rect">
            <a:avLst/>
          </a:prstGeom>
          <a:noFill/>
        </p:spPr>
        <p:txBody>
          <a:bodyPr wrap="square">
            <a:spAutoFit/>
          </a:bodyPr>
          <a:lstStyle/>
          <a:p>
            <a:pPr>
              <a:buNone/>
            </a:pPr>
            <a:r>
              <a:rPr lang="cs-CZ" dirty="0"/>
              <a:t>Platí přibližně:</a:t>
            </a:r>
          </a:p>
          <a:p>
            <a:pPr>
              <a:buNone/>
            </a:pPr>
            <a:r>
              <a:rPr lang="cs-CZ" dirty="0"/>
              <a:t>1 </a:t>
            </a:r>
            <a:r>
              <a:rPr lang="cs-CZ" dirty="0" err="1"/>
              <a:t>GiB</a:t>
            </a:r>
            <a:r>
              <a:rPr lang="cs-CZ" dirty="0"/>
              <a:t>  ≈  1,074 GB </a:t>
            </a:r>
          </a:p>
          <a:p>
            <a:pPr>
              <a:buNone/>
            </a:pPr>
            <a:r>
              <a:rPr lang="cs-CZ" dirty="0"/>
              <a:t>1 GB   ≈  0,931 </a:t>
            </a:r>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6F7AEDF4-12F6-807D-393F-CBB953F605B1}"/>
                  </a:ext>
                </a:extLst>
              </p:cNvPr>
              <p:cNvSpPr txBox="1"/>
              <p:nvPr/>
            </p:nvSpPr>
            <p:spPr>
              <a:xfrm>
                <a:off x="246490" y="4338927"/>
                <a:ext cx="11378317" cy="2280304"/>
              </a:xfrm>
              <a:prstGeom prst="rect">
                <a:avLst/>
              </a:prstGeom>
              <a:noFill/>
            </p:spPr>
            <p:txBody>
              <a:bodyPr wrap="square">
                <a:spAutoFit/>
              </a:bodyPr>
              <a:lstStyle/>
              <a:p>
                <a:pPr>
                  <a:buNone/>
                </a:pPr>
                <a:r>
                  <a:rPr lang="cs-CZ" b="1" dirty="0"/>
                  <a:t>Příklad s diskem</a:t>
                </a:r>
              </a:p>
              <a:p>
                <a:pPr>
                  <a:buNone/>
                </a:pPr>
                <a:r>
                  <a:rPr lang="cs-CZ" dirty="0"/>
                  <a:t>Výrobce označí disk jako </a:t>
                </a:r>
                <a:r>
                  <a:rPr lang="cs-CZ" b="1" dirty="0"/>
                  <a:t>500 GB</a:t>
                </a:r>
                <a14:m>
                  <m:oMath xmlns:m="http://schemas.openxmlformats.org/officeDocument/2006/math">
                    <m:r>
                      <a:rPr lang="cs-CZ" b="1" i="0" smtClean="0">
                        <a:latin typeface="Cambria Math" panose="02040503050406030204" pitchFamily="18" charset="0"/>
                      </a:rPr>
                      <m:t>  </m:t>
                    </m:r>
                    <m:r>
                      <a:rPr lang="cs-CZ" b="1" i="1" smtClean="0">
                        <a:latin typeface="Cambria Math" panose="02040503050406030204" pitchFamily="18" charset="0"/>
                      </a:rPr>
                      <m:t>=</m:t>
                    </m:r>
                    <m:r>
                      <a:rPr lang="cs-CZ" b="1" i="1" smtClean="0">
                        <a:latin typeface="Cambria Math" panose="02040503050406030204" pitchFamily="18" charset="0"/>
                      </a:rPr>
                      <m:t>𝟓𝟎𝟎</m:t>
                    </m:r>
                    <m:r>
                      <a:rPr lang="cs-CZ" b="1" i="1" smtClean="0">
                        <a:latin typeface="Cambria Math" panose="02040503050406030204" pitchFamily="18" charset="0"/>
                      </a:rPr>
                      <m:t> </m:t>
                    </m:r>
                    <m:r>
                      <a:rPr lang="cs-CZ" b="1" i="1" smtClean="0">
                        <a:latin typeface="Cambria Math" panose="02040503050406030204" pitchFamily="18" charset="0"/>
                      </a:rPr>
                      <m:t>𝟎𝟎𝟎</m:t>
                    </m:r>
                    <m:r>
                      <a:rPr lang="cs-CZ" b="1" i="1" smtClean="0">
                        <a:latin typeface="Cambria Math" panose="02040503050406030204" pitchFamily="18" charset="0"/>
                      </a:rPr>
                      <m:t> </m:t>
                    </m:r>
                    <m:r>
                      <a:rPr lang="cs-CZ" b="1" i="1" smtClean="0">
                        <a:latin typeface="Cambria Math" panose="02040503050406030204" pitchFamily="18" charset="0"/>
                      </a:rPr>
                      <m:t>𝟎𝟎𝟎</m:t>
                    </m:r>
                    <m:r>
                      <a:rPr lang="cs-CZ" b="1" i="1" smtClean="0">
                        <a:latin typeface="Cambria Math" panose="02040503050406030204" pitchFamily="18" charset="0"/>
                      </a:rPr>
                      <m:t> </m:t>
                    </m:r>
                    <m:r>
                      <a:rPr lang="cs-CZ" b="1" i="1" smtClean="0">
                        <a:latin typeface="Cambria Math" panose="02040503050406030204" pitchFamily="18" charset="0"/>
                      </a:rPr>
                      <m:t>𝟎𝟎𝟎</m:t>
                    </m:r>
                    <m:r>
                      <a:rPr lang="cs-CZ" b="1" i="1" smtClean="0">
                        <a:latin typeface="Cambria Math" panose="02040503050406030204" pitchFamily="18" charset="0"/>
                      </a:rPr>
                      <m:t> </m:t>
                    </m:r>
                    <m:r>
                      <a:rPr lang="cs-CZ" b="1" i="0" smtClean="0">
                        <a:latin typeface="Cambria Math" panose="02040503050406030204" pitchFamily="18" charset="0"/>
                      </a:rPr>
                      <m:t>𝐁</m:t>
                    </m:r>
                  </m:oMath>
                </a14:m>
                <a:endParaRPr lang="cs-CZ" dirty="0"/>
              </a:p>
              <a:p>
                <a:pPr>
                  <a:buNone/>
                </a:pPr>
                <a:endParaRPr lang="cs-CZ" sz="600" dirty="0"/>
              </a:p>
              <a:p>
                <a:pPr>
                  <a:buNone/>
                </a:pPr>
                <a:r>
                  <a:rPr lang="cs-CZ" dirty="0"/>
                  <a:t> Po přepočtu na </a:t>
                </a:r>
                <a:r>
                  <a:rPr lang="cs-CZ" dirty="0" err="1"/>
                  <a:t>gibibajty</a:t>
                </a:r>
                <a:r>
                  <a:rPr lang="cs-CZ" dirty="0"/>
                  <a:t>:</a:t>
                </a:r>
              </a:p>
              <a:p>
                <a:pPr>
                  <a:buNone/>
                </a:pPr>
                <a:endParaRPr lang="cs-CZ" sz="600" dirty="0"/>
              </a:p>
              <a:p>
                <a:pPr>
                  <a:buNone/>
                </a:pPr>
                <a14:m>
                  <m:oMathPara xmlns:m="http://schemas.openxmlformats.org/officeDocument/2006/math">
                    <m:oMathParaPr>
                      <m:jc m:val="centerGroup"/>
                    </m:oMathParaPr>
                    <m:oMath xmlns:m="http://schemas.openxmlformats.org/officeDocument/2006/math">
                      <m:f>
                        <m:fPr>
                          <m:ctrlPr>
                            <a:rPr lang="cs-CZ" i="1" smtClean="0">
                              <a:latin typeface="Cambria Math" panose="02040503050406030204" pitchFamily="18" charset="0"/>
                            </a:rPr>
                          </m:ctrlPr>
                        </m:fPr>
                        <m:num>
                          <m:r>
                            <a:rPr lang="cs-CZ" b="0" i="1" smtClean="0">
                              <a:latin typeface="Cambria Math" panose="02040503050406030204" pitchFamily="18" charset="0"/>
                            </a:rPr>
                            <m:t>  500 000 000 000 </m:t>
                          </m:r>
                        </m:num>
                        <m:den>
                          <m:r>
                            <a:rPr lang="cs-CZ" b="0" i="1" smtClean="0">
                              <a:latin typeface="Cambria Math" panose="02040503050406030204" pitchFamily="18" charset="0"/>
                            </a:rPr>
                            <m:t>1 073 741 824</m:t>
                          </m:r>
                        </m:den>
                      </m:f>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465,7 </m:t>
                      </m:r>
                      <m:r>
                        <m:rPr>
                          <m:sty m:val="p"/>
                        </m:rPr>
                        <a:rPr lang="cs-CZ" b="0" i="0" smtClean="0">
                          <a:latin typeface="Cambria Math" panose="02040503050406030204" pitchFamily="18" charset="0"/>
                          <a:ea typeface="Cambria Math" panose="02040503050406030204" pitchFamily="18" charset="0"/>
                        </a:rPr>
                        <m:t>GiB</m:t>
                      </m:r>
                    </m:oMath>
                  </m:oMathPara>
                </a14:m>
                <a:endParaRPr lang="cs-CZ" dirty="0"/>
              </a:p>
              <a:p>
                <a:pPr>
                  <a:buNone/>
                </a:pPr>
                <a:endParaRPr lang="cs-CZ" sz="600" dirty="0"/>
              </a:p>
              <a:p>
                <a:pPr>
                  <a:buNone/>
                </a:pPr>
                <a:r>
                  <a:rPr lang="cs-CZ" dirty="0"/>
                  <a:t>Operační systém proto může zobrazit přibližně </a:t>
                </a:r>
                <a:r>
                  <a:rPr lang="cs-CZ" b="1" dirty="0"/>
                  <a:t>466 </a:t>
                </a:r>
                <a:r>
                  <a:rPr lang="cs-CZ" b="1" dirty="0" err="1"/>
                  <a:t>GiB</a:t>
                </a:r>
                <a:r>
                  <a:rPr lang="cs-CZ" dirty="0"/>
                  <a:t>. Disku žádná kapacita nechybí – stejná kapacita je pouze vyjádřena jinou jednotkou.</a:t>
                </a:r>
              </a:p>
            </p:txBody>
          </p:sp>
        </mc:Choice>
        <mc:Fallback xmlns="">
          <p:sp>
            <p:nvSpPr>
              <p:cNvPr id="8" name="TextovéPole 7">
                <a:extLst>
                  <a:ext uri="{FF2B5EF4-FFF2-40B4-BE49-F238E27FC236}">
                    <a16:creationId xmlns:a16="http://schemas.microsoft.com/office/drawing/2014/main" id="{6F7AEDF4-12F6-807D-393F-CBB953F605B1}"/>
                  </a:ext>
                </a:extLst>
              </p:cNvPr>
              <p:cNvSpPr txBox="1">
                <a:spLocks noRot="1" noChangeAspect="1" noMove="1" noResize="1" noEditPoints="1" noAdjustHandles="1" noChangeArrowheads="1" noChangeShapeType="1" noTextEdit="1"/>
              </p:cNvSpPr>
              <p:nvPr/>
            </p:nvSpPr>
            <p:spPr>
              <a:xfrm>
                <a:off x="246490" y="4338927"/>
                <a:ext cx="11378317" cy="2280304"/>
              </a:xfrm>
              <a:prstGeom prst="rect">
                <a:avLst/>
              </a:prstGeom>
              <a:blipFill>
                <a:blip r:embed="rId3"/>
                <a:stretch>
                  <a:fillRect l="-428" t="-1604" b="-3476"/>
                </a:stretch>
              </a:blipFill>
            </p:spPr>
            <p:txBody>
              <a:bodyPr/>
              <a:lstStyle/>
              <a:p>
                <a:r>
                  <a:rPr lang="cs-CZ">
                    <a:noFill/>
                  </a:rPr>
                  <a:t> </a:t>
                </a:r>
              </a:p>
            </p:txBody>
          </p:sp>
        </mc:Fallback>
      </mc:AlternateContent>
      <p:pic>
        <p:nvPicPr>
          <p:cNvPr id="10" name="Obrázek 9">
            <a:hlinkClick r:id="rId4" action="ppaction://hlinksldjump"/>
            <a:extLst>
              <a:ext uri="{FF2B5EF4-FFF2-40B4-BE49-F238E27FC236}">
                <a16:creationId xmlns:a16="http://schemas.microsoft.com/office/drawing/2014/main" id="{7AA76298-7259-0C6B-4E79-806BF5C515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83010" y="6065044"/>
            <a:ext cx="562500" cy="554187"/>
          </a:xfrm>
          <a:prstGeom prst="rect">
            <a:avLst/>
          </a:prstGeom>
        </p:spPr>
      </p:pic>
    </p:spTree>
    <p:extLst>
      <p:ext uri="{BB962C8B-B14F-4D97-AF65-F5344CB8AC3E}">
        <p14:creationId xmlns:p14="http://schemas.microsoft.com/office/powerpoint/2010/main" val="408547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F60841EB-9CE0-F9B3-67AE-81B5B94B59E9}"/>
              </a:ext>
            </a:extLst>
          </p:cNvPr>
          <p:cNvSpPr txBox="1"/>
          <p:nvPr/>
        </p:nvSpPr>
        <p:spPr>
          <a:xfrm>
            <a:off x="407505" y="270100"/>
            <a:ext cx="5688495" cy="461665"/>
          </a:xfrm>
          <a:prstGeom prst="rect">
            <a:avLst/>
          </a:prstGeom>
          <a:noFill/>
        </p:spPr>
        <p:txBody>
          <a:bodyPr wrap="square">
            <a:spAutoFit/>
          </a:bodyPr>
          <a:lstStyle/>
          <a:p>
            <a:pPr>
              <a:buNone/>
            </a:pPr>
            <a:r>
              <a:rPr lang="cs-CZ" b="1" dirty="0"/>
              <a:t>Rozdíl mezi EB (</a:t>
            </a:r>
            <a:r>
              <a:rPr lang="cs-CZ" b="1" dirty="0" err="1"/>
              <a:t>exabajt</a:t>
            </a:r>
            <a:r>
              <a:rPr lang="cs-CZ" b="1" dirty="0"/>
              <a:t>) a </a:t>
            </a:r>
            <a:r>
              <a:rPr lang="cs-CZ" b="1" dirty="0" err="1"/>
              <a:t>EiB</a:t>
            </a:r>
            <a:r>
              <a:rPr lang="cs-CZ" b="1" dirty="0"/>
              <a:t> (</a:t>
            </a:r>
            <a:r>
              <a:rPr lang="cs-CZ" b="1" dirty="0" err="1"/>
              <a:t>exbibajt</a:t>
            </a:r>
            <a:r>
              <a:rPr lang="cs-CZ" b="1" dirty="0"/>
              <a:t> – </a:t>
            </a:r>
            <a:r>
              <a:rPr lang="cs-CZ" b="1" dirty="0" err="1"/>
              <a:t>exa</a:t>
            </a:r>
            <a:r>
              <a:rPr lang="cs-CZ" b="1" dirty="0"/>
              <a:t> </a:t>
            </a:r>
            <a:r>
              <a:rPr lang="cs-CZ" b="1" dirty="0" err="1"/>
              <a:t>binary</a:t>
            </a:r>
            <a:r>
              <a:rPr lang="cs-CZ" b="1" dirty="0"/>
              <a:t> byte)</a:t>
            </a:r>
          </a:p>
          <a:p>
            <a:pPr>
              <a:buNone/>
            </a:pPr>
            <a:endParaRPr lang="cs-CZ" sz="600" b="1" dirty="0"/>
          </a:p>
        </p:txBody>
      </p:sp>
      <p:sp>
        <p:nvSpPr>
          <p:cNvPr id="5" name="TextovéPole 4">
            <a:extLst>
              <a:ext uri="{FF2B5EF4-FFF2-40B4-BE49-F238E27FC236}">
                <a16:creationId xmlns:a16="http://schemas.microsoft.com/office/drawing/2014/main" id="{069D836E-2C58-B4AC-BE7F-043C394405C1}"/>
              </a:ext>
            </a:extLst>
          </p:cNvPr>
          <p:cNvSpPr txBox="1"/>
          <p:nvPr/>
        </p:nvSpPr>
        <p:spPr>
          <a:xfrm>
            <a:off x="407505" y="668154"/>
            <a:ext cx="11376990" cy="369332"/>
          </a:xfrm>
          <a:prstGeom prst="rect">
            <a:avLst/>
          </a:prstGeom>
          <a:noFill/>
        </p:spPr>
        <p:txBody>
          <a:bodyPr wrap="square">
            <a:spAutoFit/>
          </a:bodyPr>
          <a:lstStyle/>
          <a:p>
            <a:r>
              <a:rPr lang="cs-CZ" b="1" dirty="0"/>
              <a:t>EB</a:t>
            </a:r>
            <a:r>
              <a:rPr lang="cs-CZ" dirty="0"/>
              <a:t> a </a:t>
            </a:r>
            <a:r>
              <a:rPr lang="cs-CZ" b="1" dirty="0" err="1"/>
              <a:t>EiB</a:t>
            </a:r>
            <a:r>
              <a:rPr lang="cs-CZ" dirty="0"/>
              <a:t> jsou velmi velké jednotky množství digitálních dat. Rozdíl spočívá v použité soustavě.</a:t>
            </a:r>
          </a:p>
        </p:txBody>
      </p:sp>
      <mc:AlternateContent xmlns:mc="http://schemas.openxmlformats.org/markup-compatibility/2006" xmlns:a14="http://schemas.microsoft.com/office/drawing/2010/main">
        <mc:Choice Requires="a14">
          <p:graphicFrame>
            <p:nvGraphicFramePr>
              <p:cNvPr id="6" name="Tabulka 5">
                <a:extLst>
                  <a:ext uri="{FF2B5EF4-FFF2-40B4-BE49-F238E27FC236}">
                    <a16:creationId xmlns:a16="http://schemas.microsoft.com/office/drawing/2014/main" id="{862D88F8-52E6-6FB8-21BE-F18E071E3F76}"/>
                  </a:ext>
                </a:extLst>
              </p:cNvPr>
              <p:cNvGraphicFramePr>
                <a:graphicFrameLocks noGrp="1"/>
              </p:cNvGraphicFramePr>
              <p:nvPr>
                <p:extLst>
                  <p:ext uri="{D42A27DB-BD31-4B8C-83A1-F6EECF244321}">
                    <p14:modId xmlns:p14="http://schemas.microsoft.com/office/powerpoint/2010/main" val="3176795982"/>
                  </p:ext>
                </p:extLst>
              </p:nvPr>
            </p:nvGraphicFramePr>
            <p:xfrm>
              <a:off x="407505" y="1230264"/>
              <a:ext cx="9428260" cy="1097280"/>
            </p:xfrm>
            <a:graphic>
              <a:graphicData uri="http://schemas.openxmlformats.org/drawingml/2006/table">
                <a:tbl>
                  <a:tblPr/>
                  <a:tblGrid>
                    <a:gridCol w="1558383">
                      <a:extLst>
                        <a:ext uri="{9D8B030D-6E8A-4147-A177-3AD203B41FA5}">
                          <a16:colId xmlns:a16="http://schemas.microsoft.com/office/drawing/2014/main" val="3998927773"/>
                        </a:ext>
                      </a:extLst>
                    </a:gridCol>
                    <a:gridCol w="1811820">
                      <a:extLst>
                        <a:ext uri="{9D8B030D-6E8A-4147-A177-3AD203B41FA5}">
                          <a16:colId xmlns:a16="http://schemas.microsoft.com/office/drawing/2014/main" val="1097400862"/>
                        </a:ext>
                      </a:extLst>
                    </a:gridCol>
                    <a:gridCol w="2070652">
                      <a:extLst>
                        <a:ext uri="{9D8B030D-6E8A-4147-A177-3AD203B41FA5}">
                          <a16:colId xmlns:a16="http://schemas.microsoft.com/office/drawing/2014/main" val="572176627"/>
                        </a:ext>
                      </a:extLst>
                    </a:gridCol>
                    <a:gridCol w="3987405">
                      <a:extLst>
                        <a:ext uri="{9D8B030D-6E8A-4147-A177-3AD203B41FA5}">
                          <a16:colId xmlns:a16="http://schemas.microsoft.com/office/drawing/2014/main" val="2253780683"/>
                        </a:ext>
                      </a:extLst>
                    </a:gridCol>
                  </a:tblGrid>
                  <a:tr h="0">
                    <a:tc>
                      <a:txBody>
                        <a:bodyPr/>
                        <a:lstStyle/>
                        <a:p>
                          <a:pPr algn="ctr">
                            <a:buNone/>
                          </a:pPr>
                          <a:r>
                            <a:rPr lang="cs-CZ" dirty="0"/>
                            <a:t>Jednotka</a:t>
                          </a:r>
                        </a:p>
                      </a:txBody>
                      <a:tcPr anchor="ctr">
                        <a:lnL>
                          <a:noFill/>
                        </a:lnL>
                        <a:lnR>
                          <a:noFill/>
                        </a:lnR>
                        <a:lnT>
                          <a:noFill/>
                        </a:lnT>
                        <a:lnB>
                          <a:noFill/>
                        </a:lnB>
                        <a:noFill/>
                      </a:tcPr>
                    </a:tc>
                    <a:tc>
                      <a:txBody>
                        <a:bodyPr/>
                        <a:lstStyle/>
                        <a:p>
                          <a:pPr algn="ctr">
                            <a:buNone/>
                          </a:pPr>
                          <a:r>
                            <a:rPr lang="cs-CZ" dirty="0"/>
                            <a:t>Název</a:t>
                          </a:r>
                        </a:p>
                      </a:txBody>
                      <a:tcPr anchor="ctr">
                        <a:lnL>
                          <a:noFill/>
                        </a:lnL>
                        <a:lnR>
                          <a:noFill/>
                        </a:lnR>
                        <a:lnT>
                          <a:noFill/>
                        </a:lnT>
                        <a:lnB>
                          <a:noFill/>
                        </a:lnB>
                        <a:noFill/>
                      </a:tcPr>
                    </a:tc>
                    <a:tc>
                      <a:txBody>
                        <a:bodyPr/>
                        <a:lstStyle/>
                        <a:p>
                          <a:pPr algn="ctr">
                            <a:buNone/>
                          </a:pPr>
                          <a:r>
                            <a:rPr lang="cs-CZ"/>
                            <a:t>Výpočet</a:t>
                          </a:r>
                        </a:p>
                      </a:txBody>
                      <a:tcPr anchor="ctr">
                        <a:lnL>
                          <a:noFill/>
                        </a:lnL>
                        <a:lnR>
                          <a:noFill/>
                        </a:lnR>
                        <a:lnT>
                          <a:noFill/>
                        </a:lnT>
                        <a:lnB>
                          <a:noFill/>
                        </a:lnB>
                        <a:noFill/>
                      </a:tcPr>
                    </a:tc>
                    <a:tc>
                      <a:txBody>
                        <a:bodyPr/>
                        <a:lstStyle/>
                        <a:p>
                          <a:pPr algn="ctr">
                            <a:buNone/>
                          </a:pPr>
                          <a:r>
                            <a:rPr lang="cs-CZ"/>
                            <a:t>Počet bajtů</a:t>
                          </a:r>
                        </a:p>
                      </a:txBody>
                      <a:tcPr anchor="ctr">
                        <a:lnL>
                          <a:noFill/>
                        </a:lnL>
                        <a:lnR>
                          <a:noFill/>
                        </a:lnR>
                        <a:lnT>
                          <a:noFill/>
                        </a:lnT>
                        <a:lnB>
                          <a:noFill/>
                        </a:lnB>
                        <a:noFill/>
                      </a:tcPr>
                    </a:tc>
                    <a:extLst>
                      <a:ext uri="{0D108BD9-81ED-4DB2-BD59-A6C34878D82A}">
                        <a16:rowId xmlns:a16="http://schemas.microsoft.com/office/drawing/2014/main" val="2318930951"/>
                      </a:ext>
                    </a:extLst>
                  </a:tr>
                  <a:tr h="0">
                    <a:tc>
                      <a:txBody>
                        <a:bodyPr/>
                        <a:lstStyle/>
                        <a:p>
                          <a:pPr algn="ctr">
                            <a:buNone/>
                          </a:pPr>
                          <a:r>
                            <a:rPr lang="cs-CZ" b="1" dirty="0"/>
                            <a:t>EB</a:t>
                          </a:r>
                          <a:endParaRPr lang="cs-CZ" dirty="0"/>
                        </a:p>
                      </a:txBody>
                      <a:tcPr anchor="ctr">
                        <a:lnL>
                          <a:noFill/>
                        </a:lnL>
                        <a:lnR>
                          <a:noFill/>
                        </a:lnR>
                        <a:lnT>
                          <a:noFill/>
                        </a:lnT>
                        <a:lnB>
                          <a:noFill/>
                        </a:lnB>
                        <a:noFill/>
                      </a:tcPr>
                    </a:tc>
                    <a:tc>
                      <a:txBody>
                        <a:bodyPr/>
                        <a:lstStyle/>
                        <a:p>
                          <a:pPr algn="ctr">
                            <a:buNone/>
                          </a:pPr>
                          <a:r>
                            <a:rPr lang="cs-CZ"/>
                            <a:t>exabajt</a:t>
                          </a:r>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18</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m:oMathPara>
                          </a14:m>
                          <a:endParaRPr lang="cs-CZ" dirty="0"/>
                        </a:p>
                      </a:txBody>
                      <a:tcPr anchor="ctr">
                        <a:lnL>
                          <a:noFill/>
                        </a:lnL>
                        <a:lnR>
                          <a:noFill/>
                        </a:lnR>
                        <a:lnT>
                          <a:noFill/>
                        </a:lnT>
                        <a:lnB>
                          <a:noFill/>
                        </a:lnB>
                        <a:noFill/>
                      </a:tcPr>
                    </a:tc>
                    <a:tc>
                      <a:txBody>
                        <a:bodyPr/>
                        <a:lstStyle/>
                        <a:p>
                          <a:pPr algn="ctr">
                            <a:buNone/>
                          </a:pPr>
                          <a:r>
                            <a:rPr lang="pl-PL"/>
                            <a:t>1 000 000 000 000 000 000 B</a:t>
                          </a:r>
                        </a:p>
                      </a:txBody>
                      <a:tcPr anchor="ctr">
                        <a:lnL>
                          <a:noFill/>
                        </a:lnL>
                        <a:lnR>
                          <a:noFill/>
                        </a:lnR>
                        <a:lnT>
                          <a:noFill/>
                        </a:lnT>
                        <a:lnB>
                          <a:noFill/>
                        </a:lnB>
                        <a:noFill/>
                      </a:tcPr>
                    </a:tc>
                    <a:extLst>
                      <a:ext uri="{0D108BD9-81ED-4DB2-BD59-A6C34878D82A}">
                        <a16:rowId xmlns:a16="http://schemas.microsoft.com/office/drawing/2014/main" val="2157505840"/>
                      </a:ext>
                    </a:extLst>
                  </a:tr>
                  <a:tr h="0">
                    <a:tc>
                      <a:txBody>
                        <a:bodyPr/>
                        <a:lstStyle/>
                        <a:p>
                          <a:pPr algn="ctr">
                            <a:buNone/>
                          </a:pPr>
                          <a:r>
                            <a:rPr lang="cs-CZ" b="1" dirty="0" err="1"/>
                            <a:t>EiB</a:t>
                          </a:r>
                          <a:endParaRPr lang="cs-CZ" dirty="0"/>
                        </a:p>
                      </a:txBody>
                      <a:tcPr anchor="ctr">
                        <a:lnL>
                          <a:noFill/>
                        </a:lnL>
                        <a:lnR>
                          <a:noFill/>
                        </a:lnR>
                        <a:lnT>
                          <a:noFill/>
                        </a:lnT>
                        <a:lnB>
                          <a:noFill/>
                        </a:lnB>
                        <a:noFill/>
                      </a:tcPr>
                    </a:tc>
                    <a:tc>
                      <a:txBody>
                        <a:bodyPr/>
                        <a:lstStyle/>
                        <a:p>
                          <a:pPr algn="ctr">
                            <a:buNone/>
                          </a:pPr>
                          <a:r>
                            <a:rPr lang="cs-CZ" dirty="0" err="1"/>
                            <a:t>exbibajt</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60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m:oMathPara>
                          </a14:m>
                          <a:endParaRPr lang="cs-CZ" dirty="0"/>
                        </a:p>
                      </a:txBody>
                      <a:tcPr anchor="ctr">
                        <a:lnL>
                          <a:noFill/>
                        </a:lnL>
                        <a:lnR>
                          <a:noFill/>
                        </a:lnR>
                        <a:lnT>
                          <a:noFill/>
                        </a:lnT>
                        <a:lnB>
                          <a:noFill/>
                        </a:lnB>
                        <a:noFill/>
                      </a:tcPr>
                    </a:tc>
                    <a:tc>
                      <a:txBody>
                        <a:bodyPr/>
                        <a:lstStyle/>
                        <a:p>
                          <a:pPr algn="ctr">
                            <a:buNone/>
                          </a:pPr>
                          <a:r>
                            <a:rPr lang="pl-PL" dirty="0"/>
                            <a:t>1 152 921 504 606 846 976 B</a:t>
                          </a:r>
                        </a:p>
                      </a:txBody>
                      <a:tcPr anchor="ctr">
                        <a:lnL>
                          <a:noFill/>
                        </a:lnL>
                        <a:lnR>
                          <a:noFill/>
                        </a:lnR>
                        <a:lnT>
                          <a:noFill/>
                        </a:lnT>
                        <a:lnB>
                          <a:noFill/>
                        </a:lnB>
                        <a:noFill/>
                      </a:tcPr>
                    </a:tc>
                    <a:extLst>
                      <a:ext uri="{0D108BD9-81ED-4DB2-BD59-A6C34878D82A}">
                        <a16:rowId xmlns:a16="http://schemas.microsoft.com/office/drawing/2014/main" val="2745094648"/>
                      </a:ext>
                    </a:extLst>
                  </a:tr>
                </a:tbl>
              </a:graphicData>
            </a:graphic>
          </p:graphicFrame>
        </mc:Choice>
        <mc:Fallback xmlns="">
          <p:graphicFrame>
            <p:nvGraphicFramePr>
              <p:cNvPr id="6" name="Tabulka 5">
                <a:extLst>
                  <a:ext uri="{FF2B5EF4-FFF2-40B4-BE49-F238E27FC236}">
                    <a16:creationId xmlns:a16="http://schemas.microsoft.com/office/drawing/2014/main" id="{862D88F8-52E6-6FB8-21BE-F18E071E3F76}"/>
                  </a:ext>
                </a:extLst>
              </p:cNvPr>
              <p:cNvGraphicFramePr>
                <a:graphicFrameLocks noGrp="1"/>
              </p:cNvGraphicFramePr>
              <p:nvPr>
                <p:extLst>
                  <p:ext uri="{D42A27DB-BD31-4B8C-83A1-F6EECF244321}">
                    <p14:modId xmlns:p14="http://schemas.microsoft.com/office/powerpoint/2010/main" val="3176795982"/>
                  </p:ext>
                </p:extLst>
              </p:nvPr>
            </p:nvGraphicFramePr>
            <p:xfrm>
              <a:off x="407505" y="1230264"/>
              <a:ext cx="9428260" cy="1097280"/>
            </p:xfrm>
            <a:graphic>
              <a:graphicData uri="http://schemas.openxmlformats.org/drawingml/2006/table">
                <a:tbl>
                  <a:tblPr/>
                  <a:tblGrid>
                    <a:gridCol w="1558383">
                      <a:extLst>
                        <a:ext uri="{9D8B030D-6E8A-4147-A177-3AD203B41FA5}">
                          <a16:colId xmlns:a16="http://schemas.microsoft.com/office/drawing/2014/main" val="3998927773"/>
                        </a:ext>
                      </a:extLst>
                    </a:gridCol>
                    <a:gridCol w="1811820">
                      <a:extLst>
                        <a:ext uri="{9D8B030D-6E8A-4147-A177-3AD203B41FA5}">
                          <a16:colId xmlns:a16="http://schemas.microsoft.com/office/drawing/2014/main" val="1097400862"/>
                        </a:ext>
                      </a:extLst>
                    </a:gridCol>
                    <a:gridCol w="2070652">
                      <a:extLst>
                        <a:ext uri="{9D8B030D-6E8A-4147-A177-3AD203B41FA5}">
                          <a16:colId xmlns:a16="http://schemas.microsoft.com/office/drawing/2014/main" val="572176627"/>
                        </a:ext>
                      </a:extLst>
                    </a:gridCol>
                    <a:gridCol w="3987405">
                      <a:extLst>
                        <a:ext uri="{9D8B030D-6E8A-4147-A177-3AD203B41FA5}">
                          <a16:colId xmlns:a16="http://schemas.microsoft.com/office/drawing/2014/main" val="2253780683"/>
                        </a:ext>
                      </a:extLst>
                    </a:gridCol>
                  </a:tblGrid>
                  <a:tr h="365760">
                    <a:tc>
                      <a:txBody>
                        <a:bodyPr/>
                        <a:lstStyle/>
                        <a:p>
                          <a:pPr algn="ctr">
                            <a:buNone/>
                          </a:pPr>
                          <a:r>
                            <a:rPr lang="cs-CZ" dirty="0"/>
                            <a:t>Jednotka</a:t>
                          </a:r>
                        </a:p>
                      </a:txBody>
                      <a:tcPr anchor="ctr">
                        <a:lnL>
                          <a:noFill/>
                        </a:lnL>
                        <a:lnR>
                          <a:noFill/>
                        </a:lnR>
                        <a:lnT>
                          <a:noFill/>
                        </a:lnT>
                        <a:lnB>
                          <a:noFill/>
                        </a:lnB>
                        <a:noFill/>
                      </a:tcPr>
                    </a:tc>
                    <a:tc>
                      <a:txBody>
                        <a:bodyPr/>
                        <a:lstStyle/>
                        <a:p>
                          <a:pPr algn="ctr">
                            <a:buNone/>
                          </a:pPr>
                          <a:r>
                            <a:rPr lang="cs-CZ" dirty="0"/>
                            <a:t>Název</a:t>
                          </a:r>
                        </a:p>
                      </a:txBody>
                      <a:tcPr anchor="ctr">
                        <a:lnL>
                          <a:noFill/>
                        </a:lnL>
                        <a:lnR>
                          <a:noFill/>
                        </a:lnR>
                        <a:lnT>
                          <a:noFill/>
                        </a:lnT>
                        <a:lnB>
                          <a:noFill/>
                        </a:lnB>
                        <a:noFill/>
                      </a:tcPr>
                    </a:tc>
                    <a:tc>
                      <a:txBody>
                        <a:bodyPr/>
                        <a:lstStyle/>
                        <a:p>
                          <a:pPr algn="ctr">
                            <a:buNone/>
                          </a:pPr>
                          <a:r>
                            <a:rPr lang="cs-CZ"/>
                            <a:t>Výpočet</a:t>
                          </a:r>
                        </a:p>
                      </a:txBody>
                      <a:tcPr anchor="ctr">
                        <a:lnL>
                          <a:noFill/>
                        </a:lnL>
                        <a:lnR>
                          <a:noFill/>
                        </a:lnR>
                        <a:lnT>
                          <a:noFill/>
                        </a:lnT>
                        <a:lnB>
                          <a:noFill/>
                        </a:lnB>
                        <a:noFill/>
                      </a:tcPr>
                    </a:tc>
                    <a:tc>
                      <a:txBody>
                        <a:bodyPr/>
                        <a:lstStyle/>
                        <a:p>
                          <a:pPr algn="ctr">
                            <a:buNone/>
                          </a:pPr>
                          <a:r>
                            <a:rPr lang="cs-CZ"/>
                            <a:t>Počet bajtů</a:t>
                          </a:r>
                        </a:p>
                      </a:txBody>
                      <a:tcPr anchor="ctr">
                        <a:lnL>
                          <a:noFill/>
                        </a:lnL>
                        <a:lnR>
                          <a:noFill/>
                        </a:lnR>
                        <a:lnT>
                          <a:noFill/>
                        </a:lnT>
                        <a:lnB>
                          <a:noFill/>
                        </a:lnB>
                        <a:noFill/>
                      </a:tcPr>
                    </a:tc>
                    <a:extLst>
                      <a:ext uri="{0D108BD9-81ED-4DB2-BD59-A6C34878D82A}">
                        <a16:rowId xmlns:a16="http://schemas.microsoft.com/office/drawing/2014/main" val="2318930951"/>
                      </a:ext>
                    </a:extLst>
                  </a:tr>
                  <a:tr h="365760">
                    <a:tc>
                      <a:txBody>
                        <a:bodyPr/>
                        <a:lstStyle/>
                        <a:p>
                          <a:pPr algn="ctr">
                            <a:buNone/>
                          </a:pPr>
                          <a:r>
                            <a:rPr lang="cs-CZ" b="1" dirty="0"/>
                            <a:t>EB</a:t>
                          </a:r>
                          <a:endParaRPr lang="cs-CZ" dirty="0"/>
                        </a:p>
                      </a:txBody>
                      <a:tcPr anchor="ctr">
                        <a:lnL>
                          <a:noFill/>
                        </a:lnL>
                        <a:lnR>
                          <a:noFill/>
                        </a:lnR>
                        <a:lnT>
                          <a:noFill/>
                        </a:lnT>
                        <a:lnB>
                          <a:noFill/>
                        </a:lnB>
                        <a:noFill/>
                      </a:tcPr>
                    </a:tc>
                    <a:tc>
                      <a:txBody>
                        <a:bodyPr/>
                        <a:lstStyle/>
                        <a:p>
                          <a:pPr algn="ctr">
                            <a:buNone/>
                          </a:pPr>
                          <a:r>
                            <a:rPr lang="cs-CZ"/>
                            <a:t>exabajt</a:t>
                          </a:r>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3"/>
                          <a:stretch>
                            <a:fillRect l="-162647" t="-106557" r="-192647" b="-124590"/>
                          </a:stretch>
                        </a:blipFill>
                      </a:tcPr>
                    </a:tc>
                    <a:tc>
                      <a:txBody>
                        <a:bodyPr/>
                        <a:lstStyle/>
                        <a:p>
                          <a:pPr algn="ctr">
                            <a:buNone/>
                          </a:pPr>
                          <a:r>
                            <a:rPr lang="pl-PL"/>
                            <a:t>1 000 000 000 000 000 000 B</a:t>
                          </a:r>
                        </a:p>
                      </a:txBody>
                      <a:tcPr anchor="ctr">
                        <a:lnL>
                          <a:noFill/>
                        </a:lnL>
                        <a:lnR>
                          <a:noFill/>
                        </a:lnR>
                        <a:lnT>
                          <a:noFill/>
                        </a:lnT>
                        <a:lnB>
                          <a:noFill/>
                        </a:lnB>
                        <a:noFill/>
                      </a:tcPr>
                    </a:tc>
                    <a:extLst>
                      <a:ext uri="{0D108BD9-81ED-4DB2-BD59-A6C34878D82A}">
                        <a16:rowId xmlns:a16="http://schemas.microsoft.com/office/drawing/2014/main" val="2157505840"/>
                      </a:ext>
                    </a:extLst>
                  </a:tr>
                  <a:tr h="365760">
                    <a:tc>
                      <a:txBody>
                        <a:bodyPr/>
                        <a:lstStyle/>
                        <a:p>
                          <a:pPr algn="ctr">
                            <a:buNone/>
                          </a:pPr>
                          <a:r>
                            <a:rPr lang="cs-CZ" b="1" dirty="0" err="1"/>
                            <a:t>EiB</a:t>
                          </a:r>
                          <a:endParaRPr lang="cs-CZ" dirty="0"/>
                        </a:p>
                      </a:txBody>
                      <a:tcPr anchor="ctr">
                        <a:lnL>
                          <a:noFill/>
                        </a:lnL>
                        <a:lnR>
                          <a:noFill/>
                        </a:lnR>
                        <a:lnT>
                          <a:noFill/>
                        </a:lnT>
                        <a:lnB>
                          <a:noFill/>
                        </a:lnB>
                        <a:noFill/>
                      </a:tcPr>
                    </a:tc>
                    <a:tc>
                      <a:txBody>
                        <a:bodyPr/>
                        <a:lstStyle/>
                        <a:p>
                          <a:pPr algn="ctr">
                            <a:buNone/>
                          </a:pPr>
                          <a:r>
                            <a:rPr lang="cs-CZ" dirty="0" err="1"/>
                            <a:t>exbibajt</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3"/>
                          <a:stretch>
                            <a:fillRect l="-162647" t="-210000" r="-192647" b="-26667"/>
                          </a:stretch>
                        </a:blipFill>
                      </a:tcPr>
                    </a:tc>
                    <a:tc>
                      <a:txBody>
                        <a:bodyPr/>
                        <a:lstStyle/>
                        <a:p>
                          <a:pPr algn="ctr">
                            <a:buNone/>
                          </a:pPr>
                          <a:r>
                            <a:rPr lang="pl-PL" dirty="0"/>
                            <a:t>1 152 921 504 606 846 976 B</a:t>
                          </a:r>
                        </a:p>
                      </a:txBody>
                      <a:tcPr anchor="ctr">
                        <a:lnL>
                          <a:noFill/>
                        </a:lnL>
                        <a:lnR>
                          <a:noFill/>
                        </a:lnR>
                        <a:lnT>
                          <a:noFill/>
                        </a:lnT>
                        <a:lnB>
                          <a:noFill/>
                        </a:lnB>
                        <a:noFill/>
                      </a:tcPr>
                    </a:tc>
                    <a:extLst>
                      <a:ext uri="{0D108BD9-81ED-4DB2-BD59-A6C34878D82A}">
                        <a16:rowId xmlns:a16="http://schemas.microsoft.com/office/drawing/2014/main" val="2745094648"/>
                      </a:ext>
                    </a:extLst>
                  </a:tr>
                </a:tbl>
              </a:graphicData>
            </a:graphic>
          </p:graphicFrame>
        </mc:Fallback>
      </mc:AlternateContent>
      <p:sp>
        <p:nvSpPr>
          <p:cNvPr id="8" name="TextovéPole 7">
            <a:extLst>
              <a:ext uri="{FF2B5EF4-FFF2-40B4-BE49-F238E27FC236}">
                <a16:creationId xmlns:a16="http://schemas.microsoft.com/office/drawing/2014/main" id="{840ACA89-F82E-DBC7-F614-FE667AC5AF4F}"/>
              </a:ext>
            </a:extLst>
          </p:cNvPr>
          <p:cNvSpPr txBox="1"/>
          <p:nvPr/>
        </p:nvSpPr>
        <p:spPr>
          <a:xfrm>
            <a:off x="9551505" y="1135327"/>
            <a:ext cx="2001740" cy="1384995"/>
          </a:xfrm>
          <a:prstGeom prst="rect">
            <a:avLst/>
          </a:prstGeom>
          <a:noFill/>
        </p:spPr>
        <p:txBody>
          <a:bodyPr wrap="square">
            <a:spAutoFit/>
          </a:bodyPr>
          <a:lstStyle/>
          <a:p>
            <a:pPr>
              <a:buNone/>
            </a:pPr>
            <a:r>
              <a:rPr lang="cs-CZ" dirty="0"/>
              <a:t>Platí přibližně:</a:t>
            </a:r>
          </a:p>
          <a:p>
            <a:pPr>
              <a:buNone/>
            </a:pPr>
            <a:r>
              <a:rPr lang="cs-CZ" dirty="0"/>
              <a:t>1 </a:t>
            </a:r>
            <a:r>
              <a:rPr lang="cs-CZ" dirty="0" err="1"/>
              <a:t>EiB</a:t>
            </a:r>
            <a:r>
              <a:rPr lang="cs-CZ" dirty="0"/>
              <a:t>  ≈  1,153 EB </a:t>
            </a:r>
          </a:p>
          <a:p>
            <a:pPr>
              <a:buNone/>
            </a:pPr>
            <a:endParaRPr lang="cs-CZ" sz="600" dirty="0"/>
          </a:p>
          <a:p>
            <a:pPr>
              <a:buNone/>
            </a:pPr>
            <a:r>
              <a:rPr lang="cs-CZ" dirty="0"/>
              <a:t>a opačně:</a:t>
            </a:r>
          </a:p>
          <a:p>
            <a:pPr>
              <a:buNone/>
            </a:pPr>
            <a:endParaRPr lang="cs-CZ" sz="600" dirty="0"/>
          </a:p>
          <a:p>
            <a:pPr>
              <a:buNone/>
            </a:pPr>
            <a:r>
              <a:rPr lang="cs-CZ" dirty="0"/>
              <a:t>1 EB  ≈  0,867 </a:t>
            </a:r>
            <a:r>
              <a:rPr lang="cs-CZ" dirty="0" err="1"/>
              <a:t>EiB</a:t>
            </a:r>
            <a:endParaRPr lang="cs-CZ" dirty="0"/>
          </a:p>
        </p:txBody>
      </p:sp>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D7BF3249-C0A3-6803-6B78-EFCF9BD02836}"/>
                  </a:ext>
                </a:extLst>
              </p:cNvPr>
              <p:cNvSpPr txBox="1"/>
              <p:nvPr/>
            </p:nvSpPr>
            <p:spPr>
              <a:xfrm>
                <a:off x="407505" y="2382560"/>
                <a:ext cx="6094674" cy="1046440"/>
              </a:xfrm>
              <a:prstGeom prst="rect">
                <a:avLst/>
              </a:prstGeom>
              <a:noFill/>
            </p:spPr>
            <p:txBody>
              <a:bodyPr wrap="square">
                <a:spAutoFit/>
              </a:bodyPr>
              <a:lstStyle/>
              <a:p>
                <a:pPr>
                  <a:buNone/>
                </a:pPr>
                <a:r>
                  <a:rPr lang="cs-CZ" dirty="0"/>
                  <a:t>Předpony se liší:</a:t>
                </a:r>
              </a:p>
              <a:p>
                <a:pPr marL="285750" indent="-285750">
                  <a:buFont typeface="Arial" panose="020B0604020202020204" pitchFamily="34" charset="0"/>
                  <a:buChar char="•"/>
                </a:pPr>
                <a:r>
                  <a:rPr lang="cs-CZ" b="1" dirty="0" err="1"/>
                  <a:t>exa</a:t>
                </a:r>
                <a:r>
                  <a:rPr lang="cs-CZ" b="1" dirty="0"/>
                  <a:t>-</a:t>
                </a:r>
                <a:r>
                  <a:rPr lang="cs-CZ" dirty="0"/>
                  <a:t> znamená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18</m:t>
                        </m:r>
                      </m:sup>
                    </m:sSup>
                  </m:oMath>
                </a14:m>
                <a:r>
                  <a:rPr lang="cs-CZ" dirty="0"/>
                  <a:t>, tedy postup podle mocnin čísla 10, </a:t>
                </a:r>
              </a:p>
              <a:p>
                <a:pPr marL="285750" indent="-285750">
                  <a:buFont typeface="Arial" panose="020B0604020202020204" pitchFamily="34" charset="0"/>
                  <a:buChar char="•"/>
                </a:pPr>
                <a:r>
                  <a:rPr lang="cs-CZ" b="1" dirty="0" err="1"/>
                  <a:t>exbi</a:t>
                </a:r>
                <a:r>
                  <a:rPr lang="cs-CZ" b="1" dirty="0"/>
                  <a:t>-</a:t>
                </a:r>
                <a:r>
                  <a:rPr lang="cs-CZ" dirty="0"/>
                  <a:t> znamená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60</m:t>
                        </m:r>
                      </m:sup>
                    </m:sSup>
                  </m:oMath>
                </a14:m>
                <a:r>
                  <a:rPr lang="cs-CZ" dirty="0"/>
                  <a:t>, tedy postup podle mocnin čísla 2. </a:t>
                </a:r>
              </a:p>
              <a:p>
                <a:pPr>
                  <a:buNone/>
                </a:pPr>
                <a:endParaRPr lang="cs-CZ" sz="800" dirty="0"/>
              </a:p>
            </p:txBody>
          </p:sp>
        </mc:Choice>
        <mc:Fallback xmlns="">
          <p:sp>
            <p:nvSpPr>
              <p:cNvPr id="10" name="TextovéPole 9">
                <a:extLst>
                  <a:ext uri="{FF2B5EF4-FFF2-40B4-BE49-F238E27FC236}">
                    <a16:creationId xmlns:a16="http://schemas.microsoft.com/office/drawing/2014/main" id="{D7BF3249-C0A3-6803-6B78-EFCF9BD02836}"/>
                  </a:ext>
                </a:extLst>
              </p:cNvPr>
              <p:cNvSpPr txBox="1">
                <a:spLocks noRot="1" noChangeAspect="1" noMove="1" noResize="1" noEditPoints="1" noAdjustHandles="1" noChangeArrowheads="1" noChangeShapeType="1" noTextEdit="1"/>
              </p:cNvSpPr>
              <p:nvPr/>
            </p:nvSpPr>
            <p:spPr>
              <a:xfrm>
                <a:off x="407505" y="2382560"/>
                <a:ext cx="6094674" cy="1046440"/>
              </a:xfrm>
              <a:prstGeom prst="rect">
                <a:avLst/>
              </a:prstGeom>
              <a:blipFill>
                <a:blip r:embed="rId4"/>
                <a:stretch>
                  <a:fillRect l="-900" t="-3488"/>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graphicFrame>
            <p:nvGraphicFramePr>
              <p:cNvPr id="11" name="Tabulka 10">
                <a:extLst>
                  <a:ext uri="{FF2B5EF4-FFF2-40B4-BE49-F238E27FC236}">
                    <a16:creationId xmlns:a16="http://schemas.microsoft.com/office/drawing/2014/main" id="{FAF16E83-B6EF-F14E-8B09-AF4EEDA29E19}"/>
                  </a:ext>
                </a:extLst>
              </p:cNvPr>
              <p:cNvGraphicFramePr>
                <a:graphicFrameLocks noGrp="1"/>
              </p:cNvGraphicFramePr>
              <p:nvPr>
                <p:extLst>
                  <p:ext uri="{D42A27DB-BD31-4B8C-83A1-F6EECF244321}">
                    <p14:modId xmlns:p14="http://schemas.microsoft.com/office/powerpoint/2010/main" val="2852037857"/>
                  </p:ext>
                </p:extLst>
              </p:nvPr>
            </p:nvGraphicFramePr>
            <p:xfrm>
              <a:off x="6851194" y="3749331"/>
              <a:ext cx="3863272" cy="2197608"/>
            </p:xfrm>
            <a:graphic>
              <a:graphicData uri="http://schemas.openxmlformats.org/drawingml/2006/table">
                <a:tbl>
                  <a:tblPr/>
                  <a:tblGrid>
                    <a:gridCol w="1128165">
                      <a:extLst>
                        <a:ext uri="{9D8B030D-6E8A-4147-A177-3AD203B41FA5}">
                          <a16:colId xmlns:a16="http://schemas.microsoft.com/office/drawing/2014/main" val="864026606"/>
                        </a:ext>
                      </a:extLst>
                    </a:gridCol>
                    <a:gridCol w="922492">
                      <a:extLst>
                        <a:ext uri="{9D8B030D-6E8A-4147-A177-3AD203B41FA5}">
                          <a16:colId xmlns:a16="http://schemas.microsoft.com/office/drawing/2014/main" val="1978217294"/>
                        </a:ext>
                      </a:extLst>
                    </a:gridCol>
                    <a:gridCol w="1812615">
                      <a:extLst>
                        <a:ext uri="{9D8B030D-6E8A-4147-A177-3AD203B41FA5}">
                          <a16:colId xmlns:a16="http://schemas.microsoft.com/office/drawing/2014/main" val="615295351"/>
                        </a:ext>
                      </a:extLst>
                    </a:gridCol>
                  </a:tblGrid>
                  <a:tr h="0">
                    <a:tc>
                      <a:txBody>
                        <a:bodyPr/>
                        <a:lstStyle/>
                        <a:p>
                          <a:pPr algn="ctr">
                            <a:buNone/>
                          </a:pPr>
                          <a:r>
                            <a:rPr lang="cs-CZ" dirty="0"/>
                            <a:t>kilo</a:t>
                          </a:r>
                        </a:p>
                      </a:txBody>
                      <a:tcPr anchor="ctr">
                        <a:lnL>
                          <a:noFill/>
                        </a:lnL>
                        <a:lnR>
                          <a:noFill/>
                        </a:lnR>
                        <a:lnT>
                          <a:noFill/>
                        </a:lnT>
                        <a:lnB>
                          <a:noFill/>
                        </a:lnB>
                        <a:noFill/>
                      </a:tcPr>
                    </a:tc>
                    <a:tc>
                      <a:txBody>
                        <a:bodyPr/>
                        <a:lstStyle/>
                        <a:p>
                          <a:pPr algn="ctr">
                            <a:buNone/>
                          </a:pPr>
                          <a:r>
                            <a:rPr lang="cs-CZ" b="1"/>
                            <a:t>k</a:t>
                          </a:r>
                          <a:endParaRPr lang="cs-CZ"/>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2014025251"/>
                      </a:ext>
                    </a:extLst>
                  </a:tr>
                  <a:tr h="0">
                    <a:tc>
                      <a:txBody>
                        <a:bodyPr/>
                        <a:lstStyle/>
                        <a:p>
                          <a:pPr algn="ctr">
                            <a:buNone/>
                          </a:pPr>
                          <a:r>
                            <a:rPr lang="cs-CZ" dirty="0"/>
                            <a:t>mega</a:t>
                          </a:r>
                        </a:p>
                      </a:txBody>
                      <a:tcPr anchor="ctr">
                        <a:lnL>
                          <a:noFill/>
                        </a:lnL>
                        <a:lnR>
                          <a:noFill/>
                        </a:lnR>
                        <a:lnT>
                          <a:noFill/>
                        </a:lnT>
                        <a:lnB>
                          <a:noFill/>
                        </a:lnB>
                        <a:noFill/>
                      </a:tcPr>
                    </a:tc>
                    <a:tc>
                      <a:txBody>
                        <a:bodyPr/>
                        <a:lstStyle/>
                        <a:p>
                          <a:pPr algn="ctr">
                            <a:buNone/>
                          </a:pPr>
                          <a:r>
                            <a:rPr lang="cs-CZ" b="1" dirty="0"/>
                            <a:t>M</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6</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3724407534"/>
                      </a:ext>
                    </a:extLst>
                  </a:tr>
                  <a:tr h="0">
                    <a:tc>
                      <a:txBody>
                        <a:bodyPr/>
                        <a:lstStyle/>
                        <a:p>
                          <a:pPr algn="ctr">
                            <a:buNone/>
                          </a:pPr>
                          <a:r>
                            <a:rPr lang="cs-CZ" dirty="0"/>
                            <a:t>giga</a:t>
                          </a:r>
                        </a:p>
                      </a:txBody>
                      <a:tcPr anchor="ctr">
                        <a:lnL>
                          <a:noFill/>
                        </a:lnL>
                        <a:lnR>
                          <a:noFill/>
                        </a:lnR>
                        <a:lnT>
                          <a:noFill/>
                        </a:lnT>
                        <a:lnB>
                          <a:noFill/>
                        </a:lnB>
                        <a:noFill/>
                      </a:tcPr>
                    </a:tc>
                    <a:tc>
                      <a:txBody>
                        <a:bodyPr/>
                        <a:lstStyle/>
                        <a:p>
                          <a:pPr algn="ctr">
                            <a:buNone/>
                          </a:pPr>
                          <a:r>
                            <a:rPr lang="cs-CZ" b="1"/>
                            <a:t>G</a:t>
                          </a:r>
                          <a:endParaRPr lang="cs-CZ"/>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3398767259"/>
                      </a:ext>
                    </a:extLst>
                  </a:tr>
                  <a:tr h="0">
                    <a:tc>
                      <a:txBody>
                        <a:bodyPr/>
                        <a:lstStyle/>
                        <a:p>
                          <a:pPr algn="ctr">
                            <a:buNone/>
                          </a:pPr>
                          <a:r>
                            <a:rPr lang="cs-CZ" dirty="0" err="1"/>
                            <a:t>tera</a:t>
                          </a:r>
                          <a:endParaRPr lang="cs-CZ" dirty="0"/>
                        </a:p>
                      </a:txBody>
                      <a:tcPr anchor="ctr">
                        <a:lnL>
                          <a:noFill/>
                        </a:lnL>
                        <a:lnR>
                          <a:noFill/>
                        </a:lnR>
                        <a:lnT>
                          <a:noFill/>
                        </a:lnT>
                        <a:lnB>
                          <a:noFill/>
                        </a:lnB>
                        <a:noFill/>
                      </a:tcPr>
                    </a:tc>
                    <a:tc>
                      <a:txBody>
                        <a:bodyPr/>
                        <a:lstStyle/>
                        <a:p>
                          <a:pPr algn="ctr">
                            <a:buNone/>
                          </a:pPr>
                          <a:r>
                            <a:rPr lang="cs-CZ" b="1" dirty="0"/>
                            <a:t>T</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12</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1519845159"/>
                      </a:ext>
                    </a:extLst>
                  </a:tr>
                  <a:tr h="0">
                    <a:tc>
                      <a:txBody>
                        <a:bodyPr/>
                        <a:lstStyle/>
                        <a:p>
                          <a:pPr algn="ctr">
                            <a:buNone/>
                          </a:pPr>
                          <a:r>
                            <a:rPr lang="cs-CZ"/>
                            <a:t>peta</a:t>
                          </a:r>
                        </a:p>
                      </a:txBody>
                      <a:tcPr anchor="ctr">
                        <a:lnL>
                          <a:noFill/>
                        </a:lnL>
                        <a:lnR>
                          <a:noFill/>
                        </a:lnR>
                        <a:lnT>
                          <a:noFill/>
                        </a:lnT>
                        <a:lnB>
                          <a:noFill/>
                        </a:lnB>
                        <a:noFill/>
                      </a:tcPr>
                    </a:tc>
                    <a:tc>
                      <a:txBody>
                        <a:bodyPr/>
                        <a:lstStyle/>
                        <a:p>
                          <a:pPr algn="ctr">
                            <a:buNone/>
                          </a:pPr>
                          <a:r>
                            <a:rPr lang="cs-CZ" b="1" dirty="0"/>
                            <a:t>P</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15</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4260747185"/>
                      </a:ext>
                    </a:extLst>
                  </a:tr>
                  <a:tr h="0">
                    <a:tc>
                      <a:txBody>
                        <a:bodyPr/>
                        <a:lstStyle/>
                        <a:p>
                          <a:pPr algn="ctr">
                            <a:buNone/>
                          </a:pPr>
                          <a:r>
                            <a:rPr lang="cs-CZ"/>
                            <a:t>exa</a:t>
                          </a:r>
                        </a:p>
                      </a:txBody>
                      <a:tcPr anchor="ctr">
                        <a:lnL>
                          <a:noFill/>
                        </a:lnL>
                        <a:lnR>
                          <a:noFill/>
                        </a:lnR>
                        <a:lnT>
                          <a:noFill/>
                        </a:lnT>
                        <a:lnB>
                          <a:noFill/>
                        </a:lnB>
                        <a:noFill/>
                      </a:tcPr>
                    </a:tc>
                    <a:tc>
                      <a:txBody>
                        <a:bodyPr/>
                        <a:lstStyle/>
                        <a:p>
                          <a:pPr algn="ctr">
                            <a:buNone/>
                          </a:pPr>
                          <a:r>
                            <a:rPr lang="cs-CZ" b="1" dirty="0"/>
                            <a:t>E</a:t>
                          </a:r>
                          <a:endParaRPr lang="cs-CZ" dirty="0"/>
                        </a:p>
                      </a:txBody>
                      <a:tcPr anchor="ctr">
                        <a:lnL>
                          <a:noFill/>
                        </a:lnL>
                        <a:lnR>
                          <a:noFill/>
                        </a:lnR>
                        <a:lnT>
                          <a:noFill/>
                        </a:lnT>
                        <a:lnB>
                          <a:noFill/>
                        </a:lnB>
                        <a:noFill/>
                      </a:tcPr>
                    </a:tc>
                    <a:tc>
                      <a:txBody>
                        <a:bodyPr/>
                        <a:lstStyle/>
                        <a:p>
                          <a:pPr algn="ctr">
                            <a:buNone/>
                          </a:pPr>
                          <a14:m>
                            <m:oMathPara xmlns:m="http://schemas.openxmlformats.org/officeDocument/2006/math">
                              <m:oMathParaPr>
                                <m:jc m:val="centerGroup"/>
                              </m:oMathParaPr>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18</m:t>
                                    </m:r>
                                  </m:sup>
                                </m:sSup>
                              </m:oMath>
                            </m:oMathPara>
                          </a14:m>
                          <a:endParaRPr lang="cs-CZ" dirty="0"/>
                        </a:p>
                      </a:txBody>
                      <a:tcPr anchor="ctr">
                        <a:lnL>
                          <a:noFill/>
                        </a:lnL>
                        <a:lnR>
                          <a:noFill/>
                        </a:lnR>
                        <a:lnT>
                          <a:noFill/>
                        </a:lnT>
                        <a:lnB>
                          <a:noFill/>
                        </a:lnB>
                        <a:noFill/>
                      </a:tcPr>
                    </a:tc>
                    <a:extLst>
                      <a:ext uri="{0D108BD9-81ED-4DB2-BD59-A6C34878D82A}">
                        <a16:rowId xmlns:a16="http://schemas.microsoft.com/office/drawing/2014/main" val="3493766927"/>
                      </a:ext>
                    </a:extLst>
                  </a:tr>
                </a:tbl>
              </a:graphicData>
            </a:graphic>
          </p:graphicFrame>
        </mc:Choice>
        <mc:Fallback xmlns="">
          <p:graphicFrame>
            <p:nvGraphicFramePr>
              <p:cNvPr id="11" name="Tabulka 10">
                <a:extLst>
                  <a:ext uri="{FF2B5EF4-FFF2-40B4-BE49-F238E27FC236}">
                    <a16:creationId xmlns:a16="http://schemas.microsoft.com/office/drawing/2014/main" id="{FAF16E83-B6EF-F14E-8B09-AF4EEDA29E19}"/>
                  </a:ext>
                </a:extLst>
              </p:cNvPr>
              <p:cNvGraphicFramePr>
                <a:graphicFrameLocks noGrp="1"/>
              </p:cNvGraphicFramePr>
              <p:nvPr>
                <p:extLst>
                  <p:ext uri="{D42A27DB-BD31-4B8C-83A1-F6EECF244321}">
                    <p14:modId xmlns:p14="http://schemas.microsoft.com/office/powerpoint/2010/main" val="2852037857"/>
                  </p:ext>
                </p:extLst>
              </p:nvPr>
            </p:nvGraphicFramePr>
            <p:xfrm>
              <a:off x="6851194" y="3749331"/>
              <a:ext cx="3863272" cy="2197608"/>
            </p:xfrm>
            <a:graphic>
              <a:graphicData uri="http://schemas.openxmlformats.org/drawingml/2006/table">
                <a:tbl>
                  <a:tblPr/>
                  <a:tblGrid>
                    <a:gridCol w="1128165">
                      <a:extLst>
                        <a:ext uri="{9D8B030D-6E8A-4147-A177-3AD203B41FA5}">
                          <a16:colId xmlns:a16="http://schemas.microsoft.com/office/drawing/2014/main" val="864026606"/>
                        </a:ext>
                      </a:extLst>
                    </a:gridCol>
                    <a:gridCol w="922492">
                      <a:extLst>
                        <a:ext uri="{9D8B030D-6E8A-4147-A177-3AD203B41FA5}">
                          <a16:colId xmlns:a16="http://schemas.microsoft.com/office/drawing/2014/main" val="1978217294"/>
                        </a:ext>
                      </a:extLst>
                    </a:gridCol>
                    <a:gridCol w="1812615">
                      <a:extLst>
                        <a:ext uri="{9D8B030D-6E8A-4147-A177-3AD203B41FA5}">
                          <a16:colId xmlns:a16="http://schemas.microsoft.com/office/drawing/2014/main" val="615295351"/>
                        </a:ext>
                      </a:extLst>
                    </a:gridCol>
                  </a:tblGrid>
                  <a:tr h="365760">
                    <a:tc>
                      <a:txBody>
                        <a:bodyPr/>
                        <a:lstStyle/>
                        <a:p>
                          <a:pPr algn="ctr">
                            <a:buNone/>
                          </a:pPr>
                          <a:r>
                            <a:rPr lang="cs-CZ" dirty="0"/>
                            <a:t>kilo</a:t>
                          </a:r>
                        </a:p>
                      </a:txBody>
                      <a:tcPr anchor="ctr">
                        <a:lnL>
                          <a:noFill/>
                        </a:lnL>
                        <a:lnR>
                          <a:noFill/>
                        </a:lnR>
                        <a:lnT>
                          <a:noFill/>
                        </a:lnT>
                        <a:lnB>
                          <a:noFill/>
                        </a:lnB>
                        <a:noFill/>
                      </a:tcPr>
                    </a:tc>
                    <a:tc>
                      <a:txBody>
                        <a:bodyPr/>
                        <a:lstStyle/>
                        <a:p>
                          <a:pPr algn="ctr">
                            <a:buNone/>
                          </a:pPr>
                          <a:r>
                            <a:rPr lang="cs-CZ" b="1"/>
                            <a:t>k</a:t>
                          </a:r>
                          <a:endParaRPr lang="cs-CZ"/>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8333" b="-528333"/>
                          </a:stretch>
                        </a:blipFill>
                      </a:tcPr>
                    </a:tc>
                    <a:extLst>
                      <a:ext uri="{0D108BD9-81ED-4DB2-BD59-A6C34878D82A}">
                        <a16:rowId xmlns:a16="http://schemas.microsoft.com/office/drawing/2014/main" val="2014025251"/>
                      </a:ext>
                    </a:extLst>
                  </a:tr>
                  <a:tr h="365760">
                    <a:tc>
                      <a:txBody>
                        <a:bodyPr/>
                        <a:lstStyle/>
                        <a:p>
                          <a:pPr algn="ctr">
                            <a:buNone/>
                          </a:pPr>
                          <a:r>
                            <a:rPr lang="cs-CZ" dirty="0"/>
                            <a:t>mega</a:t>
                          </a:r>
                        </a:p>
                      </a:txBody>
                      <a:tcPr anchor="ctr">
                        <a:lnL>
                          <a:noFill/>
                        </a:lnL>
                        <a:lnR>
                          <a:noFill/>
                        </a:lnR>
                        <a:lnT>
                          <a:noFill/>
                        </a:lnT>
                        <a:lnB>
                          <a:noFill/>
                        </a:lnB>
                        <a:noFill/>
                      </a:tcPr>
                    </a:tc>
                    <a:tc>
                      <a:txBody>
                        <a:bodyPr/>
                        <a:lstStyle/>
                        <a:p>
                          <a:pPr algn="ctr">
                            <a:buNone/>
                          </a:pPr>
                          <a:r>
                            <a:rPr lang="cs-CZ" b="1" dirty="0"/>
                            <a:t>M</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108333" b="-428333"/>
                          </a:stretch>
                        </a:blipFill>
                      </a:tcPr>
                    </a:tc>
                    <a:extLst>
                      <a:ext uri="{0D108BD9-81ED-4DB2-BD59-A6C34878D82A}">
                        <a16:rowId xmlns:a16="http://schemas.microsoft.com/office/drawing/2014/main" val="3724407534"/>
                      </a:ext>
                    </a:extLst>
                  </a:tr>
                  <a:tr h="365760">
                    <a:tc>
                      <a:txBody>
                        <a:bodyPr/>
                        <a:lstStyle/>
                        <a:p>
                          <a:pPr algn="ctr">
                            <a:buNone/>
                          </a:pPr>
                          <a:r>
                            <a:rPr lang="cs-CZ" dirty="0"/>
                            <a:t>giga</a:t>
                          </a:r>
                        </a:p>
                      </a:txBody>
                      <a:tcPr anchor="ctr">
                        <a:lnL>
                          <a:noFill/>
                        </a:lnL>
                        <a:lnR>
                          <a:noFill/>
                        </a:lnR>
                        <a:lnT>
                          <a:noFill/>
                        </a:lnT>
                        <a:lnB>
                          <a:noFill/>
                        </a:lnB>
                        <a:noFill/>
                      </a:tcPr>
                    </a:tc>
                    <a:tc>
                      <a:txBody>
                        <a:bodyPr/>
                        <a:lstStyle/>
                        <a:p>
                          <a:pPr algn="ctr">
                            <a:buNone/>
                          </a:pPr>
                          <a:r>
                            <a:rPr lang="cs-CZ" b="1"/>
                            <a:t>G</a:t>
                          </a:r>
                          <a:endParaRPr lang="cs-CZ"/>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208333" b="-328333"/>
                          </a:stretch>
                        </a:blipFill>
                      </a:tcPr>
                    </a:tc>
                    <a:extLst>
                      <a:ext uri="{0D108BD9-81ED-4DB2-BD59-A6C34878D82A}">
                        <a16:rowId xmlns:a16="http://schemas.microsoft.com/office/drawing/2014/main" val="3398767259"/>
                      </a:ext>
                    </a:extLst>
                  </a:tr>
                  <a:tr h="365760">
                    <a:tc>
                      <a:txBody>
                        <a:bodyPr/>
                        <a:lstStyle/>
                        <a:p>
                          <a:pPr algn="ctr">
                            <a:buNone/>
                          </a:pPr>
                          <a:r>
                            <a:rPr lang="cs-CZ" dirty="0" err="1"/>
                            <a:t>tera</a:t>
                          </a:r>
                          <a:endParaRPr lang="cs-CZ" dirty="0"/>
                        </a:p>
                      </a:txBody>
                      <a:tcPr anchor="ctr">
                        <a:lnL>
                          <a:noFill/>
                        </a:lnL>
                        <a:lnR>
                          <a:noFill/>
                        </a:lnR>
                        <a:lnT>
                          <a:noFill/>
                        </a:lnT>
                        <a:lnB>
                          <a:noFill/>
                        </a:lnB>
                        <a:noFill/>
                      </a:tcPr>
                    </a:tc>
                    <a:tc>
                      <a:txBody>
                        <a:bodyPr/>
                        <a:lstStyle/>
                        <a:p>
                          <a:pPr algn="ctr">
                            <a:buNone/>
                          </a:pPr>
                          <a:r>
                            <a:rPr lang="cs-CZ" b="1" dirty="0"/>
                            <a:t>T</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308333" b="-228333"/>
                          </a:stretch>
                        </a:blipFill>
                      </a:tcPr>
                    </a:tc>
                    <a:extLst>
                      <a:ext uri="{0D108BD9-81ED-4DB2-BD59-A6C34878D82A}">
                        <a16:rowId xmlns:a16="http://schemas.microsoft.com/office/drawing/2014/main" val="1519845159"/>
                      </a:ext>
                    </a:extLst>
                  </a:tr>
                  <a:tr h="368808">
                    <a:tc>
                      <a:txBody>
                        <a:bodyPr/>
                        <a:lstStyle/>
                        <a:p>
                          <a:pPr algn="ctr">
                            <a:buNone/>
                          </a:pPr>
                          <a:r>
                            <a:rPr lang="cs-CZ"/>
                            <a:t>peta</a:t>
                          </a:r>
                        </a:p>
                      </a:txBody>
                      <a:tcPr anchor="ctr">
                        <a:lnL>
                          <a:noFill/>
                        </a:lnL>
                        <a:lnR>
                          <a:noFill/>
                        </a:lnR>
                        <a:lnT>
                          <a:noFill/>
                        </a:lnT>
                        <a:lnB>
                          <a:noFill/>
                        </a:lnB>
                        <a:noFill/>
                      </a:tcPr>
                    </a:tc>
                    <a:tc>
                      <a:txBody>
                        <a:bodyPr/>
                        <a:lstStyle/>
                        <a:p>
                          <a:pPr algn="ctr">
                            <a:buNone/>
                          </a:pPr>
                          <a:r>
                            <a:rPr lang="cs-CZ" b="1" dirty="0"/>
                            <a:t>P</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401639" b="-124590"/>
                          </a:stretch>
                        </a:blipFill>
                      </a:tcPr>
                    </a:tc>
                    <a:extLst>
                      <a:ext uri="{0D108BD9-81ED-4DB2-BD59-A6C34878D82A}">
                        <a16:rowId xmlns:a16="http://schemas.microsoft.com/office/drawing/2014/main" val="4260747185"/>
                      </a:ext>
                    </a:extLst>
                  </a:tr>
                  <a:tr h="365760">
                    <a:tc>
                      <a:txBody>
                        <a:bodyPr/>
                        <a:lstStyle/>
                        <a:p>
                          <a:pPr algn="ctr">
                            <a:buNone/>
                          </a:pPr>
                          <a:r>
                            <a:rPr lang="cs-CZ"/>
                            <a:t>exa</a:t>
                          </a:r>
                        </a:p>
                      </a:txBody>
                      <a:tcPr anchor="ctr">
                        <a:lnL>
                          <a:noFill/>
                        </a:lnL>
                        <a:lnR>
                          <a:noFill/>
                        </a:lnR>
                        <a:lnT>
                          <a:noFill/>
                        </a:lnT>
                        <a:lnB>
                          <a:noFill/>
                        </a:lnB>
                        <a:noFill/>
                      </a:tcPr>
                    </a:tc>
                    <a:tc>
                      <a:txBody>
                        <a:bodyPr/>
                        <a:lstStyle/>
                        <a:p>
                          <a:pPr algn="ctr">
                            <a:buNone/>
                          </a:pPr>
                          <a:r>
                            <a:rPr lang="cs-CZ" b="1" dirty="0"/>
                            <a:t>E</a:t>
                          </a:r>
                          <a:endParaRPr lang="cs-CZ" dirty="0"/>
                        </a:p>
                      </a:txBody>
                      <a:tcPr anchor="ctr">
                        <a:lnL>
                          <a:noFill/>
                        </a:lnL>
                        <a:lnR>
                          <a:noFill/>
                        </a:lnR>
                        <a:lnT>
                          <a:noFill/>
                        </a:lnT>
                        <a:lnB>
                          <a:noFill/>
                        </a:lnB>
                        <a:noFill/>
                      </a:tcPr>
                    </a:tc>
                    <a:tc>
                      <a:txBody>
                        <a:bodyPr/>
                        <a:lstStyle/>
                        <a:p>
                          <a:endParaRPr lang="cs-CZ"/>
                        </a:p>
                      </a:txBody>
                      <a:tcPr anchor="ctr">
                        <a:lnL>
                          <a:noFill/>
                        </a:lnL>
                        <a:lnR>
                          <a:noFill/>
                        </a:lnR>
                        <a:lnT>
                          <a:noFill/>
                        </a:lnT>
                        <a:lnB>
                          <a:noFill/>
                        </a:lnB>
                        <a:blipFill>
                          <a:blip r:embed="rId5"/>
                          <a:stretch>
                            <a:fillRect l="-113087" t="-510000" b="-26667"/>
                          </a:stretch>
                        </a:blipFill>
                      </a:tcPr>
                    </a:tc>
                    <a:extLst>
                      <a:ext uri="{0D108BD9-81ED-4DB2-BD59-A6C34878D82A}">
                        <a16:rowId xmlns:a16="http://schemas.microsoft.com/office/drawing/2014/main" val="3493766927"/>
                      </a:ext>
                    </a:extLst>
                  </a:tr>
                </a:tbl>
              </a:graphicData>
            </a:graphic>
          </p:graphicFrame>
        </mc:Fallback>
      </mc:AlternateContent>
      <p:sp>
        <p:nvSpPr>
          <p:cNvPr id="14" name="TextovéPole 13">
            <a:extLst>
              <a:ext uri="{FF2B5EF4-FFF2-40B4-BE49-F238E27FC236}">
                <a16:creationId xmlns:a16="http://schemas.microsoft.com/office/drawing/2014/main" id="{3FF7D660-53BE-AC66-0B62-E0DA50A98BF3}"/>
              </a:ext>
            </a:extLst>
          </p:cNvPr>
          <p:cNvSpPr txBox="1"/>
          <p:nvPr/>
        </p:nvSpPr>
        <p:spPr>
          <a:xfrm>
            <a:off x="6819129" y="3379999"/>
            <a:ext cx="3441138" cy="369332"/>
          </a:xfrm>
          <a:prstGeom prst="rect">
            <a:avLst/>
          </a:prstGeom>
          <a:noFill/>
        </p:spPr>
        <p:txBody>
          <a:bodyPr wrap="square">
            <a:spAutoFit/>
          </a:bodyPr>
          <a:lstStyle/>
          <a:p>
            <a:r>
              <a:rPr lang="pl-PL" dirty="0"/>
              <a:t>Desítkové předpony od kilo po exa</a:t>
            </a:r>
            <a:endParaRPr lang="cs-CZ" dirty="0"/>
          </a:p>
        </p:txBody>
      </p:sp>
      <p:pic>
        <p:nvPicPr>
          <p:cNvPr id="16" name="Obrázek 15">
            <a:hlinkClick r:id="rId6" action="ppaction://hlinksldjump"/>
            <a:extLst>
              <a:ext uri="{FF2B5EF4-FFF2-40B4-BE49-F238E27FC236}">
                <a16:creationId xmlns:a16="http://schemas.microsoft.com/office/drawing/2014/main" id="{E8169C34-9499-A1EA-0B2B-3A00D8F5105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434669" y="6189846"/>
            <a:ext cx="562500" cy="554187"/>
          </a:xfrm>
          <a:prstGeom prst="rect">
            <a:avLst/>
          </a:prstGeom>
        </p:spPr>
      </p:pic>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55BCA78B-9293-9FB4-D117-12AB79F55048}"/>
                  </a:ext>
                </a:extLst>
              </p:cNvPr>
              <p:cNvSpPr txBox="1"/>
              <p:nvPr/>
            </p:nvSpPr>
            <p:spPr>
              <a:xfrm>
                <a:off x="1632006" y="3358538"/>
                <a:ext cx="3933907" cy="2588401"/>
              </a:xfrm>
              <a:prstGeom prst="rect">
                <a:avLst/>
              </a:prstGeom>
              <a:noFill/>
            </p:spPr>
            <p:txBody>
              <a:bodyPr wrap="square">
                <a:spAutoFit/>
              </a:bodyPr>
              <a:lstStyle/>
              <a:p>
                <a:pPr>
                  <a:buNone/>
                </a:pPr>
                <a:r>
                  <a:rPr lang="cs-CZ" dirty="0"/>
                  <a:t>Dvojkové jednotky postupují takto:</a:t>
                </a:r>
              </a:p>
              <a:p>
                <a:pPr>
                  <a:buNone/>
                </a:pPr>
                <a:endParaRPr lang="cs-CZ" sz="600" dirty="0"/>
              </a:p>
              <a:p>
                <a:pPr>
                  <a:buNone/>
                </a:pPr>
                <a:r>
                  <a:rPr lang="cs-CZ" dirty="0" err="1"/>
                  <a:t>k</a:t>
                </a:r>
                <a:r>
                  <a:rPr lang="cs-CZ" b="0" dirty="0" err="1"/>
                  <a:t>ibibajt</a:t>
                </a:r>
                <a:r>
                  <a:rPr lang="cs-CZ" b="0" dirty="0"/>
                  <a:t>        </a:t>
                </a:r>
                <a14:m>
                  <m:oMath xmlns:m="http://schemas.openxmlformats.org/officeDocument/2006/math">
                    <m:r>
                      <m:rPr>
                        <m:sty m:val="p"/>
                      </m:rPr>
                      <a:rPr lang="cs-CZ" b="0" i="0" smtClean="0">
                        <a:latin typeface="Cambria Math" panose="02040503050406030204" pitchFamily="18" charset="0"/>
                      </a:rPr>
                      <m:t>KiB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10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b="0" dirty="0"/>
              </a:p>
              <a:p>
                <a:pPr>
                  <a:buNone/>
                </a:pPr>
                <a:endParaRPr lang="cs-CZ" sz="600" dirty="0"/>
              </a:p>
              <a:p>
                <a:pPr>
                  <a:buNone/>
                </a:pPr>
                <a:r>
                  <a:rPr lang="cs-CZ" b="0" dirty="0" err="1"/>
                  <a:t>mebibajt</a:t>
                </a:r>
                <a:r>
                  <a:rPr lang="cs-CZ" b="0" dirty="0"/>
                  <a:t>     </a:t>
                </a:r>
                <a14:m>
                  <m:oMath xmlns:m="http://schemas.openxmlformats.org/officeDocument/2006/math">
                    <m:r>
                      <m:rPr>
                        <m:sty m:val="p"/>
                      </m:rPr>
                      <a:rPr lang="cs-CZ" b="0" i="0" smtClean="0">
                        <a:latin typeface="Cambria Math" panose="02040503050406030204" pitchFamily="18" charset="0"/>
                      </a:rPr>
                      <m:t>MiB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20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b="0" dirty="0"/>
              </a:p>
              <a:p>
                <a:pPr>
                  <a:buNone/>
                </a:pPr>
                <a:endParaRPr lang="cs-CZ" sz="600" dirty="0"/>
              </a:p>
              <a:p>
                <a:pPr>
                  <a:buNone/>
                </a:pPr>
                <a:r>
                  <a:rPr lang="cs-CZ" b="0" dirty="0" err="1"/>
                  <a:t>gibibajt</a:t>
                </a:r>
                <a:r>
                  <a:rPr lang="cs-CZ" b="0" dirty="0"/>
                  <a:t>       </a:t>
                </a:r>
                <a14:m>
                  <m:oMath xmlns:m="http://schemas.openxmlformats.org/officeDocument/2006/math">
                    <m:r>
                      <m:rPr>
                        <m:sty m:val="p"/>
                      </m:rPr>
                      <a:rPr lang="cs-CZ" b="0" i="0" smtClean="0">
                        <a:latin typeface="Cambria Math" panose="02040503050406030204" pitchFamily="18" charset="0"/>
                      </a:rPr>
                      <m:t>GiB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30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dirty="0"/>
              </a:p>
              <a:p>
                <a:pPr>
                  <a:buNone/>
                </a:pPr>
                <a:endParaRPr lang="cs-CZ" sz="600" dirty="0"/>
              </a:p>
              <a:p>
                <a:pPr>
                  <a:buNone/>
                </a:pPr>
                <a:r>
                  <a:rPr lang="cs-CZ" dirty="0" err="1"/>
                  <a:t>t</a:t>
                </a:r>
                <a:r>
                  <a:rPr lang="cs-CZ" b="0" dirty="0" err="1"/>
                  <a:t>ebibajt</a:t>
                </a:r>
                <a:r>
                  <a:rPr lang="cs-CZ" b="0" dirty="0"/>
                  <a:t>      </a:t>
                </a:r>
                <a14:m>
                  <m:oMath xmlns:m="http://schemas.openxmlformats.org/officeDocument/2006/math">
                    <m:r>
                      <m:rPr>
                        <m:sty m:val="p"/>
                      </m:rPr>
                      <a:rPr lang="cs-CZ" b="0" i="0" smtClean="0">
                        <a:latin typeface="Cambria Math" panose="02040503050406030204" pitchFamily="18" charset="0"/>
                      </a:rPr>
                      <m:t>TiB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40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dirty="0"/>
              </a:p>
              <a:p>
                <a:pPr>
                  <a:buNone/>
                </a:pPr>
                <a:endParaRPr lang="cs-CZ" sz="600" dirty="0"/>
              </a:p>
              <a:p>
                <a:pPr>
                  <a:buNone/>
                </a:pPr>
                <a:r>
                  <a:rPr lang="cs-CZ" dirty="0" err="1"/>
                  <a:t>p</a:t>
                </a:r>
                <a:r>
                  <a:rPr lang="cs-CZ" b="0" dirty="0" err="1"/>
                  <a:t>ebibajt</a:t>
                </a:r>
                <a:r>
                  <a:rPr lang="cs-CZ" b="0" dirty="0"/>
                  <a:t>      </a:t>
                </a:r>
                <a14:m>
                  <m:oMath xmlns:m="http://schemas.openxmlformats.org/officeDocument/2006/math">
                    <m:r>
                      <m:rPr>
                        <m:sty m:val="p"/>
                      </m:rPr>
                      <a:rPr lang="cs-CZ" b="0" i="0" smtClean="0">
                        <a:latin typeface="Cambria Math" panose="02040503050406030204" pitchFamily="18" charset="0"/>
                      </a:rPr>
                      <m:t>PiB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50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dirty="0"/>
              </a:p>
              <a:p>
                <a:pPr>
                  <a:buNone/>
                </a:pPr>
                <a:endParaRPr lang="cs-CZ" sz="600" dirty="0"/>
              </a:p>
              <a:p>
                <a:pPr>
                  <a:buNone/>
                </a:pPr>
                <a:r>
                  <a:rPr lang="cs-CZ" b="0" dirty="0" err="1"/>
                  <a:t>exibajt</a:t>
                </a:r>
                <a:r>
                  <a:rPr lang="cs-CZ" b="0" dirty="0"/>
                  <a:t>         </a:t>
                </a:r>
                <a14:m>
                  <m:oMath xmlns:m="http://schemas.openxmlformats.org/officeDocument/2006/math">
                    <m:r>
                      <m:rPr>
                        <m:sty m:val="p"/>
                      </m:rPr>
                      <a:rPr lang="cs-CZ" b="0" i="0" smtClean="0">
                        <a:latin typeface="Cambria Math" panose="02040503050406030204" pitchFamily="18" charset="0"/>
                      </a:rPr>
                      <m:t>EiB</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60</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B</m:t>
                    </m:r>
                  </m:oMath>
                </a14:m>
                <a:endParaRPr lang="cs-CZ" dirty="0"/>
              </a:p>
            </p:txBody>
          </p:sp>
        </mc:Choice>
        <mc:Fallback xmlns="">
          <p:sp>
            <p:nvSpPr>
              <p:cNvPr id="18" name="TextovéPole 17">
                <a:extLst>
                  <a:ext uri="{FF2B5EF4-FFF2-40B4-BE49-F238E27FC236}">
                    <a16:creationId xmlns:a16="http://schemas.microsoft.com/office/drawing/2014/main" id="{55BCA78B-9293-9FB4-D117-12AB79F55048}"/>
                  </a:ext>
                </a:extLst>
              </p:cNvPr>
              <p:cNvSpPr txBox="1">
                <a:spLocks noRot="1" noChangeAspect="1" noMove="1" noResize="1" noEditPoints="1" noAdjustHandles="1" noChangeArrowheads="1" noChangeShapeType="1" noTextEdit="1"/>
              </p:cNvSpPr>
              <p:nvPr/>
            </p:nvSpPr>
            <p:spPr>
              <a:xfrm>
                <a:off x="1632006" y="3358538"/>
                <a:ext cx="3933907" cy="2588401"/>
              </a:xfrm>
              <a:prstGeom prst="rect">
                <a:avLst/>
              </a:prstGeom>
              <a:blipFill>
                <a:blip r:embed="rId8"/>
                <a:stretch>
                  <a:fillRect l="-1395" t="-1412" b="-2824"/>
                </a:stretch>
              </a:blipFill>
            </p:spPr>
            <p:txBody>
              <a:bodyPr/>
              <a:lstStyle/>
              <a:p>
                <a:r>
                  <a:rPr lang="cs-CZ">
                    <a:noFill/>
                  </a:rPr>
                  <a:t> </a:t>
                </a:r>
              </a:p>
            </p:txBody>
          </p:sp>
        </mc:Fallback>
      </mc:AlternateContent>
    </p:spTree>
    <p:extLst>
      <p:ext uri="{BB962C8B-B14F-4D97-AF65-F5344CB8AC3E}">
        <p14:creationId xmlns:p14="http://schemas.microsoft.com/office/powerpoint/2010/main" val="2715329311"/>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1059</TotalTime>
  <Words>2356</Words>
  <Application>Microsoft Office PowerPoint</Application>
  <PresentationFormat>Širokoúhlá obrazovka</PresentationFormat>
  <Paragraphs>490</Paragraphs>
  <Slides>16</Slides>
  <Notes>2</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16</vt:i4>
      </vt:variant>
    </vt:vector>
  </HeadingPairs>
  <TitlesOfParts>
    <vt:vector size="22" baseType="lpstr">
      <vt:lpstr>Arial</vt:lpstr>
      <vt:lpstr>Arial Unicode MS</vt:lpstr>
      <vt:lpstr>Calibri</vt:lpstr>
      <vt:lpstr>Calibri Light</vt:lpstr>
      <vt:lpstr>Cambria Math</vt:lpstr>
      <vt:lpstr>Motiv Office</vt:lpstr>
      <vt:lpstr>Dvoustavová logika a binární kódování IKT 105</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Karel Sixl</dc:creator>
  <cp:lastModifiedBy>Karel Sixl</cp:lastModifiedBy>
  <cp:revision>28</cp:revision>
  <dcterms:created xsi:type="dcterms:W3CDTF">2026-07-17T08:06:00Z</dcterms:created>
  <dcterms:modified xsi:type="dcterms:W3CDTF">2026-08-22T09:55:40Z</dcterms:modified>
</cp:coreProperties>
</file>