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Host Grotesk Medium" panose="020B0604020202020204" charset="-18"/>
      <p:regular r:id="rId18"/>
    </p:embeddedFont>
    <p:embeddedFont>
      <p:font typeface="Roboto" panose="02000000000000000000" pitchFamily="2" charset="0"/>
      <p:regular r:id="rId19"/>
      <p:bold r:id="rId20"/>
      <p:italic r:id="rId2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454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pn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358277"/>
            <a:ext cx="6366986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Tělesná teplota a vylučování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276011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průvodce fyziologickými procesy tělesné termoregulace a vylučovacích funkcí pro studenty medicíny a zdravotnický personál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51090"/>
            <a:ext cx="784991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Tělesná teplota – základní principy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16718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Termoregulace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3737610"/>
            <a:ext cx="6279356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Tělesná teplota představuje dynamickou rovnováhu mezi tvorbou tepla tkáněmi jako vedlejším produktem metabolismu a jeho ztrátami různými mechanismy. Teplo ztrácíme především vypařováním kůží a sliznicemi, respiračním traktem, prouděním a vedením do okolního prostředí.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5404485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Celý proces termoregulace je řízen a pečlivě udržován termoregulačním centrem v hypothalamu, který funguje jako tělesný termostat.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564874" y="316718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Dělení tělesné teploty</a:t>
            </a:r>
            <a:endParaRPr lang="en-US" sz="2300" dirty="0"/>
          </a:p>
        </p:txBody>
      </p:sp>
      <p:sp>
        <p:nvSpPr>
          <p:cNvPr id="7" name="Text 5"/>
          <p:cNvSpPr/>
          <p:nvPr/>
        </p:nvSpPr>
        <p:spPr>
          <a:xfrm>
            <a:off x="7564874" y="3737610"/>
            <a:ext cx="6279356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Teplota tělesného jádra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 měří v dutině hrudní a břišní. Stanovuje se především v resuscitační péči a při operacích v mimotělním oběhu, kde je klíčové znát přesnou tělesnou teplotu.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564874" y="4809173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Povrchová teplota těla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je běžně měřená teplota na povrchu těla, která je dostupnější pro rutinní měření.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66907"/>
            <a:ext cx="776549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Faktory ovlivňující tělesnou teplotu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1983819"/>
            <a:ext cx="4215289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68" y="2189798"/>
            <a:ext cx="595313" cy="595313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3479" y="2353389"/>
            <a:ext cx="267891" cy="2678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99768" y="29834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Denní doba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999768" y="3412688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Minimum mezi 4–6 hodinou ranní, maximum mezi 16–18 hodinou. Rozdíl činí několik desetin stupně, maximálně 1°C</a:t>
            </a:r>
            <a:endParaRPr lang="en-US" sz="1550" dirty="0"/>
          </a:p>
        </p:txBody>
      </p:sp>
      <p:sp>
        <p:nvSpPr>
          <p:cNvPr id="8" name="Shape 4"/>
          <p:cNvSpPr/>
          <p:nvPr/>
        </p:nvSpPr>
        <p:spPr>
          <a:xfrm>
            <a:off x="5207437" y="1983819"/>
            <a:ext cx="4215408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3415" y="2189798"/>
            <a:ext cx="595313" cy="595313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77126" y="2353389"/>
            <a:ext cx="267891" cy="2678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413415" y="29834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Věk pacienta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5413415" y="3412688"/>
            <a:ext cx="3803452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Malé děti snáze přijímají teplotu okolí, starší lidé mají horší kontrolu termoregulace</a:t>
            </a:r>
            <a:endParaRPr lang="en-US" sz="1550" dirty="0"/>
          </a:p>
        </p:txBody>
      </p:sp>
      <p:sp>
        <p:nvSpPr>
          <p:cNvPr id="13" name="Shape 7"/>
          <p:cNvSpPr/>
          <p:nvPr/>
        </p:nvSpPr>
        <p:spPr>
          <a:xfrm>
            <a:off x="9621203" y="1983819"/>
            <a:ext cx="4215289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27181" y="2189798"/>
            <a:ext cx="595313" cy="595313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90892" y="2353389"/>
            <a:ext cx="267891" cy="267891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827181" y="29834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Tělesná aktivita</a:t>
            </a:r>
            <a:endParaRPr lang="en-US" sz="1950" dirty="0"/>
          </a:p>
        </p:txBody>
      </p:sp>
      <p:sp>
        <p:nvSpPr>
          <p:cNvPr id="17" name="Text 9"/>
          <p:cNvSpPr/>
          <p:nvPr/>
        </p:nvSpPr>
        <p:spPr>
          <a:xfrm>
            <a:off x="9827181" y="3412688"/>
            <a:ext cx="380333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Zvýšená fyzická aktivita vede k produkci tepla svalovou prací</a:t>
            </a:r>
            <a:endParaRPr lang="en-US" sz="1550" dirty="0"/>
          </a:p>
        </p:txBody>
      </p:sp>
      <p:sp>
        <p:nvSpPr>
          <p:cNvPr id="18" name="Shape 10"/>
          <p:cNvSpPr/>
          <p:nvPr/>
        </p:nvSpPr>
        <p:spPr>
          <a:xfrm>
            <a:off x="793790" y="4734878"/>
            <a:ext cx="4215289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9768" y="4940856"/>
            <a:ext cx="595313" cy="595313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63479" y="5104448"/>
            <a:ext cx="267891" cy="267891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999768" y="573452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Hormony</a:t>
            </a:r>
            <a:endParaRPr lang="en-US" sz="1950" dirty="0"/>
          </a:p>
        </p:txBody>
      </p:sp>
      <p:sp>
        <p:nvSpPr>
          <p:cNvPr id="22" name="Text 12"/>
          <p:cNvSpPr/>
          <p:nvPr/>
        </p:nvSpPr>
        <p:spPr>
          <a:xfrm>
            <a:off x="999768" y="6163747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Změny během menstruačního cyklu, ovulace. Hyperthyreóza zrychluje metabolismus a zvyšuje produkci tepla</a:t>
            </a:r>
            <a:endParaRPr lang="en-US" sz="1550" dirty="0"/>
          </a:p>
        </p:txBody>
      </p:sp>
      <p:sp>
        <p:nvSpPr>
          <p:cNvPr id="23" name="Shape 13"/>
          <p:cNvSpPr/>
          <p:nvPr/>
        </p:nvSpPr>
        <p:spPr>
          <a:xfrm>
            <a:off x="5207437" y="4734878"/>
            <a:ext cx="4215408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4" name="Image 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13415" y="4940856"/>
            <a:ext cx="595313" cy="595313"/>
          </a:xfrm>
          <a:prstGeom prst="rect">
            <a:avLst/>
          </a:prstGeom>
        </p:spPr>
      </p:pic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577126" y="5104448"/>
            <a:ext cx="267891" cy="267891"/>
          </a:xfrm>
          <a:prstGeom prst="rect">
            <a:avLst/>
          </a:prstGeom>
        </p:spPr>
      </p:pic>
      <p:sp>
        <p:nvSpPr>
          <p:cNvPr id="26" name="Text 14"/>
          <p:cNvSpPr/>
          <p:nvPr/>
        </p:nvSpPr>
        <p:spPr>
          <a:xfrm>
            <a:off x="5413415" y="573452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Stres</a:t>
            </a:r>
            <a:endParaRPr lang="en-US" sz="1950" dirty="0"/>
          </a:p>
        </p:txBody>
      </p:sp>
      <p:sp>
        <p:nvSpPr>
          <p:cNvPr id="27" name="Text 15"/>
          <p:cNvSpPr/>
          <p:nvPr/>
        </p:nvSpPr>
        <p:spPr>
          <a:xfrm>
            <a:off x="5413415" y="6163747"/>
            <a:ext cx="3803452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Aktivuje sympatikus a zvyšuje tělesnou teplotu prostřednictvím neuroendokrinních mechanismů</a:t>
            </a:r>
            <a:endParaRPr lang="en-US" sz="1550" dirty="0"/>
          </a:p>
        </p:txBody>
      </p:sp>
      <p:sp>
        <p:nvSpPr>
          <p:cNvPr id="28" name="Shape 16"/>
          <p:cNvSpPr/>
          <p:nvPr/>
        </p:nvSpPr>
        <p:spPr>
          <a:xfrm>
            <a:off x="9621203" y="4734878"/>
            <a:ext cx="4215289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9" name="Image 10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827181" y="4940856"/>
            <a:ext cx="595313" cy="595313"/>
          </a:xfrm>
          <a:prstGeom prst="rect">
            <a:avLst/>
          </a:prstGeom>
        </p:spPr>
      </p:pic>
      <p:pic>
        <p:nvPicPr>
          <p:cNvPr id="30" name="Image 11" descr="preencoded.png"/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9990892" y="5104448"/>
            <a:ext cx="267891" cy="267891"/>
          </a:xfrm>
          <a:prstGeom prst="rect">
            <a:avLst/>
          </a:prstGeom>
        </p:spPr>
      </p:pic>
      <p:sp>
        <p:nvSpPr>
          <p:cNvPr id="31" name="Text 17"/>
          <p:cNvSpPr/>
          <p:nvPr/>
        </p:nvSpPr>
        <p:spPr>
          <a:xfrm>
            <a:off x="9827181" y="573452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Okolní prostředí</a:t>
            </a:r>
            <a:endParaRPr lang="en-US" sz="1950" dirty="0"/>
          </a:p>
        </p:txBody>
      </p:sp>
      <p:sp>
        <p:nvSpPr>
          <p:cNvPr id="32" name="Text 18"/>
          <p:cNvSpPr/>
          <p:nvPr/>
        </p:nvSpPr>
        <p:spPr>
          <a:xfrm>
            <a:off x="9827181" y="6163747"/>
            <a:ext cx="380333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Teplota a vlhkost okolního prostředí významně ovlivňují termoregulaci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70372"/>
            <a:ext cx="874942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Místa a metody měření tělesné teploty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087285"/>
            <a:ext cx="4215289" cy="2062282"/>
          </a:xfrm>
          <a:prstGeom prst="roundRect">
            <a:avLst>
              <a:gd name="adj" fmla="val 532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30" y="2087285"/>
            <a:ext cx="91440" cy="206228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83588" y="230850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 axile (podpaží)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083588" y="2737723"/>
            <a:ext cx="370427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Nejčastější metoda měření. Není vhodná pro kojence, malé děti a neklidné pacienty. Jednoduché a bezpečné měření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5207437" y="2087285"/>
            <a:ext cx="4215408" cy="2062282"/>
          </a:xfrm>
          <a:prstGeom prst="roundRect">
            <a:avLst>
              <a:gd name="adj" fmla="val 532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4577" y="2087285"/>
            <a:ext cx="91440" cy="206228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497235" y="230850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 rektu (konečníku)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497235" y="2737723"/>
            <a:ext cx="3704392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Možné v podstatě u kohokoli kromě pacientů s infekčním onemocněním střev a patologií v konečníku. Nejvíce odpovídá teplotě tělesného jádra</a:t>
            </a:r>
            <a:endParaRPr lang="en-US" sz="1550" dirty="0"/>
          </a:p>
        </p:txBody>
      </p:sp>
      <p:sp>
        <p:nvSpPr>
          <p:cNvPr id="11" name="Shape 7"/>
          <p:cNvSpPr/>
          <p:nvPr/>
        </p:nvSpPr>
        <p:spPr>
          <a:xfrm>
            <a:off x="9621203" y="2087285"/>
            <a:ext cx="4215289" cy="2062282"/>
          </a:xfrm>
          <a:prstGeom prst="roundRect">
            <a:avLst>
              <a:gd name="adj" fmla="val 532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8343" y="2087285"/>
            <a:ext cx="91440" cy="2062282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11001" y="2308503"/>
            <a:ext cx="252626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 ústech pod jazykem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9911001" y="2737723"/>
            <a:ext cx="370427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nás se nevžilo, hlavně v anglosaských zemích. Není vhodné pro děti, neklidné a zmateně pacienty</a:t>
            </a:r>
            <a:endParaRPr lang="en-US" sz="1550" dirty="0"/>
          </a:p>
        </p:txBody>
      </p:sp>
      <p:sp>
        <p:nvSpPr>
          <p:cNvPr id="15" name="Shape 10"/>
          <p:cNvSpPr/>
          <p:nvPr/>
        </p:nvSpPr>
        <p:spPr>
          <a:xfrm>
            <a:off x="793790" y="4347924"/>
            <a:ext cx="4215289" cy="1466969"/>
          </a:xfrm>
          <a:prstGeom prst="roundRect">
            <a:avLst>
              <a:gd name="adj" fmla="val 748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930" y="4347924"/>
            <a:ext cx="91440" cy="1466969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083588" y="4569143"/>
            <a:ext cx="30435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 pochvě – bazální teplota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1083588" y="4998363"/>
            <a:ext cx="370427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Používá se pro určení ovulace. Měří se ráno před opuštěním lůžka</a:t>
            </a:r>
            <a:endParaRPr lang="en-US" sz="1550" dirty="0"/>
          </a:p>
        </p:txBody>
      </p:sp>
      <p:sp>
        <p:nvSpPr>
          <p:cNvPr id="19" name="Shape 13"/>
          <p:cNvSpPr/>
          <p:nvPr/>
        </p:nvSpPr>
        <p:spPr>
          <a:xfrm>
            <a:off x="5207437" y="4347924"/>
            <a:ext cx="4215408" cy="1466969"/>
          </a:xfrm>
          <a:prstGeom prst="roundRect">
            <a:avLst>
              <a:gd name="adj" fmla="val 748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577" y="4347924"/>
            <a:ext cx="91440" cy="1466969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5497235" y="45691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 zevním zvukovodu</a:t>
            </a:r>
            <a:endParaRPr lang="en-US" sz="1950" dirty="0"/>
          </a:p>
        </p:txBody>
      </p:sp>
      <p:sp>
        <p:nvSpPr>
          <p:cNvPr id="22" name="Text 15"/>
          <p:cNvSpPr/>
          <p:nvPr/>
        </p:nvSpPr>
        <p:spPr>
          <a:xfrm>
            <a:off x="5497235" y="4998363"/>
            <a:ext cx="370439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Digitálním teploměrem. Běžně na akutním příjmu a u dětí. Rychlá a pohodlná metoda</a:t>
            </a:r>
            <a:endParaRPr lang="en-US" sz="1550" dirty="0"/>
          </a:p>
        </p:txBody>
      </p:sp>
      <p:sp>
        <p:nvSpPr>
          <p:cNvPr id="23" name="Shape 16"/>
          <p:cNvSpPr/>
          <p:nvPr/>
        </p:nvSpPr>
        <p:spPr>
          <a:xfrm>
            <a:off x="793790" y="6038136"/>
            <a:ext cx="13042821" cy="1120973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148" y="6325791"/>
            <a:ext cx="248007" cy="198358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1438513" y="6286024"/>
            <a:ext cx="1219973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Naměřená hodnota tělesné teploty závisí na místu měření! V zásadě teplota v rektu je o 0,5°C vyšší než v axile, a proto se „odečítá".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51967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teploměrů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2568059"/>
            <a:ext cx="2169200" cy="9304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Lékařský maximální teploměr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93790" y="3696891"/>
            <a:ext cx="2169200" cy="1785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Rtuťový teploměr, kde rtuťový sloupec po ukončení měření zůstává na maximální naměřené teplotě. Klasický typ teploměru.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3454718" y="2568059"/>
            <a:ext cx="216920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Rychloběžka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3454718" y="3076575"/>
            <a:ext cx="2169200" cy="2083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Rektální rtuťový teploměr pro děti. Teplotu je nutné odečíst ještě při zavedení v rektu, protože v zevním prostředí rtuťový sloupec klesá.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115645" y="2568059"/>
            <a:ext cx="224956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Digitální teploměry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6115645" y="3076575"/>
            <a:ext cx="2249567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 měření v zevním zvukovodu, v rektu, na čele a dalších místech. Moderní, rychlé a bezpečné.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793790" y="5884664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hospitalizovaných pacientů se tělesná teplota měří 2× denně – v době ranního teplotního minima a podvečerního maxima. Hodnoty se pečlivě zaznamenávají do teplotní tabulky.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23348"/>
            <a:ext cx="7278886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Klasifikace změn tělesné teploty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040261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354586"/>
            <a:ext cx="4215289" cy="228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34994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Hypotermie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928705"/>
            <a:ext cx="421528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Snížená tělesná teplota pod 36°C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207437" y="3040261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437" y="3354586"/>
            <a:ext cx="4215408" cy="228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07437" y="34994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Normotermie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207437" y="3928705"/>
            <a:ext cx="421540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fyziologická teplota v axile 36,0–36,9°C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9621203" y="3040261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1203" y="3374469"/>
            <a:ext cx="4215289" cy="228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621203" y="34994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Subfebrilie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9621203" y="3928705"/>
            <a:ext cx="421528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Zvýšená tělesná teplota 37,0–37,9°C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793790" y="4871204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5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165765"/>
            <a:ext cx="6422112" cy="228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93790" y="533042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Febrilie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793790" y="5759648"/>
            <a:ext cx="642211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Horečka, teplota vyšší než 38°C</a:t>
            </a:r>
            <a:endParaRPr lang="en-US" sz="1550" dirty="0"/>
          </a:p>
        </p:txBody>
      </p:sp>
      <p:sp>
        <p:nvSpPr>
          <p:cNvPr id="19" name="Text 13"/>
          <p:cNvSpPr/>
          <p:nvPr/>
        </p:nvSpPr>
        <p:spPr>
          <a:xfrm>
            <a:off x="7414260" y="4871204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05</a:t>
            </a:r>
            <a:endParaRPr lang="en-US" sz="15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260" y="5165765"/>
            <a:ext cx="6422231" cy="2286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7414260" y="533042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Hyperpyrexie</a:t>
            </a:r>
            <a:endParaRPr lang="en-US" sz="1950" dirty="0"/>
          </a:p>
        </p:txBody>
      </p:sp>
      <p:sp>
        <p:nvSpPr>
          <p:cNvPr id="22" name="Text 15"/>
          <p:cNvSpPr/>
          <p:nvPr/>
        </p:nvSpPr>
        <p:spPr>
          <a:xfrm>
            <a:off x="7414260" y="5759648"/>
            <a:ext cx="64222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Vysoká horečka, teplota vyšší než 40°C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21274"/>
            <a:ext cx="907780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Horečka – důležitý diagnostický příznak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73736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horečky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3307794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Zánětlivá onemocnění infekční i neinfekční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674864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Očkování a imunizační reakce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041934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Nekróza a zhmoždění tkání (například u infarktu myokardu)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4409003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Onemocnění mozku – infekce, krvácení, úrazy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4776073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Nádorová onemocnění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143143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Zvýšení teploty okolí – úpal, přehřátí nevhodným oblečením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93790" y="5619393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Horečka je důležitý nespecifický příznak onemocnění!</a:t>
            </a:r>
            <a:endParaRPr lang="en-US" sz="155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543" y="2762250"/>
            <a:ext cx="4926568" cy="362283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94291"/>
            <a:ext cx="883574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Mechanismus vzniku a průběh horečky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011204"/>
            <a:ext cx="992267" cy="119074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84415" y="220956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Působení cytokinů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1984415" y="2638782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Působením cytokinů dochází k přenastavení požadované teploty v termoregulačním centru v hypothalamu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201948"/>
            <a:ext cx="992267" cy="142124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984415" y="340030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Vzestup teploty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1984415" y="3829526"/>
            <a:ext cx="1185219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Organismus produkuje teplo zrychlením metabolismu, periferní vazokonstrikcí, redistribucí krve do vnitřních orgánů, svalovým třesem – zimnice, třesavka. Energeticky velmi náročný proces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623197"/>
            <a:ext cx="992267" cy="119074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984415" y="48215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Vrchol horečky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1984415" y="5250775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malých dětí do 5 let se mohou vyskytnout febrilní křeče (klonické). Zatěžuje kardiovaskulární aparát</a:t>
            </a:r>
            <a:endParaRPr lang="en-US" sz="15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813941"/>
            <a:ext cx="992267" cy="142124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984415" y="601229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Pokles teploty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1984415" y="6441519"/>
            <a:ext cx="1185219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Teplota klesá sáláním (rozpálení tváře) a vypařováním (pocením). Velká ztráta tekutin – dospělý člověk musí vypít 2500–3000 ml tekutin s minerály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65798"/>
            <a:ext cx="7556421" cy="11163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Snižování horečky a typy horečnatých stavů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793790" y="1853565"/>
            <a:ext cx="3134082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Zásady snižování horečky</a:t>
            </a:r>
            <a:endParaRPr lang="en-US" sz="2100" dirty="0"/>
          </a:p>
        </p:txBody>
      </p:sp>
      <p:sp>
        <p:nvSpPr>
          <p:cNvPr id="5" name="Shape 2"/>
          <p:cNvSpPr/>
          <p:nvPr/>
        </p:nvSpPr>
        <p:spPr>
          <a:xfrm>
            <a:off x="793790" y="2456259"/>
            <a:ext cx="7556421" cy="1009055"/>
          </a:xfrm>
          <a:prstGeom prst="roundRect">
            <a:avLst>
              <a:gd name="adj" fmla="val 7435"/>
            </a:avLst>
          </a:prstGeom>
          <a:solidFill>
            <a:srgbClr val="C6E4EB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383" y="2713673"/>
            <a:ext cx="223242" cy="17859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74219" y="2679502"/>
            <a:ext cx="6797397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Horečka je důležitou součástí obranných pochodů. Zvýšenou teplotu nesnižujeme, horečku nad 38°C ano. Nikdy nesnižujeme teplotu o více než 2°C!</a:t>
            </a:r>
            <a:endParaRPr lang="en-US" sz="1400" dirty="0"/>
          </a:p>
        </p:txBody>
      </p:sp>
      <p:sp>
        <p:nvSpPr>
          <p:cNvPr id="8" name="Text 4"/>
          <p:cNvSpPr/>
          <p:nvPr/>
        </p:nvSpPr>
        <p:spPr>
          <a:xfrm>
            <a:off x="793790" y="3844766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Fyzikální metody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793790" y="4302323"/>
            <a:ext cx="356032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Studený zábal na hrudník a břicho</a:t>
            </a:r>
            <a:endParaRPr lang="en-US" sz="1400" dirty="0"/>
          </a:p>
        </p:txBody>
      </p:sp>
      <p:sp>
        <p:nvSpPr>
          <p:cNvPr id="10" name="Text 6"/>
          <p:cNvSpPr/>
          <p:nvPr/>
        </p:nvSpPr>
        <p:spPr>
          <a:xfrm>
            <a:off x="793790" y="4632722"/>
            <a:ext cx="356032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Ledové kostky na třísla</a:t>
            </a:r>
            <a:endParaRPr lang="en-US" sz="1400" dirty="0"/>
          </a:p>
        </p:txBody>
      </p:sp>
      <p:sp>
        <p:nvSpPr>
          <p:cNvPr id="11" name="Text 7"/>
          <p:cNvSpPr/>
          <p:nvPr/>
        </p:nvSpPr>
        <p:spPr>
          <a:xfrm>
            <a:off x="793790" y="4963120"/>
            <a:ext cx="356032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Koupel ve vlažné vodě (asi 29°C)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793790" y="5293519"/>
            <a:ext cx="356032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Sprchování studenou vodou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793790" y="5623917"/>
            <a:ext cx="356032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Popíjení chladných nápojů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4797504" y="3844766"/>
            <a:ext cx="2458641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Farmakologické metody</a:t>
            </a:r>
            <a:endParaRPr lang="en-US" sz="1750" dirty="0"/>
          </a:p>
        </p:txBody>
      </p:sp>
      <p:sp>
        <p:nvSpPr>
          <p:cNvPr id="15" name="Text 11"/>
          <p:cNvSpPr/>
          <p:nvPr/>
        </p:nvSpPr>
        <p:spPr>
          <a:xfrm>
            <a:off x="4797504" y="4302323"/>
            <a:ext cx="3560326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Paracetamol a Ibuprofen jsou nejčastěji používané antipyretické léky</a:t>
            </a:r>
            <a:endParaRPr lang="en-US" sz="1400" dirty="0"/>
          </a:p>
        </p:txBody>
      </p:sp>
      <p:sp>
        <p:nvSpPr>
          <p:cNvPr id="16" name="Text 12"/>
          <p:cNvSpPr/>
          <p:nvPr/>
        </p:nvSpPr>
        <p:spPr>
          <a:xfrm>
            <a:off x="4797504" y="501669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horečky</a:t>
            </a:r>
            <a:endParaRPr lang="en-US" sz="1750" dirty="0"/>
          </a:p>
        </p:txBody>
      </p:sp>
      <p:sp>
        <p:nvSpPr>
          <p:cNvPr id="17" name="Text 13"/>
          <p:cNvSpPr/>
          <p:nvPr/>
        </p:nvSpPr>
        <p:spPr>
          <a:xfrm>
            <a:off x="4797504" y="5474256"/>
            <a:ext cx="3560326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Setrvalá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(febris continua) – neklesá pod 38°C</a:t>
            </a:r>
            <a:endParaRPr lang="en-US" sz="1400" dirty="0"/>
          </a:p>
        </p:txBody>
      </p:sp>
      <p:sp>
        <p:nvSpPr>
          <p:cNvPr id="18" name="Text 14"/>
          <p:cNvSpPr/>
          <p:nvPr/>
        </p:nvSpPr>
        <p:spPr>
          <a:xfrm>
            <a:off x="4797504" y="6170771"/>
            <a:ext cx="3560326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Opadávající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(remittens) – rozdíl min/max &gt;1°C</a:t>
            </a:r>
            <a:endParaRPr lang="en-US" sz="1400" dirty="0"/>
          </a:p>
        </p:txBody>
      </p:sp>
      <p:sp>
        <p:nvSpPr>
          <p:cNvPr id="19" name="Text 15"/>
          <p:cNvSpPr/>
          <p:nvPr/>
        </p:nvSpPr>
        <p:spPr>
          <a:xfrm>
            <a:off x="4797504" y="6867287"/>
            <a:ext cx="3560326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Střídavá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(intermittens) – při septických stavech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30818"/>
            <a:ext cx="847748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Hypotermie – snížená tělesná teplota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971794"/>
            <a:ext cx="4926568" cy="520362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12086" y="194691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hypotermie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6212086" y="2517338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Snížená tělesná teplota pod 36°C může být: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212086" y="2993588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Krátkodobý úkaz po velké ztrátě krve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6212086" y="3360658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Příznak při jaterním selhání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212086" y="3727728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šoku – velmi důležitý varovný příznak!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6212086" y="4203978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Hypotermie je závažný stav vyžadující okamžitou lékařskou pozornost, zejména když se vyskytuje v kontextu šoku nebo masivní krevní ztráty.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07175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Vylučování moče – základní pojmy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793790" y="3042642"/>
            <a:ext cx="7556421" cy="1741884"/>
          </a:xfrm>
          <a:prstGeom prst="roundRect">
            <a:avLst>
              <a:gd name="adj" fmla="val 6299"/>
            </a:avLst>
          </a:prstGeom>
          <a:solidFill>
            <a:srgbClr val="FAF9F5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019782"/>
            <a:ext cx="7556421" cy="9144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344" y="2744986"/>
            <a:ext cx="595313" cy="595313"/>
          </a:xfrm>
          <a:prstGeom prst="rect">
            <a:avLst/>
          </a:prstGeom>
        </p:spPr>
      </p:pic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52938" y="2923580"/>
            <a:ext cx="238125" cy="238125"/>
          </a:xfrm>
          <a:prstGeom prst="rect">
            <a:avLst/>
          </a:prstGeom>
        </p:spPr>
      </p:pic>
      <p:sp>
        <p:nvSpPr>
          <p:cNvPr id="8" name="Text 2"/>
          <p:cNvSpPr/>
          <p:nvPr/>
        </p:nvSpPr>
        <p:spPr>
          <a:xfrm>
            <a:off x="1015008" y="353877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Mikce</a:t>
            </a:r>
            <a:endParaRPr lang="en-US" sz="1950" dirty="0"/>
          </a:p>
        </p:txBody>
      </p:sp>
      <p:sp>
        <p:nvSpPr>
          <p:cNvPr id="9" name="Text 3"/>
          <p:cNvSpPr/>
          <p:nvPr/>
        </p:nvSpPr>
        <p:spPr>
          <a:xfrm>
            <a:off x="1015008" y="3967996"/>
            <a:ext cx="711398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Močení, vyprázdnění močového měchýře. Do jisté míry volní akt vyžadující součinnost hladkého a příčně pruhovaného svalstva</a:t>
            </a:r>
            <a:endParaRPr lang="en-US" sz="1550" dirty="0"/>
          </a:p>
        </p:txBody>
      </p:sp>
      <p:sp>
        <p:nvSpPr>
          <p:cNvPr id="10" name="Shape 4"/>
          <p:cNvSpPr/>
          <p:nvPr/>
        </p:nvSpPr>
        <p:spPr>
          <a:xfrm>
            <a:off x="793790" y="5280541"/>
            <a:ext cx="7556421" cy="1741884"/>
          </a:xfrm>
          <a:prstGeom prst="roundRect">
            <a:avLst>
              <a:gd name="adj" fmla="val 6299"/>
            </a:avLst>
          </a:prstGeom>
          <a:solidFill>
            <a:srgbClr val="FAF9F5"/>
          </a:solidFill>
          <a:ln/>
        </p:spPr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257681"/>
            <a:ext cx="7556421" cy="91440"/>
          </a:xfrm>
          <a:prstGeom prst="rect">
            <a:avLst/>
          </a:prstGeom>
        </p:spPr>
      </p:pic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344" y="4982885"/>
            <a:ext cx="595313" cy="595313"/>
          </a:xfrm>
          <a:prstGeom prst="rect">
            <a:avLst/>
          </a:prstGeom>
        </p:spPr>
      </p:pic>
      <p:pic>
        <p:nvPicPr>
          <p:cNvPr id="13" name="Image 6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52938" y="5161478"/>
            <a:ext cx="238125" cy="238125"/>
          </a:xfrm>
          <a:prstGeom prst="rect">
            <a:avLst/>
          </a:prstGeom>
        </p:spPr>
      </p:pic>
      <p:sp>
        <p:nvSpPr>
          <p:cNvPr id="14" name="Text 5"/>
          <p:cNvSpPr/>
          <p:nvPr/>
        </p:nvSpPr>
        <p:spPr>
          <a:xfrm>
            <a:off x="1015008" y="577667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Diuréza</a:t>
            </a:r>
            <a:endParaRPr lang="en-US" sz="1950" dirty="0"/>
          </a:p>
        </p:txBody>
      </p:sp>
      <p:sp>
        <p:nvSpPr>
          <p:cNvPr id="15" name="Text 6"/>
          <p:cNvSpPr/>
          <p:nvPr/>
        </p:nvSpPr>
        <p:spPr>
          <a:xfrm>
            <a:off x="1015008" y="6205895"/>
            <a:ext cx="711398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Množství moče vyloučené za určitou časovou jednotku – denní diuréza (za 24 hodin) nebo hodinová diuréza</a:t>
            </a:r>
            <a:endParaRPr lang="en-US" sz="15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63773"/>
            <a:ext cx="5517475" cy="589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vylučování moče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793790" y="1629966"/>
            <a:ext cx="4221956" cy="2214443"/>
          </a:xfrm>
          <a:prstGeom prst="roundRect">
            <a:avLst>
              <a:gd name="adj" fmla="val 35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89886" y="1826062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Retence moče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989886" y="2233851"/>
            <a:ext cx="3829764" cy="14144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Zadržování moče v močovém měchýři. Obstrukce močové trubice – nejčastěji hypertrofie prostaty u mužů nebo sesoupení dělohy u žen. Spasmolytika nebo přerušení míchy vedou k ochabnutí stěny měchýře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5204222" y="1629966"/>
            <a:ext cx="4221956" cy="2214443"/>
          </a:xfrm>
          <a:prstGeom prst="roundRect">
            <a:avLst>
              <a:gd name="adj" fmla="val 35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00318" y="1826062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Inkontinence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5400318" y="2233851"/>
            <a:ext cx="3829764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Spontánní, vůlí nekontrolovaný odchod moče.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Celková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kontinuálně.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Stresová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při zvýšení nitrobřišního tlaku.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Urgentní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malá kapacita měchýře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9614654" y="1629966"/>
            <a:ext cx="4221956" cy="2214443"/>
          </a:xfrm>
          <a:prstGeom prst="roundRect">
            <a:avLst>
              <a:gd name="adj" fmla="val 35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810750" y="1826062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Enuresis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9810750" y="2233851"/>
            <a:ext cx="3829764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Noční pomočování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(enuresis nocturna) – u dětí, příčinou nezralost NS, zánět močových cest, psychické problémy.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Denní pomočování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(enuresis diurna) – ve dne i v noci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793790" y="4056459"/>
            <a:ext cx="4221956" cy="1931551"/>
          </a:xfrm>
          <a:prstGeom prst="roundRect">
            <a:avLst>
              <a:gd name="adj" fmla="val 41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989886" y="4252555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Nykturie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989886" y="4660344"/>
            <a:ext cx="3829764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Noční močení, kdy se v noci tvoří více moče než ve dne – při srdečním selhání (lepší prokrvení ledvin) nebo je sliznice drážděna při zánětech, hypertrofii prostaty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5204222" y="4056459"/>
            <a:ext cx="4221956" cy="1931551"/>
          </a:xfrm>
          <a:prstGeom prst="roundRect">
            <a:avLst>
              <a:gd name="adj" fmla="val 41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400318" y="4252555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Polakisurie</a:t>
            </a:r>
            <a:endParaRPr lang="en-US" sz="1850" dirty="0"/>
          </a:p>
        </p:txBody>
      </p:sp>
      <p:sp>
        <p:nvSpPr>
          <p:cNvPr id="17" name="Text 15"/>
          <p:cNvSpPr/>
          <p:nvPr/>
        </p:nvSpPr>
        <p:spPr>
          <a:xfrm>
            <a:off x="5400318" y="4660344"/>
            <a:ext cx="3829764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Časté močení při normální tvorbě moči. Při zánětech močových cest, hypertrofii prostaty, stresu</a:t>
            </a:r>
            <a:endParaRPr lang="en-US" sz="1450" dirty="0"/>
          </a:p>
        </p:txBody>
      </p:sp>
      <p:sp>
        <p:nvSpPr>
          <p:cNvPr id="18" name="Shape 16"/>
          <p:cNvSpPr/>
          <p:nvPr/>
        </p:nvSpPr>
        <p:spPr>
          <a:xfrm>
            <a:off x="9614654" y="4056459"/>
            <a:ext cx="4221956" cy="1931551"/>
          </a:xfrm>
          <a:prstGeom prst="roundRect">
            <a:avLst>
              <a:gd name="adj" fmla="val 41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810750" y="4252555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Paradoxní ischurie</a:t>
            </a:r>
            <a:endParaRPr lang="en-US" sz="1850" dirty="0"/>
          </a:p>
        </p:txBody>
      </p:sp>
      <p:sp>
        <p:nvSpPr>
          <p:cNvPr id="20" name="Text 18"/>
          <p:cNvSpPr/>
          <p:nvPr/>
        </p:nvSpPr>
        <p:spPr>
          <a:xfrm>
            <a:off x="9810750" y="4660344"/>
            <a:ext cx="3829764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Spontánní odkapávání moče při přeplněném močovém měchýři. Může vést k inkontinenci</a:t>
            </a:r>
            <a:endParaRPr lang="en-US" sz="1450" dirty="0"/>
          </a:p>
        </p:txBody>
      </p:sp>
      <p:sp>
        <p:nvSpPr>
          <p:cNvPr id="21" name="Shape 19"/>
          <p:cNvSpPr/>
          <p:nvPr/>
        </p:nvSpPr>
        <p:spPr>
          <a:xfrm>
            <a:off x="793790" y="6200061"/>
            <a:ext cx="6427113" cy="1365766"/>
          </a:xfrm>
          <a:prstGeom prst="roundRect">
            <a:avLst>
              <a:gd name="adj" fmla="val 57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89886" y="639615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Dysurie a strangurie</a:t>
            </a:r>
            <a:endParaRPr lang="en-US" sz="1850" dirty="0"/>
          </a:p>
        </p:txBody>
      </p:sp>
      <p:sp>
        <p:nvSpPr>
          <p:cNvPr id="23" name="Text 21"/>
          <p:cNvSpPr/>
          <p:nvPr/>
        </p:nvSpPr>
        <p:spPr>
          <a:xfrm>
            <a:off x="989886" y="6803946"/>
            <a:ext cx="6034921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Dysurie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bolestivé močení, nejčastěji pálení, řezání.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Strangurie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pálení při močení</a:t>
            </a:r>
            <a:endParaRPr lang="en-US" sz="1450" dirty="0"/>
          </a:p>
        </p:txBody>
      </p:sp>
      <p:sp>
        <p:nvSpPr>
          <p:cNvPr id="24" name="Shape 22"/>
          <p:cNvSpPr/>
          <p:nvPr/>
        </p:nvSpPr>
        <p:spPr>
          <a:xfrm>
            <a:off x="7409378" y="6200061"/>
            <a:ext cx="6427232" cy="1365766"/>
          </a:xfrm>
          <a:prstGeom prst="roundRect">
            <a:avLst>
              <a:gd name="adj" fmla="val 57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605474" y="639615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Hematurie</a:t>
            </a:r>
            <a:endParaRPr lang="en-US" sz="1850" dirty="0"/>
          </a:p>
        </p:txBody>
      </p:sp>
      <p:sp>
        <p:nvSpPr>
          <p:cNvPr id="26" name="Text 24"/>
          <p:cNvSpPr/>
          <p:nvPr/>
        </p:nvSpPr>
        <p:spPr>
          <a:xfrm>
            <a:off x="7605474" y="6803946"/>
            <a:ext cx="6035040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Krev v moči! Závažný příznak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onemocnění ledvin i močových cest. Záněty, nádory, močové kameny (konkrementy)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605195"/>
            <a:ext cx="7556421" cy="11782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Charakteristiky moče – barva, hustota, zápach, zákal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280190" y="225468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Barva moče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280190" y="2737842"/>
            <a:ext cx="3548182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barva je jantarově žlutá, závisí na koncentraci moče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6280190" y="3473291"/>
            <a:ext cx="3548182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Tmavá moč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(barva černého piva) – zbarvená žlučovými barvivy při žloutenkách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6280190" y="4387929"/>
            <a:ext cx="35481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Načervenalá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hematurie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6280190" y="4736783"/>
            <a:ext cx="3548182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Porfirie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vzácné metabolické onemocnění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6280190" y="5491043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Specifická hmotnost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6280190" y="5974199"/>
            <a:ext cx="3548182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Dána koncentrací a hmotností rozpuštěných částí. Měří se hustoměrem (urometrem) v odměrném válci. Normální hodnota: 1015–1028 g/l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10296049" y="225468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Zápach moče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10296049" y="2737842"/>
            <a:ext cx="35481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je „aromatický" zápach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10296049" y="3190399"/>
            <a:ext cx="3548182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Sladká ovocná vůně – u nekontrolovaného DM, při hladovění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10296049" y="3822144"/>
            <a:ext cx="3548182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Zápach po lécích (ATB - penicilin), po vitaminech</a:t>
            </a:r>
            <a:endParaRPr lang="en-US" sz="1450" dirty="0"/>
          </a:p>
        </p:txBody>
      </p:sp>
      <p:sp>
        <p:nvSpPr>
          <p:cNvPr id="15" name="Text 12"/>
          <p:cNvSpPr/>
          <p:nvPr/>
        </p:nvSpPr>
        <p:spPr>
          <a:xfrm>
            <a:off x="10296049" y="4453890"/>
            <a:ext cx="35481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Hnilobný zápach – při infekcích</a:t>
            </a:r>
            <a:endParaRPr lang="en-US" sz="1450" dirty="0"/>
          </a:p>
        </p:txBody>
      </p:sp>
      <p:sp>
        <p:nvSpPr>
          <p:cNvPr id="16" name="Text 13"/>
          <p:cNvSpPr/>
          <p:nvPr/>
        </p:nvSpPr>
        <p:spPr>
          <a:xfrm>
            <a:off x="10296049" y="4802743"/>
            <a:ext cx="3548182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Smrdutý zápach – infekce močových cest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10296049" y="5557004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Zákal moče</a:t>
            </a:r>
            <a:endParaRPr lang="en-US" sz="1850" dirty="0"/>
          </a:p>
        </p:txBody>
      </p:sp>
      <p:sp>
        <p:nvSpPr>
          <p:cNvPr id="18" name="Text 15"/>
          <p:cNvSpPr/>
          <p:nvPr/>
        </p:nvSpPr>
        <p:spPr>
          <a:xfrm>
            <a:off x="10296049" y="6040160"/>
            <a:ext cx="3548182" cy="14144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 je za normálních okolností čirá. Příčinou zakalení může být hnis (leukocyty), krev (erytrocyty), spermie, bakterie, plísně, krystaly, hlen nebo parazitární infekce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49285"/>
            <a:ext cx="1016091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Vylučování stolice – normální stav a poruchy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64865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defekace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2496979"/>
            <a:ext cx="397966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Množství: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asi 150 g denně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2973229"/>
            <a:ext cx="397966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Složení: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voda, hlen, odloupané epitelie, žluč, anorganické látky, nestrávené zbytky potravy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5265182" y="2496979"/>
            <a:ext cx="397966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Frekvence: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1–2× denně až 1× za dva dny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5265182" y="2973229"/>
            <a:ext cx="397966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Konzistence: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formovaná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9736574" y="2496979"/>
            <a:ext cx="411503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Barva: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dána složením potravy a množstvím žlučového barviva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9736574" y="3270885"/>
            <a:ext cx="411503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Zápach: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závisí na kvasných a hnilobných procesech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793790" y="4367182"/>
            <a:ext cx="13042821" cy="32385"/>
          </a:xfrm>
          <a:prstGeom prst="rect">
            <a:avLst/>
          </a:prstGeom>
          <a:solidFill>
            <a:srgbClr val="384653">
              <a:alpha val="50000"/>
            </a:srgbClr>
          </a:solidFill>
          <a:ln/>
        </p:spPr>
      </p:sp>
      <p:sp>
        <p:nvSpPr>
          <p:cNvPr id="11" name="Shape 9"/>
          <p:cNvSpPr/>
          <p:nvPr/>
        </p:nvSpPr>
        <p:spPr>
          <a:xfrm>
            <a:off x="793790" y="4622721"/>
            <a:ext cx="6422231" cy="2657594"/>
          </a:xfrm>
          <a:prstGeom prst="roundRect">
            <a:avLst>
              <a:gd name="adj" fmla="val 3137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816650" y="4645581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56077" y="4790480"/>
            <a:ext cx="297656" cy="297656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1015008" y="543925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Zácpa (obstipace)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1015008" y="5868472"/>
            <a:ext cx="5979795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Obtížné vyprázdnění malého množství tuhé stolice. Příznak organického onemocnění (nádor, bolestivé onemocnění konečníku), pozor na ileus! Nebo nemoc – návyková (habituální) chronická, přechodná při změně prostředí, změně výživy, nedostatku pohybu</a:t>
            </a:r>
            <a:endParaRPr lang="en-US" sz="1550" dirty="0"/>
          </a:p>
        </p:txBody>
      </p:sp>
      <p:sp>
        <p:nvSpPr>
          <p:cNvPr id="16" name="Shape 13"/>
          <p:cNvSpPr/>
          <p:nvPr/>
        </p:nvSpPr>
        <p:spPr>
          <a:xfrm>
            <a:off x="7414379" y="4622721"/>
            <a:ext cx="6422231" cy="2657594"/>
          </a:xfrm>
          <a:prstGeom prst="roundRect">
            <a:avLst>
              <a:gd name="adj" fmla="val 3137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7437239" y="4645581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76667" y="4790480"/>
            <a:ext cx="297656" cy="297656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7635597" y="543925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Paradoxní průjem</a:t>
            </a:r>
            <a:endParaRPr lang="en-US" sz="1950" dirty="0"/>
          </a:p>
        </p:txBody>
      </p:sp>
      <p:sp>
        <p:nvSpPr>
          <p:cNvPr id="20" name="Text 16"/>
          <p:cNvSpPr/>
          <p:nvPr/>
        </p:nvSpPr>
        <p:spPr>
          <a:xfrm>
            <a:off x="7635597" y="5868472"/>
            <a:ext cx="5979795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Vzniká u těžké zácpy, kdy spečená tuhá stolice (skybala) v ampule dráždí sliznici ke zvýšené sekreci hlenu, který pak zbarven stolicí samovolně uniká. Poznáme při vyšetření per rectum. Tuhou stolici je nutné vybavit manuálně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00683"/>
            <a:ext cx="6047661" cy="558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Průjem a změny barvy stolice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793790" y="1330285"/>
            <a:ext cx="2679383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Průjem (diarrhoea)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793790" y="1932980"/>
            <a:ext cx="13042821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Časté vylučování tekuté vodnaté stolice v důsledku zrychlení střevní peristaltiky. Obsahuje nestrávené zbytky potravy, někdy hlen, krev, hnis, částečky tuku.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793790" y="258032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průjmu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3037880"/>
            <a:ext cx="49556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Střevní infekce bakteriální a virové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793790" y="3368278"/>
            <a:ext cx="495561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2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Chronické střevní záněty (Crohnova choroba, ulcerózní kolitida)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793790" y="3966567"/>
            <a:ext cx="49556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3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Poruchy trávení a vstřebávání, potravinové alergie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93790" y="4296966"/>
            <a:ext cx="49556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4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Psychogenní vlivy – strach, úlek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192798" y="2602587"/>
            <a:ext cx="7651313" cy="1705570"/>
          </a:xfrm>
          <a:prstGeom prst="roundRect">
            <a:avLst>
              <a:gd name="adj" fmla="val 4399"/>
            </a:avLst>
          </a:prstGeom>
          <a:solidFill>
            <a:srgbClr val="C6E4EB"/>
          </a:solidFill>
          <a:ln/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1392" y="2860000"/>
            <a:ext cx="223242" cy="178594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6773228" y="2825829"/>
            <a:ext cx="6892290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Varování:</a:t>
            </a: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Průjem ohrožuje pacienta ztrátou tekutin a iontů. U malých dětí a starých lidí může způsobit závažnou dehydrataci až metabolický rozvrat!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773228" y="3522345"/>
            <a:ext cx="6892290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Sledujte: počet stolic, množství, patologické příměsi (hlen, krev, hnis), stav hydratace (diuréza, vlhkost kůže a sliznic, kožní turgor, TK)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793790" y="4895255"/>
            <a:ext cx="4914186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Změny barvy stolice – závažné příznaky</a:t>
            </a:r>
            <a:endParaRPr lang="en-US" sz="2100" dirty="0"/>
          </a:p>
        </p:txBody>
      </p:sp>
      <p:sp>
        <p:nvSpPr>
          <p:cNvPr id="15" name="Shape 12"/>
          <p:cNvSpPr/>
          <p:nvPr/>
        </p:nvSpPr>
        <p:spPr>
          <a:xfrm>
            <a:off x="793790" y="5497949"/>
            <a:ext cx="13042821" cy="1562219"/>
          </a:xfrm>
          <a:prstGeom prst="roundRect">
            <a:avLst>
              <a:gd name="adj" fmla="val 480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801410" y="5505569"/>
            <a:ext cx="4342448" cy="1546979"/>
          </a:xfrm>
          <a:prstGeom prst="roundRect">
            <a:avLst>
              <a:gd name="adj" fmla="val 4850"/>
            </a:avLst>
          </a:prstGeom>
          <a:solidFill>
            <a:srgbClr val="D9EDF2"/>
          </a:solidFill>
          <a:ln/>
        </p:spPr>
      </p:sp>
      <p:sp>
        <p:nvSpPr>
          <p:cNvPr id="17" name="Text 14"/>
          <p:cNvSpPr/>
          <p:nvPr/>
        </p:nvSpPr>
        <p:spPr>
          <a:xfrm>
            <a:off x="980003" y="568416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Acholická stolice</a:t>
            </a:r>
            <a:endParaRPr lang="en-US" sz="1750" dirty="0"/>
          </a:p>
        </p:txBody>
      </p:sp>
      <p:sp>
        <p:nvSpPr>
          <p:cNvPr id="18" name="Text 15"/>
          <p:cNvSpPr/>
          <p:nvPr/>
        </p:nvSpPr>
        <p:spPr>
          <a:xfrm>
            <a:off x="980003" y="6070283"/>
            <a:ext cx="3985260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Stříbrošedá, bez žlučových barviv. Způsobena obstrukcí vývodných žlučových cest</a:t>
            </a:r>
            <a:endParaRPr lang="en-US" sz="1400" dirty="0"/>
          </a:p>
        </p:txBody>
      </p:sp>
      <p:sp>
        <p:nvSpPr>
          <p:cNvPr id="19" name="Shape 16"/>
          <p:cNvSpPr/>
          <p:nvPr/>
        </p:nvSpPr>
        <p:spPr>
          <a:xfrm>
            <a:off x="5143857" y="5505569"/>
            <a:ext cx="4342567" cy="1546979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20" name="Shape 17"/>
          <p:cNvSpPr/>
          <p:nvPr/>
        </p:nvSpPr>
        <p:spPr>
          <a:xfrm>
            <a:off x="5143857" y="5505569"/>
            <a:ext cx="22860" cy="1546979"/>
          </a:xfrm>
          <a:prstGeom prst="roundRect">
            <a:avLst>
              <a:gd name="adj" fmla="val 328186"/>
            </a:avLst>
          </a:prstGeom>
          <a:solidFill>
            <a:srgbClr val="BFD3D8"/>
          </a:solidFill>
          <a:ln/>
        </p:spPr>
      </p:sp>
      <p:sp>
        <p:nvSpPr>
          <p:cNvPr id="21" name="Text 18"/>
          <p:cNvSpPr/>
          <p:nvPr/>
        </p:nvSpPr>
        <p:spPr>
          <a:xfrm>
            <a:off x="5322451" y="568416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Meléna</a:t>
            </a:r>
            <a:endParaRPr lang="en-US" sz="1750" dirty="0"/>
          </a:p>
        </p:txBody>
      </p:sp>
      <p:sp>
        <p:nvSpPr>
          <p:cNvPr id="22" name="Text 19"/>
          <p:cNvSpPr/>
          <p:nvPr/>
        </p:nvSpPr>
        <p:spPr>
          <a:xfrm>
            <a:off x="5322451" y="6070283"/>
            <a:ext cx="398537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Černá dehtovitá stolice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krvácení do horní části GIT (vředy, jícnové varixy). Vždy závažný příznak!</a:t>
            </a:r>
            <a:endParaRPr lang="en-US" sz="1400" dirty="0"/>
          </a:p>
        </p:txBody>
      </p:sp>
      <p:sp>
        <p:nvSpPr>
          <p:cNvPr id="23" name="Shape 20"/>
          <p:cNvSpPr/>
          <p:nvPr/>
        </p:nvSpPr>
        <p:spPr>
          <a:xfrm>
            <a:off x="9486424" y="5505569"/>
            <a:ext cx="4342567" cy="1546979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24" name="Shape 21"/>
          <p:cNvSpPr/>
          <p:nvPr/>
        </p:nvSpPr>
        <p:spPr>
          <a:xfrm>
            <a:off x="9486424" y="5505569"/>
            <a:ext cx="22860" cy="1546979"/>
          </a:xfrm>
          <a:prstGeom prst="roundRect">
            <a:avLst>
              <a:gd name="adj" fmla="val 328186"/>
            </a:avLst>
          </a:prstGeom>
          <a:solidFill>
            <a:srgbClr val="BFD3D8"/>
          </a:solidFill>
          <a:ln/>
        </p:spPr>
      </p:sp>
      <p:sp>
        <p:nvSpPr>
          <p:cNvPr id="25" name="Text 22"/>
          <p:cNvSpPr/>
          <p:nvPr/>
        </p:nvSpPr>
        <p:spPr>
          <a:xfrm>
            <a:off x="9665018" y="568416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Enterorágie</a:t>
            </a:r>
            <a:endParaRPr lang="en-US" sz="1750" dirty="0"/>
          </a:p>
        </p:txBody>
      </p:sp>
      <p:sp>
        <p:nvSpPr>
          <p:cNvPr id="26" name="Text 23"/>
          <p:cNvSpPr/>
          <p:nvPr/>
        </p:nvSpPr>
        <p:spPr>
          <a:xfrm>
            <a:off x="9665018" y="6070283"/>
            <a:ext cx="3985379" cy="803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Příměs čerstvé krve ve stolici. Krvácení do dolní části GIT – záněty, kolorektální karcinom, hemoroidy</a:t>
            </a:r>
            <a:endParaRPr lang="en-US" sz="1400" dirty="0"/>
          </a:p>
        </p:txBody>
      </p:sp>
      <p:sp>
        <p:nvSpPr>
          <p:cNvPr id="27" name="Text 24"/>
          <p:cNvSpPr/>
          <p:nvPr/>
        </p:nvSpPr>
        <p:spPr>
          <a:xfrm>
            <a:off x="793790" y="7261027"/>
            <a:ext cx="13042821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Další poruchy: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40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Inkontinence stolice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(neurologické poruchy), </a:t>
            </a:r>
            <a:r>
              <a:rPr lang="en-US" sz="140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flatulence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(nadměrné množství plynů), </a:t>
            </a:r>
            <a:r>
              <a:rPr lang="en-US" sz="140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hemoroidy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(varikózní rozšíření žil v konečníku – bolí, svědí, krvácí)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1581</Words>
  <Application>Microsoft Office PowerPoint</Application>
  <PresentationFormat>Vlastní</PresentationFormat>
  <Paragraphs>181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Host Grotesk Medium</vt:lpstr>
      <vt:lpstr>Host Grotesk Light</vt:lpstr>
      <vt:lpstr>Arial</vt:lpstr>
      <vt:lpstr>Roboto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2025-12-13T16:55:32Z</dcterms:created>
  <dcterms:modified xsi:type="dcterms:W3CDTF">2025-12-13T16:56:28Z</dcterms:modified>
</cp:coreProperties>
</file>