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71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0" d="100"/>
          <a:sy n="150" d="100"/>
        </p:scale>
        <p:origin x="654" y="13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6C36A6-4F12-0CBA-B6D7-9A67CAEC0E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F3D8CA5-7A2E-3529-CE96-E5F6C72A5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BF520EC-BC7D-ABFC-4F60-404FF57B9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E50B733-4ACB-2FB3-64E6-362FB6581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712831-4CB8-F4F9-38DA-1B71F006A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814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3CFED9-B059-698E-566A-40A5B76A7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57AF7F-C357-45D5-ED15-FBB0E95E79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CA0E5FA-1583-EA7B-92A4-AB09CF1DF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342F9B5-C3D8-65C9-7778-CD10669DE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D0A138C-2459-1290-C31B-F8FE8CF71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695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BC2B8C-BFBB-05B7-60D9-97A82C6BF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4EAD91A-28F2-806A-75EC-12C10EB12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7DE5C30-F704-3994-7227-F341C6B15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E618D24-EFAE-D514-4F8D-623A4248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3ED00C1-4E7C-E6D6-A969-AC1B205A0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38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E85A03-A102-5834-127B-4241B1647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A79E3D-1F69-B51E-F004-9B4D6DC56B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93C7ADE-9474-6B42-3C55-684C72A2D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2EB1646-68BC-5FB3-3FBA-DF1514527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DF739F9-EB9C-DA5D-6F46-7D004AAB3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058597A-C5C2-9556-1AE5-7018BB4EC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550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2F45E3-DAF0-7616-804F-613BA9D1B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DA2D624-F231-B7C8-08E3-30A2D930B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B5B2C01-3751-7D2C-CCF7-058B7BD216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601BE17-8E71-67CD-833A-3A13FB777E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049D5170-988B-070C-ADA3-9C46086AC8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90F5536-08B5-BE8E-1470-3260D7EB9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E7704CE-4B4E-DD0B-08E9-FABFAC1E5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F80A93E-CBEE-F1A5-8991-329E74DA0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855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41673C-12EB-7D5F-99C0-055859E4C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BC0E8C5-E82E-F123-0DE3-B93332D61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C5A3C69-123E-7DFA-DB49-169AD9B1D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0B95FAC-9847-4284-F8F0-34206EDDF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729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479090B-E4FA-1FC0-62D8-AE1A7D465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00288C76-E6A7-AFA3-BB4F-5E5698FDB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11CDB7-6F4E-0500-BEF6-0A7AF2F68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3422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6F203C-3666-3F32-DA61-67D1C61E0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E1F8D07-D330-06A9-B634-4731DB7AC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F5D88B3-D8D2-0973-FBF2-495E2C9CBA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8D44EA9-B721-66ED-C1DC-E067C4BE9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3AA8064-8B15-D459-E4C4-B3BF0DFEA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E254AF1-FE94-8A45-0128-CF3BDA8DC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908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A5F52F-7F17-1AA1-388B-B3314D480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9ECFD9E-8EC5-F696-DB3D-A1FEAEFF3B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21C7C68-E590-FC62-3778-C6CFCC65CC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66C0DC2-3DA4-9D75-8609-E37D671BA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F334328-FD75-B4BD-F710-5C2ECB0CE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AAEA622-FBA4-9399-C36C-4B87A0103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10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B859CD-8C8E-A2AC-CAA0-4FB4EF672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BD70924-F4A6-2E90-C577-A2A2ACEA17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5C2B3F2-2A08-B1A9-7651-7E77E8DA4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D284D75-B09A-F61E-F528-014AA9E78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F3AE452-97A4-D2FB-52BC-8C7AA9D6B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431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E5016334-E477-CB09-8AF0-FC08815A68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78640AF-05EC-E384-B1E2-F633A96F98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C76882F-5D59-0F3C-0205-89105CB96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19F7392-F1E1-1CD3-921C-D4B7C2751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4D1D586-4214-E342-4F45-57FC84EDD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5997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9CBD060-D12C-71FC-92EE-9C3A54122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CA8DE1F-152D-2D35-0254-9D4276D7C9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D30C04-6DEF-089F-35E5-F0238E5A45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52113-F717-48E5-A3B8-56DD6E8C731F}" type="datetimeFigureOut">
              <a:rPr lang="cs-CZ" smtClean="0"/>
              <a:t>05.10.2026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E27D3A-F3A6-485C-16FE-33B4DCA02E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07AC5D-500B-850A-8A90-F9689319A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E1558-7A97-9E4B-AB57-8D049E5CBF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79554"/>
            <a:ext cx="9144000" cy="1349446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Datové prvky a procesy informačního systému</a:t>
            </a:r>
            <a:br>
              <a:rPr lang="cs-CZ" sz="4000" dirty="0"/>
            </a:br>
            <a:r>
              <a:rPr lang="cs-CZ" sz="4000" dirty="0"/>
              <a:t>INV 205</a:t>
            </a:r>
            <a:br>
              <a:rPr lang="cs-CZ" sz="4000" dirty="0"/>
            </a:br>
            <a:r>
              <a:rPr lang="cs-CZ" sz="2000" dirty="0"/>
              <a:t>2. ročník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3548D4F-96B8-634A-3A2E-886E09413A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2501" y="3602037"/>
            <a:ext cx="3646998" cy="2133599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Data v informačním systému</a:t>
            </a:r>
          </a:p>
          <a:p>
            <a:r>
              <a:rPr lang="cs-CZ" dirty="0"/>
              <a:t>Entita</a:t>
            </a:r>
          </a:p>
          <a:p>
            <a:r>
              <a:rPr lang="cs-CZ" dirty="0"/>
              <a:t>Atribut</a:t>
            </a:r>
          </a:p>
          <a:p>
            <a:r>
              <a:rPr lang="cs-CZ" dirty="0"/>
              <a:t>Datový záznam</a:t>
            </a:r>
          </a:p>
          <a:p>
            <a:r>
              <a:rPr lang="cs-CZ" dirty="0"/>
              <a:t>Identifikátor</a:t>
            </a:r>
          </a:p>
          <a:p>
            <a:r>
              <a:rPr lang="cs-CZ" dirty="0"/>
              <a:t>Číselníky</a:t>
            </a:r>
          </a:p>
          <a:p>
            <a:r>
              <a:rPr lang="cs-CZ" dirty="0"/>
              <a:t>Proces v informačním systému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A36CD2C-27E6-0E78-B2BF-FAEE4F409B19}"/>
              </a:ext>
            </a:extLst>
          </p:cNvPr>
          <p:cNvSpPr txBox="1"/>
          <p:nvPr/>
        </p:nvSpPr>
        <p:spPr>
          <a:xfrm>
            <a:off x="667910" y="6217921"/>
            <a:ext cx="1351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22. 9. 2026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5080B1C-A4D2-5DA9-BEFB-87B305F27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95235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110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B57C573-7B08-779D-E72C-EDB56AC50753}"/>
              </a:ext>
            </a:extLst>
          </p:cNvPr>
          <p:cNvSpPr txBox="1"/>
          <p:nvPr/>
        </p:nvSpPr>
        <p:spPr>
          <a:xfrm>
            <a:off x="310101" y="310101"/>
            <a:ext cx="3045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Data v informačním systému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F74D3A3-0F78-2B6B-E446-38001618680D}"/>
              </a:ext>
            </a:extLst>
          </p:cNvPr>
          <p:cNvSpPr txBox="1"/>
          <p:nvPr/>
        </p:nvSpPr>
        <p:spPr>
          <a:xfrm>
            <a:off x="310101" y="889323"/>
            <a:ext cx="6094674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Informační systém pracuje s údaji o osobách, předmětech a událostech.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Data musí mít stanovenou strukturu.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Systém je ukládá do databáze.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Uživatelé mohou data zadávat, vyhledávat, upravovat a využívat.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20B1E86-01D6-0172-632C-0888444C62AD}"/>
              </a:ext>
            </a:extLst>
          </p:cNvPr>
          <p:cNvSpPr txBox="1"/>
          <p:nvPr/>
        </p:nvSpPr>
        <p:spPr>
          <a:xfrm>
            <a:off x="308113" y="3429000"/>
            <a:ext cx="60946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Nemocniční informační systém uchovává údaje o pacientech, pracovnících, vyšetřeních a léčbě.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30228FCF-4814-59E0-D13A-4C9212FC8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839" y="506405"/>
            <a:ext cx="4495681" cy="5617597"/>
          </a:xfrm>
          <a:prstGeom prst="rect">
            <a:avLst/>
          </a:prstGeom>
        </p:spPr>
      </p:pic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C614FB97-7B78-6A65-948B-F015FA149F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588093"/>
              </p:ext>
            </p:extLst>
          </p:nvPr>
        </p:nvGraphicFramePr>
        <p:xfrm>
          <a:off x="310100" y="4148368"/>
          <a:ext cx="5785900" cy="7315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446475">
                  <a:extLst>
                    <a:ext uri="{9D8B030D-6E8A-4147-A177-3AD203B41FA5}">
                      <a16:colId xmlns:a16="http://schemas.microsoft.com/office/drawing/2014/main" val="189620202"/>
                    </a:ext>
                  </a:extLst>
                </a:gridCol>
                <a:gridCol w="1446475">
                  <a:extLst>
                    <a:ext uri="{9D8B030D-6E8A-4147-A177-3AD203B41FA5}">
                      <a16:colId xmlns:a16="http://schemas.microsoft.com/office/drawing/2014/main" val="431817363"/>
                    </a:ext>
                  </a:extLst>
                </a:gridCol>
                <a:gridCol w="1165750">
                  <a:extLst>
                    <a:ext uri="{9D8B030D-6E8A-4147-A177-3AD203B41FA5}">
                      <a16:colId xmlns:a16="http://schemas.microsoft.com/office/drawing/2014/main" val="4160157517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35495808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ID pacienta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Jméno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Příjmení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Datum vyšetření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7683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1024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Jan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Novák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24. 9. 2026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20038212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1A678847-EDFF-2841-5AAB-932FEADAE8B1}"/>
              </a:ext>
            </a:extLst>
          </p:cNvPr>
          <p:cNvSpPr txBox="1"/>
          <p:nvPr/>
        </p:nvSpPr>
        <p:spPr>
          <a:xfrm>
            <a:off x="308113" y="5317636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Údaje mají danou strukturu a ukládají se do databáze.</a:t>
            </a:r>
          </a:p>
        </p:txBody>
      </p:sp>
    </p:spTree>
    <p:extLst>
      <p:ext uri="{BB962C8B-B14F-4D97-AF65-F5344CB8AC3E}">
        <p14:creationId xmlns:p14="http://schemas.microsoft.com/office/powerpoint/2010/main" val="696993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7EAA6F8-C3F2-7C42-0F74-AE2C911A949D}"/>
              </a:ext>
            </a:extLst>
          </p:cNvPr>
          <p:cNvSpPr txBox="1"/>
          <p:nvPr/>
        </p:nvSpPr>
        <p:spPr>
          <a:xfrm>
            <a:off x="318052" y="302150"/>
            <a:ext cx="1001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Entita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289E0BE-5DDC-D024-03F0-A14E69B0582E}"/>
              </a:ext>
            </a:extLst>
          </p:cNvPr>
          <p:cNvSpPr txBox="1"/>
          <p:nvPr/>
        </p:nvSpPr>
        <p:spPr>
          <a:xfrm>
            <a:off x="318052" y="839585"/>
            <a:ext cx="11497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Entita je objekt, osoba, událost nebo pojem, o kterém informační systém uchovává údaje.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1075B3F-AA5C-C6AA-C6D3-7287132B8B50}"/>
              </a:ext>
            </a:extLst>
          </p:cNvPr>
          <p:cNvSpPr txBox="1"/>
          <p:nvPr/>
        </p:nvSpPr>
        <p:spPr>
          <a:xfrm>
            <a:off x="318052" y="1377020"/>
            <a:ext cx="6094674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Příklady entit: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pacient,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zdravotnický pracovník,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oddělení,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vyšetření,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lék,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zdravotní pojišťovna.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6B0FD5DB-30F8-FCA6-6799-A3B5A43701C3}"/>
              </a:ext>
            </a:extLst>
          </p:cNvPr>
          <p:cNvSpPr txBox="1"/>
          <p:nvPr/>
        </p:nvSpPr>
        <p:spPr>
          <a:xfrm>
            <a:off x="391602" y="5695249"/>
            <a:ext cx="11497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myšlenka:</a:t>
            </a:r>
            <a:r>
              <a:rPr lang="cs-CZ" dirty="0"/>
              <a:t> Entita odpovídá tomu, o čem chceme evidovat údaje.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F853E8AD-72A0-EF25-B87B-2FCE40351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200" y="1275281"/>
            <a:ext cx="3447180" cy="4307438"/>
          </a:xfrm>
          <a:prstGeom prst="rect">
            <a:avLst/>
          </a:prstGeom>
        </p:spPr>
      </p:pic>
      <p:sp>
        <p:nvSpPr>
          <p:cNvPr id="3" name="Pravá složená závorka 2">
            <a:extLst>
              <a:ext uri="{FF2B5EF4-FFF2-40B4-BE49-F238E27FC236}">
                <a16:creationId xmlns:a16="http://schemas.microsoft.com/office/drawing/2014/main" id="{4BE298E7-98FD-2B57-7B0E-327026BA4B6D}"/>
              </a:ext>
            </a:extLst>
          </p:cNvPr>
          <p:cNvSpPr/>
          <p:nvPr/>
        </p:nvSpPr>
        <p:spPr>
          <a:xfrm>
            <a:off x="3219450" y="1854200"/>
            <a:ext cx="381000" cy="2600586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CF427C5-F675-8BCA-D61A-F4F977A44C94}"/>
              </a:ext>
            </a:extLst>
          </p:cNvPr>
          <p:cNvSpPr txBox="1"/>
          <p:nvPr/>
        </p:nvSpPr>
        <p:spPr>
          <a:xfrm>
            <a:off x="3911600" y="2952750"/>
            <a:ext cx="971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Tabulky</a:t>
            </a:r>
          </a:p>
        </p:txBody>
      </p:sp>
    </p:spTree>
    <p:extLst>
      <p:ext uri="{BB962C8B-B14F-4D97-AF65-F5344CB8AC3E}">
        <p14:creationId xmlns:p14="http://schemas.microsoft.com/office/powerpoint/2010/main" val="1917231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626EAF7-2DE9-F3C6-E2D0-AADF5A986C39}"/>
              </a:ext>
            </a:extLst>
          </p:cNvPr>
          <p:cNvSpPr txBox="1"/>
          <p:nvPr/>
        </p:nvSpPr>
        <p:spPr>
          <a:xfrm>
            <a:off x="302150" y="214685"/>
            <a:ext cx="1049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Atribut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B6819A9-A637-C210-D2B8-43B3A47CC05B}"/>
              </a:ext>
            </a:extLst>
          </p:cNvPr>
          <p:cNvSpPr txBox="1"/>
          <p:nvPr/>
        </p:nvSpPr>
        <p:spPr>
          <a:xfrm>
            <a:off x="302150" y="584017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Atribut je vlastnost nebo údaj, který popisuje entitu.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39197AD-A1EB-B1C5-6640-02963050046D}"/>
              </a:ext>
            </a:extLst>
          </p:cNvPr>
          <p:cNvSpPr txBox="1"/>
          <p:nvPr/>
        </p:nvSpPr>
        <p:spPr>
          <a:xfrm>
            <a:off x="185904" y="1237503"/>
            <a:ext cx="2512419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Příklad entity </a:t>
            </a:r>
            <a:r>
              <a:rPr lang="cs-CZ" b="1" dirty="0"/>
              <a:t>Pacient</a:t>
            </a:r>
            <a:r>
              <a:rPr lang="cs-CZ" dirty="0"/>
              <a:t>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ID pacienta,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jméno,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příjmení,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datum narození,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telefon,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zdravotní pojišťovna.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A201D0A-C26A-D005-366A-F9993DE46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4674" y="1251283"/>
            <a:ext cx="3079311" cy="3847767"/>
          </a:xfrm>
          <a:prstGeom prst="rect">
            <a:avLst/>
          </a:prstGeom>
        </p:spPr>
      </p:pic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073F29ED-DA06-B35B-A4BA-C4C74B4B9D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5127065"/>
              </p:ext>
            </p:extLst>
          </p:nvPr>
        </p:nvGraphicFramePr>
        <p:xfrm>
          <a:off x="3349487" y="2377606"/>
          <a:ext cx="4752000" cy="797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380078291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618150306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44560296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820242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544216823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6817665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100" dirty="0"/>
                        <a:t>ID pacienta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Jméno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Příjmení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Datum nar.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Telefon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Zdravotní pojišťovna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214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100" dirty="0"/>
                        <a:t>1024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Jan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Kolář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15.3.1958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900" dirty="0"/>
                        <a:t>635 254 789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111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2853365"/>
                  </a:ext>
                </a:extLst>
              </a:tr>
            </a:tbl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5A803856-6254-0894-3407-E388AAAF34F2}"/>
              </a:ext>
            </a:extLst>
          </p:cNvPr>
          <p:cNvSpPr txBox="1"/>
          <p:nvPr/>
        </p:nvSpPr>
        <p:spPr>
          <a:xfrm>
            <a:off x="3266937" y="1947184"/>
            <a:ext cx="962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Pacient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6E8BBCD-9640-EBF4-3449-CEB183291DE8}"/>
              </a:ext>
            </a:extLst>
          </p:cNvPr>
          <p:cNvSpPr txBox="1"/>
          <p:nvPr/>
        </p:nvSpPr>
        <p:spPr>
          <a:xfrm>
            <a:off x="3248025" y="1312687"/>
            <a:ext cx="793750" cy="369332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Entita</a:t>
            </a:r>
          </a:p>
        </p:txBody>
      </p: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4C826642-BA3F-BDB6-51A5-FB24DAB46BD4}"/>
              </a:ext>
            </a:extLst>
          </p:cNvPr>
          <p:cNvCxnSpPr>
            <a:cxnSpLocks/>
          </p:cNvCxnSpPr>
          <p:nvPr/>
        </p:nvCxnSpPr>
        <p:spPr>
          <a:xfrm>
            <a:off x="3644900" y="1682019"/>
            <a:ext cx="0" cy="2984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00F42CB0-5BD1-1B90-B160-D1A4A1114ADC}"/>
              </a:ext>
            </a:extLst>
          </p:cNvPr>
          <p:cNvSpPr txBox="1"/>
          <p:nvPr/>
        </p:nvSpPr>
        <p:spPr>
          <a:xfrm>
            <a:off x="5092700" y="1296145"/>
            <a:ext cx="1003300" cy="369332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Atributy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AB5E2CF0-3A71-5530-DB3F-19701DA9F85C}"/>
              </a:ext>
            </a:extLst>
          </p:cNvPr>
          <p:cNvCxnSpPr>
            <a:stCxn id="12" idx="1"/>
          </p:cNvCxnSpPr>
          <p:nvPr/>
        </p:nvCxnSpPr>
        <p:spPr>
          <a:xfrm flipH="1">
            <a:off x="4502150" y="1480811"/>
            <a:ext cx="590550" cy="754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04218BE2-513A-2E2C-9A21-E4B74A7099E0}"/>
              </a:ext>
            </a:extLst>
          </p:cNvPr>
          <p:cNvCxnSpPr>
            <a:stCxn id="12" idx="2"/>
          </p:cNvCxnSpPr>
          <p:nvPr/>
        </p:nvCxnSpPr>
        <p:spPr>
          <a:xfrm>
            <a:off x="5594350" y="1665477"/>
            <a:ext cx="0" cy="5697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CF0719D9-88D4-50A7-D6B8-C19A9051F3DD}"/>
              </a:ext>
            </a:extLst>
          </p:cNvPr>
          <p:cNvCxnSpPr>
            <a:stCxn id="12" idx="3"/>
          </p:cNvCxnSpPr>
          <p:nvPr/>
        </p:nvCxnSpPr>
        <p:spPr>
          <a:xfrm>
            <a:off x="6096000" y="1480811"/>
            <a:ext cx="1231900" cy="754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304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2470566-D17B-33DE-204F-7FE0139635C0}"/>
              </a:ext>
            </a:extLst>
          </p:cNvPr>
          <p:cNvSpPr txBox="1"/>
          <p:nvPr/>
        </p:nvSpPr>
        <p:spPr>
          <a:xfrm>
            <a:off x="522611" y="318052"/>
            <a:ext cx="1876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Datový záznam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3E220EA-BAB9-6460-9B04-72C423B67962}"/>
              </a:ext>
            </a:extLst>
          </p:cNvPr>
          <p:cNvSpPr txBox="1"/>
          <p:nvPr/>
        </p:nvSpPr>
        <p:spPr>
          <a:xfrm>
            <a:off x="522611" y="687384"/>
            <a:ext cx="116354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Datový záznam je soubor hodnot atributů vztahujících se k jednomu konkrétnímu objektu.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ABB483ED-004F-4B73-91E2-2FFE33EDFC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607409"/>
              </p:ext>
            </p:extLst>
          </p:nvPr>
        </p:nvGraphicFramePr>
        <p:xfrm>
          <a:off x="522610" y="1939083"/>
          <a:ext cx="10515600" cy="73152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199429900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3205504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23008925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01479890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814275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ID pacienta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Jméno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Příjmení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Datum narození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Pojišťovna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0792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10025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Jana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Nováková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12. 5. 1980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7529781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CD6F9C0D-C34F-AF06-717C-A9C4B2D5C8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611" y="1162273"/>
            <a:ext cx="11200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D512071-B295-6AE9-C5E7-802819B9B0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940" y="3429000"/>
            <a:ext cx="528747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celý řádek představuje jeden záznam,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jednotlivé buňky obsahují hodnoty atributů,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tabulka obsahuje více záznamů stejného typu.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A3968C8-3E54-8B76-8CB6-AA375CD0A070}"/>
              </a:ext>
            </a:extLst>
          </p:cNvPr>
          <p:cNvSpPr txBox="1"/>
          <p:nvPr/>
        </p:nvSpPr>
        <p:spPr>
          <a:xfrm>
            <a:off x="522610" y="4549585"/>
            <a:ext cx="3341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Entita, atribut a datový záznam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DC8E10FF-8EFE-C2DB-EA46-C88766B944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066820"/>
              </p:ext>
            </p:extLst>
          </p:nvPr>
        </p:nvGraphicFramePr>
        <p:xfrm>
          <a:off x="522610" y="4918917"/>
          <a:ext cx="10515600" cy="173736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043529523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79801762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721033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Pojem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Význam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Příklad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01338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Entita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typ evidovaného objektu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Pacient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16028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Atribut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vlastnost entity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Datum narození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89933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Datový záznam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údaje o jednom konkrétním objektu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Údaje o Janě Novákové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2215621"/>
                  </a:ext>
                </a:extLst>
              </a:tr>
            </a:tbl>
          </a:graphicData>
        </a:graphic>
      </p:graphicFrame>
      <p:sp>
        <p:nvSpPr>
          <p:cNvPr id="10" name="TextovéPole 9">
            <a:extLst>
              <a:ext uri="{FF2B5EF4-FFF2-40B4-BE49-F238E27FC236}">
                <a16:creationId xmlns:a16="http://schemas.microsoft.com/office/drawing/2014/main" id="{097AA61C-773D-F73B-FEC6-660CC36E0C67}"/>
              </a:ext>
            </a:extLst>
          </p:cNvPr>
          <p:cNvSpPr txBox="1"/>
          <p:nvPr/>
        </p:nvSpPr>
        <p:spPr>
          <a:xfrm>
            <a:off x="5054379" y="1407174"/>
            <a:ext cx="1041621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Atributy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D8B634CA-4B55-45B4-3485-3BD1A4EFD46E}"/>
              </a:ext>
            </a:extLst>
          </p:cNvPr>
          <p:cNvCxnSpPr>
            <a:stCxn id="10" idx="1"/>
          </p:cNvCxnSpPr>
          <p:nvPr/>
        </p:nvCxnSpPr>
        <p:spPr>
          <a:xfrm flipH="1">
            <a:off x="1566407" y="1591840"/>
            <a:ext cx="3487972" cy="3472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A585C91A-3025-AA7E-9D48-32FB73B29876}"/>
              </a:ext>
            </a:extLst>
          </p:cNvPr>
          <p:cNvCxnSpPr>
            <a:stCxn id="10" idx="1"/>
          </p:cNvCxnSpPr>
          <p:nvPr/>
        </p:nvCxnSpPr>
        <p:spPr>
          <a:xfrm flipH="1">
            <a:off x="3310393" y="1591840"/>
            <a:ext cx="1743986" cy="419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8A164D07-16DE-694B-8DE6-F91423BD6D2E}"/>
              </a:ext>
            </a:extLst>
          </p:cNvPr>
          <p:cNvCxnSpPr>
            <a:stCxn id="10" idx="2"/>
          </p:cNvCxnSpPr>
          <p:nvPr/>
        </p:nvCxnSpPr>
        <p:spPr>
          <a:xfrm flipH="1">
            <a:off x="5247861" y="1776506"/>
            <a:ext cx="327329" cy="2351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0177BB7F-C424-2064-DBF0-53FBA8884ECE}"/>
              </a:ext>
            </a:extLst>
          </p:cNvPr>
          <p:cNvCxnSpPr>
            <a:stCxn id="10" idx="3"/>
          </p:cNvCxnSpPr>
          <p:nvPr/>
        </p:nvCxnSpPr>
        <p:spPr>
          <a:xfrm>
            <a:off x="6096000" y="1591840"/>
            <a:ext cx="1235103" cy="419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502283E6-5346-21B8-6EDE-0360C0F2A57A}"/>
              </a:ext>
            </a:extLst>
          </p:cNvPr>
          <p:cNvCxnSpPr>
            <a:stCxn id="10" idx="3"/>
          </p:cNvCxnSpPr>
          <p:nvPr/>
        </p:nvCxnSpPr>
        <p:spPr>
          <a:xfrm>
            <a:off x="6096000" y="1591840"/>
            <a:ext cx="3151367" cy="3472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8F3D78B4-3128-23F1-1435-79B7BC5A130D}"/>
              </a:ext>
            </a:extLst>
          </p:cNvPr>
          <p:cNvSpPr txBox="1"/>
          <p:nvPr/>
        </p:nvSpPr>
        <p:spPr>
          <a:xfrm>
            <a:off x="4647537" y="2977442"/>
            <a:ext cx="1855304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Hodnoty atributů</a:t>
            </a:r>
          </a:p>
        </p:txBody>
      </p:sp>
      <p:cxnSp>
        <p:nvCxnSpPr>
          <p:cNvPr id="23" name="Přímá spojnice se šipkou 22">
            <a:extLst>
              <a:ext uri="{FF2B5EF4-FFF2-40B4-BE49-F238E27FC236}">
                <a16:creationId xmlns:a16="http://schemas.microsoft.com/office/drawing/2014/main" id="{0F8FA0EE-4844-E659-2376-8FE57CC346BC}"/>
              </a:ext>
            </a:extLst>
          </p:cNvPr>
          <p:cNvCxnSpPr>
            <a:stCxn id="21" idx="1"/>
          </p:cNvCxnSpPr>
          <p:nvPr/>
        </p:nvCxnSpPr>
        <p:spPr>
          <a:xfrm flipH="1" flipV="1">
            <a:off x="1160890" y="2670603"/>
            <a:ext cx="3486647" cy="4915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>
            <a:extLst>
              <a:ext uri="{FF2B5EF4-FFF2-40B4-BE49-F238E27FC236}">
                <a16:creationId xmlns:a16="http://schemas.microsoft.com/office/drawing/2014/main" id="{CDC5A7CF-9A91-ED25-C72D-5471FC9EF26D}"/>
              </a:ext>
            </a:extLst>
          </p:cNvPr>
          <p:cNvCxnSpPr>
            <a:stCxn id="21" idx="1"/>
          </p:cNvCxnSpPr>
          <p:nvPr/>
        </p:nvCxnSpPr>
        <p:spPr>
          <a:xfrm flipH="1" flipV="1">
            <a:off x="3136675" y="2670603"/>
            <a:ext cx="1510862" cy="4915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>
            <a:extLst>
              <a:ext uri="{FF2B5EF4-FFF2-40B4-BE49-F238E27FC236}">
                <a16:creationId xmlns:a16="http://schemas.microsoft.com/office/drawing/2014/main" id="{943D7446-EC98-1693-928A-C29ABFD6C467}"/>
              </a:ext>
            </a:extLst>
          </p:cNvPr>
          <p:cNvCxnSpPr>
            <a:stCxn id="21" idx="0"/>
          </p:cNvCxnSpPr>
          <p:nvPr/>
        </p:nvCxnSpPr>
        <p:spPr>
          <a:xfrm flipH="1" flipV="1">
            <a:off x="5351228" y="2670603"/>
            <a:ext cx="223961" cy="3068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>
            <a:extLst>
              <a:ext uri="{FF2B5EF4-FFF2-40B4-BE49-F238E27FC236}">
                <a16:creationId xmlns:a16="http://schemas.microsoft.com/office/drawing/2014/main" id="{4BA6BF14-3F24-6442-54B2-1E55069A310E}"/>
              </a:ext>
            </a:extLst>
          </p:cNvPr>
          <p:cNvCxnSpPr>
            <a:stCxn id="21" idx="3"/>
          </p:cNvCxnSpPr>
          <p:nvPr/>
        </p:nvCxnSpPr>
        <p:spPr>
          <a:xfrm flipV="1">
            <a:off x="6502841" y="2670603"/>
            <a:ext cx="828262" cy="4915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82952248-DC4A-66AC-31BD-87848D78F3A6}"/>
              </a:ext>
            </a:extLst>
          </p:cNvPr>
          <p:cNvCxnSpPr>
            <a:stCxn id="21" idx="3"/>
          </p:cNvCxnSpPr>
          <p:nvPr/>
        </p:nvCxnSpPr>
        <p:spPr>
          <a:xfrm flipV="1">
            <a:off x="6502841" y="2670603"/>
            <a:ext cx="2482133" cy="4915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434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77D54790-06F6-0350-D21B-38D3289D4B95}"/>
              </a:ext>
            </a:extLst>
          </p:cNvPr>
          <p:cNvSpPr txBox="1"/>
          <p:nvPr/>
        </p:nvSpPr>
        <p:spPr>
          <a:xfrm>
            <a:off x="397565" y="240005"/>
            <a:ext cx="1534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Identifikátor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BBA8458-2D7E-6C9E-AA20-4EBD45A85B8F}"/>
              </a:ext>
            </a:extLst>
          </p:cNvPr>
          <p:cNvSpPr txBox="1"/>
          <p:nvPr/>
        </p:nvSpPr>
        <p:spPr>
          <a:xfrm>
            <a:off x="397565" y="582231"/>
            <a:ext cx="6694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Identifikátor je údaj, který jednoznačně rozlišuje jednotlivé záznamy.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DD222D5-DE71-09FF-C91B-DACA7C71529B}"/>
              </a:ext>
            </a:extLst>
          </p:cNvPr>
          <p:cNvSpPr txBox="1"/>
          <p:nvPr/>
        </p:nvSpPr>
        <p:spPr>
          <a:xfrm>
            <a:off x="397565" y="951563"/>
            <a:ext cx="6094674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Příklady: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ID pacienta,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číslo zdravotnického pracovníka,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číslo objednávky,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identifikátor vyšetření.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800" dirty="0"/>
          </a:p>
          <a:p>
            <a:pPr>
              <a:buNone/>
            </a:pPr>
            <a:r>
              <a:rPr lang="cs-CZ" dirty="0"/>
              <a:t>Vlastnosti vhodného identifikátoru: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musí být jedinečný,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nesmí chybět,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neměl by se měnit,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jednomu objektu náleží jeden identifikátor daného typu.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51380D-57DE-3E4A-4A4B-3F23DE50EA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043" y="5629438"/>
            <a:ext cx="1149591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b="1" dirty="0"/>
              <a:t>Identifikátor jako klíč:</a:t>
            </a:r>
            <a:r>
              <a:rPr lang="cs-CZ" dirty="0"/>
              <a:t> V tabulce </a:t>
            </a:r>
            <a:r>
              <a:rPr lang="cs-CZ" b="1" dirty="0"/>
              <a:t>Pacient</a:t>
            </a:r>
            <a:r>
              <a:rPr lang="cs-CZ" dirty="0"/>
              <a:t> je sloupec </a:t>
            </a:r>
            <a:r>
              <a:rPr lang="cs-CZ" b="1" dirty="0"/>
              <a:t>ID pacienta</a:t>
            </a:r>
            <a:r>
              <a:rPr lang="cs-CZ" dirty="0"/>
              <a:t> primárním klíčem. Díky němu systém jednoznačně najde záznam konkrétního pacienta.</a:t>
            </a:r>
            <a:br>
              <a:rPr lang="cs-CZ" dirty="0"/>
            </a:br>
            <a:r>
              <a:rPr lang="cs-CZ" b="1" dirty="0"/>
              <a:t>Cizí klíč</a:t>
            </a:r>
            <a:r>
              <a:rPr lang="cs-CZ" dirty="0"/>
              <a:t> ve sloupci </a:t>
            </a:r>
            <a:r>
              <a:rPr lang="cs-CZ" b="1" dirty="0"/>
              <a:t>ID pojišťovny</a:t>
            </a:r>
            <a:r>
              <a:rPr lang="cs-CZ" dirty="0"/>
              <a:t> odkazuje na příslušnou pojišťovnu v tabulce </a:t>
            </a:r>
            <a:r>
              <a:rPr lang="cs-CZ" b="1" dirty="0"/>
              <a:t>Pojišťovna</a:t>
            </a:r>
            <a:r>
              <a:rPr lang="cs-CZ" dirty="0"/>
              <a:t>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76BC27C-4E74-CAEB-4CD8-8C166C996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840" y="582231"/>
            <a:ext cx="4498639" cy="4381837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8815A7AE-9E4D-72EE-9300-84CB385F9C89}"/>
              </a:ext>
            </a:extLst>
          </p:cNvPr>
          <p:cNvSpPr txBox="1"/>
          <p:nvPr/>
        </p:nvSpPr>
        <p:spPr>
          <a:xfrm>
            <a:off x="397565" y="4325730"/>
            <a:ext cx="946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Pacient</a:t>
            </a:r>
          </a:p>
        </p:txBody>
      </p:sp>
      <p:graphicFrame>
        <p:nvGraphicFramePr>
          <p:cNvPr id="11" name="Tabulka 10">
            <a:extLst>
              <a:ext uri="{FF2B5EF4-FFF2-40B4-BE49-F238E27FC236}">
                <a16:creationId xmlns:a16="http://schemas.microsoft.com/office/drawing/2014/main" id="{95196973-6F89-CDC6-0880-6EB3C65F6A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9576654"/>
              </p:ext>
            </p:extLst>
          </p:nvPr>
        </p:nvGraphicFramePr>
        <p:xfrm>
          <a:off x="397565" y="4763470"/>
          <a:ext cx="7289650" cy="797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4330">
                  <a:extLst>
                    <a:ext uri="{9D8B030D-6E8A-4147-A177-3AD203B41FA5}">
                      <a16:colId xmlns:a16="http://schemas.microsoft.com/office/drawing/2014/main" val="3800782911"/>
                    </a:ext>
                  </a:extLst>
                </a:gridCol>
                <a:gridCol w="1184330">
                  <a:extLst>
                    <a:ext uri="{9D8B030D-6E8A-4147-A177-3AD203B41FA5}">
                      <a16:colId xmlns:a16="http://schemas.microsoft.com/office/drawing/2014/main" val="2618150306"/>
                    </a:ext>
                  </a:extLst>
                </a:gridCol>
                <a:gridCol w="1184330">
                  <a:extLst>
                    <a:ext uri="{9D8B030D-6E8A-4147-A177-3AD203B41FA5}">
                      <a16:colId xmlns:a16="http://schemas.microsoft.com/office/drawing/2014/main" val="1445602962"/>
                    </a:ext>
                  </a:extLst>
                </a:gridCol>
                <a:gridCol w="1184330">
                  <a:extLst>
                    <a:ext uri="{9D8B030D-6E8A-4147-A177-3AD203B41FA5}">
                      <a16:colId xmlns:a16="http://schemas.microsoft.com/office/drawing/2014/main" val="28202422"/>
                    </a:ext>
                  </a:extLst>
                </a:gridCol>
                <a:gridCol w="1184330">
                  <a:extLst>
                    <a:ext uri="{9D8B030D-6E8A-4147-A177-3AD203B41FA5}">
                      <a16:colId xmlns:a16="http://schemas.microsoft.com/office/drawing/2014/main" val="1544216823"/>
                    </a:ext>
                  </a:extLst>
                </a:gridCol>
                <a:gridCol w="1368000">
                  <a:extLst>
                    <a:ext uri="{9D8B030D-6E8A-4147-A177-3AD203B41FA5}">
                      <a16:colId xmlns:a16="http://schemas.microsoft.com/office/drawing/2014/main" val="26817665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100" dirty="0"/>
                        <a:t>ID pacienta</a:t>
                      </a:r>
                    </a:p>
                    <a:p>
                      <a:r>
                        <a:rPr lang="cs-CZ" sz="1100" dirty="0"/>
                        <a:t>Primární klíč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Jméno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Příjmení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Datum nar.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Telefon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ID pojišťovny</a:t>
                      </a:r>
                    </a:p>
                    <a:p>
                      <a:r>
                        <a:rPr lang="cs-CZ" sz="1100" dirty="0"/>
                        <a:t>Cizí klíč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214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100" dirty="0"/>
                        <a:t>1024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Jan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Kolář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15.3.1958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900" dirty="0"/>
                        <a:t>635 254 789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111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28533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9018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076A61B-99DB-94EB-AC62-78D4BC530E8E}"/>
              </a:ext>
            </a:extLst>
          </p:cNvPr>
          <p:cNvSpPr txBox="1"/>
          <p:nvPr/>
        </p:nvSpPr>
        <p:spPr>
          <a:xfrm>
            <a:off x="492981" y="270344"/>
            <a:ext cx="118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Číselníky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400DBD1-87ED-08CD-8817-D1EBB71CDA74}"/>
              </a:ext>
            </a:extLst>
          </p:cNvPr>
          <p:cNvSpPr txBox="1"/>
          <p:nvPr/>
        </p:nvSpPr>
        <p:spPr>
          <a:xfrm>
            <a:off x="492981" y="726407"/>
            <a:ext cx="8452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Číselník je předem připravený seznam povolených hodnot, ze kterého uživatel vybírá.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E486FEA-80F1-38E0-0CC6-C47F1942E213}"/>
              </a:ext>
            </a:extLst>
          </p:cNvPr>
          <p:cNvSpPr txBox="1"/>
          <p:nvPr/>
        </p:nvSpPr>
        <p:spPr>
          <a:xfrm>
            <a:off x="492981" y="1289953"/>
            <a:ext cx="4094922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Příklady: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zdravotní pojišťovny,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nemocniční oddělení,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odbornosti lékařů,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diagnózy,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druhy vyšetření. 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Číselníky: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sjednocují zápis údajů,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omezují překlepy,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usnadňují vyhledávání,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umožňují automatické zpracování dat.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0309EA1-4C52-FABC-4AD1-71D0E1F73F39}"/>
              </a:ext>
            </a:extLst>
          </p:cNvPr>
          <p:cNvSpPr txBox="1"/>
          <p:nvPr/>
        </p:nvSpPr>
        <p:spPr>
          <a:xfrm>
            <a:off x="5685183" y="1630017"/>
            <a:ext cx="2456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Proč používat číselníky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1F681DD0-DC0A-C892-54AD-2E328C088B49}"/>
              </a:ext>
            </a:extLst>
          </p:cNvPr>
          <p:cNvSpPr txBox="1"/>
          <p:nvPr/>
        </p:nvSpPr>
        <p:spPr>
          <a:xfrm>
            <a:off x="5685183" y="1999349"/>
            <a:ext cx="60946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Číselník zabraňuje tomu, aby uživatelé zapisovali stejný údaj různými způsoby.</a:t>
            </a:r>
          </a:p>
        </p:txBody>
      </p:sp>
      <p:graphicFrame>
        <p:nvGraphicFramePr>
          <p:cNvPr id="10" name="Tabulka 9">
            <a:extLst>
              <a:ext uri="{FF2B5EF4-FFF2-40B4-BE49-F238E27FC236}">
                <a16:creationId xmlns:a16="http://schemas.microsoft.com/office/drawing/2014/main" id="{01BF60F7-A4F3-893A-D96E-07C1C523AC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031245"/>
              </p:ext>
            </p:extLst>
          </p:nvPr>
        </p:nvGraphicFramePr>
        <p:xfrm>
          <a:off x="5670890" y="2685359"/>
          <a:ext cx="5999352" cy="365760"/>
        </p:xfrm>
        <a:graphic>
          <a:graphicData uri="http://schemas.openxmlformats.org/drawingml/2006/table">
            <a:tbl>
              <a:tblPr/>
              <a:tblGrid>
                <a:gridCol w="2999676">
                  <a:extLst>
                    <a:ext uri="{9D8B030D-6E8A-4147-A177-3AD203B41FA5}">
                      <a16:colId xmlns:a16="http://schemas.microsoft.com/office/drawing/2014/main" val="3733913330"/>
                    </a:ext>
                  </a:extLst>
                </a:gridCol>
                <a:gridCol w="2999676">
                  <a:extLst>
                    <a:ext uri="{9D8B030D-6E8A-4147-A177-3AD203B41FA5}">
                      <a16:colId xmlns:a16="http://schemas.microsoft.com/office/drawing/2014/main" val="21019160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Bez číselníku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S číselníkem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6345554"/>
                  </a:ext>
                </a:extLst>
              </a:tr>
            </a:tbl>
          </a:graphicData>
        </a:graphic>
      </p:graphicFrame>
      <p:graphicFrame>
        <p:nvGraphicFramePr>
          <p:cNvPr id="11" name="Tabulka 10">
            <a:extLst>
              <a:ext uri="{FF2B5EF4-FFF2-40B4-BE49-F238E27FC236}">
                <a16:creationId xmlns:a16="http://schemas.microsoft.com/office/drawing/2014/main" id="{53714729-B453-0ABA-7E5A-5C15E2D477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209717"/>
              </p:ext>
            </p:extLst>
          </p:nvPr>
        </p:nvGraphicFramePr>
        <p:xfrm>
          <a:off x="5685183" y="3143289"/>
          <a:ext cx="6156000" cy="365760"/>
        </p:xfrm>
        <a:graphic>
          <a:graphicData uri="http://schemas.openxmlformats.org/drawingml/2006/table">
            <a:tbl>
              <a:tblPr/>
              <a:tblGrid>
                <a:gridCol w="1648724">
                  <a:extLst>
                    <a:ext uri="{9D8B030D-6E8A-4147-A177-3AD203B41FA5}">
                      <a16:colId xmlns:a16="http://schemas.microsoft.com/office/drawing/2014/main" val="4288747624"/>
                    </a:ext>
                  </a:extLst>
                </a:gridCol>
                <a:gridCol w="4507276">
                  <a:extLst>
                    <a:ext uri="{9D8B030D-6E8A-4147-A177-3AD203B41FA5}">
                      <a16:colId xmlns:a16="http://schemas.microsoft.com/office/drawing/2014/main" val="24343362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VZP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111 – Všeobecná zdravotní pojišťovna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3476754"/>
                  </a:ext>
                </a:extLst>
              </a:tr>
            </a:tbl>
          </a:graphicData>
        </a:graphic>
      </p:graphicFrame>
      <p:graphicFrame>
        <p:nvGraphicFramePr>
          <p:cNvPr id="12" name="Tabulka 11">
            <a:extLst>
              <a:ext uri="{FF2B5EF4-FFF2-40B4-BE49-F238E27FC236}">
                <a16:creationId xmlns:a16="http://schemas.microsoft.com/office/drawing/2014/main" id="{B5D5208E-4E97-821F-73D2-73EF5F1A68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413659"/>
              </p:ext>
            </p:extLst>
          </p:nvPr>
        </p:nvGraphicFramePr>
        <p:xfrm>
          <a:off x="5685182" y="3555499"/>
          <a:ext cx="6156000" cy="365760"/>
        </p:xfrm>
        <a:graphic>
          <a:graphicData uri="http://schemas.openxmlformats.org/drawingml/2006/table">
            <a:tbl>
              <a:tblPr/>
              <a:tblGrid>
                <a:gridCol w="1643076">
                  <a:extLst>
                    <a:ext uri="{9D8B030D-6E8A-4147-A177-3AD203B41FA5}">
                      <a16:colId xmlns:a16="http://schemas.microsoft.com/office/drawing/2014/main" val="2887936012"/>
                    </a:ext>
                  </a:extLst>
                </a:gridCol>
                <a:gridCol w="4512924">
                  <a:extLst>
                    <a:ext uri="{9D8B030D-6E8A-4147-A177-3AD203B41FA5}">
                      <a16:colId xmlns:a16="http://schemas.microsoft.com/office/drawing/2014/main" val="35644132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Všeobecná ZP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111 – Všeobecná zdravotní pojišťovna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6231979"/>
                  </a:ext>
                </a:extLst>
              </a:tr>
            </a:tbl>
          </a:graphicData>
        </a:graphic>
      </p:graphicFrame>
      <p:graphicFrame>
        <p:nvGraphicFramePr>
          <p:cNvPr id="13" name="Tabulka 12">
            <a:extLst>
              <a:ext uri="{FF2B5EF4-FFF2-40B4-BE49-F238E27FC236}">
                <a16:creationId xmlns:a16="http://schemas.microsoft.com/office/drawing/2014/main" id="{A0326E81-0ECE-3504-304F-AA5047EDEA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947851"/>
              </p:ext>
            </p:extLst>
          </p:nvPr>
        </p:nvGraphicFramePr>
        <p:xfrm>
          <a:off x="5670890" y="3967709"/>
          <a:ext cx="6156000" cy="365760"/>
        </p:xfrm>
        <a:graphic>
          <a:graphicData uri="http://schemas.openxmlformats.org/drawingml/2006/table">
            <a:tbl>
              <a:tblPr/>
              <a:tblGrid>
                <a:gridCol w="1668586">
                  <a:extLst>
                    <a:ext uri="{9D8B030D-6E8A-4147-A177-3AD203B41FA5}">
                      <a16:colId xmlns:a16="http://schemas.microsoft.com/office/drawing/2014/main" val="2386813605"/>
                    </a:ext>
                  </a:extLst>
                </a:gridCol>
                <a:gridCol w="4487414">
                  <a:extLst>
                    <a:ext uri="{9D8B030D-6E8A-4147-A177-3AD203B41FA5}">
                      <a16:colId xmlns:a16="http://schemas.microsoft.com/office/drawing/2014/main" val="202109571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V.Z.P.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111 – Všeobecná zdravotní pojišťovna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5511256"/>
                  </a:ext>
                </a:extLst>
              </a:tr>
            </a:tbl>
          </a:graphicData>
        </a:graphic>
      </p:graphicFrame>
      <p:sp>
        <p:nvSpPr>
          <p:cNvPr id="14" name="TextovéPole 13">
            <a:extLst>
              <a:ext uri="{FF2B5EF4-FFF2-40B4-BE49-F238E27FC236}">
                <a16:creationId xmlns:a16="http://schemas.microsoft.com/office/drawing/2014/main" id="{F8B6307A-E3A8-54FF-A137-3A8C8585D652}"/>
              </a:ext>
            </a:extLst>
          </p:cNvPr>
          <p:cNvSpPr txBox="1"/>
          <p:nvPr/>
        </p:nvSpPr>
        <p:spPr>
          <a:xfrm>
            <a:off x="5316467" y="1289953"/>
            <a:ext cx="6353775" cy="3743293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8336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8A2560B-2989-5E5A-5933-7BA884EAFA81}"/>
              </a:ext>
            </a:extLst>
          </p:cNvPr>
          <p:cNvSpPr txBox="1"/>
          <p:nvPr/>
        </p:nvSpPr>
        <p:spPr>
          <a:xfrm>
            <a:off x="477429" y="356050"/>
            <a:ext cx="3060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Vazby (relace) mezi entitami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958E934-1425-21D3-DC47-7EB8FCB87882}"/>
              </a:ext>
            </a:extLst>
          </p:cNvPr>
          <p:cNvSpPr txBox="1"/>
          <p:nvPr/>
        </p:nvSpPr>
        <p:spPr>
          <a:xfrm>
            <a:off x="477430" y="876616"/>
            <a:ext cx="45288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Vazba vyjadřuje vztah mezi dvěma nebo více entitami.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E0B2B03F-1F24-E816-645C-9EF2FFE083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430" y="2099851"/>
            <a:ext cx="3545930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jedna k jedné – 1 :1,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jedna k více – 1 : N,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>
                <a:latin typeface="Arial" panose="020B0604020202020204" pitchFamily="34" charset="0"/>
              </a:rPr>
              <a:t>více k jedné – N : 1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více k více – M : N. 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1B4CBEB-C785-A894-8BE8-99A922CB986C}"/>
              </a:ext>
            </a:extLst>
          </p:cNvPr>
          <p:cNvSpPr txBox="1"/>
          <p:nvPr/>
        </p:nvSpPr>
        <p:spPr>
          <a:xfrm>
            <a:off x="477430" y="1674181"/>
            <a:ext cx="3935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Vazby mezi entitami mohou být: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9E5DE77-DC6D-9B80-7A7D-AD8564608768}"/>
              </a:ext>
            </a:extLst>
          </p:cNvPr>
          <p:cNvSpPr txBox="1"/>
          <p:nvPr/>
        </p:nvSpPr>
        <p:spPr>
          <a:xfrm>
            <a:off x="5473193" y="3742488"/>
            <a:ext cx="25126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Hospitalizace na oddělení</a:t>
            </a:r>
          </a:p>
          <a:p>
            <a:r>
              <a:rPr lang="cs-CZ" sz="1400" dirty="0"/>
              <a:t>N pacientů na jednom oddělení</a:t>
            </a:r>
          </a:p>
          <a:p>
            <a:pPr algn="ctr"/>
            <a:r>
              <a:rPr lang="cs-CZ" sz="1400" dirty="0"/>
              <a:t>N : 1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8320360-05E7-B6CF-B695-010F35FE9564}"/>
              </a:ext>
            </a:extLst>
          </p:cNvPr>
          <p:cNvSpPr txBox="1"/>
          <p:nvPr/>
        </p:nvSpPr>
        <p:spPr>
          <a:xfrm>
            <a:off x="5473193" y="2073743"/>
            <a:ext cx="25126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Vyšetření pacienta</a:t>
            </a:r>
          </a:p>
          <a:p>
            <a:r>
              <a:rPr lang="cs-CZ" sz="1400" dirty="0"/>
              <a:t>jeden pacient N vyšetření </a:t>
            </a:r>
          </a:p>
          <a:p>
            <a:pPr algn="ctr"/>
            <a:r>
              <a:rPr lang="cs-CZ" sz="1400" dirty="0"/>
              <a:t>1 : N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BDF450D-07CA-9738-D1FB-AB8CFD5F57A4}"/>
              </a:ext>
            </a:extLst>
          </p:cNvPr>
          <p:cNvSpPr txBox="1"/>
          <p:nvPr/>
        </p:nvSpPr>
        <p:spPr>
          <a:xfrm>
            <a:off x="5555402" y="5411233"/>
            <a:ext cx="25126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Vystavení předpisu</a:t>
            </a:r>
          </a:p>
          <a:p>
            <a:r>
              <a:rPr lang="cs-CZ" sz="1400" dirty="0"/>
              <a:t>M lékařů  N léků</a:t>
            </a:r>
          </a:p>
          <a:p>
            <a:pPr algn="ctr"/>
            <a:r>
              <a:rPr lang="cs-CZ" sz="1400" dirty="0"/>
              <a:t>M : N </a:t>
            </a:r>
          </a:p>
        </p:txBody>
      </p: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B8A54D51-806B-0D54-B92F-50590784A1D0}"/>
              </a:ext>
            </a:extLst>
          </p:cNvPr>
          <p:cNvCxnSpPr/>
          <p:nvPr/>
        </p:nvCxnSpPr>
        <p:spPr>
          <a:xfrm>
            <a:off x="5152445" y="230588"/>
            <a:ext cx="0" cy="6305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Obrázek 20">
            <a:extLst>
              <a:ext uri="{FF2B5EF4-FFF2-40B4-BE49-F238E27FC236}">
                <a16:creationId xmlns:a16="http://schemas.microsoft.com/office/drawing/2014/main" id="{D12ABE63-11C0-7C19-A531-29D5F667C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" t="9508" r="4448" b="10577"/>
          <a:stretch>
            <a:fillRect/>
          </a:stretch>
        </p:blipFill>
        <p:spPr>
          <a:xfrm>
            <a:off x="8478157" y="3294211"/>
            <a:ext cx="2512612" cy="1499121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16635837-B5C5-FB2F-1F28-6F05AC8FD1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" t="6956" r="1182" b="4696"/>
          <a:stretch>
            <a:fillRect/>
          </a:stretch>
        </p:blipFill>
        <p:spPr>
          <a:xfrm>
            <a:off x="8478157" y="4988424"/>
            <a:ext cx="2942253" cy="1786086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EA27CF8D-CE84-04CC-356C-C4DE21E348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8709" y="1782681"/>
            <a:ext cx="3281147" cy="1316438"/>
          </a:xfrm>
          <a:prstGeom prst="rect">
            <a:avLst/>
          </a:prstGeom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2746FE3A-620F-9EDF-66E7-8622FEF4C8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6" t="15663" b="15598"/>
          <a:stretch>
            <a:fillRect/>
          </a:stretch>
        </p:blipFill>
        <p:spPr>
          <a:xfrm>
            <a:off x="8206799" y="356050"/>
            <a:ext cx="3484966" cy="1246583"/>
          </a:xfrm>
          <a:prstGeom prst="rect">
            <a:avLst/>
          </a:prstGeom>
        </p:spPr>
      </p:pic>
      <p:sp>
        <p:nvSpPr>
          <p:cNvPr id="34" name="TextovéPole 33">
            <a:extLst>
              <a:ext uri="{FF2B5EF4-FFF2-40B4-BE49-F238E27FC236}">
                <a16:creationId xmlns:a16="http://schemas.microsoft.com/office/drawing/2014/main" id="{9B3FF623-A809-601D-A894-1EADBC862634}"/>
              </a:ext>
            </a:extLst>
          </p:cNvPr>
          <p:cNvSpPr txBox="1"/>
          <p:nvPr/>
        </p:nvSpPr>
        <p:spPr>
          <a:xfrm>
            <a:off x="5473193" y="759622"/>
            <a:ext cx="21521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Karta pacienta</a:t>
            </a:r>
          </a:p>
          <a:p>
            <a:r>
              <a:rPr lang="cs-CZ" sz="1400" dirty="0"/>
              <a:t>Jeden pacient, jedna karta</a:t>
            </a:r>
          </a:p>
          <a:p>
            <a:pPr algn="ctr"/>
            <a:r>
              <a:rPr lang="cs-CZ" sz="1400" dirty="0"/>
              <a:t>1 : 1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DDF66DEC-DFFB-DA3D-432C-0FE02B8CAE13}"/>
              </a:ext>
            </a:extLst>
          </p:cNvPr>
          <p:cNvSpPr txBox="1"/>
          <p:nvPr/>
        </p:nvSpPr>
        <p:spPr>
          <a:xfrm>
            <a:off x="405759" y="3841573"/>
            <a:ext cx="437712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Pochopení vazeb využijeme hlavně při </a:t>
            </a:r>
            <a:r>
              <a:rPr lang="cs-CZ" b="1" dirty="0"/>
              <a:t>návrhu databáze</a:t>
            </a:r>
            <a:r>
              <a:rPr lang="cs-CZ" dirty="0"/>
              <a:t>: pomáhá nám určit, které tabulky spolu souvisejí, jak je propojit pomocí klíčů a jak z nich získat společné údaje. </a:t>
            </a:r>
          </a:p>
          <a:p>
            <a:r>
              <a:rPr lang="cs-CZ" dirty="0"/>
              <a:t>Například jeden pacient může absolvovat více vyšetření — vazba </a:t>
            </a:r>
            <a:r>
              <a:rPr lang="cs-CZ" b="1" dirty="0"/>
              <a:t>1 : N</a:t>
            </a:r>
            <a:r>
              <a:rPr lang="cs-CZ" dirty="0"/>
              <a:t>. Díky ní lze v databázi vyhledat všechna vyšetření konkrétního pacienta.</a:t>
            </a:r>
          </a:p>
        </p:txBody>
      </p:sp>
    </p:spTree>
    <p:extLst>
      <p:ext uri="{BB962C8B-B14F-4D97-AF65-F5344CB8AC3E}">
        <p14:creationId xmlns:p14="http://schemas.microsoft.com/office/powerpoint/2010/main" val="2807767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D5AEA6-BA28-08E0-078C-AC5574AAA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1" t="83037" r="1336" b="2939"/>
          <a:stretch>
            <a:fillRect/>
          </a:stretch>
        </p:blipFill>
        <p:spPr>
          <a:xfrm>
            <a:off x="121920" y="5837499"/>
            <a:ext cx="11839786" cy="961814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D3FB28BD-36EE-28FA-FEAF-5292CDFAA5FE}"/>
              </a:ext>
            </a:extLst>
          </p:cNvPr>
          <p:cNvSpPr txBox="1"/>
          <p:nvPr/>
        </p:nvSpPr>
        <p:spPr>
          <a:xfrm>
            <a:off x="203200" y="209975"/>
            <a:ext cx="4077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Proces a činnost v informačním systému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014F4FE-B8D7-3684-7647-10B256CAABD2}"/>
              </a:ext>
            </a:extLst>
          </p:cNvPr>
          <p:cNvSpPr txBox="1"/>
          <p:nvPr/>
        </p:nvSpPr>
        <p:spPr>
          <a:xfrm>
            <a:off x="203200" y="579307"/>
            <a:ext cx="11372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Proces je uspořádaný sled činností, který vede k určitému výsledku.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92041E47-EF51-AC26-BCBF-F19285777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9" t="21433" r="1226" b="48543"/>
          <a:stretch>
            <a:fillRect/>
          </a:stretch>
        </p:blipFill>
        <p:spPr>
          <a:xfrm>
            <a:off x="1557873" y="1100481"/>
            <a:ext cx="10363201" cy="2059094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9E1F2E85-B8AC-2428-4324-4E5C3592E99B}"/>
              </a:ext>
            </a:extLst>
          </p:cNvPr>
          <p:cNvSpPr txBox="1"/>
          <p:nvPr/>
        </p:nvSpPr>
        <p:spPr>
          <a:xfrm>
            <a:off x="203200" y="3244334"/>
            <a:ext cx="3339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Činnost je jednotlivý krok procesu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7F1F3C7E-C1C9-1CA7-CA88-A9A1D16E2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41" t="52716" b="18049"/>
          <a:stretch>
            <a:fillRect/>
          </a:stretch>
        </p:blipFill>
        <p:spPr>
          <a:xfrm>
            <a:off x="3000586" y="3700696"/>
            <a:ext cx="8013150" cy="2004908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2C569FAE-ACFA-625D-90CC-92AB8284AD06}"/>
              </a:ext>
            </a:extLst>
          </p:cNvPr>
          <p:cNvSpPr txBox="1"/>
          <p:nvPr/>
        </p:nvSpPr>
        <p:spPr>
          <a:xfrm>
            <a:off x="203200" y="3964486"/>
            <a:ext cx="20726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  <a:p>
            <a:r>
              <a:rPr lang="cs-CZ" dirty="0"/>
              <a:t>sestra ověří totožnost pacienta</a:t>
            </a:r>
          </a:p>
          <a:p>
            <a:r>
              <a:rPr lang="cs-CZ" dirty="0"/>
              <a:t>a doplní jeho kontaktní údaje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C3B0D15B-650B-0FCC-A1A0-D6BB37E57D95}"/>
              </a:ext>
            </a:extLst>
          </p:cNvPr>
          <p:cNvSpPr txBox="1"/>
          <p:nvPr/>
        </p:nvSpPr>
        <p:spPr>
          <a:xfrm>
            <a:off x="203200" y="1668363"/>
            <a:ext cx="1381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  <a:endParaRPr lang="cs-CZ" dirty="0"/>
          </a:p>
          <a:p>
            <a:r>
              <a:rPr lang="cs-CZ" dirty="0"/>
              <a:t>přijetí pacienta</a:t>
            </a:r>
          </a:p>
        </p:txBody>
      </p:sp>
    </p:spTree>
    <p:extLst>
      <p:ext uri="{BB962C8B-B14F-4D97-AF65-F5344CB8AC3E}">
        <p14:creationId xmlns:p14="http://schemas.microsoft.com/office/powerpoint/2010/main" val="3742614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140CE13E-60DD-49DD-F5F8-4F116BEE8A8F}"/>
              </a:ext>
            </a:extLst>
          </p:cNvPr>
          <p:cNvSpPr txBox="1"/>
          <p:nvPr/>
        </p:nvSpPr>
        <p:spPr>
          <a:xfrm>
            <a:off x="121920" y="128693"/>
            <a:ext cx="6522720" cy="372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činností v procesu:  objednání pacienta k vyšetření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1424AFF-631A-5A3E-E03B-CFC85A165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4" t="9086" r="49500" b="54865"/>
          <a:stretch>
            <a:fillRect/>
          </a:stretch>
        </p:blipFill>
        <p:spPr>
          <a:xfrm>
            <a:off x="237382" y="672254"/>
            <a:ext cx="2115608" cy="18000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732F9947-02F9-3CF9-A303-D1143EC75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01" t="9777" r="23097" b="54173"/>
          <a:stretch>
            <a:fillRect/>
          </a:stretch>
        </p:blipFill>
        <p:spPr>
          <a:xfrm>
            <a:off x="3234511" y="672254"/>
            <a:ext cx="2253706" cy="1800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1E08DBC-C58A-8A89-A468-FDC9129C9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41" t="9086" r="947" b="54865"/>
          <a:stretch>
            <a:fillRect/>
          </a:stretch>
        </p:blipFill>
        <p:spPr>
          <a:xfrm>
            <a:off x="6331533" y="614312"/>
            <a:ext cx="1908492" cy="180000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7896AC31-5DC2-9C07-D1E1-E892BF1FD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41" t="48000" r="3252" b="17333"/>
          <a:stretch>
            <a:fillRect/>
          </a:stretch>
        </p:blipFill>
        <p:spPr>
          <a:xfrm>
            <a:off x="8907364" y="672254"/>
            <a:ext cx="2989740" cy="1800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05E4A6A5-2FA1-5122-A3F5-DC5F170335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22" t="48691" r="41329" b="16642"/>
          <a:stretch>
            <a:fillRect/>
          </a:stretch>
        </p:blipFill>
        <p:spPr>
          <a:xfrm>
            <a:off x="8907364" y="3123776"/>
            <a:ext cx="3002567" cy="1962574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1653AC0B-FF3C-8289-9B30-8C0811AA3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" t="85136" r="1780" b="3407"/>
          <a:stretch>
            <a:fillRect/>
          </a:stretch>
        </p:blipFill>
        <p:spPr>
          <a:xfrm>
            <a:off x="237382" y="5792892"/>
            <a:ext cx="11721253" cy="785707"/>
          </a:xfrm>
          <a:prstGeom prst="rect">
            <a:avLst/>
          </a:prstGeom>
        </p:spPr>
      </p:pic>
      <p:sp>
        <p:nvSpPr>
          <p:cNvPr id="12" name="Šipka: doprava 11">
            <a:extLst>
              <a:ext uri="{FF2B5EF4-FFF2-40B4-BE49-F238E27FC236}">
                <a16:creationId xmlns:a16="http://schemas.microsoft.com/office/drawing/2014/main" id="{B4FD3370-655E-5E10-C2A9-67CDC5E393EB}"/>
              </a:ext>
            </a:extLst>
          </p:cNvPr>
          <p:cNvSpPr/>
          <p:nvPr/>
        </p:nvSpPr>
        <p:spPr>
          <a:xfrm>
            <a:off x="2504404" y="1656097"/>
            <a:ext cx="612000" cy="144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: doprava 12">
            <a:extLst>
              <a:ext uri="{FF2B5EF4-FFF2-40B4-BE49-F238E27FC236}">
                <a16:creationId xmlns:a16="http://schemas.microsoft.com/office/drawing/2014/main" id="{AD7AD73E-C3E8-E495-EEEF-84F2FFEE047E}"/>
              </a:ext>
            </a:extLst>
          </p:cNvPr>
          <p:cNvSpPr/>
          <p:nvPr/>
        </p:nvSpPr>
        <p:spPr>
          <a:xfrm>
            <a:off x="5607050" y="1630697"/>
            <a:ext cx="612000" cy="144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: doprava 13">
            <a:extLst>
              <a:ext uri="{FF2B5EF4-FFF2-40B4-BE49-F238E27FC236}">
                <a16:creationId xmlns:a16="http://schemas.microsoft.com/office/drawing/2014/main" id="{A7941CD2-F6D0-9DFB-03E4-B169D55C8A71}"/>
              </a:ext>
            </a:extLst>
          </p:cNvPr>
          <p:cNvSpPr/>
          <p:nvPr/>
        </p:nvSpPr>
        <p:spPr>
          <a:xfrm>
            <a:off x="8267694" y="1584097"/>
            <a:ext cx="612000" cy="144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: dolů 14">
            <a:extLst>
              <a:ext uri="{FF2B5EF4-FFF2-40B4-BE49-F238E27FC236}">
                <a16:creationId xmlns:a16="http://schemas.microsoft.com/office/drawing/2014/main" id="{ABE86A6F-50CE-FE9C-8982-EBCE3BAD2DD4}"/>
              </a:ext>
            </a:extLst>
          </p:cNvPr>
          <p:cNvSpPr/>
          <p:nvPr/>
        </p:nvSpPr>
        <p:spPr>
          <a:xfrm>
            <a:off x="10262534" y="2587939"/>
            <a:ext cx="139700" cy="42015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8FA89F16-D126-FE5F-D927-3028E3ADBBB8}"/>
              </a:ext>
            </a:extLst>
          </p:cNvPr>
          <p:cNvSpPr txBox="1"/>
          <p:nvPr/>
        </p:nvSpPr>
        <p:spPr>
          <a:xfrm>
            <a:off x="237382" y="3821864"/>
            <a:ext cx="83997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👤 Pacient + CT + termín</a:t>
            </a:r>
            <a:r>
              <a:rPr lang="cs-CZ" dirty="0"/>
              <a:t> → </a:t>
            </a:r>
            <a:r>
              <a:rPr lang="cs-CZ" b="1" dirty="0"/>
              <a:t>🖥️ Informační systém</a:t>
            </a:r>
            <a:r>
              <a:rPr lang="cs-CZ" dirty="0"/>
              <a:t> → </a:t>
            </a:r>
            <a:r>
              <a:rPr lang="cs-CZ" b="1" dirty="0"/>
              <a:t>📋 Objednávka + 📱 potvrzení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03079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>
            <a:extLst>
              <a:ext uri="{FF2B5EF4-FFF2-40B4-BE49-F238E27FC236}">
                <a16:creationId xmlns:a16="http://schemas.microsoft.com/office/drawing/2014/main" id="{2E5E6293-7716-C55D-5582-E2C8D66F7D2F}"/>
              </a:ext>
            </a:extLst>
          </p:cNvPr>
          <p:cNvSpPr txBox="1"/>
          <p:nvPr/>
        </p:nvSpPr>
        <p:spPr>
          <a:xfrm>
            <a:off x="6096000" y="1496631"/>
            <a:ext cx="5746143" cy="428763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D6F79054-5995-BDD7-CC19-6B440A70578C}"/>
              </a:ext>
            </a:extLst>
          </p:cNvPr>
          <p:cNvSpPr txBox="1"/>
          <p:nvPr/>
        </p:nvSpPr>
        <p:spPr>
          <a:xfrm>
            <a:off x="349857" y="302150"/>
            <a:ext cx="3546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Konfigurace informačního systému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CA38982-1A01-D7FF-8A80-CE12FDB23B52}"/>
              </a:ext>
            </a:extLst>
          </p:cNvPr>
          <p:cNvSpPr txBox="1"/>
          <p:nvPr/>
        </p:nvSpPr>
        <p:spPr>
          <a:xfrm>
            <a:off x="349857" y="671482"/>
            <a:ext cx="8094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Konfigurace je nastavení informačního systému podle potřeb konkrétní organizace.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237A2F2-4E84-58C2-4A81-C9456DE7496A}"/>
              </a:ext>
            </a:extLst>
          </p:cNvPr>
          <p:cNvSpPr txBox="1"/>
          <p:nvPr/>
        </p:nvSpPr>
        <p:spPr>
          <a:xfrm>
            <a:off x="349857" y="1127299"/>
            <a:ext cx="28306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Konfigurovat lze například: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D0A2208D-2F47-D6BA-A69D-314BC2C26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857" y="1496631"/>
            <a:ext cx="3294492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účty,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přístupová oprávnění,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formuláře,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číselníky,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způsob zobrazování údajů,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upozornění,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pracovní postupy.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DD1A4CD-BF4B-AA23-6BBF-DB440D250FCA}"/>
              </a:ext>
            </a:extLst>
          </p:cNvPr>
          <p:cNvSpPr txBox="1"/>
          <p:nvPr/>
        </p:nvSpPr>
        <p:spPr>
          <a:xfrm>
            <a:off x="349857" y="4860936"/>
            <a:ext cx="534327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Příklad:</a:t>
            </a:r>
            <a:r>
              <a:rPr lang="cs-CZ" dirty="0"/>
              <a:t> Lékař může zobrazit a doplňovat zdravotnickou dokumentaci, zatímco pracovník recepce pracuje pouze s registračními údaji.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B0A79669-484B-1D13-2C52-59887088B260}"/>
              </a:ext>
            </a:extLst>
          </p:cNvPr>
          <p:cNvSpPr txBox="1"/>
          <p:nvPr/>
        </p:nvSpPr>
        <p:spPr>
          <a:xfrm>
            <a:off x="6307373" y="1751073"/>
            <a:ext cx="2838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Proč je konfigurace důležitá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ACB7655D-BC36-793D-693F-B160F8FF8E09}"/>
              </a:ext>
            </a:extLst>
          </p:cNvPr>
          <p:cNvSpPr txBox="1"/>
          <p:nvPr/>
        </p:nvSpPr>
        <p:spPr>
          <a:xfrm>
            <a:off x="6307373" y="2233094"/>
            <a:ext cx="5206116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Správná konfigurace: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zpřístupní uživateli pouze potřebné funkce,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chrání citlivé údaje,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přizpůsobí systém činnosti pracoviště,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omezuje chyby při zadávání dat,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podporuje stanovené pracovní postupy.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Správná konfigurace má úzkou souvislost s </a:t>
            </a:r>
            <a:r>
              <a:rPr lang="cs-CZ" b="1" dirty="0"/>
              <a:t>ochranou osobních údajů a GDPR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6342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0C56948-BA42-00B6-4FB7-42DCBD0A0CBE}"/>
              </a:ext>
            </a:extLst>
          </p:cNvPr>
          <p:cNvSpPr txBox="1"/>
          <p:nvPr/>
        </p:nvSpPr>
        <p:spPr>
          <a:xfrm>
            <a:off x="500932" y="333955"/>
            <a:ext cx="3172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Souhrnný příklad z nemocnice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C2168824-B266-7E9D-CB1F-551FA5CFF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341" y="955362"/>
            <a:ext cx="5705659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Entita: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Pacient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Atribut: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jméno, datum narození, pojišťovna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Datový záznam: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údaje o jednom konkrétním pacientovi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Identifikátor: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ID pacienta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Číselník: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seznam zdravotních pojišťoven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Vazba: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pacient absolvuje vyšetření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Činnost: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zapsání výsledku vyšetření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Proces: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vyšetření pacienta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Konfigurace: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nastavení oprávnění lékaře a sestry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51599C4-7510-6C26-BB03-D35A1A328EC9}"/>
              </a:ext>
            </a:extLst>
          </p:cNvPr>
          <p:cNvSpPr txBox="1"/>
          <p:nvPr/>
        </p:nvSpPr>
        <p:spPr>
          <a:xfrm>
            <a:off x="6852031" y="333955"/>
            <a:ext cx="43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Odpovězte na tyto otázky: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52FAD86-A202-5C7F-A34F-3E76CCF7F3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2031" y="955362"/>
            <a:ext cx="4839037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Jaký je rozdíl mezi entitou a atributem?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 představuje datový záznam?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Proč musí být identifikátor jedinečný?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 čemu slouží číselníky?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 vyjadřuje vazba mezi entitami?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Jaký je rozdíl mezi procesem a činností?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 lze nastavit při konfiguraci informačního systému? 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178987A-EB47-CE5B-5B7D-59580D496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6280" y="4883875"/>
            <a:ext cx="10604788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Entita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objekt, o kterém evidujeme údaje.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Atribut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jeho vlastnost.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Datový záznam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představuje soubor údajů o jednom konkrétním objektu.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Identifikátor musí být jedinečný, aby bylo možné každý záznam jednoznačně rozlišit.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Číselníky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nabízejí předem stanovené hodnoty a sjednocují zadávání údajů.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Vazba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vyjadřuje vztah mezi dvěma nebo více entitami.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Proces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uspořádaný sled činností.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Činnost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jeden konkrétní krok procesu.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Lze nastavit například uživatelské účty, přístupová práva, formuláře, číselníky, upozornění a pracovní postupy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4D8950C-5278-EA37-78DA-E5E81BD2C159}"/>
              </a:ext>
            </a:extLst>
          </p:cNvPr>
          <p:cNvSpPr txBox="1"/>
          <p:nvPr/>
        </p:nvSpPr>
        <p:spPr>
          <a:xfrm>
            <a:off x="1086280" y="4500646"/>
            <a:ext cx="1542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Odpovědi po 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1A7980ED-2E36-5520-960A-5721CD8B2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5" t="20986" r="4603" b="19073"/>
          <a:stretch>
            <a:fillRect/>
          </a:stretch>
        </p:blipFill>
        <p:spPr>
          <a:xfrm>
            <a:off x="2552368" y="4462794"/>
            <a:ext cx="1008000" cy="44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17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3188C3-6936-4B7B-E34B-39E2D4443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15325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998</Words>
  <Application>Microsoft Office PowerPoint</Application>
  <PresentationFormat>Širokoúhlá obrazovka</PresentationFormat>
  <Paragraphs>228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Motiv Office</vt:lpstr>
      <vt:lpstr>Datové prvky a procesy informačního systému INV 205 2.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ucebna 14</cp:lastModifiedBy>
  <cp:revision>21</cp:revision>
  <dcterms:created xsi:type="dcterms:W3CDTF">2026-09-22T06:24:02Z</dcterms:created>
  <dcterms:modified xsi:type="dcterms:W3CDTF">2026-10-05T12:33:03Z</dcterms:modified>
</cp:coreProperties>
</file>