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7" r:id="rId5"/>
    <p:sldId id="265" r:id="rId6"/>
    <p:sldId id="266" r:id="rId7"/>
    <p:sldId id="268" r:id="rId8"/>
    <p:sldId id="258" r:id="rId9"/>
    <p:sldId id="270" r:id="rId10"/>
    <p:sldId id="259" r:id="rId11"/>
    <p:sldId id="260" r:id="rId12"/>
    <p:sldId id="261" r:id="rId13"/>
    <p:sldId id="262" r:id="rId14"/>
    <p:sldId id="263" r:id="rId15"/>
    <p:sldId id="269" r:id="rId16"/>
    <p:sldId id="271" r:id="rId17"/>
    <p:sldId id="272" r:id="rId1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32" autoAdjust="0"/>
  </p:normalViewPr>
  <p:slideViewPr>
    <p:cSldViewPr snapToGrid="0">
      <p:cViewPr varScale="1">
        <p:scale>
          <a:sx n="105" d="100"/>
          <a:sy n="105" d="100"/>
        </p:scale>
        <p:origin x="83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28D7697-5863-0468-D65E-58EA2310D2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14744DC-22FC-677D-2F34-11A64A49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9046618-0DBD-34C8-09AA-A84514790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86E71-CAE2-4AB3-88DC-581FC3F05B7D}" type="datetimeFigureOut">
              <a:rPr lang="cs-CZ" smtClean="0"/>
              <a:t>22.06.2026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C418746-DF57-72D4-B3E5-EA3730E43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2D79A24-359B-E323-B614-4746F0347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0CD7-66DD-4DD8-A3C8-FCC55A534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9524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C4B8578-152A-6A8C-FB77-49533B47D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454943A-24C2-4ADE-BAA3-C35FA08D0D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A1652D6-0352-F071-C939-34D56B091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86E71-CAE2-4AB3-88DC-581FC3F05B7D}" type="datetimeFigureOut">
              <a:rPr lang="cs-CZ" smtClean="0"/>
              <a:t>22.06.2026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7F8BDDA-DBD9-4DF8-40BA-2ACA36F1D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DA8B0CC-A7BD-9F3B-67E1-A9E875916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0CD7-66DD-4DD8-A3C8-FCC55A534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2120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EF4F25-D142-93E3-6C19-2BB920CBD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BB5B265-53B5-868D-FDDD-28A8B6B027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9EAE7A5-28F5-F544-D045-B89662023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86E71-CAE2-4AB3-88DC-581FC3F05B7D}" type="datetimeFigureOut">
              <a:rPr lang="cs-CZ" smtClean="0"/>
              <a:t>22.06.2026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5482F9B-CA3A-01FA-2032-B711B8812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4EAC4F8-F6BA-683B-8782-2FF94037E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0CD7-66DD-4DD8-A3C8-FCC55A534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095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01D64E-6874-4DCC-6D89-623E554CC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DE18A90-7070-BB69-37B3-52D481CA24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15D9458-4BA9-BB8B-9FAE-B0EB6D990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51C82B8-E011-589B-997F-E9952D62E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86E71-CAE2-4AB3-88DC-581FC3F05B7D}" type="datetimeFigureOut">
              <a:rPr lang="cs-CZ" smtClean="0"/>
              <a:t>22.06.2026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E48CD8B-BDCD-83AC-2AD4-976D6522B6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4E2F6EA-A39C-15AE-7E40-2445CA671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0CD7-66DD-4DD8-A3C8-FCC55A534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4972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647AD1-5313-1F45-559B-DB722E8F8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789461B-DEF0-9693-2B91-049AA808C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EFF279A-AE65-E793-5FD9-A140DAB6B2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B534994-4056-463B-2707-7EC166BEE0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6EEF924-2C34-1EE9-6A9A-CB6117145E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B39AAA85-9E5A-9B6D-B8FB-3A6BB4A0D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86E71-CAE2-4AB3-88DC-581FC3F05B7D}" type="datetimeFigureOut">
              <a:rPr lang="cs-CZ" smtClean="0"/>
              <a:t>22.06.2026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1777507E-87D8-168B-F302-97A3BB26A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8B6A4E1F-D8C8-27B1-C99A-B0BAC8CD8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0CD7-66DD-4DD8-A3C8-FCC55A534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39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CAA0A9-AF43-0A8E-21BB-71EFE664A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CBC1A751-D97C-8E52-AF41-8AE182DB9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86E71-CAE2-4AB3-88DC-581FC3F05B7D}" type="datetimeFigureOut">
              <a:rPr lang="cs-CZ" smtClean="0"/>
              <a:t>22.06.2026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C59C34D8-BCC8-5A8A-CB8D-5251CE46DD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0217C3BA-D087-16DB-BB79-0B0EAEA7D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0CD7-66DD-4DD8-A3C8-FCC55A534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1465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2D76E5C4-D9C8-DB57-4FF6-026A6C246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86E71-CAE2-4AB3-88DC-581FC3F05B7D}" type="datetimeFigureOut">
              <a:rPr lang="cs-CZ" smtClean="0"/>
              <a:t>22.06.2026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B09BA01E-AF15-D61A-79E2-DED749AB0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7393B0B-238B-C279-41C4-E52B2AEFE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0CD7-66DD-4DD8-A3C8-FCC55A534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9850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B57DF4-A816-C6DB-89AC-912C33098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0F90A1C-1847-7919-53ED-1E168810D3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0FA528E-4FA8-481C-7713-C19CAD83DC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95A014A-5646-B510-2A1E-84D11E61D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86E71-CAE2-4AB3-88DC-581FC3F05B7D}" type="datetimeFigureOut">
              <a:rPr lang="cs-CZ" smtClean="0"/>
              <a:t>22.06.2026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7AB13C3-F239-161A-9B43-69A28C1BB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B7014C8-AE88-DCDA-4082-6E76727FD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0CD7-66DD-4DD8-A3C8-FCC55A534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7275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C429E9-1F4C-DCAC-0851-3440F04C64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9983BD19-F886-C666-CACE-2C007AB2F9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F41D073-2C6F-37AB-1B5A-E148A7378B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C52EF32-DF68-1AC0-81DB-1B4840F67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86E71-CAE2-4AB3-88DC-581FC3F05B7D}" type="datetimeFigureOut">
              <a:rPr lang="cs-CZ" smtClean="0"/>
              <a:t>22.06.2026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3238FE8-F712-5E03-9E4C-8321E079D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78301C4-F024-68F7-703B-789FDC436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0CD7-66DD-4DD8-A3C8-FCC55A534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9296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0A109E7-CE22-E20E-781A-73B4D39DA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2B988A7-9EE6-CFCA-33CC-33413AE3C3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67D7011-6994-280C-8486-DB1338091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86E71-CAE2-4AB3-88DC-581FC3F05B7D}" type="datetimeFigureOut">
              <a:rPr lang="cs-CZ" smtClean="0"/>
              <a:t>22.06.2026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0D54755-66CE-35B0-FA97-EEEDDF1AF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64CBBCF-B5B2-5CF7-D33A-CC72F7CB5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0CD7-66DD-4DD8-A3C8-FCC55A534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4859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FEDB337A-576E-FBCF-5DF0-7E3F039BBD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B610C90-EE66-D007-7F42-A0BF9240C1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7960417-0F28-40C9-361B-4F23F14AE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86E71-CAE2-4AB3-88DC-581FC3F05B7D}" type="datetimeFigureOut">
              <a:rPr lang="cs-CZ" smtClean="0"/>
              <a:t>22.06.2026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ACC3D07-4014-1FE7-FDAE-820456F7A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A2C2AD3-ECF0-4B61-C653-FC14B976D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40CD7-66DD-4DD8-A3C8-FCC55A534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3584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9E171F5B-E333-559C-C60F-CEAFBF3F6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FBA2674-9D7D-F2A5-0670-8737F54890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BC3682B-3A52-2E4E-C3A7-EA0228364F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4386E71-CAE2-4AB3-88DC-581FC3F05B7D}" type="datetimeFigureOut">
              <a:rPr lang="cs-CZ" smtClean="0"/>
              <a:t>22.06.2026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37EB264-181C-AF6F-D134-7AC150FE6B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18A6D4-7D47-D897-DC42-2F71CE7517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0A40CD7-66DD-4DD8-A3C8-FCC55A534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6263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1.png"/><Relationship Id="rId5" Type="http://schemas.openxmlformats.org/officeDocument/2006/relationships/image" Target="../media/image110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0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2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>
            <a:extLst>
              <a:ext uri="{FF2B5EF4-FFF2-40B4-BE49-F238E27FC236}">
                <a16:creationId xmlns:a16="http://schemas.microsoft.com/office/drawing/2014/main" id="{592F4650-A39B-6BB5-3866-AE07DF8C8F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81984" y="3689786"/>
            <a:ext cx="4706112" cy="2006926"/>
          </a:xfrm>
        </p:spPr>
        <p:txBody>
          <a:bodyPr>
            <a:normAutofit fontScale="62500" lnSpcReduction="20000"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Jak se vodní pára dostává do atmosféry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Fázový diagram vody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Sytá vodní pára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Přehřátá pára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Absolutní vlhkost vzduchu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Relativní vlhkost vzduchu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Vliv teploty na relativní vlhkost</a:t>
            </a:r>
          </a:p>
          <a:p>
            <a:endParaRPr lang="cs-CZ" dirty="0"/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E23BCCC9-0ADA-6088-EB6D-C73A3A387881}"/>
              </a:ext>
            </a:extLst>
          </p:cNvPr>
          <p:cNvSpPr txBox="1">
            <a:spLocks/>
          </p:cNvSpPr>
          <p:nvPr/>
        </p:nvSpPr>
        <p:spPr>
          <a:xfrm>
            <a:off x="1463040" y="1588670"/>
            <a:ext cx="9144000" cy="184937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Vodní pára v atmosféře</a:t>
            </a:r>
            <a:b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Fyz 89 - 1</a:t>
            </a: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BF17BBB8-600F-11C2-27BB-49AE04AAF90B}"/>
              </a:ext>
            </a:extLst>
          </p:cNvPr>
          <p:cNvGrpSpPr/>
          <p:nvPr/>
        </p:nvGrpSpPr>
        <p:grpSpPr>
          <a:xfrm>
            <a:off x="4295999" y="461230"/>
            <a:ext cx="3600001" cy="900000"/>
            <a:chOff x="5375920" y="674864"/>
            <a:chExt cx="4750522" cy="1130585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781364DA-E0F1-8A7A-DB18-1452BA79325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03B2D749-8FB0-6D8B-42DA-17C8E32A4DA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  <p:sp>
        <p:nvSpPr>
          <p:cNvPr id="10" name="TextovéPole 9">
            <a:extLst>
              <a:ext uri="{FF2B5EF4-FFF2-40B4-BE49-F238E27FC236}">
                <a16:creationId xmlns:a16="http://schemas.microsoft.com/office/drawing/2014/main" id="{D94B6279-6435-366F-AAF7-9B3CFA5482E9}"/>
              </a:ext>
            </a:extLst>
          </p:cNvPr>
          <p:cNvSpPr txBox="1"/>
          <p:nvPr/>
        </p:nvSpPr>
        <p:spPr>
          <a:xfrm>
            <a:off x="775716" y="6071616"/>
            <a:ext cx="1374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12. 6. 2026</a:t>
            </a:r>
          </a:p>
        </p:txBody>
      </p:sp>
    </p:spTree>
    <p:extLst>
      <p:ext uri="{BB962C8B-B14F-4D97-AF65-F5344CB8AC3E}">
        <p14:creationId xmlns:p14="http://schemas.microsoft.com/office/powerpoint/2010/main" val="3941932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1390E9E-4EB7-22F0-B002-F2A9E811D43F}"/>
              </a:ext>
            </a:extLst>
          </p:cNvPr>
          <p:cNvSpPr txBox="1"/>
          <p:nvPr/>
        </p:nvSpPr>
        <p:spPr>
          <a:xfrm>
            <a:off x="387032" y="991086"/>
            <a:ext cx="1106233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Jak se vodní pára dostává do atmosféry</a:t>
            </a:r>
          </a:p>
          <a:p>
            <a:pPr>
              <a:buNone/>
            </a:pP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Vodní pára vzniká především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vypařováním vody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z moří, oceánů, jezer a řek. Dalším zdrojem je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výpar z půdy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transpirace rostlin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při které rostliny uvolňují vodu do ovzduší.</a:t>
            </a:r>
          </a:p>
          <a:p>
            <a:pPr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Mezi hlavní zdroje vodní páry patří: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moře a oceány,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jezera a řeky,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mokrá půda,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rostliny,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živé organismy.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Množství vodní páry v atmosféře se neustále mění v závislosti na teplotě, ročním období, zeměpisné poloze a počasí.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5C08A2F-F0CF-75D1-7BF1-76D5F0DC67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41" b="68280"/>
          <a:stretch>
            <a:fillRect/>
          </a:stretch>
        </p:blipFill>
        <p:spPr>
          <a:xfrm>
            <a:off x="5824643" y="2709333"/>
            <a:ext cx="5156623" cy="1765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42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Skupina 12">
            <a:extLst>
              <a:ext uri="{FF2B5EF4-FFF2-40B4-BE49-F238E27FC236}">
                <a16:creationId xmlns:a16="http://schemas.microsoft.com/office/drawing/2014/main" id="{8E5193F8-0E98-F538-0CF3-9563548B94B6}"/>
              </a:ext>
            </a:extLst>
          </p:cNvPr>
          <p:cNvGrpSpPr/>
          <p:nvPr/>
        </p:nvGrpSpPr>
        <p:grpSpPr>
          <a:xfrm>
            <a:off x="243050" y="207294"/>
            <a:ext cx="5672049" cy="4780895"/>
            <a:chOff x="243050" y="1038551"/>
            <a:chExt cx="5672049" cy="4780895"/>
          </a:xfrm>
        </p:grpSpPr>
        <p:grpSp>
          <p:nvGrpSpPr>
            <p:cNvPr id="11" name="Skupina 10">
              <a:extLst>
                <a:ext uri="{FF2B5EF4-FFF2-40B4-BE49-F238E27FC236}">
                  <a16:creationId xmlns:a16="http://schemas.microsoft.com/office/drawing/2014/main" id="{5672F0A7-64DD-D010-E877-7AF17EBE9BF4}"/>
                </a:ext>
              </a:extLst>
            </p:cNvPr>
            <p:cNvGrpSpPr/>
            <p:nvPr/>
          </p:nvGrpSpPr>
          <p:grpSpPr>
            <a:xfrm>
              <a:off x="243050" y="1038551"/>
              <a:ext cx="5672049" cy="4780895"/>
              <a:chOff x="243050" y="1038551"/>
              <a:chExt cx="5672049" cy="4780895"/>
            </a:xfrm>
          </p:grpSpPr>
          <p:pic>
            <p:nvPicPr>
              <p:cNvPr id="4" name="Obrázek 3">
                <a:extLst>
                  <a:ext uri="{FF2B5EF4-FFF2-40B4-BE49-F238E27FC236}">
                    <a16:creationId xmlns:a16="http://schemas.microsoft.com/office/drawing/2014/main" id="{5607E1CD-F06E-E6AD-CFF1-D6B3450FB3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20907"/>
              <a:stretch>
                <a:fillRect/>
              </a:stretch>
            </p:blipFill>
            <p:spPr>
              <a:xfrm>
                <a:off x="243050" y="1038551"/>
                <a:ext cx="5672049" cy="4780895"/>
              </a:xfrm>
              <a:prstGeom prst="rect">
                <a:avLst/>
              </a:prstGeom>
            </p:spPr>
          </p:pic>
          <p:cxnSp>
            <p:nvCxnSpPr>
              <p:cNvPr id="7" name="Přímá spojnice 6">
                <a:extLst>
                  <a:ext uri="{FF2B5EF4-FFF2-40B4-BE49-F238E27FC236}">
                    <a16:creationId xmlns:a16="http://schemas.microsoft.com/office/drawing/2014/main" id="{1A73618F-BF91-9268-06E1-75E279521D2C}"/>
                  </a:ext>
                </a:extLst>
              </p:cNvPr>
              <p:cNvCxnSpPr/>
              <p:nvPr/>
            </p:nvCxnSpPr>
            <p:spPr>
              <a:xfrm flipV="1">
                <a:off x="930164" y="2703788"/>
                <a:ext cx="3547241" cy="0"/>
              </a:xfrm>
              <a:prstGeom prst="line">
                <a:avLst/>
              </a:prstGeom>
              <a:ln w="9525">
                <a:prstDash val="dash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" name="Přímá spojnice 8">
                <a:extLst>
                  <a:ext uri="{FF2B5EF4-FFF2-40B4-BE49-F238E27FC236}">
                    <a16:creationId xmlns:a16="http://schemas.microsoft.com/office/drawing/2014/main" id="{5C185EDD-0D0A-F09B-9D51-BAE63F678BC6}"/>
                  </a:ext>
                </a:extLst>
              </p:cNvPr>
              <p:cNvCxnSpPr/>
              <p:nvPr/>
            </p:nvCxnSpPr>
            <p:spPr>
              <a:xfrm>
                <a:off x="4437990" y="2719554"/>
                <a:ext cx="0" cy="2719552"/>
              </a:xfrm>
              <a:prstGeom prst="line">
                <a:avLst/>
              </a:prstGeom>
              <a:ln w="9525">
                <a:prstDash val="dash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89631453-1E4B-911A-DECF-D3FF80B58613}"/>
                  </a:ext>
                </a:extLst>
              </p:cNvPr>
              <p:cNvSpPr txBox="1"/>
              <p:nvPr/>
            </p:nvSpPr>
            <p:spPr>
              <a:xfrm>
                <a:off x="4209386" y="5439105"/>
                <a:ext cx="488731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800" dirty="0"/>
                  <a:t>100 </a:t>
                </a:r>
                <a:r>
                  <a:rPr lang="cs-CZ" sz="800" baseline="30000" dirty="0"/>
                  <a:t>0</a:t>
                </a:r>
                <a:r>
                  <a:rPr lang="cs-CZ" sz="800" dirty="0"/>
                  <a:t>C</a:t>
                </a:r>
              </a:p>
            </p:txBody>
          </p:sp>
        </p:grpSp>
        <p:sp>
          <p:nvSpPr>
            <p:cNvPr id="12" name="Ovál 11">
              <a:extLst>
                <a:ext uri="{FF2B5EF4-FFF2-40B4-BE49-F238E27FC236}">
                  <a16:creationId xmlns:a16="http://schemas.microsoft.com/office/drawing/2014/main" id="{0A25EC29-003F-EAC6-B33F-F0E1D27AB61B}"/>
                </a:ext>
              </a:extLst>
            </p:cNvPr>
            <p:cNvSpPr/>
            <p:nvPr/>
          </p:nvSpPr>
          <p:spPr>
            <a:xfrm>
              <a:off x="4410400" y="2684081"/>
              <a:ext cx="70945" cy="70945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15" name="Obrázek 14">
            <a:extLst>
              <a:ext uri="{FF2B5EF4-FFF2-40B4-BE49-F238E27FC236}">
                <a16:creationId xmlns:a16="http://schemas.microsoft.com/office/drawing/2014/main" id="{744DDD4B-EB39-1112-52B7-B9F1F80947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163" y="688936"/>
            <a:ext cx="5826086" cy="381761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510905" y="5123994"/>
            <a:ext cx="1145942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Fázový diagram vody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je grafické znázornění závislosti skupenství vody na teplotě a tlaku. Ukazuje oblasti existence ledu, kapalné vody a vodní páry a hranice mezi nimi, na kterých dochází ke změnám skupenství. Umožňuje určit, v jakém skupenství se voda nachází při dané teplotě a tlaku a za jakých podmínek probíhá tání, tuhnutí, vypařování, kondenzace, sublimace a desublimace.</a:t>
            </a:r>
          </a:p>
        </p:txBody>
      </p:sp>
    </p:spTree>
    <p:extLst>
      <p:ext uri="{BB962C8B-B14F-4D97-AF65-F5344CB8AC3E}">
        <p14:creationId xmlns:p14="http://schemas.microsoft.com/office/powerpoint/2010/main" val="4065933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F82D170-94F7-03D3-CC46-9152DB4A2885}"/>
              </a:ext>
            </a:extLst>
          </p:cNvPr>
          <p:cNvSpPr txBox="1"/>
          <p:nvPr/>
        </p:nvSpPr>
        <p:spPr>
          <a:xfrm>
            <a:off x="530352" y="438912"/>
            <a:ext cx="193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Sytá pára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7B2F0EEF-FDDD-16A6-C7DF-FFC66F8EFB24}"/>
              </a:ext>
            </a:extLst>
          </p:cNvPr>
          <p:cNvSpPr txBox="1"/>
          <p:nvPr/>
        </p:nvSpPr>
        <p:spPr>
          <a:xfrm>
            <a:off x="530352" y="816649"/>
            <a:ext cx="108996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Při vypařování kapaliny v uzavřeném prostoru dojde po určité době k vyrovnání počtu molekul kapaliny, které opouštějí kapalinu s počtem molekul, které se do kapaliny vrací. Od tohoto okamžiku se objemy kapaliny a páry nemění. Tlak a teplota soustavy zůstává konstantní. Nemění-li se vnější podmínky, je soustava a její vodní pára v rovnovážném stavu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C9E1BD1-E3F9-6543-4FA5-B8B19F699E2E}"/>
              </a:ext>
            </a:extLst>
          </p:cNvPr>
          <p:cNvSpPr txBox="1"/>
          <p:nvPr/>
        </p:nvSpPr>
        <p:spPr>
          <a:xfrm>
            <a:off x="2466616" y="2385477"/>
            <a:ext cx="6501384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Pára, která je v rovnovážném stavu se svou kapalinou, se nazývá sytá pára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3DCD0FC7-5EC8-45BA-92C3-0E030CC7D9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826" y="3438515"/>
            <a:ext cx="4190347" cy="3259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466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406400" y="2281737"/>
            <a:ext cx="8423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Vznik přehřáté páry zvětšením objemu syté páry bez přítomnosti kapaliny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06400" y="1505556"/>
            <a:ext cx="115269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Zvětšením objemu syté páry bez přítomnosti kapaliny při konstantní teplotě</a:t>
            </a:r>
          </a:p>
          <a:p>
            <a:endParaRPr lang="cs-CZ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 startAt="2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Zahříváním syté páry bez přítomnosti kapaliny při konstantním tlaku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8D3275E1-5499-8F2B-05B5-CF1AD598B20B}"/>
              </a:ext>
            </a:extLst>
          </p:cNvPr>
          <p:cNvSpPr txBox="1"/>
          <p:nvPr/>
        </p:nvSpPr>
        <p:spPr>
          <a:xfrm>
            <a:off x="406400" y="156645"/>
            <a:ext cx="2007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Přehřátá pára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DDD6FB3-3C6C-D956-F8D5-2531494C62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0" y="3396473"/>
            <a:ext cx="5040000" cy="2658621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B37605CB-B622-C0AF-A459-403AD6DDA4CD}"/>
              </a:ext>
            </a:extLst>
          </p:cNvPr>
          <p:cNvSpPr txBox="1"/>
          <p:nvPr/>
        </p:nvSpPr>
        <p:spPr>
          <a:xfrm>
            <a:off x="406400" y="489893"/>
            <a:ext cx="11379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Přehřátá pára</a:t>
            </a:r>
            <a:r>
              <a:rPr lang="cs-CZ" dirty="0"/>
              <a:t>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je pára, jejíž teplota je vyšší než teplota sytosti při daném tlaku. Jinými slovy není v rovnováze s kapalnou vodou a nemůže okamžitě kondenzovat. </a:t>
            </a:r>
          </a:p>
        </p:txBody>
      </p:sp>
      <p:sp>
        <p:nvSpPr>
          <p:cNvPr id="3" name="Obdélník 2"/>
          <p:cNvSpPr/>
          <p:nvPr/>
        </p:nvSpPr>
        <p:spPr>
          <a:xfrm>
            <a:off x="406400" y="1136224"/>
            <a:ext cx="66686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Přehřátá pára může vzniknout ze syté páry dvěma způsoby: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Obdélník 3"/>
              <p:cNvSpPr/>
              <p:nvPr/>
            </p:nvSpPr>
            <p:spPr>
              <a:xfrm>
                <a:off x="5624945" y="2657809"/>
                <a:ext cx="6308437" cy="403187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Na obrázku je znázorněna voda v uzavřené nádobě při teplotě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𝑡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​. </a:t>
                </a:r>
              </a:p>
              <a:p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V případě </a:t>
                </a:r>
                <a:r>
                  <a:rPr lang="cs-CZ" sz="16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a)</a:t>
                </a: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 je nad hladinou vody sytá vodní pára o tlaku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𝑝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. Stav soustavy odpovídá bodu </a:t>
                </a:r>
                <a:r>
                  <a:rPr lang="cs-CZ" sz="16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C</a:t>
                </a: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 na křivce syté páry v diagramu p –T.</a:t>
                </a:r>
              </a:p>
              <a:p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V případě </a:t>
                </a:r>
                <a:r>
                  <a:rPr lang="cs-CZ" sz="16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b)</a:t>
                </a: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 se při zachování stejné teploty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𝑡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 zvětší objem prostoru nad kapalinou (zvýšení hladiny z polohy C do D). Část páry se rozpíná, a proto její tlak poklesne na hodnotu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cs-CZ" sz="1600" b="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𝑝</m:t>
                        </m:r>
                      </m:e>
                      <m:sub>
                        <m:r>
                          <a:rPr lang="cs-CZ" sz="1600" b="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 &lt;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𝑝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​. Protože při teplotě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𝑡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 je tlak páry menší než tlak syté páry, pára již není v rovnováze s kapalinou a stává se </a:t>
                </a:r>
                <a:r>
                  <a:rPr lang="cs-CZ" sz="16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přehřátou párou</a:t>
                </a: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V diagramu </a:t>
                </a:r>
                <a:r>
                  <a:rPr lang="cs-CZ" sz="16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c)</a:t>
                </a: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 odpovídá původní stav bodu </a:t>
                </a:r>
                <a:r>
                  <a:rPr lang="cs-CZ" sz="16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C</a:t>
                </a: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 na křivce syté páry. Při zvětšení objemu a zachování teploty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​ přejde stav svisle dolů do bodu </a:t>
                </a:r>
                <a:r>
                  <a:rPr lang="cs-CZ" sz="16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D</a:t>
                </a: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, kde je tlak nižší než tlak syté páry při téže teplotě. Oblast pod křivkou syté páry představuje oblast </a:t>
                </a:r>
                <a:r>
                  <a:rPr lang="cs-CZ" sz="16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přehřáté vodní páry</a:t>
                </a: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r>
                  <a:rPr lang="cs-CZ" sz="16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Závěr:</a:t>
                </a: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 Přehřátá pára může vzniknout nejen zvýšením teploty syté páry, ale také </a:t>
                </a:r>
                <a:r>
                  <a:rPr lang="cs-CZ" sz="16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zvětšením jejího objemu při konstantní teplotě</a:t>
                </a: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, což vede ke snížení tlaku pod hodnotu tlaku syté páry.</a:t>
                </a:r>
              </a:p>
            </p:txBody>
          </p:sp>
        </mc:Choice>
        <mc:Fallback xmlns=""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4945" y="2657809"/>
                <a:ext cx="6308437" cy="4031873"/>
              </a:xfrm>
              <a:prstGeom prst="rect">
                <a:avLst/>
              </a:prstGeom>
              <a:blipFill>
                <a:blip r:embed="rId3"/>
                <a:stretch>
                  <a:fillRect l="-580" t="-454" b="-105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>
            <a:off x="304800" y="2274997"/>
            <a:ext cx="11554691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98902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88660" y="856643"/>
            <a:ext cx="7542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Vznik přehřáté páry zahříváním syté páry bez přítomnosti kapaliny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5930647-8250-BC9F-37AF-067FF8E8FA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60" y="2222729"/>
            <a:ext cx="5040000" cy="258328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5708072" y="1407264"/>
                <a:ext cx="6096000" cy="4801314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V nádobě </a:t>
                </a:r>
                <a:r>
                  <a:rPr lang="cs-CZ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a)</a:t>
                </a: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 se nachází sytá vodní pára o tlaku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​ a teplotě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​. Stav páry odpovídá bodu </a:t>
                </a:r>
                <a:r>
                  <a:rPr lang="cs-CZ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C</a:t>
                </a: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 na křivce syté páry v diagramu p - T.</a:t>
                </a:r>
              </a:p>
              <a:p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Po odstranění kapalné fáze a dalším zahřívání páry při přibližně konstantním tlaku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​ vzroste její teplota na hodnotu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&gt;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​ (</a:t>
                </a:r>
                <a:r>
                  <a:rPr lang="cs-CZ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b</a:t>
                </a: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). Protože již není přítomna kapalina, se kterou by byla pára v rovnováze, nemůže zůstat sytou párou a přechází do stavu </a:t>
                </a:r>
                <a:r>
                  <a:rPr lang="cs-CZ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přehřáté páry</a:t>
                </a: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V diagramu </a:t>
                </a:r>
                <a:r>
                  <a:rPr lang="cs-CZ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c)</a:t>
                </a: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 je tento děj znázorněn přechodem z bodu </a:t>
                </a:r>
                <a:r>
                  <a:rPr lang="cs-CZ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C</a:t>
                </a: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 po izobaře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​ do bodu </a:t>
                </a:r>
                <a:r>
                  <a:rPr lang="cs-CZ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E</a:t>
                </a: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. Bod </a:t>
                </a:r>
                <a:r>
                  <a:rPr lang="cs-CZ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E</a:t>
                </a: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 leží vpravo od křivky syté páry, tedy v oblasti přehřáté páry. Teplota páry je zde vyšší než teplota sytosti odpovídající danému tlaku.</a:t>
                </a:r>
              </a:p>
              <a:p>
                <a:endParaRPr lang="cs-CZ" sz="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cs-CZ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Závěr:</a:t>
                </a: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 Přehřátá pára vznikne tehdy, jestliže sytou páru po odstranění kapaliny dále zahříváme. Její teplota se zvýší nad teplotu sytosti při daném tlaku a pára se stane přehřátou.</a:t>
                </a:r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8072" y="1407264"/>
                <a:ext cx="6096000" cy="4801314"/>
              </a:xfrm>
              <a:prstGeom prst="rect">
                <a:avLst/>
              </a:prstGeom>
              <a:blipFill>
                <a:blip r:embed="rId3"/>
                <a:stretch>
                  <a:fillRect l="-800" t="-762" r="-13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15274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3A103706-F067-8C38-38F7-6DBD4A6E4A6E}"/>
              </a:ext>
            </a:extLst>
          </p:cNvPr>
          <p:cNvSpPr txBox="1"/>
          <p:nvPr/>
        </p:nvSpPr>
        <p:spPr>
          <a:xfrm>
            <a:off x="251425" y="357081"/>
            <a:ext cx="7205861" cy="55707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V zemské atmosféře se s přehřátou vodní párou setkáváme poměrně často:</a:t>
            </a:r>
          </a:p>
          <a:p>
            <a:pPr>
              <a:buNone/>
            </a:pPr>
            <a:endParaRPr lang="cs-CZ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Vzduch obvykle obsahuje vodní páru při parciálním tlaku </a:t>
            </a:r>
            <a:r>
              <a:rPr lang="cs-CZ" baseline="30000" dirty="0">
                <a:latin typeface="Arial" panose="020B0604020202020204" pitchFamily="34" charset="0"/>
                <a:cs typeface="Arial" panose="020B0604020202020204" pitchFamily="34" charset="0"/>
              </a:rPr>
              <a:t>*)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mnohem nižším, než je tlak syté páry. </a:t>
            </a: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Příklad – viz fázový diagram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Při teplotě 20 °C je tlak syté páry asi 2,3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kPa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. Pokud je relativní vlhkost 50 %, parciální tlak vodní páry je pouze asi 1,15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kPa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Teplota sytosti odpovídající tlaku 1,15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kPa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je přibližně 9 °C.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Skutečná teplota páry je však 20 °C, tedy o 11 °C vyšší. </a:t>
            </a:r>
          </a:p>
          <a:p>
            <a:pPr>
              <a:buNone/>
            </a:pPr>
            <a:endParaRPr lang="cs-CZ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 termodynamického hlediska je vodní pára ve vzduchu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přehřátou párou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None/>
            </a:pPr>
            <a:endParaRPr lang="cs-CZ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Je však důležité rozlišovat dva pohledy:</a:t>
            </a:r>
          </a:p>
          <a:p>
            <a:pPr>
              <a:buNone/>
            </a:pPr>
            <a:endParaRPr lang="cs-CZ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  Meteorologové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obvykle mluví prostě o vodní páře ve vzduchu a  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  pojem přehřátá pára nepoužívají. </a:t>
            </a:r>
          </a:p>
          <a:p>
            <a:endParaRPr lang="cs-CZ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 startAt="2"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Technická termodynamika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by stejnou páru označila jako přehřátou, protože její teplota převyšuje teplotu sytosti odpovídající jejímu parciálnímu tlaku.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C67C298-59FC-5945-5427-B5C965369DA3}"/>
              </a:ext>
            </a:extLst>
          </p:cNvPr>
          <p:cNvSpPr txBox="1"/>
          <p:nvPr/>
        </p:nvSpPr>
        <p:spPr>
          <a:xfrm>
            <a:off x="338328" y="6076520"/>
            <a:ext cx="11201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*)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Parciální tlak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je tlak, kterým by působila jedna složka směsi plynů, kdyby sama zaujímala celý objem při   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    stejné teplotě.</a:t>
            </a:r>
          </a:p>
        </p:txBody>
      </p: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A6B5DA61-4704-932D-AD9A-FADCFABCE8BB}"/>
              </a:ext>
            </a:extLst>
          </p:cNvPr>
          <p:cNvCxnSpPr/>
          <p:nvPr/>
        </p:nvCxnSpPr>
        <p:spPr>
          <a:xfrm flipV="1">
            <a:off x="406750" y="5949966"/>
            <a:ext cx="11201400" cy="8229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0" name="Obrázek 9">
            <a:hlinkClick r:id="rId2" action="ppaction://hlinksldjump"/>
            <a:extLst>
              <a:ext uri="{FF2B5EF4-FFF2-40B4-BE49-F238E27FC236}">
                <a16:creationId xmlns:a16="http://schemas.microsoft.com/office/drawing/2014/main" id="{40EA7480-4DA4-B07E-E693-809F65F557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6585" y="258882"/>
            <a:ext cx="601293" cy="554187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9F8BB2E6-FA7E-5B9F-6554-C5F7BE4CBFE4}"/>
              </a:ext>
            </a:extLst>
          </p:cNvPr>
          <p:cNvSpPr txBox="1"/>
          <p:nvPr/>
        </p:nvSpPr>
        <p:spPr>
          <a:xfrm>
            <a:off x="10588894" y="4330146"/>
            <a:ext cx="4654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20 </a:t>
            </a:r>
            <a:r>
              <a:rPr lang="cs-CZ" sz="900" baseline="30000" dirty="0"/>
              <a:t>0</a:t>
            </a:r>
            <a:r>
              <a:rPr lang="cs-CZ" sz="900" dirty="0"/>
              <a:t>C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B768BF98-7845-42E7-C126-C714EB29E1D3}"/>
              </a:ext>
            </a:extLst>
          </p:cNvPr>
          <p:cNvSpPr txBox="1"/>
          <p:nvPr/>
        </p:nvSpPr>
        <p:spPr>
          <a:xfrm>
            <a:off x="7596741" y="2659314"/>
            <a:ext cx="55573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2,3 </a:t>
            </a:r>
            <a:r>
              <a:rPr lang="cs-CZ" sz="900" dirty="0" err="1"/>
              <a:t>kPa</a:t>
            </a:r>
            <a:endParaRPr lang="cs-CZ" sz="900" dirty="0"/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7FC3603A-5F83-DEF5-074B-0C769758BF95}"/>
              </a:ext>
            </a:extLst>
          </p:cNvPr>
          <p:cNvSpPr txBox="1"/>
          <p:nvPr/>
        </p:nvSpPr>
        <p:spPr>
          <a:xfrm>
            <a:off x="7533844" y="3334469"/>
            <a:ext cx="61863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1,15 </a:t>
            </a:r>
            <a:r>
              <a:rPr lang="cs-CZ" sz="900" dirty="0" err="1"/>
              <a:t>kPa</a:t>
            </a:r>
            <a:endParaRPr lang="cs-CZ" sz="900" dirty="0"/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BFF0835E-DF3F-6A7A-FC45-AF73C1AAFA6B}"/>
              </a:ext>
            </a:extLst>
          </p:cNvPr>
          <p:cNvSpPr txBox="1"/>
          <p:nvPr/>
        </p:nvSpPr>
        <p:spPr>
          <a:xfrm>
            <a:off x="9557130" y="4330146"/>
            <a:ext cx="4654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9 </a:t>
            </a:r>
            <a:r>
              <a:rPr lang="cs-CZ" sz="900" baseline="30000" dirty="0"/>
              <a:t>0</a:t>
            </a:r>
            <a:r>
              <a:rPr lang="cs-CZ" sz="900" dirty="0"/>
              <a:t>C</a:t>
            </a:r>
          </a:p>
        </p:txBody>
      </p:sp>
      <p:pic>
        <p:nvPicPr>
          <p:cNvPr id="24" name="Obrázek 23">
            <a:extLst>
              <a:ext uri="{FF2B5EF4-FFF2-40B4-BE49-F238E27FC236}">
                <a16:creationId xmlns:a16="http://schemas.microsoft.com/office/drawing/2014/main" id="{2BEE395C-09D8-8AC4-9E4A-493227C323F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21" y="1483585"/>
            <a:ext cx="3692957" cy="2872300"/>
          </a:xfrm>
          <a:prstGeom prst="rect">
            <a:avLst/>
          </a:prstGeom>
        </p:spPr>
      </p:pic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636EDD34-38AA-46E7-1836-C281D3CEE795}"/>
              </a:ext>
            </a:extLst>
          </p:cNvPr>
          <p:cNvCxnSpPr/>
          <p:nvPr/>
        </p:nvCxnSpPr>
        <p:spPr>
          <a:xfrm flipV="1">
            <a:off x="8229599" y="2774731"/>
            <a:ext cx="259200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F69FEC6C-B000-21FD-588E-54DC77A8DD31}"/>
              </a:ext>
            </a:extLst>
          </p:cNvPr>
          <p:cNvCxnSpPr/>
          <p:nvPr/>
        </p:nvCxnSpPr>
        <p:spPr>
          <a:xfrm>
            <a:off x="10821599" y="2774730"/>
            <a:ext cx="0" cy="144000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A8A6E80D-65C8-7CAA-C45B-B790DACF0CEC}"/>
              </a:ext>
            </a:extLst>
          </p:cNvPr>
          <p:cNvCxnSpPr/>
          <p:nvPr/>
        </p:nvCxnSpPr>
        <p:spPr>
          <a:xfrm flipV="1">
            <a:off x="8230031" y="3452648"/>
            <a:ext cx="259200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7846D837-61E2-8658-4102-2D24BD0403BC}"/>
              </a:ext>
            </a:extLst>
          </p:cNvPr>
          <p:cNvCxnSpPr/>
          <p:nvPr/>
        </p:nvCxnSpPr>
        <p:spPr>
          <a:xfrm>
            <a:off x="9743090" y="3449884"/>
            <a:ext cx="0" cy="75600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E1365822-31DA-0CA7-AE8C-211FEB68966E}"/>
                  </a:ext>
                </a:extLst>
              </p:cNvPr>
              <p:cNvSpPr txBox="1"/>
              <p:nvPr/>
            </p:nvSpPr>
            <p:spPr>
              <a:xfrm>
                <a:off x="8391934" y="2459735"/>
                <a:ext cx="768735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9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  <m:r>
                        <a:rPr lang="cs-CZ" sz="9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=100 %</m:t>
                      </m:r>
                    </m:oMath>
                  </m:oMathPara>
                </a14:m>
                <a:endParaRPr lang="cs-CZ" sz="900" dirty="0"/>
              </a:p>
            </p:txBody>
          </p:sp>
        </mc:Choice>
        <mc:Fallback xmlns="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E1365822-31DA-0CA7-AE8C-211FEB6896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91934" y="2459735"/>
                <a:ext cx="768735" cy="2308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2C0B416E-0B1E-1915-2512-AE29DD57B894}"/>
                  </a:ext>
                </a:extLst>
              </p:cNvPr>
              <p:cNvSpPr txBox="1"/>
              <p:nvPr/>
            </p:nvSpPr>
            <p:spPr>
              <a:xfrm>
                <a:off x="8431385" y="3174520"/>
                <a:ext cx="67791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9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  <m:r>
                        <a:rPr lang="cs-CZ" sz="9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=50 %</m:t>
                      </m:r>
                    </m:oMath>
                  </m:oMathPara>
                </a14:m>
                <a:endParaRPr lang="cs-CZ" sz="900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2C0B416E-0B1E-1915-2512-AE29DD57B8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31385" y="3174520"/>
                <a:ext cx="677917" cy="2308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Ovál 31">
            <a:extLst>
              <a:ext uri="{FF2B5EF4-FFF2-40B4-BE49-F238E27FC236}">
                <a16:creationId xmlns:a16="http://schemas.microsoft.com/office/drawing/2014/main" id="{F918AF79-47C1-43A1-8A05-F7231FEFDA99}"/>
              </a:ext>
            </a:extLst>
          </p:cNvPr>
          <p:cNvSpPr/>
          <p:nvPr/>
        </p:nvSpPr>
        <p:spPr>
          <a:xfrm>
            <a:off x="10754596" y="3377763"/>
            <a:ext cx="165538" cy="165538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4123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2F34E97-9E84-8636-43A2-E59BDB193117}"/>
                  </a:ext>
                </a:extLst>
              </p:cNvPr>
              <p:cNvSpPr txBox="1"/>
              <p:nvPr/>
            </p:nvSpPr>
            <p:spPr>
              <a:xfrm>
                <a:off x="713386" y="703239"/>
                <a:ext cx="7204329" cy="525381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cs-CZ" sz="16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Absolutní vlhkost vzduchu</a:t>
                </a:r>
              </a:p>
              <a:p>
                <a:pPr>
                  <a:buNone/>
                </a:pPr>
                <a:endParaRPr lang="cs-CZ" sz="16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Množství vodní páry ve vzduchu vyjadřuje </a:t>
                </a:r>
                <a:r>
                  <a:rPr lang="cs-CZ" sz="16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absolutní vlhkost vzduchu</a:t>
                </a: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>
                  <a:buNone/>
                </a:pP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Absolutní vlhkost je hmotnost vodní páry obsažené v jednotkovém objemu vzduchu:</a:t>
                </a:r>
              </a:p>
              <a:p>
                <a:pPr>
                  <a:buNone/>
                </a:pPr>
                <a:endParaRPr lang="cs-CZ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endParaRPr lang="cs-CZ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1600">
                          <a:latin typeface="Cambria Math" panose="02040503050406030204" pitchFamily="18" charset="0"/>
                        </a:rPr>
                        <m:t>Φ</m:t>
                      </m:r>
                      <m:r>
                        <a:rPr lang="cs-CZ" sz="16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</m:oMath>
                  </m:oMathPara>
                </a14:m>
                <a:endParaRPr lang="cs-CZ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kde: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sz="1600" i="1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  je hmotnost vodní páry,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sz="1600" i="1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  je objem vzduchu. </a:t>
                </a:r>
              </a:p>
              <a:p>
                <a:endParaRPr lang="cs-CZ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Jednotkou absolutní vlhkosti je:</a:t>
                </a:r>
              </a:p>
              <a:p>
                <a:pPr>
                  <a:buNone/>
                </a:pPr>
                <a:endParaRPr lang="cs-CZ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cs-CZ" sz="1600">
                              <a:latin typeface="Cambria Math" panose="02040503050406030204" pitchFamily="18" charset="0"/>
                            </a:rPr>
                            <m:t>Φ</m:t>
                          </m:r>
                        </m:e>
                      </m:d>
                      <m:r>
                        <a:rPr lang="cs-CZ" sz="1600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sz="1600">
                          <a:latin typeface="Cambria Math" panose="02040503050406030204" pitchFamily="18" charset="0"/>
                        </a:rPr>
                        <m:t>k</m:t>
                      </m:r>
                      <m:r>
                        <m:rPr>
                          <m:sty m:val="p"/>
                        </m:rPr>
                        <a:rPr lang="cs-CZ" sz="1600" i="0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 sz="1600" i="0">
                          <a:latin typeface="Cambria Math" panose="02040503050406030204" pitchFamily="18" charset="0"/>
                        </a:rPr>
                        <m:t>⋅</m:t>
                      </m:r>
                      <m:sSup>
                        <m:sSup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600" i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sz="1600" i="0">
                              <a:latin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cs-CZ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endParaRPr lang="cs-CZ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Absolutní vlhkost udává skutečné množství vodní páry ve vzduchu.</a:t>
                </a:r>
              </a:p>
              <a:p>
                <a:pPr>
                  <a:buNone/>
                </a:pPr>
                <a:r>
                  <a:rPr lang="cs-CZ" sz="1600" dirty="0"/>
                  <a:t>Může nabývat jakékoli hodnoty od 0 až po maximální možnou hodnotu při dané teplotě. Maximální možná absolutní vlhkost při dané teplotě je </a:t>
                </a:r>
                <a:r>
                  <a:rPr lang="cs-CZ" sz="1600" b="1" dirty="0"/>
                  <a:t>absolutní vlhkost syté páry</a:t>
                </a:r>
                <a:r>
                  <a:rPr lang="cs-CZ" sz="1600" dirty="0"/>
                  <a:t>:</a:t>
                </a:r>
                <a:endParaRPr lang="cs-CZ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2F34E97-9E84-8636-43A2-E59BDB1931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3386" y="703239"/>
                <a:ext cx="7204329" cy="5253811"/>
              </a:xfrm>
              <a:prstGeom prst="rect">
                <a:avLst/>
              </a:prstGeom>
              <a:blipFill>
                <a:blip r:embed="rId2"/>
                <a:stretch>
                  <a:fillRect l="-423" t="-3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Obrázek 6">
            <a:extLst>
              <a:ext uri="{FF2B5EF4-FFF2-40B4-BE49-F238E27FC236}">
                <a16:creationId xmlns:a16="http://schemas.microsoft.com/office/drawing/2014/main" id="{2D7BBD1B-E44F-0177-3286-9C999E2382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73" t="7362" r="911" b="8333"/>
          <a:stretch>
            <a:fillRect/>
          </a:stretch>
        </p:blipFill>
        <p:spPr>
          <a:xfrm>
            <a:off x="8040157" y="1428063"/>
            <a:ext cx="3344881" cy="3859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0696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442658C-29A3-0287-ABD9-5F0E3B817E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75" y="0"/>
            <a:ext cx="10287000" cy="6858000"/>
          </a:xfrm>
          <a:prstGeom prst="rect">
            <a:avLst/>
          </a:prstGeom>
        </p:spPr>
      </p:pic>
      <p:pic>
        <p:nvPicPr>
          <p:cNvPr id="6" name="Obrázek 5">
            <a:hlinkClick r:id="rId3" action="ppaction://hlinksldjump"/>
            <a:extLst>
              <a:ext uri="{FF2B5EF4-FFF2-40B4-BE49-F238E27FC236}">
                <a16:creationId xmlns:a16="http://schemas.microsoft.com/office/drawing/2014/main" id="{15026F81-2CD6-4CFA-8E2B-17192344C46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562" y="200579"/>
            <a:ext cx="424663" cy="391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5888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785530B-A5CE-1FC6-D107-56726A9D0178}"/>
                  </a:ext>
                </a:extLst>
              </p:cNvPr>
              <p:cNvSpPr txBox="1"/>
              <p:nvPr/>
            </p:nvSpPr>
            <p:spPr>
              <a:xfrm>
                <a:off x="333375" y="742950"/>
                <a:ext cx="6553581" cy="452431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cs-CZ" sz="16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Sytá vodní pára</a:t>
                </a:r>
              </a:p>
              <a:p>
                <a:pPr>
                  <a:buNone/>
                </a:pPr>
                <a:endParaRPr lang="cs-CZ" sz="16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Vzduch nemůže pojmout neomezené množství vodní páry. Pro každou teplotu existuje maximální množství vodní páry, které může vzduch obsahovat.</a:t>
                </a:r>
              </a:p>
              <a:p>
                <a:pPr>
                  <a:buNone/>
                </a:pPr>
                <a:endParaRPr lang="cs-CZ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Pokud je tohoto maxima dosaženo, hovoříme o </a:t>
                </a:r>
                <a:r>
                  <a:rPr lang="cs-CZ" sz="16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syté vodní páře</a:t>
                </a: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>
                  <a:buNone/>
                </a:pPr>
                <a:endParaRPr lang="cs-CZ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Maximální hodnota absolutní vlhkosti při dané teplotě se označuje:</a:t>
                </a:r>
              </a:p>
              <a:p>
                <a:pPr>
                  <a:buNone/>
                </a:pPr>
                <a:endParaRPr lang="cs-CZ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cs-CZ" sz="1600">
                              <a:latin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</m:oMath>
                  </m:oMathPara>
                </a14:m>
                <a:endParaRPr lang="cs-CZ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endParaRPr lang="cs-CZ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a je rovna hustotě syté vodní páry:</a:t>
                </a:r>
              </a:p>
              <a:p>
                <a:pPr>
                  <a:buNone/>
                </a:pPr>
                <a:endParaRPr lang="cs-CZ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cs-CZ" sz="1600">
                              <a:latin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  <m:r>
                        <a:rPr lang="cs-CZ" sz="16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</m:oMath>
                  </m:oMathPara>
                </a14:m>
                <a:endParaRPr lang="cs-CZ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endParaRPr lang="cs-CZ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r>
                  <a:rPr lang="cs-CZ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Při dalším ochlazení nebo přidávání vodní páry dochází ke kondenzaci a vzniku vodních kapek.</a:t>
                </a:r>
              </a:p>
            </p:txBody>
          </p:sp>
        </mc:Choice>
        <mc:Fallback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785530B-A5CE-1FC6-D107-56726A9D01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375" y="742950"/>
                <a:ext cx="6553581" cy="4524315"/>
              </a:xfrm>
              <a:prstGeom prst="rect">
                <a:avLst/>
              </a:prstGeom>
              <a:blipFill>
                <a:blip r:embed="rId2"/>
                <a:stretch>
                  <a:fillRect l="-558" t="-404" r="-1116" b="-8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Obrázek 4">
            <a:extLst>
              <a:ext uri="{FF2B5EF4-FFF2-40B4-BE49-F238E27FC236}">
                <a16:creationId xmlns:a16="http://schemas.microsoft.com/office/drawing/2014/main" id="{5D878F50-D948-EAB3-291C-11118847BC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53" t="1250" r="1116" b="2083"/>
          <a:stretch>
            <a:fillRect/>
          </a:stretch>
        </p:blipFill>
        <p:spPr>
          <a:xfrm>
            <a:off x="7274583" y="742950"/>
            <a:ext cx="4584042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1551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1853602-C5D3-7AF6-7B26-290E70694743}"/>
                  </a:ext>
                </a:extLst>
              </p:cNvPr>
              <p:cNvSpPr txBox="1"/>
              <p:nvPr/>
            </p:nvSpPr>
            <p:spPr>
              <a:xfrm>
                <a:off x="438573" y="399137"/>
                <a:ext cx="6155436" cy="588994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cs-CZ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Relativní vlhkost vzduchu</a:t>
                </a:r>
              </a:p>
              <a:p>
                <a:pPr>
                  <a:buNone/>
                </a:pPr>
                <a:endParaRPr lang="cs-CZ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cs-CZ" dirty="0"/>
                  <a:t>Pro vznik oblaků, mlhy nebo pro rychlost odpařování vody není rozhodující samotné množství vodní páry, ale to, jak blízko je vzduch stavu nasycení.</a:t>
                </a:r>
              </a:p>
              <a:p>
                <a:r>
                  <a:rPr lang="cs-CZ" dirty="0"/>
                  <a:t>Proto definujeme relativní vlhkost vzduchu:</a:t>
                </a:r>
              </a:p>
              <a:p>
                <a:pPr>
                  <a:buNone/>
                </a:pPr>
                <a:endParaRPr lang="cs-CZ" sz="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𝜑</m:t>
                      </m:r>
                      <m:r>
                        <a:rPr lang="cs-CZ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 i="0">
                              <a:latin typeface="Cambria Math" panose="02040503050406030204" pitchFamily="18" charset="0"/>
                            </a:rPr>
                            <m:t>Φ</m:t>
                          </m:r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i="0">
                                  <a:latin typeface="Cambria Math" panose="02040503050406030204" pitchFamily="18" charset="0"/>
                                </a:rPr>
                                <m:t>Φ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b>
                          </m:sSub>
                        </m:den>
                      </m:f>
                      <m:r>
                        <a:rPr lang="cs-CZ" i="0">
                          <a:latin typeface="Cambria Math" panose="02040503050406030204" pitchFamily="18" charset="0"/>
                        </a:rPr>
                        <m:t>⋅100%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∙100%</m:t>
                      </m:r>
                    </m:oMath>
                  </m:oMathPara>
                </a14:m>
                <a:endParaRPr lang="cs-CZ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endParaRPr lang="cs-CZ" sz="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/>
                      <m:t>Φ</m:t>
                    </m:r>
                  </m:oMath>
                </a14:m>
                <a:r>
                  <a:rPr lang="cs-CZ" dirty="0"/>
                  <a:t> je absolutní vlhkost vzduchu,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/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cs-CZ"/>
                          <m:t>Φ</m:t>
                        </m:r>
                      </m:e>
                      <m:sub>
                        <m:r>
                          <a:rPr lang="cs-CZ" i="1"/>
                          <m:t>𝑚</m:t>
                        </m:r>
                      </m:sub>
                    </m:sSub>
                  </m:oMath>
                </a14:m>
                <a:r>
                  <a:rPr lang="cs-CZ" dirty="0"/>
                  <a:t> je maximální (sytá) absolutní vlhkost vzduchu při dané teplotě,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/>
                        </m:ctrlPr>
                      </m:sSubPr>
                      <m:e>
                        <m:r>
                          <a:rPr lang="cs-CZ" i="1"/>
                          <m:t>𝜌</m:t>
                        </m:r>
                      </m:e>
                      <m:sub>
                        <m:r>
                          <a:rPr lang="cs-CZ" i="1"/>
                          <m:t>𝑣</m:t>
                        </m:r>
                      </m:sub>
                    </m:sSub>
                  </m:oMath>
                </a14:m>
                <a:r>
                  <a:rPr lang="cs-CZ" dirty="0"/>
                  <a:t> je skutečná hustota vodní páry ve vzduchu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/>
                        </m:ctrlPr>
                      </m:sSubPr>
                      <m:e>
                        <m:r>
                          <a:rPr lang="cs-CZ" i="1"/>
                          <m:t>𝜌</m:t>
                        </m:r>
                      </m:e>
                      <m:sub>
                        <m:r>
                          <a:rPr lang="cs-CZ" i="1"/>
                          <m:t>𝑠</m:t>
                        </m:r>
                      </m:sub>
                    </m:sSub>
                  </m:oMath>
                </a14:m>
                <a:r>
                  <a:rPr lang="cs-CZ" dirty="0"/>
                  <a:t> je hustota syté vodní páry při téže teplotě.</a:t>
                </a:r>
                <a:endParaRPr lang="cs-CZ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Relativní vlhkost udává, kolik procent z maximálního možného množství vodní páry vzduch obsahuje.</a:t>
                </a:r>
              </a:p>
              <a:p>
                <a:pPr>
                  <a:buNone/>
                </a:pPr>
                <a:endParaRPr lang="cs-CZ" sz="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Například: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𝜑</m:t>
                    </m:r>
                    <m:r>
                      <a:rPr lang="cs-CZ" i="0">
                        <a:latin typeface="Cambria Math" panose="02040503050406030204" pitchFamily="18" charset="0"/>
                      </a:rPr>
                      <m:t>=100</m:t>
                    </m:r>
                    <m:r>
                      <m:rPr>
                        <m:nor/>
                      </m:rPr>
                      <a:rPr lang="cs-CZ" b="0" i="1">
                        <a:latin typeface="Arial" panose="020B0604020202020204" pitchFamily="34" charset="0"/>
                        <a:cs typeface="Arial" panose="020B0604020202020204" pitchFamily="34" charset="0"/>
                      </a:rPr>
                      <m:t> </m:t>
                    </m:r>
                    <m:r>
                      <a:rPr lang="cs-CZ" b="0" i="0">
                        <a:latin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 – vzduch je nasycený.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𝜑</m:t>
                    </m:r>
                    <m:r>
                      <a:rPr lang="cs-CZ" i="0">
                        <a:latin typeface="Cambria Math" panose="02040503050406030204" pitchFamily="18" charset="0"/>
                      </a:rPr>
                      <m:t>=50</m:t>
                    </m:r>
                    <m:r>
                      <m:rPr>
                        <m:nor/>
                      </m:rPr>
                      <a:rPr lang="cs-CZ" b="0" i="1">
                        <a:latin typeface="Arial" panose="020B0604020202020204" pitchFamily="34" charset="0"/>
                        <a:cs typeface="Arial" panose="020B0604020202020204" pitchFamily="34" charset="0"/>
                      </a:rPr>
                      <m:t> </m:t>
                    </m:r>
                    <m:r>
                      <a:rPr lang="cs-CZ" b="0" i="0">
                        <a:latin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    – vzduch obsahuje polovinu možného množství vodní páry.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𝜑</m:t>
                    </m:r>
                    <m:r>
                      <a:rPr lang="cs-CZ" i="0">
                        <a:latin typeface="Cambria Math" panose="02040503050406030204" pitchFamily="18" charset="0"/>
                      </a:rPr>
                      <m:t>=30</m:t>
                    </m:r>
                    <m:r>
                      <m:rPr>
                        <m:nor/>
                      </m:rPr>
                      <a:rPr lang="cs-CZ" b="0" i="1">
                        <a:latin typeface="Arial" panose="020B0604020202020204" pitchFamily="34" charset="0"/>
                        <a:cs typeface="Arial" panose="020B0604020202020204" pitchFamily="34" charset="0"/>
                      </a:rPr>
                      <m:t> </m:t>
                    </m:r>
                    <m:r>
                      <a:rPr lang="cs-CZ" b="0" i="0">
                        <a:latin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    – vzduch je poměrně suchý. </a:t>
                </a:r>
              </a:p>
            </p:txBody>
          </p:sp>
        </mc:Choice>
        <mc:Fallback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1853602-C5D3-7AF6-7B26-290E706947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573" y="399137"/>
                <a:ext cx="6155436" cy="5889946"/>
              </a:xfrm>
              <a:prstGeom prst="rect">
                <a:avLst/>
              </a:prstGeom>
              <a:blipFill>
                <a:blip r:embed="rId2"/>
                <a:stretch>
                  <a:fillRect l="-891" t="-517" r="-6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Obrázek 4">
            <a:extLst>
              <a:ext uri="{FF2B5EF4-FFF2-40B4-BE49-F238E27FC236}">
                <a16:creationId xmlns:a16="http://schemas.microsoft.com/office/drawing/2014/main" id="{F3958490-3FA0-2406-8A71-5DE8A37919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58" r="1127"/>
          <a:stretch>
            <a:fillRect/>
          </a:stretch>
        </p:blipFill>
        <p:spPr>
          <a:xfrm>
            <a:off x="6819899" y="561975"/>
            <a:ext cx="5021961" cy="559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9696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4DB1B27-09D9-972F-E51A-4A63CF1B385E}"/>
              </a:ext>
            </a:extLst>
          </p:cNvPr>
          <p:cNvSpPr txBox="1"/>
          <p:nvPr/>
        </p:nvSpPr>
        <p:spPr>
          <a:xfrm>
            <a:off x="637286" y="914399"/>
            <a:ext cx="5674614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Vliv teploty na relativní vlhkost</a:t>
            </a:r>
          </a:p>
          <a:p>
            <a:pPr>
              <a:buNone/>
            </a:pPr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Schopnost vzduchu pojmout vodní páru s rostoucí teplotou roste.</a:t>
            </a:r>
          </a:p>
          <a:p>
            <a:pPr>
              <a:buNone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To znamená, že stejné množství vodní páry může při různých teplotách odpovídat různé relativní vlhkosti.</a:t>
            </a:r>
          </a:p>
          <a:p>
            <a:pPr>
              <a:buNone/>
            </a:pP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Například:</a:t>
            </a:r>
          </a:p>
          <a:p>
            <a:pPr>
              <a:buNone/>
            </a:pP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při 10 °C může být vzduch téměř nasycený,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při 20 °C bude mít stejný obsah vodní páry nižší relativní vlhkost,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při 30 °C bude relativní vlhkost ještě menší. </a:t>
            </a:r>
          </a:p>
          <a:p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Proto bývá v létě při vysokých teplotách vzduch schopen pojmout mnohem více vodní páry než v zimě.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AC96069-FAF8-4B90-4A50-4DE5DA4DF1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1" t="2084" r="2240"/>
          <a:stretch>
            <a:fillRect/>
          </a:stretch>
        </p:blipFill>
        <p:spPr>
          <a:xfrm>
            <a:off x="6710301" y="914399"/>
            <a:ext cx="4986400" cy="502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2637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3704C3A8-095B-F216-8306-A14B32B8C545}"/>
              </a:ext>
            </a:extLst>
          </p:cNvPr>
          <p:cNvSpPr txBox="1"/>
          <p:nvPr/>
        </p:nvSpPr>
        <p:spPr>
          <a:xfrm>
            <a:off x="147745" y="541789"/>
            <a:ext cx="6102477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Význam vodní páry v atmosféře</a:t>
            </a:r>
          </a:p>
          <a:p>
            <a:pPr>
              <a:buNone/>
            </a:pPr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Vodní pára má v přírodě mnoho důležitých funkcí:</a:t>
            </a:r>
          </a:p>
          <a:p>
            <a:pPr>
              <a:buNone/>
            </a:pP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Tvorba oblaků a srážek</a:t>
            </a:r>
          </a:p>
          <a:p>
            <a:pPr>
              <a:buNone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Při ochlazení vzduchu vodní pára kondenzuje na drobné kapičky vody nebo ledové krystalky. Tak vznikají oblaky, mlha a následně srážky.</a:t>
            </a:r>
          </a:p>
          <a:p>
            <a:pPr>
              <a:buNone/>
            </a:pP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Přenos tepla</a:t>
            </a:r>
          </a:p>
          <a:p>
            <a:pPr>
              <a:buNone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Při vypařování voda přijímá teplo a při kondenzaci jej opět uvolňuje. Vodní pára proto významně ovlivňuje energetickou bilanci atmosféry.</a:t>
            </a:r>
          </a:p>
          <a:p>
            <a:pPr>
              <a:buNone/>
            </a:pPr>
            <a:endParaRPr lang="cs-CZ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Skleníkový efekt</a:t>
            </a:r>
          </a:p>
          <a:p>
            <a:pPr>
              <a:buNone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Vodní pára je nejvýznamnějším přirozeným skleníkovým plynem. Pomáhá udržovat na Zemi teplotu vhodnou pro život.</a:t>
            </a:r>
          </a:p>
          <a:p>
            <a:pPr>
              <a:buNone/>
            </a:pP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Pohoda člověka</a:t>
            </a:r>
          </a:p>
          <a:p>
            <a:pPr>
              <a:buNone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Relativní vlhkost ovlivňuje pocitovou teplotu i odpařování potu z lidského těla. Za příjemnou se v interiérech považuje relativní vlhkost přibližně 40–60 %.</a:t>
            </a:r>
          </a:p>
        </p:txBody>
      </p:sp>
      <p:grpSp>
        <p:nvGrpSpPr>
          <p:cNvPr id="14" name="Skupina 13">
            <a:extLst>
              <a:ext uri="{FF2B5EF4-FFF2-40B4-BE49-F238E27FC236}">
                <a16:creationId xmlns:a16="http://schemas.microsoft.com/office/drawing/2014/main" id="{EF50425C-BC0C-749E-F9D5-3E1194C6A213}"/>
              </a:ext>
            </a:extLst>
          </p:cNvPr>
          <p:cNvGrpSpPr/>
          <p:nvPr/>
        </p:nvGrpSpPr>
        <p:grpSpPr>
          <a:xfrm>
            <a:off x="6374045" y="469990"/>
            <a:ext cx="5638800" cy="5698853"/>
            <a:chOff x="6553200" y="884857"/>
            <a:chExt cx="5638800" cy="5698853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158C6943-9741-FA6C-704A-DA8D655348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7830" r="49859"/>
            <a:stretch>
              <a:fillRect/>
            </a:stretch>
          </p:blipFill>
          <p:spPr>
            <a:xfrm>
              <a:off x="6553200" y="3723307"/>
              <a:ext cx="2598853" cy="1639267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0E861988-92D5-1898-5849-6C0CED5FFA2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750" r="50749" b="42145"/>
            <a:stretch>
              <a:fillRect/>
            </a:stretch>
          </p:blipFill>
          <p:spPr>
            <a:xfrm>
              <a:off x="6599353" y="884857"/>
              <a:ext cx="2552700" cy="1714501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740CE68F-4A5F-383E-012B-17A24575CAC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749" t="13750" r="2785" b="44080"/>
            <a:stretch>
              <a:fillRect/>
            </a:stretch>
          </p:blipFill>
          <p:spPr>
            <a:xfrm>
              <a:off x="9613671" y="2275023"/>
              <a:ext cx="2408353" cy="1639267"/>
            </a:xfrm>
            <a:prstGeom prst="rect">
              <a:avLst/>
            </a:prstGeom>
          </p:spPr>
        </p:pic>
        <p:pic>
          <p:nvPicPr>
            <p:cNvPr id="10" name="Obrázek 9">
              <a:extLst>
                <a:ext uri="{FF2B5EF4-FFF2-40B4-BE49-F238E27FC236}">
                  <a16:creationId xmlns:a16="http://schemas.microsoft.com/office/drawing/2014/main" id="{B57ED844-4112-2A32-044F-88CA274AD82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272" t="57830"/>
            <a:stretch>
              <a:fillRect/>
            </a:stretch>
          </p:blipFill>
          <p:spPr>
            <a:xfrm>
              <a:off x="9496426" y="4944443"/>
              <a:ext cx="2525598" cy="1639267"/>
            </a:xfrm>
            <a:prstGeom prst="rect">
              <a:avLst/>
            </a:prstGeom>
          </p:spPr>
        </p:pic>
        <p:sp>
          <p:nvSpPr>
            <p:cNvPr id="11" name="TextovéPole 10">
              <a:extLst>
                <a:ext uri="{FF2B5EF4-FFF2-40B4-BE49-F238E27FC236}">
                  <a16:creationId xmlns:a16="http://schemas.microsoft.com/office/drawing/2014/main" id="{E5E08A24-E30A-4D5B-3D90-107070BD0CD3}"/>
                </a:ext>
              </a:extLst>
            </p:cNvPr>
            <p:cNvSpPr txBox="1"/>
            <p:nvPr/>
          </p:nvSpPr>
          <p:spPr>
            <a:xfrm>
              <a:off x="10043922" y="3114644"/>
              <a:ext cx="94297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100" dirty="0"/>
                <a:t>Vypařování</a:t>
              </a:r>
            </a:p>
            <a:p>
              <a:pPr algn="ctr"/>
              <a:r>
                <a:rPr lang="cs-CZ" sz="1100" dirty="0"/>
                <a:t>Přijímá teplo</a:t>
              </a:r>
            </a:p>
          </p:txBody>
        </p:sp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18F68D7D-33A1-FD78-EA6F-48D5A4F02336}"/>
                </a:ext>
              </a:extLst>
            </p:cNvPr>
            <p:cNvSpPr txBox="1"/>
            <p:nvPr/>
          </p:nvSpPr>
          <p:spPr>
            <a:xfrm>
              <a:off x="11094720" y="3094656"/>
              <a:ext cx="109728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100" dirty="0"/>
                <a:t>Kondenzace</a:t>
              </a:r>
            </a:p>
            <a:p>
              <a:pPr algn="ctr"/>
              <a:r>
                <a:rPr lang="cs-CZ" sz="1100" dirty="0"/>
                <a:t>Uvolňuje teplo</a:t>
              </a:r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02A8EAA5-7E4E-4170-F974-35B8D33CA1F8}"/>
                </a:ext>
              </a:extLst>
            </p:cNvPr>
            <p:cNvSpPr txBox="1"/>
            <p:nvPr/>
          </p:nvSpPr>
          <p:spPr>
            <a:xfrm>
              <a:off x="9364816" y="5577840"/>
              <a:ext cx="1426464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100" dirty="0"/>
                <a:t>Příjemné prostředí</a:t>
              </a:r>
            </a:p>
            <a:p>
              <a:pPr algn="ctr"/>
              <a:r>
                <a:rPr lang="cs-CZ" sz="1100" dirty="0"/>
                <a:t>40 – 60%</a:t>
              </a:r>
            </a:p>
            <a:p>
              <a:pPr algn="ctr"/>
              <a:r>
                <a:rPr lang="cs-CZ" sz="1100" dirty="0"/>
                <a:t>relativní vlhkosti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87351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FD6AA89-3277-6E90-95D3-5D157DA2398E}"/>
              </a:ext>
            </a:extLst>
          </p:cNvPr>
          <p:cNvSpPr txBox="1"/>
          <p:nvPr/>
        </p:nvSpPr>
        <p:spPr>
          <a:xfrm>
            <a:off x="1749171" y="644527"/>
            <a:ext cx="869365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Shrnutí</a:t>
            </a:r>
          </a:p>
          <a:p>
            <a:pPr>
              <a:buNone/>
            </a:pP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Vodní pára vzniká vypařováním vody z vodních ploch, půdy a rostlin.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Absolutní vlhkost vyjadřuje skutečné množství vodní páry ve vzduchu.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Pro každou teplotu existuje maximální možné množství vodní páry – sytá vodní pára.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Relativní vlhkost udává, jak blízko je vzduch stavu nasycení.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Vodní pára je nezbytná pro vznik oblaků, srážek a významně ovlivňuje klima Země.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B5B7A74A-474C-A63A-6DAD-CBA964F54BD1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837" y="4221839"/>
            <a:ext cx="3290326" cy="1851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8734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2E7576B-14C5-BBDB-7B5D-F4A6C0BD08BA}"/>
                  </a:ext>
                </a:extLst>
              </p:cNvPr>
              <p:cNvSpPr txBox="1"/>
              <p:nvPr/>
            </p:nvSpPr>
            <p:spPr>
              <a:xfrm>
                <a:off x="519915" y="424166"/>
                <a:ext cx="11164824" cy="557075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cs-CZ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Kdy pára v atmosféře není přehřátá?</a:t>
                </a:r>
              </a:p>
              <a:p>
                <a:pPr>
                  <a:buNone/>
                </a:pP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Když je relativní vlhkost 100 % (například v mlze, oblacích nebo těsně před vznikem rosy), je vodní pára </a:t>
                </a:r>
                <a:r>
                  <a:rPr lang="cs-CZ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sytá</a:t>
                </a: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. Tehdy platí:</a:t>
                </a:r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cs-CZ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  <m:d>
                        <m:d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kde:</a:t>
                </a:r>
              </a:p>
              <a:p>
                <a:pPr>
                  <a:buNone/>
                </a:pPr>
                <a:endParaRPr lang="cs-CZ" sz="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</m:oMath>
                </a14:m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je skutečný parciální tlak vodní páry,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d>
                  </m:oMath>
                </a14:m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je tlak syté páry při teplotě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. </a:t>
                </a:r>
              </a:p>
              <a:p>
                <a:pPr>
                  <a:buNone/>
                </a:pPr>
                <a:endParaRPr lang="cs-CZ" sz="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Další ochlazení vede ke kondenzaci.</a:t>
                </a:r>
              </a:p>
              <a:p>
                <a:pPr>
                  <a:buNone/>
                </a:pPr>
                <a:endParaRPr lang="cs-CZ" sz="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r>
                  <a:rPr lang="cs-CZ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Příklad</a:t>
                </a:r>
              </a:p>
              <a:p>
                <a:pPr>
                  <a:buNone/>
                </a:pP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Vzduch o teplotě 30 °C a relativní vlhkosti 40 %:</a:t>
                </a:r>
              </a:p>
              <a:p>
                <a:pPr>
                  <a:buNone/>
                </a:pPr>
                <a:endParaRPr lang="cs-CZ" sz="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tlak syté páry při 30 °C ≈ 4,24 </a:t>
                </a:r>
                <a:r>
                  <a:rPr lang="cs-CZ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skutečný tlak páry ≈ 1,70 </a:t>
                </a:r>
                <a:r>
                  <a:rPr lang="cs-CZ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. </a:t>
                </a:r>
              </a:p>
              <a:p>
                <a:endParaRPr lang="cs-CZ" sz="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Teplota sytosti odpovídající 1,70 </a:t>
                </a:r>
                <a:r>
                  <a:rPr lang="cs-CZ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 je asi 15 °C.</a:t>
                </a:r>
              </a:p>
              <a:p>
                <a:pPr>
                  <a:buNone/>
                </a:pP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Vodní pára má teplotu 30 °C, ale sytá by byla až při 15 °C, takže je přehřátá přibližně o:</a:t>
                </a:r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>
                          <a:latin typeface="Cambria Math" panose="02040503050406030204" pitchFamily="18" charset="0"/>
                        </a:rPr>
                        <m:t>30</m:t>
                      </m:r>
                      <m:r>
                        <a:rPr lang="cs-CZ" i="0">
                          <a:latin typeface="Cambria Math" panose="02040503050406030204" pitchFamily="18" charset="0"/>
                        </a:rPr>
                        <m:t>−15=15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cs-CZ" b="0" i="1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m:t> </m:t>
                          </m:r>
                        </m:e>
                        <m:sup>
                          <m:r>
                            <a:rPr lang="cs-CZ" b="0" i="0">
                              <a:latin typeface="Cambria Math" panose="02040503050406030204" pitchFamily="18" charset="0"/>
                            </a:rPr>
                            <m:t>∘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cs-CZ" b="0" i="0">
                          <a:latin typeface="Cambria Math" panose="02040503050406030204" pitchFamily="18" charset="0"/>
                        </a:rPr>
                        <m:t>C</m:t>
                      </m:r>
                    </m:oMath>
                  </m:oMathPara>
                </a14:m>
                <a:endParaRPr lang="cs-CZ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None/>
                </a:pP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Většina vodní páry v běžné zemské atmosféře je tedy z termodynamického hlediska </a:t>
                </a:r>
                <a:r>
                  <a:rPr lang="cs-CZ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přehřátou párou</a:t>
                </a: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, zatímco v oblacích a mlze je blízko stavu </a:t>
                </a:r>
                <a:r>
                  <a:rPr lang="cs-CZ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syté páry</a:t>
                </a:r>
                <a:r>
                  <a:rPr lang="cs-CZ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2E7576B-14C5-BBDB-7B5D-F4A6C0BD08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915" y="424166"/>
                <a:ext cx="11164824" cy="5570756"/>
              </a:xfrm>
              <a:prstGeom prst="rect">
                <a:avLst/>
              </a:prstGeom>
              <a:blipFill>
                <a:blip r:embed="rId2"/>
                <a:stretch>
                  <a:fillRect l="-437" t="-6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Obrázek 4">
            <a:hlinkClick r:id="rId3" action="ppaction://hlinksldjump"/>
            <a:extLst>
              <a:ext uri="{FF2B5EF4-FFF2-40B4-BE49-F238E27FC236}">
                <a16:creationId xmlns:a16="http://schemas.microsoft.com/office/drawing/2014/main" id="{7AA21554-A171-8C6D-3920-F80D4A3EB5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9670" y="5994922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7801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1909BF0-9DFF-8640-3C4F-4817ABBB7B07}"/>
                  </a:ext>
                </a:extLst>
              </p:cNvPr>
              <p:cNvSpPr txBox="1"/>
              <p:nvPr/>
            </p:nvSpPr>
            <p:spPr>
              <a:xfrm>
                <a:off x="539686" y="788009"/>
                <a:ext cx="5738565" cy="51033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Gravimetrický vlhkoměr patří mezi nejpřesnější metody měření absolutní vlhkosti vzduchu. Princip spočívá ve </a:t>
                </a:r>
                <a:r>
                  <a:rPr lang="cs-CZ" sz="11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zjištění hmotnosti vodní páry</a:t>
                </a: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která je obsažena ve známém objemu vzduchu.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1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Potřebné části přístroje</a:t>
                </a:r>
                <a:endParaRPr lang="cs-CZ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07000"/>
                  </a:lnSpc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uzavíratelná nádoba (komora) o známém objemu </a:t>
                </a:r>
                <a14:m>
                  <m:oMath xmlns:m="http://schemas.openxmlformats.org/officeDocument/2006/math">
                    <m:r>
                      <a:rPr lang="cs-CZ" sz="11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𝑉</m:t>
                    </m:r>
                  </m:oMath>
                </a14:m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</a:p>
              <a:p>
                <a:pPr marL="342900" lvl="0" indent="-342900">
                  <a:lnSpc>
                    <a:spcPct val="107000"/>
                  </a:lnSpc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nádobka s vysoušedlem (např. silikagel, chlorid vápenatý, oxid fosforečný), </a:t>
                </a:r>
              </a:p>
              <a:p>
                <a:pPr marL="342900" lvl="0" indent="-342900">
                  <a:lnSpc>
                    <a:spcPct val="107000"/>
                  </a:lnSpc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přesná váha. 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1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Postup měření</a:t>
                </a:r>
                <a:endParaRPr lang="cs-CZ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1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1. Vysušení vysoušedla</a:t>
                </a:r>
                <a:endParaRPr lang="cs-CZ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Nejprve musí být vysoušedlo dokonale suché.</a:t>
                </a:r>
              </a:p>
              <a:p>
                <a:pPr marL="342900" lvl="0" indent="-342900">
                  <a:lnSpc>
                    <a:spcPct val="107000"/>
                  </a:lnSpc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vysoušedlo se vysuší, </a:t>
                </a:r>
              </a:p>
              <a:p>
                <a:pPr marL="342900" lvl="0" indent="-342900">
                  <a:lnSpc>
                    <a:spcPct val="107000"/>
                  </a:lnSpc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vloží se do vážené nádobky, </a:t>
                </a:r>
              </a:p>
              <a:p>
                <a:pPr marL="342900" lvl="0" indent="-342900">
                  <a:lnSpc>
                    <a:spcPct val="107000"/>
                  </a:lnSpc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nádobka se zváží. 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Získáme hmotnost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1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cs-CZ" sz="11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1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endParaRPr lang="cs-CZ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Toto vážení se provádí mimo měřicí komoru nebo v komoře naplněné suchým vzduchem.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1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2. Naplnění komory měřeným vzduchem</a:t>
                </a:r>
                <a:endParaRPr lang="cs-CZ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buNone/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Komora je otevřena.</a:t>
                </a:r>
              </a:p>
              <a:p>
                <a:pPr>
                  <a:lnSpc>
                    <a:spcPct val="107000"/>
                  </a:lnSpc>
                  <a:buNone/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Vzduch z okolí může volně proudit dovnitř a ven.</a:t>
                </a:r>
              </a:p>
              <a:p>
                <a:pPr>
                  <a:lnSpc>
                    <a:spcPct val="107000"/>
                  </a:lnSpc>
                  <a:buNone/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Po určité době je uvnitř stejný vzduch jako v okolí.</a:t>
                </a:r>
              </a:p>
              <a:p>
                <a:pPr>
                  <a:lnSpc>
                    <a:spcPct val="107000"/>
                  </a:lnSpc>
                  <a:buNone/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Poté se komora uzavře.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Uvnitř je nyní:</a:t>
                </a:r>
              </a:p>
              <a:p>
                <a:pPr marL="342900" lvl="0" indent="-342900">
                  <a:lnSpc>
                    <a:spcPct val="107000"/>
                  </a:lnSpc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známý objem vzduchu </a:t>
                </a:r>
                <a14:m>
                  <m:oMath xmlns:m="http://schemas.openxmlformats.org/officeDocument/2006/math">
                    <m:r>
                      <a:rPr lang="cs-CZ" sz="11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𝑉</m:t>
                    </m:r>
                  </m:oMath>
                </a14:m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</a:p>
              <a:p>
                <a:pPr marL="342900" lvl="0" indent="-342900">
                  <a:lnSpc>
                    <a:spcPct val="107000"/>
                  </a:lnSpc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neznámé množství vodní páry. 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1909BF0-9DFF-8640-3C4F-4817ABBB7B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686" y="788009"/>
                <a:ext cx="5738565" cy="510332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>
            <a:extLst>
              <a:ext uri="{FF2B5EF4-FFF2-40B4-BE49-F238E27FC236}">
                <a16:creationId xmlns:a16="http://schemas.microsoft.com/office/drawing/2014/main" id="{872F93A2-E4CB-8AFB-9C31-FA65197057F8}"/>
              </a:ext>
            </a:extLst>
          </p:cNvPr>
          <p:cNvSpPr txBox="1"/>
          <p:nvPr/>
        </p:nvSpPr>
        <p:spPr>
          <a:xfrm>
            <a:off x="7219362" y="612518"/>
            <a:ext cx="4130510" cy="53085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Umístění vysoušedla</a:t>
            </a:r>
            <a:endParaRPr lang="cs-CZ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Existují dva možné postupy.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Varianta A – běžnější</a:t>
            </a:r>
            <a:endParaRPr lang="cs-CZ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Vysoušedlo se zváží. </a:t>
            </a:r>
          </a:p>
          <a:p>
            <a:pPr marL="342900" lvl="0" indent="-342900">
              <a:lnSpc>
                <a:spcPct val="107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Rychle se vloží do komory. </a:t>
            </a:r>
          </a:p>
          <a:p>
            <a:pPr marL="342900" lvl="0" indent="-342900">
              <a:lnSpc>
                <a:spcPct val="107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Komora se okamžitě uzavře.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Tím se zachytí přesně definovaný objem vzduchu.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Varianta B</a:t>
            </a:r>
            <a:endParaRPr lang="cs-CZ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Vysoušedlo je v komoře již předem, ale je zakryto nebo odděleno od vzduchu.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 uzavření komory se odkryje.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Pohlcení vodní páry</a:t>
            </a:r>
            <a:endParaRPr lang="cs-CZ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Komora zůstává uzavřená.</a:t>
            </a:r>
          </a:p>
          <a:p>
            <a:pPr>
              <a:lnSpc>
                <a:spcPct val="107000"/>
              </a:lnSpc>
              <a:buNone/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Vodní pára difunduje k vysoušedlu a je pohlcována.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Postupně:</a:t>
            </a:r>
          </a:p>
          <a:p>
            <a:pPr marL="342900" lvl="0" indent="-342900">
              <a:lnSpc>
                <a:spcPct val="107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klesá koncentrace vodní páry ve vzduchu, </a:t>
            </a:r>
          </a:p>
          <a:p>
            <a:pPr marL="342900" lvl="0" indent="-342900">
              <a:lnSpc>
                <a:spcPct val="107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roste hmotnost vysoušedla.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 dostatečně dlouhé době je prakticky veškerá vodní pára zachycena vysoušedlem.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Uvnitř komory zůstane téměř suchý vzduch.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Otevření komory</a:t>
            </a:r>
            <a:endParaRPr lang="cs-CZ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Nyní nastává důležitý krok.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0BD3AFB8-9E23-8B6D-C132-147E72CECE0A}"/>
              </a:ext>
            </a:extLst>
          </p:cNvPr>
          <p:cNvSpPr txBox="1"/>
          <p:nvPr/>
        </p:nvSpPr>
        <p:spPr>
          <a:xfrm>
            <a:off x="539686" y="142728"/>
            <a:ext cx="63506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Postup měření vlhkosti vzduchu pomoci gravimetrické komory</a:t>
            </a:r>
          </a:p>
        </p:txBody>
      </p:sp>
    </p:spTree>
    <p:extLst>
      <p:ext uri="{BB962C8B-B14F-4D97-AF65-F5344CB8AC3E}">
        <p14:creationId xmlns:p14="http://schemas.microsoft.com/office/powerpoint/2010/main" val="5939129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B1EA5FDA-9458-C934-F219-6AA2C815EBED}"/>
                  </a:ext>
                </a:extLst>
              </p:cNvPr>
              <p:cNvSpPr txBox="1"/>
              <p:nvPr/>
            </p:nvSpPr>
            <p:spPr>
              <a:xfrm>
                <a:off x="559302" y="964275"/>
                <a:ext cx="5295507" cy="41806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Pokud bychom komoru otevřeli a nechali vysoušedlo dlouho na vzduchu, začalo by okamžitě pohlcovat další vlhkost z okolí.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Proto se postupuje takto:</a:t>
                </a:r>
              </a:p>
              <a:p>
                <a:pPr marL="342900" lvl="0" indent="-342900">
                  <a:lnSpc>
                    <a:spcPct val="107000"/>
                  </a:lnSpc>
                  <a:buFont typeface="Arial" panose="020B0604020202020204" pitchFamily="34" charset="0"/>
                  <a:buChar char="•"/>
                  <a:tabLst>
                    <a:tab pos="457200" algn="l"/>
                  </a:tabLst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Komora se otevře. </a:t>
                </a:r>
              </a:p>
              <a:p>
                <a:pPr marL="342900" lvl="0" indent="-342900">
                  <a:lnSpc>
                    <a:spcPct val="107000"/>
                  </a:lnSpc>
                  <a:buFont typeface="Arial" panose="020B0604020202020204" pitchFamily="34" charset="0"/>
                  <a:buChar char="•"/>
                  <a:tabLst>
                    <a:tab pos="457200" algn="l"/>
                  </a:tabLst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Nádobka s vysoušedlem se rychle vyjme. </a:t>
                </a:r>
              </a:p>
              <a:p>
                <a:pPr marL="342900" lvl="0" indent="-342900">
                  <a:lnSpc>
                    <a:spcPct val="107000"/>
                  </a:lnSpc>
                  <a:buFont typeface="Arial" panose="020B0604020202020204" pitchFamily="34" charset="0"/>
                  <a:buChar char="•"/>
                  <a:tabLst>
                    <a:tab pos="457200" algn="l"/>
                  </a:tabLst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Okamžitě se uzavře do vážicí nádoby nebo se ihned zváží. 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1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6. Druhé vážení</a:t>
                </a:r>
                <a:endParaRPr lang="cs-CZ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Změří se nová hmotnost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1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cs-CZ" sz="11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1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b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Rozdíl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11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Δ</m:t>
                    </m:r>
                    <m:r>
                      <a:rPr lang="cs-CZ" sz="11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𝑚</m:t>
                    </m:r>
                    <m:r>
                      <a:rPr lang="cs-CZ" sz="11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cs-CZ" sz="11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cs-CZ" sz="11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1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cs-CZ" sz="11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cs-CZ" sz="11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cs-CZ" sz="11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1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b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odpovídá hmotnosti vodní páry, která byla původně ve vzduchu uvnitř komory.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1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Výpočet absolutní vlhkosti</a:t>
                </a:r>
                <a:endParaRPr lang="cs-CZ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Absolutní vlhkost je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1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cs-CZ" sz="11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cs-CZ" sz="11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sub>
                      </m:sSub>
                      <m:r>
                        <a:rPr lang="cs-CZ" sz="11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1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 sz="110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Δ</m:t>
                          </m:r>
                          <m:r>
                            <a:rPr lang="cs-CZ" sz="11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cs-CZ" sz="11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𝑉</m:t>
                          </m:r>
                        </m:den>
                      </m:f>
                    </m:oMath>
                  </m:oMathPara>
                </a14:m>
                <a:b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kde:</a:t>
                </a:r>
              </a:p>
              <a:p>
                <a:pPr marL="342900" lvl="0" indent="-342900">
                  <a:lnSpc>
                    <a:spcPct val="107000"/>
                  </a:lnSpc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sz="11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cs-CZ" sz="11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𝜌</m:t>
                        </m:r>
                      </m:e>
                      <m:sub>
                        <m:r>
                          <a:rPr lang="cs-CZ" sz="11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𝑣</m:t>
                        </m:r>
                      </m:sub>
                    </m:sSub>
                  </m:oMath>
                </a14:m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– absolutní vlhkost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1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cs-CZ" sz="11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𝑔</m:t>
                        </m:r>
                        <m:r>
                          <a:rPr lang="cs-CZ" sz="1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/</m:t>
                        </m:r>
                        <m:sSup>
                          <m:sSupPr>
                            <m:ctrlPr>
                              <a:rPr lang="cs-CZ" sz="11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cs-CZ" sz="11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cs-CZ" sz="11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</m:e>
                    </m:d>
                  </m:oMath>
                </a14:m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</a:p>
              <a:p>
                <a:pPr marL="342900" lvl="0" indent="-342900">
                  <a:lnSpc>
                    <a:spcPct val="107000"/>
                  </a:lnSpc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11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Δ</m:t>
                    </m:r>
                    <m:r>
                      <a:rPr lang="cs-CZ" sz="11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𝑚</m:t>
                    </m:r>
                  </m:oMath>
                </a14:m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– hmotnost pohlcené vodní páry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1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cs-CZ" sz="11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𝑔</m:t>
                        </m:r>
                      </m:e>
                    </m:d>
                  </m:oMath>
                </a14:m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</a:p>
              <a:p>
                <a:pPr marL="342900" lvl="0" indent="-342900">
                  <a:lnSpc>
                    <a:spcPct val="107000"/>
                  </a:lnSpc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14:m>
                  <m:oMath xmlns:m="http://schemas.openxmlformats.org/officeDocument/2006/math">
                    <m:r>
                      <a:rPr lang="cs-CZ" sz="11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𝑉</m:t>
                    </m:r>
                  </m:oMath>
                </a14:m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– objem vzduchu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1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cs-CZ" sz="11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cs-CZ" sz="11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cs-CZ" sz="11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</m:e>
                    </m:d>
                  </m:oMath>
                </a14:m>
                <a:r>
                  <a:rPr lang="cs-CZ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br>
                  <a:rPr lang="cs-CZ" sz="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endParaRPr lang="cs-CZ" sz="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B1EA5FDA-9458-C934-F219-6AA2C815EB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302" y="964275"/>
                <a:ext cx="5295507" cy="418063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>
            <a:extLst>
              <a:ext uri="{FF2B5EF4-FFF2-40B4-BE49-F238E27FC236}">
                <a16:creationId xmlns:a16="http://schemas.microsoft.com/office/drawing/2014/main" id="{BAEF088F-665C-3425-EE46-CBACFC08D322}"/>
              </a:ext>
            </a:extLst>
          </p:cNvPr>
          <p:cNvSpPr txBox="1"/>
          <p:nvPr/>
        </p:nvSpPr>
        <p:spPr>
          <a:xfrm>
            <a:off x="6817938" y="2958392"/>
            <a:ext cx="4041741" cy="37311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Schéma posloupnosti</a:t>
            </a:r>
            <a:endParaRPr lang="cs-CZ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vysušení vysoušedla</a:t>
            </a:r>
            <a:b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zvážení (m1)</a:t>
            </a:r>
            <a:b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otevřená komora</a:t>
            </a:r>
            <a:b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naplnění komory měřeným vzduchem</a:t>
            </a:r>
            <a:b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5. uzavření komory</a:t>
            </a:r>
            <a:b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kontakt vzduchu s vysoušedlem</a:t>
            </a:r>
            <a:b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 pohlcení veškeré vodní páry</a:t>
            </a:r>
            <a:b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 otevření komory</a:t>
            </a:r>
            <a:b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9. rychlé vyjmutí vysoušedla</a:t>
            </a:r>
            <a:b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10. zvážení (m2)</a:t>
            </a:r>
            <a:b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11. </a:t>
            </a:r>
            <a:r>
              <a:rPr lang="cs-CZ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Δm</a:t>
            </a: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m2 − m1</a:t>
            </a:r>
            <a:b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12. </a:t>
            </a:r>
            <a:r>
              <a:rPr lang="cs-CZ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ρv</a:t>
            </a: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</a:t>
            </a:r>
            <a:r>
              <a:rPr lang="cs-CZ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Δm</a:t>
            </a: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/V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 praktického hlediska se dnes gravimetrická metoda používá hlavně jako </a:t>
            </a:r>
            <a:r>
              <a:rPr lang="cs-CZ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referenční laboratorní metoda</a:t>
            </a: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zatímco běžná měření vlhkosti se provádějí psychrometry nebo elektronickými hygrometry. Gravimetrická metoda je však důležitá, protože poskytuje velmi přesné určení absolutní vlhkosti přímo z hmotnosti vodní páry.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0FA27DF7-6B08-B5B5-78B0-B74A8EC595ED}"/>
              </a:ext>
            </a:extLst>
          </p:cNvPr>
          <p:cNvSpPr txBox="1"/>
          <p:nvPr/>
        </p:nvSpPr>
        <p:spPr>
          <a:xfrm>
            <a:off x="6817938" y="437803"/>
            <a:ext cx="4924720" cy="24327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Proč je důležité pořadí otevírání a uzavírání?</a:t>
            </a:r>
            <a:endParaRPr lang="cs-CZ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Kdyby se postup nedodržel: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Komora by se uzavřela příliš pozdě</a:t>
            </a:r>
            <a:endParaRPr lang="cs-CZ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komory by se dostalo jiné množství vodní páry, než předpokládáme.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Komora by se otevřela příliš brzy</a:t>
            </a:r>
            <a:endParaRPr lang="cs-CZ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Část vodní páry by nestihla být pohlcena.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Vysoušedlo by po otevření zůstalo dlouho na vzduchu</a:t>
            </a:r>
            <a:endParaRPr lang="cs-CZ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Pohltilo by další vlhkost z místnosti. Výsledek by byl větší než skutečná vlhkost měřeného vzduchu.</a:t>
            </a:r>
          </a:p>
        </p:txBody>
      </p:sp>
      <p:pic>
        <p:nvPicPr>
          <p:cNvPr id="10" name="Obrázek 9">
            <a:hlinkClick r:id="rId3" action="ppaction://hlinksldjump"/>
            <a:extLst>
              <a:ext uri="{FF2B5EF4-FFF2-40B4-BE49-F238E27FC236}">
                <a16:creationId xmlns:a16="http://schemas.microsoft.com/office/drawing/2014/main" id="{D8342EDB-F3D0-5648-1CD1-E6348971DBF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3363" y="5942731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42397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2204</Words>
  <Application>Microsoft Office PowerPoint</Application>
  <PresentationFormat>Širokoúhlá obrazovka</PresentationFormat>
  <Paragraphs>243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4" baseType="lpstr">
      <vt:lpstr>Aptos</vt:lpstr>
      <vt:lpstr>Aptos Display</vt:lpstr>
      <vt:lpstr>Arial</vt:lpstr>
      <vt:lpstr>Calibri</vt:lpstr>
      <vt:lpstr>Cambria Math</vt:lpstr>
      <vt:lpstr>Symbol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Učebna Čtrnáctucitel</dc:creator>
  <cp:lastModifiedBy>ucebna 14</cp:lastModifiedBy>
  <cp:revision>33</cp:revision>
  <dcterms:created xsi:type="dcterms:W3CDTF">2026-06-03T10:09:05Z</dcterms:created>
  <dcterms:modified xsi:type="dcterms:W3CDTF">2026-06-22T07:49:06Z</dcterms:modified>
</cp:coreProperties>
</file>