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6" r:id="rId11"/>
    <p:sldId id="265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78" y="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3667C7-2756-4099-88F0-BE429951C8F9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C5F359-7CFD-4651-8F12-E7710770E3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935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C5F359-7CFD-4651-8F12-E7710770E3D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B5DE5-93BA-4F0D-B48D-599A8B5A946B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C746E-20ED-4B75-AEF8-11CF86297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B5DE5-93BA-4F0D-B48D-599A8B5A946B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C746E-20ED-4B75-AEF8-11CF86297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B5DE5-93BA-4F0D-B48D-599A8B5A946B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C746E-20ED-4B75-AEF8-11CF86297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B5DE5-93BA-4F0D-B48D-599A8B5A946B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C746E-20ED-4B75-AEF8-11CF86297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B5DE5-93BA-4F0D-B48D-599A8B5A946B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C746E-20ED-4B75-AEF8-11CF86297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B5DE5-93BA-4F0D-B48D-599A8B5A946B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C746E-20ED-4B75-AEF8-11CF86297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B5DE5-93BA-4F0D-B48D-599A8B5A946B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C746E-20ED-4B75-AEF8-11CF86297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B5DE5-93BA-4F0D-B48D-599A8B5A946B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C746E-20ED-4B75-AEF8-11CF86297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B5DE5-93BA-4F0D-B48D-599A8B5A946B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C746E-20ED-4B75-AEF8-11CF86297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B5DE5-93BA-4F0D-B48D-599A8B5A946B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C746E-20ED-4B75-AEF8-11CF86297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B5DE5-93BA-4F0D-B48D-599A8B5A946B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C746E-20ED-4B75-AEF8-11CF86297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B5DE5-93BA-4F0D-B48D-599A8B5A946B}" type="datetimeFigureOut">
              <a:rPr lang="cs-CZ" smtClean="0"/>
              <a:pPr/>
              <a:t>16.09.2021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C746E-20ED-4B75-AEF8-11CF862971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4320480"/>
          </a:xfrm>
        </p:spPr>
        <p:txBody>
          <a:bodyPr/>
          <a:lstStyle/>
          <a:p>
            <a:r>
              <a:rPr lang="cs-CZ" b="1" u="sng" dirty="0" smtClean="0"/>
              <a:t>Epitelové </a:t>
            </a:r>
            <a:r>
              <a:rPr lang="cs-CZ" b="1" u="sng" smtClean="0"/>
              <a:t>tkáně </a:t>
            </a:r>
            <a:endParaRPr lang="cs-CZ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968552"/>
          </a:xfrm>
        </p:spPr>
        <p:txBody>
          <a:bodyPr>
            <a:noAutofit/>
          </a:bodyPr>
          <a:lstStyle/>
          <a:p>
            <a:pPr algn="l"/>
            <a:r>
              <a:rPr lang="cs-CZ" sz="4000" b="1" u="sng" dirty="0" smtClean="0">
                <a:solidFill>
                  <a:schemeClr val="tx1"/>
                </a:solidFill>
              </a:rPr>
              <a:t> Epitel – výstelka </a:t>
            </a:r>
            <a:r>
              <a:rPr lang="cs-CZ" sz="4000" dirty="0" smtClean="0">
                <a:solidFill>
                  <a:schemeClr val="tx1"/>
                </a:solidFill>
              </a:rPr>
              <a:t>- je tkáň složená z buněk,  </a:t>
            </a:r>
          </a:p>
          <a:p>
            <a:pPr algn="l"/>
            <a:r>
              <a:rPr lang="cs-CZ" sz="4000" dirty="0" smtClean="0">
                <a:solidFill>
                  <a:schemeClr val="tx1"/>
                </a:solidFill>
              </a:rPr>
              <a:t> které jsou těsně k sobě přiřazeny</a:t>
            </a:r>
          </a:p>
          <a:p>
            <a:pPr algn="l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mají minimálně mezibuněčné hmoty </a:t>
            </a:r>
          </a:p>
          <a:p>
            <a:pPr algn="l">
              <a:buFontTx/>
              <a:buChar char="-"/>
            </a:pPr>
            <a:r>
              <a:rPr lang="cs-CZ" sz="4000" dirty="0" smtClean="0">
                <a:solidFill>
                  <a:schemeClr val="tx1"/>
                </a:solidFill>
              </a:rPr>
              <a:t> nemají vlastní cévní zásobení   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Epitely dělíme podle různých hledisek: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3"/>
          </a:xfrm>
        </p:spPr>
        <p:txBody>
          <a:bodyPr/>
          <a:lstStyle/>
          <a:p>
            <a:pPr marL="571500" indent="-571500">
              <a:buAutoNum type="romanUcPeriod"/>
            </a:pPr>
            <a:r>
              <a:rPr lang="cs-CZ" u="sng" dirty="0" smtClean="0"/>
              <a:t>Podle tvaru buněk</a:t>
            </a:r>
          </a:p>
          <a:p>
            <a:pPr marL="571500" indent="-571500">
              <a:buAutoNum type="romanUcPeriod"/>
            </a:pPr>
            <a:endParaRPr lang="cs-CZ" u="sng" dirty="0" smtClean="0"/>
          </a:p>
          <a:p>
            <a:pPr marL="571500" indent="-571500">
              <a:buAutoNum type="arabicPeriod"/>
            </a:pPr>
            <a:r>
              <a:rPr lang="cs-CZ" dirty="0" smtClean="0"/>
              <a:t>Epitel plochý </a:t>
            </a:r>
          </a:p>
          <a:p>
            <a:pPr marL="571500" indent="-571500">
              <a:buAutoNum type="arabicPeriod"/>
            </a:pPr>
            <a:r>
              <a:rPr lang="cs-CZ" dirty="0" smtClean="0"/>
              <a:t>Epitel krychlový - kubický</a:t>
            </a:r>
          </a:p>
          <a:p>
            <a:pPr marL="571500" indent="-571500">
              <a:buAutoNum type="arabicPeriod"/>
            </a:pPr>
            <a:r>
              <a:rPr lang="cs-CZ" dirty="0" smtClean="0"/>
              <a:t>Epitel válcový – cylindrický</a:t>
            </a:r>
          </a:p>
          <a:p>
            <a:pPr marL="571500" indent="-571500">
              <a:buAutoNum type="arabicPeriod"/>
            </a:pPr>
            <a:r>
              <a:rPr lang="cs-CZ" dirty="0" smtClean="0"/>
              <a:t>Epitel dlaždicový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II. Podle počtu vrstev rozlišujeme: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Epitel jednovrstevný</a:t>
            </a:r>
          </a:p>
          <a:p>
            <a:pPr marL="514350" indent="-514350">
              <a:buAutoNum type="arabicPeriod"/>
            </a:pPr>
            <a:r>
              <a:rPr lang="cs-CZ" dirty="0" smtClean="0"/>
              <a:t>Epitel </a:t>
            </a:r>
            <a:r>
              <a:rPr lang="cs-CZ" dirty="0" smtClean="0"/>
              <a:t>vícevrstevný</a:t>
            </a:r>
          </a:p>
          <a:p>
            <a:pPr marL="514350" indent="-514350">
              <a:buAutoNum type="arabicPeriod"/>
            </a:pPr>
            <a:r>
              <a:rPr lang="cs-CZ" smtClean="0"/>
              <a:t>Epitel přechodný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III. Podle funkce rozeznáváme: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Epitel krycí a výstelkový </a:t>
            </a:r>
          </a:p>
          <a:p>
            <a:pPr marL="514350" indent="-514350">
              <a:buAutoNum type="arabicPeriod"/>
            </a:pPr>
            <a:r>
              <a:rPr lang="cs-CZ" dirty="0" smtClean="0"/>
              <a:t>Epitel řasinkový</a:t>
            </a:r>
          </a:p>
          <a:p>
            <a:pPr marL="514350" indent="-514350">
              <a:buAutoNum type="arabicPeriod"/>
            </a:pPr>
            <a:r>
              <a:rPr lang="cs-CZ" dirty="0" smtClean="0"/>
              <a:t>Epitel žlázový  </a:t>
            </a:r>
          </a:p>
          <a:p>
            <a:pPr marL="514350" indent="-514350">
              <a:buNone/>
            </a:pPr>
            <a:r>
              <a:rPr lang="cs-CZ" dirty="0"/>
              <a:t> </a:t>
            </a:r>
            <a:r>
              <a:rPr lang="cs-CZ" dirty="0" smtClean="0"/>
              <a:t>    -  žlázy exkreční</a:t>
            </a:r>
          </a:p>
          <a:p>
            <a:pPr marL="514350" indent="-514350">
              <a:buNone/>
            </a:pPr>
            <a:r>
              <a:rPr lang="cs-CZ" dirty="0"/>
              <a:t> </a:t>
            </a:r>
            <a:r>
              <a:rPr lang="cs-CZ" dirty="0" smtClean="0"/>
              <a:t>    -  žlázy sekreční</a:t>
            </a:r>
          </a:p>
          <a:p>
            <a:pPr marL="514350" indent="-514350">
              <a:buNone/>
            </a:pPr>
            <a:r>
              <a:rPr lang="cs-CZ" dirty="0"/>
              <a:t> </a:t>
            </a:r>
            <a:r>
              <a:rPr lang="cs-CZ" dirty="0" smtClean="0"/>
              <a:t>    - žlázy inkreční</a:t>
            </a:r>
          </a:p>
          <a:p>
            <a:pPr marL="514350" indent="-514350">
              <a:buAutoNum type="arabicPeriod" startAt="4"/>
            </a:pPr>
            <a:r>
              <a:rPr lang="cs-CZ" smtClean="0"/>
              <a:t>Epitel resorpční</a:t>
            </a:r>
          </a:p>
          <a:p>
            <a:pPr marL="514350" indent="-514350">
              <a:buAutoNum type="arabicPeriod" startAt="4"/>
            </a:pPr>
            <a:r>
              <a:rPr lang="cs-CZ" smtClean="0"/>
              <a:t>Epitel </a:t>
            </a:r>
            <a:r>
              <a:rPr lang="cs-CZ" dirty="0" smtClean="0"/>
              <a:t>smyslový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Nová slovíčka a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epitel - výstelka</a:t>
            </a:r>
          </a:p>
          <a:p>
            <a:r>
              <a:rPr lang="cs-CZ" dirty="0" smtClean="0"/>
              <a:t>tubulus – rourka, trubice</a:t>
            </a:r>
          </a:p>
          <a:p>
            <a:r>
              <a:rPr lang="cs-CZ" dirty="0" smtClean="0"/>
              <a:t>alveolus – sklípek</a:t>
            </a:r>
          </a:p>
          <a:p>
            <a:r>
              <a:rPr lang="cs-CZ" dirty="0" smtClean="0"/>
              <a:t>exkrece – vylučování produktu </a:t>
            </a:r>
            <a:r>
              <a:rPr lang="cs-CZ" dirty="0" err="1" smtClean="0"/>
              <a:t>žl</a:t>
            </a:r>
            <a:r>
              <a:rPr lang="cs-CZ" dirty="0" smtClean="0"/>
              <a:t>. buněk na povrch těla</a:t>
            </a:r>
          </a:p>
          <a:p>
            <a:r>
              <a:rPr lang="cs-CZ" dirty="0" smtClean="0"/>
              <a:t>inkrece – vylučování produktu </a:t>
            </a:r>
            <a:r>
              <a:rPr lang="cs-CZ" dirty="0" err="1" smtClean="0"/>
              <a:t>žl</a:t>
            </a:r>
            <a:r>
              <a:rPr lang="cs-CZ" dirty="0" smtClean="0"/>
              <a:t>. buněk přímo do krevního oběhu</a:t>
            </a:r>
          </a:p>
          <a:p>
            <a:r>
              <a:rPr lang="cs-CZ" dirty="0" smtClean="0"/>
              <a:t>Resorpce - vstřebávání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Epitel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u="sng" dirty="0" smtClean="0"/>
              <a:t>Epitelové buňky</a:t>
            </a:r>
            <a:endParaRPr lang="cs-CZ" u="sng" dirty="0"/>
          </a:p>
        </p:txBody>
      </p:sp>
      <p:pic>
        <p:nvPicPr>
          <p:cNvPr id="1026" name="Picture 2" descr="http://www.mojebiologie.cz/mediawiki/images/b/b1/Epit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564904"/>
            <a:ext cx="2376264" cy="2428106"/>
          </a:xfrm>
          <a:prstGeom prst="rect">
            <a:avLst/>
          </a:prstGeom>
          <a:noFill/>
        </p:spPr>
      </p:pic>
      <p:pic>
        <p:nvPicPr>
          <p:cNvPr id="4" name="Picture 2" descr="http://leccos.com/pics/pic/epitel-_schem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564904"/>
            <a:ext cx="4210050" cy="3143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Různé druhy epitelů</a:t>
            </a:r>
            <a:endParaRPr lang="cs-CZ" dirty="0"/>
          </a:p>
        </p:txBody>
      </p:sp>
      <p:pic>
        <p:nvPicPr>
          <p:cNvPr id="5122" name="Picture 2" descr="http://www.sci.muni.cz/ptacek/HISTOLOGIE2_soubory/image0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204864"/>
            <a:ext cx="3181350" cy="241935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23528" y="1412776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Dlaždicový epitel vícevrstevný</a:t>
            </a:r>
            <a:endParaRPr lang="cs-CZ" sz="24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Cylindrický epitel nosní sliznice</a:t>
            </a:r>
            <a:endParaRPr lang="cs-CZ" dirty="0"/>
          </a:p>
        </p:txBody>
      </p:sp>
      <p:pic>
        <p:nvPicPr>
          <p:cNvPr id="1026" name="Picture 2" descr="http://old.lf3.cuni.cz/histologie/atlas/demo/64/img00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765548"/>
            <a:ext cx="2976450" cy="50924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Epitel žlázový</a:t>
            </a:r>
            <a:endParaRPr lang="cs-CZ" dirty="0"/>
          </a:p>
        </p:txBody>
      </p:sp>
      <p:pic>
        <p:nvPicPr>
          <p:cNvPr id="1026" name="Picture 2" descr="http://old.lf3.cuni.cz/histologie/atlas/demo/31/img00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6288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Dlaždicový epitel ( jazyk)</a:t>
            </a:r>
            <a:endParaRPr lang="cs-CZ" dirty="0"/>
          </a:p>
        </p:txBody>
      </p:sp>
      <p:pic>
        <p:nvPicPr>
          <p:cNvPr id="25602" name="Picture 2" descr="http://www.profimedia.cz/fotografie/stratifikovany-epitel-dlazdicovy/profimedia-00104851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844824"/>
            <a:ext cx="6096000" cy="4067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Sliznici žlučníku tvoří povrchový krycí epitel</a:t>
            </a:r>
            <a:endParaRPr lang="cs-CZ" b="1" dirty="0"/>
          </a:p>
        </p:txBody>
      </p:sp>
      <p:pic>
        <p:nvPicPr>
          <p:cNvPr id="3074" name="Picture 2" descr="http://old.lf3.cuni.cz/histologie/atlas/demo/20/img00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916832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162</Words>
  <Application>Microsoft Office PowerPoint</Application>
  <PresentationFormat>Předvádění na obrazovce (4:3)</PresentationFormat>
  <Paragraphs>41</Paragraphs>
  <Slides>12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Calibri</vt:lpstr>
      <vt:lpstr>Motiv sady Office</vt:lpstr>
      <vt:lpstr>Epitelové tkáně </vt:lpstr>
      <vt:lpstr>Prezentace aplikace PowerPoint</vt:lpstr>
      <vt:lpstr>Epitely dělíme podle různých hledisek: </vt:lpstr>
      <vt:lpstr>II. Podle počtu vrstev rozlišujeme: </vt:lpstr>
      <vt:lpstr>III. Podle funkce rozeznáváme: </vt:lpstr>
      <vt:lpstr>Nová slovíčka a pojmy</vt:lpstr>
      <vt:lpstr>Epitel</vt:lpstr>
      <vt:lpstr>Různé druhy epitelů</vt:lpstr>
      <vt:lpstr>Cylindrický epitel nosní sliznice</vt:lpstr>
      <vt:lpstr>Epitel žlázový</vt:lpstr>
      <vt:lpstr>Dlaždicový epitel ( jazyk)</vt:lpstr>
      <vt:lpstr>Sliznici žlučníku tvoří povrchový krycí epitel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Epitelové tkáně- epitel</dc:title>
  <dc:creator>severova</dc:creator>
  <cp:lastModifiedBy>SEVEROVÁ VĚRA Mgr.</cp:lastModifiedBy>
  <cp:revision>28</cp:revision>
  <dcterms:created xsi:type="dcterms:W3CDTF">2011-09-18T13:58:44Z</dcterms:created>
  <dcterms:modified xsi:type="dcterms:W3CDTF">2021-09-16T07:48:03Z</dcterms:modified>
</cp:coreProperties>
</file>