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75" r:id="rId14"/>
    <p:sldId id="274" r:id="rId15"/>
    <p:sldId id="276" r:id="rId16"/>
    <p:sldId id="278" r:id="rId17"/>
    <p:sldId id="268" r:id="rId18"/>
    <p:sldId id="269" r:id="rId19"/>
    <p:sldId id="279" r:id="rId20"/>
    <p:sldId id="270" r:id="rId21"/>
    <p:sldId id="280" r:id="rId22"/>
    <p:sldId id="271" r:id="rId23"/>
    <p:sldId id="272" r:id="rId24"/>
    <p:sldId id="273" r:id="rId2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16749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8893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7728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040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37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08663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96364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94240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9028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84240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61313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54643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067856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803685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06375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918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9633C7-9590-4991-9CA2-2930790A7C39}" type="datetimeFigureOut">
              <a:rPr lang="cs-CZ" smtClean="0"/>
              <a:t>01.06.2023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AFCFD727-24E6-4350-893C-B5CF4BDDEFD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7321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606630" y="1748246"/>
            <a:ext cx="9358947" cy="2262781"/>
          </a:xfrm>
        </p:spPr>
        <p:txBody>
          <a:bodyPr>
            <a:normAutofit/>
          </a:bodyPr>
          <a:lstStyle/>
          <a:p>
            <a:r>
              <a:rPr lang="cs-CZ" sz="4800" b="1" dirty="0" smtClean="0"/>
              <a:t>Elektroterapie (elektroléčba)</a:t>
            </a:r>
            <a:endParaRPr lang="cs-CZ" sz="4800" b="1" dirty="0"/>
          </a:p>
        </p:txBody>
      </p:sp>
    </p:spTree>
    <p:extLst>
      <p:ext uri="{BB962C8B-B14F-4D97-AF65-F5344CB8AC3E}">
        <p14:creationId xmlns:p14="http://schemas.microsoft.com/office/powerpoint/2010/main" val="13368516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využívá </a:t>
            </a:r>
            <a:r>
              <a:rPr lang="cs-CZ" dirty="0">
                <a:solidFill>
                  <a:schemeClr val="tx1"/>
                </a:solidFill>
              </a:rPr>
              <a:t>aplikaci elektrických proudů na lidský organizmus za účelem léčby a </a:t>
            </a:r>
            <a:r>
              <a:rPr lang="cs-CZ" dirty="0" smtClean="0">
                <a:solidFill>
                  <a:schemeClr val="tx1"/>
                </a:solidFill>
              </a:rPr>
              <a:t>diagnostiky</a:t>
            </a:r>
            <a:endParaRPr lang="cs-CZ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dělení </a:t>
            </a:r>
            <a:r>
              <a:rPr lang="cs-CZ" dirty="0">
                <a:solidFill>
                  <a:schemeClr val="tx1"/>
                </a:solidFill>
              </a:rPr>
              <a:t>ET podle způsobu aplikace: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b="1" dirty="0">
                <a:solidFill>
                  <a:schemeClr val="tx1"/>
                </a:solidFill>
              </a:rPr>
              <a:t>kontaktní ET</a:t>
            </a:r>
            <a:r>
              <a:rPr lang="cs-CZ" sz="1800" dirty="0">
                <a:solidFill>
                  <a:schemeClr val="tx1"/>
                </a:solidFill>
              </a:rPr>
              <a:t> (proud se do těla přivádí pomocí elektrod, které jsou v kontaktu s povrchem těla)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b="1" dirty="0">
                <a:solidFill>
                  <a:schemeClr val="tx1"/>
                </a:solidFill>
              </a:rPr>
              <a:t>bezkontaktní ET</a:t>
            </a:r>
            <a:r>
              <a:rPr lang="cs-CZ" sz="1800" dirty="0">
                <a:solidFill>
                  <a:schemeClr val="tx1"/>
                </a:solidFill>
              </a:rPr>
              <a:t> (proud se do těla přivádí ve formě elektromagnetického pole)</a:t>
            </a:r>
          </a:p>
          <a:p>
            <a:r>
              <a:rPr lang="cs-CZ" dirty="0" smtClean="0">
                <a:solidFill>
                  <a:schemeClr val="tx1"/>
                </a:solidFill>
              </a:rPr>
              <a:t>dělení </a:t>
            </a:r>
            <a:r>
              <a:rPr lang="cs-CZ" dirty="0">
                <a:solidFill>
                  <a:schemeClr val="tx1"/>
                </a:solidFill>
              </a:rPr>
              <a:t>podle frekvence: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ET stejnosměrným proudem, f = 0 Hz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ET střídavým proudem nízkofrekvenčním, f &lt; 1 kHz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ET střídavým proudem </a:t>
            </a:r>
            <a:r>
              <a:rPr lang="cs-CZ" sz="1800" dirty="0" err="1">
                <a:solidFill>
                  <a:schemeClr val="tx1"/>
                </a:solidFill>
              </a:rPr>
              <a:t>středněfrekvenčním</a:t>
            </a:r>
            <a:r>
              <a:rPr lang="cs-CZ" sz="1800" dirty="0">
                <a:solidFill>
                  <a:schemeClr val="tx1"/>
                </a:solidFill>
              </a:rPr>
              <a:t>, f = 1 kHz až 100 kHz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ET střídavým proudem vysokofrekvenčním, f &gt; 100 kHz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829163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sz="2000" dirty="0">
                <a:solidFill>
                  <a:schemeClr val="tx1"/>
                </a:solidFill>
              </a:rPr>
              <a:t>Fyzikální podstata </a:t>
            </a:r>
            <a:r>
              <a:rPr lang="cs-CZ" sz="2000" dirty="0" smtClean="0">
                <a:solidFill>
                  <a:schemeClr val="tx1"/>
                </a:solidFill>
              </a:rPr>
              <a:t>elektroterapie:</a:t>
            </a:r>
          </a:p>
          <a:p>
            <a:endParaRPr lang="cs-CZ" sz="20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chemeClr val="tx1"/>
                </a:solidFill>
              </a:rPr>
              <a:t>elektrický </a:t>
            </a:r>
            <a:r>
              <a:rPr lang="cs-CZ" sz="2000" dirty="0">
                <a:solidFill>
                  <a:schemeClr val="tx1"/>
                </a:solidFill>
              </a:rPr>
              <a:t>náboj – je fyzikální veličina, má kladnou hodnotu (kationt) nebo zápornou hodnotu (aniont), souhlasné náboje se odpuzují, nesouhlasné se </a:t>
            </a:r>
            <a:r>
              <a:rPr lang="cs-CZ" sz="2000" dirty="0" smtClean="0">
                <a:solidFill>
                  <a:schemeClr val="tx1"/>
                </a:solidFill>
              </a:rPr>
              <a:t>přitahují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20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chemeClr val="tx1"/>
                </a:solidFill>
              </a:rPr>
              <a:t>elektrický </a:t>
            </a:r>
            <a:r>
              <a:rPr lang="cs-CZ" sz="2000" dirty="0">
                <a:solidFill>
                  <a:schemeClr val="tx1"/>
                </a:solidFill>
              </a:rPr>
              <a:t>proud – je uspořádaný pohyb elektrického náboje, jednotkou elektrického proudu je </a:t>
            </a:r>
            <a:r>
              <a:rPr lang="cs-CZ" sz="2000" b="1" dirty="0">
                <a:solidFill>
                  <a:schemeClr val="tx1"/>
                </a:solidFill>
              </a:rPr>
              <a:t>ampér </a:t>
            </a:r>
            <a:r>
              <a:rPr lang="cs-CZ" sz="2000" dirty="0">
                <a:solidFill>
                  <a:schemeClr val="tx1"/>
                </a:solidFill>
              </a:rPr>
              <a:t>(A), počet kmitů za sekundu v elektrickém obvodu vyjadřuje frekvence proudu, jejíž jednotkou je </a:t>
            </a:r>
            <a:r>
              <a:rPr lang="cs-CZ" sz="2000" b="1" dirty="0">
                <a:solidFill>
                  <a:schemeClr val="tx1"/>
                </a:solidFill>
              </a:rPr>
              <a:t>hertz</a:t>
            </a:r>
            <a:r>
              <a:rPr lang="cs-CZ" sz="2000" dirty="0">
                <a:solidFill>
                  <a:schemeClr val="tx1"/>
                </a:solidFill>
              </a:rPr>
              <a:t> (Hz</a:t>
            </a:r>
            <a:r>
              <a:rPr lang="cs-CZ" sz="2000" dirty="0" smtClean="0">
                <a:solidFill>
                  <a:schemeClr val="tx1"/>
                </a:solidFill>
              </a:rPr>
              <a:t>)</a:t>
            </a:r>
            <a:endParaRPr lang="cs-CZ" sz="20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494486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>
            <a:normAutofit/>
          </a:bodyPr>
          <a:lstStyle/>
          <a:p>
            <a:r>
              <a:rPr lang="cs-CZ" dirty="0" smtClean="0"/>
              <a:t>elektrody </a:t>
            </a:r>
            <a:r>
              <a:rPr lang="cs-CZ" dirty="0"/>
              <a:t>– jsou speciálním zakončením vodiče </a:t>
            </a:r>
            <a:r>
              <a:rPr lang="cs-CZ" dirty="0" err="1" smtClean="0"/>
              <a:t>el.proudu</a:t>
            </a:r>
            <a:r>
              <a:rPr lang="cs-CZ" dirty="0" smtClean="0"/>
              <a:t> </a:t>
            </a:r>
            <a:endParaRPr lang="cs-C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kontaktní elektrody – plošné z vodivé pryže (vakuové, samolepicí), dále kuličkové (</a:t>
            </a:r>
            <a:r>
              <a:rPr lang="cs-CZ" sz="1800" dirty="0" err="1"/>
              <a:t>elektrostimulace</a:t>
            </a:r>
            <a:r>
              <a:rPr lang="cs-CZ" sz="1800" dirty="0"/>
              <a:t>) nebo hrotové elektrody (TENS proudy</a:t>
            </a:r>
            <a:r>
              <a:rPr lang="cs-CZ" sz="1800" dirty="0" smtClean="0"/>
              <a:t>)</a:t>
            </a:r>
            <a:endParaRPr lang="cs-CZ" sz="18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bezkontaktní – nejčastěji deskové (krátkovlnná diatermie) nebo solenoidy (magnety</a:t>
            </a:r>
            <a:r>
              <a:rPr lang="cs-CZ" sz="1800" dirty="0" smtClean="0"/>
              <a:t>)</a:t>
            </a:r>
            <a:endParaRPr lang="cs-CZ" sz="18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anoda – je kladná elektroda a přitahuje záporné ionty = </a:t>
            </a:r>
            <a:r>
              <a:rPr lang="cs-CZ" sz="1800" dirty="0" smtClean="0"/>
              <a:t>anionty</a:t>
            </a:r>
            <a:endParaRPr lang="cs-CZ" sz="18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katoda – je záporná elektroda a přitahuje kladné ionty = </a:t>
            </a:r>
            <a:r>
              <a:rPr lang="cs-CZ" sz="1800" dirty="0" smtClean="0"/>
              <a:t>kationty</a:t>
            </a:r>
          </a:p>
          <a:p>
            <a:pPr marL="457200" lvl="1" indent="0">
              <a:buNone/>
            </a:pPr>
            <a:endParaRPr lang="cs-CZ" sz="2000" dirty="0" smtClean="0"/>
          </a:p>
          <a:p>
            <a:r>
              <a:rPr lang="cs-CZ" dirty="0" smtClean="0">
                <a:solidFill>
                  <a:schemeClr val="tx1"/>
                </a:solidFill>
              </a:rPr>
              <a:t>v</a:t>
            </a:r>
            <a:r>
              <a:rPr lang="cs-CZ" dirty="0">
                <a:solidFill>
                  <a:schemeClr val="tx1"/>
                </a:solidFill>
              </a:rPr>
              <a:t> místě styku elektrody s pokožkou dochází k elektrochemickým dějům.</a:t>
            </a:r>
            <a:endParaRPr lang="cs-CZ" sz="1600" dirty="0">
              <a:solidFill>
                <a:schemeClr val="tx1"/>
              </a:solidFill>
            </a:endParaRPr>
          </a:p>
          <a:p>
            <a:r>
              <a:rPr lang="cs-CZ" dirty="0" smtClean="0">
                <a:solidFill>
                  <a:schemeClr val="tx1"/>
                </a:solidFill>
              </a:rPr>
              <a:t>elektrodové </a:t>
            </a:r>
            <a:r>
              <a:rPr lang="cs-CZ" dirty="0">
                <a:solidFill>
                  <a:schemeClr val="tx1"/>
                </a:solidFill>
              </a:rPr>
              <a:t>podložky – obalují elektrody a jsou z porézního materiálu, který je vlhčený fyziologickým roztokem nebo obyčejnou </a:t>
            </a:r>
            <a:r>
              <a:rPr lang="cs-CZ" dirty="0" smtClean="0">
                <a:solidFill>
                  <a:schemeClr val="tx1"/>
                </a:solidFill>
              </a:rPr>
              <a:t>vodou</a:t>
            </a:r>
            <a:endParaRPr lang="cs-CZ" sz="1600" dirty="0"/>
          </a:p>
          <a:p>
            <a:pPr marL="457200" lvl="1" indent="0">
              <a:buNone/>
            </a:pPr>
            <a:endParaRPr lang="cs-CZ" sz="2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3497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Průtok proudu tkáněmi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/>
              <a:t>tkáně </a:t>
            </a:r>
            <a:r>
              <a:rPr lang="cs-CZ" sz="1800" dirty="0"/>
              <a:t>lidského těla jsou </a:t>
            </a:r>
            <a:r>
              <a:rPr lang="cs-CZ" sz="1800" dirty="0" smtClean="0"/>
              <a:t>vodivé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p</a:t>
            </a:r>
            <a:r>
              <a:rPr lang="cs-CZ" sz="1800" dirty="0" smtClean="0"/>
              <a:t>řenos </a:t>
            </a:r>
            <a:r>
              <a:rPr lang="cs-CZ" sz="1800" dirty="0"/>
              <a:t>náboje ve tkáních se uskutečňuje především pohybem kationtů a </a:t>
            </a:r>
            <a:r>
              <a:rPr lang="cs-CZ" sz="1800" dirty="0" smtClean="0"/>
              <a:t>aniontů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ú</a:t>
            </a:r>
            <a:r>
              <a:rPr lang="cs-CZ" sz="1800" dirty="0" smtClean="0"/>
              <a:t>činek </a:t>
            </a:r>
            <a:r>
              <a:rPr lang="cs-CZ" sz="1800" dirty="0"/>
              <a:t>elektrického proudu na tkáně závisí na </a:t>
            </a:r>
            <a:endParaRPr lang="cs-CZ" sz="18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800" dirty="0" smtClean="0"/>
              <a:t>typu proudu – elektrochemický, tepelný a dráždivý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800" dirty="0" smtClean="0"/>
              <a:t>vodivosti </a:t>
            </a:r>
            <a:r>
              <a:rPr lang="cs-CZ" sz="1800" dirty="0"/>
              <a:t>jednotlivých tkání – dobrou vodivost má krev, mozkomíšní mok a nejmenší vodivost má suchá kůže, chrupavky, šlachy a </a:t>
            </a:r>
            <a:r>
              <a:rPr lang="cs-CZ" sz="1800" dirty="0" smtClean="0"/>
              <a:t>kosti</a:t>
            </a:r>
            <a:endParaRPr lang="cs-CZ" sz="1800" dirty="0"/>
          </a:p>
          <a:p>
            <a:pPr lvl="1">
              <a:buFont typeface="Wingdings" panose="05000000000000000000" pitchFamily="2" charset="2"/>
              <a:buChar char="ü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634142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dirty="0" smtClean="0"/>
              <a:t>při </a:t>
            </a:r>
            <a:r>
              <a:rPr lang="cs-CZ" dirty="0"/>
              <a:t>praktické aplikaci elektrického proudu používáme </a:t>
            </a:r>
            <a:r>
              <a:rPr lang="cs-CZ" b="1" dirty="0"/>
              <a:t>subjektivní intenzitu</a:t>
            </a:r>
            <a:r>
              <a:rPr lang="cs-CZ" dirty="0"/>
              <a:t>, která je dána individuálním vnímáním </a:t>
            </a:r>
            <a:r>
              <a:rPr lang="cs-CZ" dirty="0" smtClean="0"/>
              <a:t>pacienta</a:t>
            </a:r>
            <a:endParaRPr lang="cs-CZ" dirty="0"/>
          </a:p>
          <a:p>
            <a:r>
              <a:rPr lang="cs-CZ" dirty="0"/>
              <a:t>Rozlišujeme:</a:t>
            </a:r>
          </a:p>
          <a:p>
            <a:pPr lvl="1"/>
            <a:r>
              <a:rPr lang="cs-CZ" sz="1800" dirty="0"/>
              <a:t>prahově </a:t>
            </a:r>
            <a:r>
              <a:rPr lang="cs-CZ" sz="1800" b="1" dirty="0"/>
              <a:t>senzitivní </a:t>
            </a:r>
            <a:r>
              <a:rPr lang="cs-CZ" sz="1800" dirty="0"/>
              <a:t>intenzitu (PS) – je okamžik, kdy pacient ucítí první průchod el. proudu (brnění, mravenčení), PPS = podprahově senzitivní intenzita (po dosažení PS tuto mírně snížím), NPS = </a:t>
            </a:r>
            <a:r>
              <a:rPr lang="cs-CZ" sz="1800" dirty="0" err="1"/>
              <a:t>nadprahově</a:t>
            </a:r>
            <a:r>
              <a:rPr lang="cs-CZ" sz="1800" dirty="0"/>
              <a:t> senzitivní intenzita (po dosažení PS tuto mírně </a:t>
            </a:r>
            <a:r>
              <a:rPr lang="cs-CZ" sz="1800" dirty="0" smtClean="0"/>
              <a:t>zvýšíme)</a:t>
            </a:r>
            <a:endParaRPr lang="cs-CZ" sz="1800" dirty="0"/>
          </a:p>
          <a:p>
            <a:pPr lvl="1"/>
            <a:r>
              <a:rPr lang="cs-CZ" sz="1800" dirty="0"/>
              <a:t>prahově </a:t>
            </a:r>
            <a:r>
              <a:rPr lang="cs-CZ" sz="1800" b="1" dirty="0"/>
              <a:t>motorická</a:t>
            </a:r>
            <a:r>
              <a:rPr lang="cs-CZ" sz="1800" dirty="0"/>
              <a:t> intenzita (PM) – je okamžik prvního svalového záškubu, PPM = podprahově motorická intenzita (mírné snížení intenzity po dosažení PM), NPM = </a:t>
            </a:r>
            <a:r>
              <a:rPr lang="cs-CZ" sz="1800" dirty="0" err="1"/>
              <a:t>nadprahově</a:t>
            </a:r>
            <a:r>
              <a:rPr lang="cs-CZ" sz="1800" dirty="0"/>
              <a:t> motorická intenzita (mírné zvýšení intenzity nad PM</a:t>
            </a:r>
            <a:r>
              <a:rPr lang="cs-CZ" sz="1800" dirty="0" smtClean="0"/>
              <a:t>)</a:t>
            </a:r>
            <a:endParaRPr lang="cs-CZ" sz="1800" dirty="0"/>
          </a:p>
          <a:p>
            <a:pPr lvl="1"/>
            <a:r>
              <a:rPr lang="cs-CZ" sz="1800" dirty="0"/>
              <a:t>prahově </a:t>
            </a:r>
            <a:r>
              <a:rPr lang="cs-CZ" sz="1800" b="1" dirty="0"/>
              <a:t>algická </a:t>
            </a:r>
            <a:r>
              <a:rPr lang="cs-CZ" sz="1800" dirty="0"/>
              <a:t>intenzita (PA) – je okamžik prvních pocitů bolesti, PPA = podprahově algická intenzita (mírné snížení intenzity po dosažení intenzity PA), NPA = </a:t>
            </a:r>
            <a:r>
              <a:rPr lang="cs-CZ" sz="1800" dirty="0" err="1"/>
              <a:t>nadprahově</a:t>
            </a:r>
            <a:r>
              <a:rPr lang="cs-CZ" sz="1800" dirty="0"/>
              <a:t> algická intenzita se nepoužívá!!!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97139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GALVANOTERAPIE – elektroterapie stejnosměrným proudem</a:t>
            </a:r>
            <a:endParaRPr lang="cs-CZ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tx1"/>
                </a:solidFill>
              </a:rPr>
              <a:t>metoda </a:t>
            </a:r>
            <a:r>
              <a:rPr lang="cs-CZ" sz="1800" dirty="0">
                <a:solidFill>
                  <a:schemeClr val="tx1"/>
                </a:solidFill>
              </a:rPr>
              <a:t>ET využívající stejnosměrného proudu se stálou intenzitou a </a:t>
            </a:r>
            <a:r>
              <a:rPr lang="cs-CZ" sz="1800" dirty="0" smtClean="0">
                <a:solidFill>
                  <a:schemeClr val="tx1"/>
                </a:solidFill>
              </a:rPr>
              <a:t>hustotou</a:t>
            </a:r>
            <a:endParaRPr lang="cs-CZ" sz="18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hlavním účinkem galvanoterapie je polarizace tkání a buněk (kationty jsou blíže ke katodě, anionty k anodě)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dochází k narušení rovnováhy vnitřního prostředí, což vyvolá mohutnou hyperemii a zlepšení místního metabolismu a následné podpoře regeneračních dějů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65017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5068388"/>
          </a:xfrm>
        </p:spPr>
        <p:txBody>
          <a:bodyPr/>
          <a:lstStyle/>
          <a:p>
            <a:r>
              <a:rPr lang="cs-CZ" sz="2000" b="1" dirty="0"/>
              <a:t>Klidová </a:t>
            </a:r>
            <a:r>
              <a:rPr lang="cs-CZ" sz="2000" b="1" dirty="0" smtClean="0"/>
              <a:t>galvanizace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b="1" dirty="0"/>
              <a:t> </a:t>
            </a:r>
            <a:r>
              <a:rPr lang="cs-CZ" sz="1800" dirty="0" smtClean="0"/>
              <a:t>stejnosměrný proud protéká po celou dobu aplikace v nastavené intenzitě bez změny polarity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/>
              <a:t> Indikace: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err="1"/>
              <a:t>p</a:t>
            </a:r>
            <a:r>
              <a:rPr lang="cs-CZ" sz="1600" dirty="0" err="1" smtClean="0"/>
              <a:t>ostraumatické</a:t>
            </a:r>
            <a:r>
              <a:rPr lang="cs-CZ" sz="1600" dirty="0" smtClean="0"/>
              <a:t> stavy </a:t>
            </a:r>
            <a:r>
              <a:rPr lang="cs-CZ" sz="1600" dirty="0" err="1" smtClean="0"/>
              <a:t>perakutní</a:t>
            </a:r>
            <a:r>
              <a:rPr lang="cs-CZ" sz="1600" dirty="0" smtClean="0"/>
              <a:t> (24 hod. po úrazu)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err="1" smtClean="0"/>
              <a:t>stp</a:t>
            </a:r>
            <a:r>
              <a:rPr lang="cs-CZ" sz="1600" dirty="0" smtClean="0"/>
              <a:t>. </a:t>
            </a:r>
            <a:r>
              <a:rPr lang="cs-CZ" sz="1600" dirty="0"/>
              <a:t>t</a:t>
            </a:r>
            <a:r>
              <a:rPr lang="cs-CZ" sz="1600" dirty="0" smtClean="0"/>
              <a:t>romboflebitidách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neuralgie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funkční poruchy prokrvení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p</a:t>
            </a:r>
            <a:r>
              <a:rPr lang="cs-CZ" sz="1600" dirty="0" smtClean="0"/>
              <a:t>oruchy trofiky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2000" dirty="0"/>
              <a:t> </a:t>
            </a:r>
            <a:r>
              <a:rPr lang="cs-CZ" sz="1800" dirty="0" smtClean="0"/>
              <a:t>aplikace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elektrodové podložky –anoda – alkalický roztok, katoda – kyselý roztok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p</a:t>
            </a:r>
            <a:r>
              <a:rPr lang="cs-CZ" sz="1600" dirty="0" smtClean="0"/>
              <a:t>říčná či podélná /katoda níže) aplikace elektrod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Intenzita prahově senzitivní, doba aplikace cca 30 min.</a:t>
            </a: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454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b="1" dirty="0"/>
              <a:t>Čtyřkomorová galvanizace </a:t>
            </a:r>
            <a:r>
              <a:rPr lang="cs-CZ" dirty="0" smtClean="0"/>
              <a:t>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tx1"/>
                </a:solidFill>
              </a:rPr>
              <a:t>elektrody </a:t>
            </a:r>
            <a:r>
              <a:rPr lang="cs-CZ" sz="1800" dirty="0">
                <a:solidFill>
                  <a:schemeClr val="tx1"/>
                </a:solidFill>
              </a:rPr>
              <a:t>jsou umístěny ve vaničkách s vodou s ponořenými končetinami pacienta, kromě účinku galvanického proudu je zde i účinek teploty </a:t>
            </a:r>
            <a:r>
              <a:rPr lang="cs-CZ" sz="1800" dirty="0" smtClean="0">
                <a:solidFill>
                  <a:schemeClr val="tx1"/>
                </a:solidFill>
              </a:rPr>
              <a:t>vody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indikace: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funkční poruchy prokrvení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neuralgie, neuropatie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poruchy inervace, parézy, plegie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err="1" smtClean="0">
                <a:solidFill>
                  <a:schemeClr val="tx1"/>
                </a:solidFill>
              </a:rPr>
              <a:t>perakutní</a:t>
            </a:r>
            <a:r>
              <a:rPr lang="cs-CZ" sz="1600" dirty="0" smtClean="0">
                <a:solidFill>
                  <a:schemeClr val="tx1"/>
                </a:solidFill>
              </a:rPr>
              <a:t> posttraumatické stavy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aplikace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směr sestupný – HK +, DK -, vzestupný – naopak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intenzita prahově senzitivní až </a:t>
            </a:r>
            <a:r>
              <a:rPr lang="cs-CZ" sz="1600" dirty="0" err="1" smtClean="0">
                <a:solidFill>
                  <a:schemeClr val="tx1"/>
                </a:solidFill>
              </a:rPr>
              <a:t>nadprahově</a:t>
            </a:r>
            <a:r>
              <a:rPr lang="cs-CZ" sz="1600" dirty="0" smtClean="0">
                <a:solidFill>
                  <a:schemeClr val="tx1"/>
                </a:solidFill>
              </a:rPr>
              <a:t> senzitivní, doba aplikace cca 20 min.</a:t>
            </a:r>
            <a:endParaRPr lang="cs-CZ" sz="16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0826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b="1" dirty="0"/>
              <a:t>Iontoforéza</a:t>
            </a:r>
            <a:r>
              <a:rPr lang="cs-CZ" dirty="0"/>
              <a:t>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>
                <a:solidFill>
                  <a:schemeClr val="tx1"/>
                </a:solidFill>
              </a:rPr>
              <a:t>galvanizace </a:t>
            </a:r>
            <a:r>
              <a:rPr lang="cs-CZ" sz="1800" dirty="0">
                <a:solidFill>
                  <a:schemeClr val="tx1"/>
                </a:solidFill>
              </a:rPr>
              <a:t>kombinovaná s vpravováním iontů do kůže a podkoží (prokain, histamin, kalcium, </a:t>
            </a:r>
            <a:r>
              <a:rPr lang="cs-CZ" sz="1800" dirty="0" err="1">
                <a:solidFill>
                  <a:schemeClr val="tx1"/>
                </a:solidFill>
              </a:rPr>
              <a:t>hyaluronidáza</a:t>
            </a:r>
            <a:r>
              <a:rPr lang="cs-CZ" sz="1800" dirty="0" smtClean="0">
                <a:solidFill>
                  <a:schemeClr val="tx1"/>
                </a:solidFill>
              </a:rPr>
              <a:t>…)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v posledních letech málo využívaná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1800" dirty="0">
              <a:solidFill>
                <a:schemeClr val="tx1"/>
              </a:solidFill>
            </a:endParaRPr>
          </a:p>
          <a:p>
            <a:r>
              <a:rPr lang="cs-CZ" b="1" dirty="0">
                <a:solidFill>
                  <a:schemeClr val="tx1"/>
                </a:solidFill>
              </a:rPr>
              <a:t>Elektroléčebná </a:t>
            </a:r>
            <a:r>
              <a:rPr lang="cs-CZ" b="1" dirty="0" smtClean="0">
                <a:solidFill>
                  <a:schemeClr val="tx1"/>
                </a:solidFill>
              </a:rPr>
              <a:t>vana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aplikace galvanického proudu na celé tělo během celkové koupele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 intenzita maximálně 300 mA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 v praxi se moc nevyužívá</a:t>
            </a:r>
          </a:p>
          <a:p>
            <a:endParaRPr lang="cs-CZ" b="1" dirty="0" smtClean="0">
              <a:solidFill>
                <a:schemeClr val="tx1"/>
              </a:solidFill>
            </a:endParaRPr>
          </a:p>
          <a:p>
            <a:r>
              <a:rPr lang="cs-CZ" b="1" dirty="0" smtClean="0">
                <a:solidFill>
                  <a:schemeClr val="tx1"/>
                </a:solidFill>
              </a:rPr>
              <a:t>Iontová lázeň obličeje </a:t>
            </a:r>
            <a:endParaRPr lang="cs-CZ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endParaRPr lang="cs-CZ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cs-CZ" sz="2000" dirty="0">
              <a:solidFill>
                <a:schemeClr val="tx1"/>
              </a:solidFill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33105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b="1" dirty="0"/>
              <a:t>ET STŘÍDAVÝM NÍZKOFREKVENČNÍM PROUDEM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nízkofrekvenční proudy – střídavé nebo pulzní proudy s </a:t>
            </a:r>
            <a:r>
              <a:rPr lang="cs-CZ" sz="1800" dirty="0" smtClean="0">
                <a:solidFill>
                  <a:schemeClr val="tx1"/>
                </a:solidFill>
              </a:rPr>
              <a:t>frekvencí až 1000 Hz (1 kHz), vytvářeny přerušováním galvanického proudu střídavým proudem</a:t>
            </a:r>
            <a:endParaRPr lang="cs-CZ" sz="1800" dirty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účinky nízkofrekvenčních proudů závisejí na tvaru a frekvenci impulzu, kolem 50 Hz </a:t>
            </a:r>
            <a:r>
              <a:rPr lang="cs-CZ" sz="1800" b="1" dirty="0">
                <a:solidFill>
                  <a:schemeClr val="tx1"/>
                </a:solidFill>
              </a:rPr>
              <a:t>dráždivý</a:t>
            </a:r>
            <a:r>
              <a:rPr lang="cs-CZ" sz="1800" dirty="0">
                <a:solidFill>
                  <a:schemeClr val="tx1"/>
                </a:solidFill>
              </a:rPr>
              <a:t> účinek, kolem 100 Hz </a:t>
            </a:r>
            <a:r>
              <a:rPr lang="cs-CZ" sz="1800" b="1" dirty="0">
                <a:solidFill>
                  <a:schemeClr val="tx1"/>
                </a:solidFill>
              </a:rPr>
              <a:t>analgetický</a:t>
            </a: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účinek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při dráždění </a:t>
            </a:r>
            <a:r>
              <a:rPr lang="cs-CZ" sz="1800" dirty="0" err="1" smtClean="0">
                <a:solidFill>
                  <a:schemeClr val="tx1"/>
                </a:solidFill>
              </a:rPr>
              <a:t>nízkofrekv</a:t>
            </a:r>
            <a:r>
              <a:rPr lang="cs-CZ" sz="1800" dirty="0" smtClean="0">
                <a:solidFill>
                  <a:schemeClr val="tx1"/>
                </a:solidFill>
              </a:rPr>
              <a:t>. proudem s konstantní frekvencí a intenzitou dochází k tzv. adaptaci tkání → konstrukční opatření: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amplitudová modelace (AM) – intenzita impulzů se postupně nebo skokem mění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frekvenční modulace (FM) – frekvence proudu se postupně nebo skokem mění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600" dirty="0" smtClean="0">
                <a:solidFill>
                  <a:schemeClr val="tx1"/>
                </a:solidFill>
              </a:rPr>
              <a:t>kombinovaná modulace (AFM) – mění se amplituda i frekvence proudu 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067529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sz="2000" b="1" dirty="0" err="1" smtClean="0"/>
              <a:t>Träbertův</a:t>
            </a:r>
            <a:r>
              <a:rPr lang="cs-CZ" sz="2000" b="1" dirty="0" smtClean="0"/>
              <a:t> </a:t>
            </a:r>
            <a:r>
              <a:rPr lang="cs-CZ" sz="2000" b="1" dirty="0"/>
              <a:t>proud </a:t>
            </a:r>
            <a:endParaRPr lang="cs-CZ" sz="20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/>
              <a:t> monofázický</a:t>
            </a:r>
            <a:r>
              <a:rPr lang="cs-CZ" sz="1800" dirty="0"/>
              <a:t>, pravoúhlý, </a:t>
            </a:r>
            <a:r>
              <a:rPr lang="cs-CZ" sz="1800" dirty="0" smtClean="0"/>
              <a:t>pravoúhlý, pulzní </a:t>
            </a:r>
            <a:r>
              <a:rPr lang="cs-CZ" sz="1800" dirty="0"/>
              <a:t>proud </a:t>
            </a:r>
            <a:r>
              <a:rPr lang="cs-CZ" sz="1800" dirty="0" smtClean="0"/>
              <a:t>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dirty="0" smtClean="0"/>
              <a:t>délka impulzu – 2 </a:t>
            </a:r>
            <a:r>
              <a:rPr lang="cs-CZ" sz="1800" dirty="0" err="1" smtClean="0"/>
              <a:t>ms</a:t>
            </a:r>
            <a:r>
              <a:rPr lang="cs-CZ" sz="1800" dirty="0" smtClean="0"/>
              <a:t>, délka pauzy 5 </a:t>
            </a:r>
            <a:r>
              <a:rPr lang="cs-CZ" sz="1800" dirty="0" err="1" smtClean="0"/>
              <a:t>ms</a:t>
            </a:r>
            <a:r>
              <a:rPr lang="cs-CZ" sz="1800" dirty="0" smtClean="0"/>
              <a:t>, frekvence 143 Hz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dirty="0" smtClean="0"/>
              <a:t>účinek výrazně analgetický, leckdy již během aplikace nebo bezprostředně po ní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dirty="0" smtClean="0"/>
              <a:t>indikace: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nespecifické bolestivé stavy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aktivované artrózy (hl. </a:t>
            </a:r>
            <a:r>
              <a:rPr lang="cs-CZ" sz="1600" dirty="0" err="1" smtClean="0"/>
              <a:t>gonartróza</a:t>
            </a:r>
            <a:r>
              <a:rPr lang="cs-CZ" sz="1600" dirty="0" smtClean="0"/>
              <a:t> nebo </a:t>
            </a:r>
            <a:r>
              <a:rPr lang="cs-CZ" sz="1600" dirty="0" err="1" smtClean="0"/>
              <a:t>coxartróza</a:t>
            </a:r>
            <a:r>
              <a:rPr lang="cs-CZ" sz="1600" dirty="0" smtClean="0"/>
              <a:t>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err="1" smtClean="0"/>
              <a:t>postraumatické</a:t>
            </a:r>
            <a:r>
              <a:rPr lang="cs-CZ" sz="1600" dirty="0" smtClean="0"/>
              <a:t> stavy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revmatické bolesti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dirty="0" smtClean="0"/>
              <a:t>způsob aplikace – podložky napuštěny vodou, lokalizace </a:t>
            </a:r>
            <a:r>
              <a:rPr lang="cs-CZ" sz="1800" dirty="0" err="1" smtClean="0"/>
              <a:t>transvertebrální</a:t>
            </a:r>
            <a:endParaRPr lang="cs-CZ" sz="1800" dirty="0" smtClean="0"/>
          </a:p>
          <a:p>
            <a:pPr lvl="2">
              <a:buFont typeface="Wingdings" panose="05000000000000000000" pitchFamily="2" charset="2"/>
              <a:buChar char="§"/>
            </a:pP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95794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5146765"/>
          </a:xfrm>
        </p:spPr>
        <p:txBody>
          <a:bodyPr>
            <a:normAutofit lnSpcReduction="10000"/>
          </a:bodyPr>
          <a:lstStyle/>
          <a:p>
            <a:r>
              <a:rPr lang="cs-CZ" sz="2000" b="1" dirty="0"/>
              <a:t>Faradické proudy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b="1" dirty="0"/>
              <a:t> </a:t>
            </a:r>
            <a:r>
              <a:rPr lang="cs-CZ" sz="1800" dirty="0"/>
              <a:t>skupina pulzních proudů s frekvencí 30 – 100 Hz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b="1" dirty="0"/>
              <a:t> Faradayův proud </a:t>
            </a:r>
            <a:endParaRPr lang="cs-CZ" sz="18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monofázický </a:t>
            </a:r>
            <a:r>
              <a:rPr lang="cs-CZ" sz="1600" dirty="0"/>
              <a:t>pravoúhlý </a:t>
            </a:r>
            <a:r>
              <a:rPr lang="cs-CZ" sz="1600" dirty="0" smtClean="0"/>
              <a:t>proud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err="1" smtClean="0"/>
              <a:t>nadprahová</a:t>
            </a:r>
            <a:r>
              <a:rPr lang="cs-CZ" sz="1600" dirty="0" smtClean="0"/>
              <a:t> </a:t>
            </a:r>
            <a:r>
              <a:rPr lang="cs-CZ" sz="1600" dirty="0"/>
              <a:t>motorická </a:t>
            </a:r>
            <a:r>
              <a:rPr lang="cs-CZ" sz="1600" dirty="0" smtClean="0"/>
              <a:t>intenzita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pro </a:t>
            </a:r>
            <a:r>
              <a:rPr lang="cs-CZ" sz="1600" dirty="0" err="1"/>
              <a:t>myostimulaci</a:t>
            </a:r>
            <a:r>
              <a:rPr lang="cs-CZ" sz="1600" dirty="0"/>
              <a:t> (</a:t>
            </a:r>
            <a:r>
              <a:rPr lang="cs-CZ" sz="1600" dirty="0" err="1"/>
              <a:t>elektrogymnastika</a:t>
            </a:r>
            <a:r>
              <a:rPr lang="cs-CZ" sz="1600" dirty="0"/>
              <a:t> oslabených svalů)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b="1" dirty="0" err="1"/>
              <a:t>Neofaradický</a:t>
            </a:r>
            <a:r>
              <a:rPr lang="cs-CZ" sz="1800" b="1" dirty="0"/>
              <a:t> proud </a:t>
            </a:r>
            <a:endParaRPr lang="cs-CZ" sz="18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monofázický </a:t>
            </a:r>
            <a:r>
              <a:rPr lang="cs-CZ" sz="1600" dirty="0"/>
              <a:t>trojúhelníkový pulzní </a:t>
            </a:r>
            <a:r>
              <a:rPr lang="cs-CZ" sz="1600" dirty="0" smtClean="0"/>
              <a:t>proud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frekvence </a:t>
            </a:r>
            <a:r>
              <a:rPr lang="cs-CZ" sz="1600" dirty="0"/>
              <a:t>45 Hz, délka impulzu 2 </a:t>
            </a:r>
            <a:r>
              <a:rPr lang="cs-CZ" sz="1600" dirty="0" err="1"/>
              <a:t>ms</a:t>
            </a:r>
            <a:r>
              <a:rPr lang="cs-CZ" sz="1600" dirty="0"/>
              <a:t>, pauza 20 </a:t>
            </a:r>
            <a:r>
              <a:rPr lang="cs-CZ" sz="1600" dirty="0" err="1"/>
              <a:t>ms</a:t>
            </a:r>
            <a:endParaRPr lang="cs-CZ" sz="16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b="1" dirty="0" err="1"/>
              <a:t>Leducův</a:t>
            </a:r>
            <a:r>
              <a:rPr lang="cs-CZ" sz="1800" b="1" dirty="0"/>
              <a:t> proud </a:t>
            </a:r>
            <a:endParaRPr lang="cs-CZ" sz="18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monofázický </a:t>
            </a:r>
            <a:r>
              <a:rPr lang="cs-CZ" sz="1600" dirty="0"/>
              <a:t>pravoúhlý pulzní </a:t>
            </a:r>
            <a:r>
              <a:rPr lang="cs-CZ" sz="1600" dirty="0" smtClean="0"/>
              <a:t>proud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frekvence </a:t>
            </a:r>
            <a:r>
              <a:rPr lang="cs-CZ" sz="1600" dirty="0"/>
              <a:t>100 Hz, délka impulzu 1 </a:t>
            </a:r>
            <a:r>
              <a:rPr lang="cs-CZ" sz="1600" dirty="0" err="1"/>
              <a:t>ms</a:t>
            </a:r>
            <a:r>
              <a:rPr lang="cs-CZ" sz="1600" dirty="0"/>
              <a:t>, pauza 9 </a:t>
            </a:r>
            <a:r>
              <a:rPr lang="cs-CZ" sz="1600" dirty="0" err="1" smtClean="0"/>
              <a:t>ms</a:t>
            </a:r>
            <a:endParaRPr lang="cs-CZ" sz="16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výrazně </a:t>
            </a:r>
            <a:r>
              <a:rPr lang="cs-CZ" sz="1600" dirty="0"/>
              <a:t>analgetický účinek, používat pouze v neakutním stadiu (proudy jsou dráždivější)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781610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>
            <a:normAutofit lnSpcReduction="10000"/>
          </a:bodyPr>
          <a:lstStyle/>
          <a:p>
            <a:r>
              <a:rPr lang="cs-CZ" b="1" dirty="0" err="1" smtClean="0"/>
              <a:t>Diadynamické</a:t>
            </a:r>
            <a:r>
              <a:rPr lang="cs-CZ" b="1" dirty="0" smtClean="0"/>
              <a:t> </a:t>
            </a:r>
            <a:r>
              <a:rPr lang="cs-CZ" b="1" dirty="0"/>
              <a:t>proudy (DD proudy) </a:t>
            </a:r>
            <a:endParaRPr lang="cs-C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/>
              <a:t>aplikace </a:t>
            </a:r>
            <a:r>
              <a:rPr lang="cs-CZ" sz="1800" dirty="0"/>
              <a:t>galvanické a pulzní složky (tzn. stejnosměrného proudu a pulzního nízkofrekvenčního proudu) </a:t>
            </a:r>
            <a:endParaRPr lang="cs-CZ" sz="18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 smtClean="0"/>
              <a:t>účinky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závisí na nastavení subjektivní intenzity – v intenzitě </a:t>
            </a:r>
            <a:r>
              <a:rPr lang="cs-CZ" sz="1600" dirty="0" err="1" smtClean="0"/>
              <a:t>nadprahově</a:t>
            </a:r>
            <a:r>
              <a:rPr lang="cs-CZ" sz="1600" dirty="0" smtClean="0"/>
              <a:t> senzitivní působí analgeticky, v intenzitě </a:t>
            </a:r>
            <a:r>
              <a:rPr lang="cs-CZ" sz="1600" dirty="0" err="1" smtClean="0"/>
              <a:t>nadprahově</a:t>
            </a:r>
            <a:r>
              <a:rPr lang="cs-CZ" sz="1600" dirty="0" smtClean="0"/>
              <a:t> motorické vyvolávají svalovou kontrakci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analgetické, </a:t>
            </a:r>
            <a:r>
              <a:rPr lang="cs-CZ" sz="1600" dirty="0" err="1" smtClean="0"/>
              <a:t>antiedematózní</a:t>
            </a:r>
            <a:r>
              <a:rPr lang="cs-CZ" sz="1600" dirty="0" smtClean="0"/>
              <a:t>, </a:t>
            </a:r>
            <a:r>
              <a:rPr lang="cs-CZ" sz="1600" dirty="0" err="1" smtClean="0"/>
              <a:t>trofotropní</a:t>
            </a:r>
            <a:r>
              <a:rPr lang="cs-CZ" sz="1600" dirty="0" smtClean="0"/>
              <a:t> </a:t>
            </a:r>
            <a:r>
              <a:rPr lang="cs-CZ" sz="1600" dirty="0"/>
              <a:t>a </a:t>
            </a:r>
            <a:r>
              <a:rPr lang="cs-CZ" sz="1600" dirty="0" err="1" smtClean="0"/>
              <a:t>myorelaxační</a:t>
            </a:r>
            <a:endParaRPr lang="cs-CZ" sz="1600" dirty="0" smtClean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i</a:t>
            </a:r>
            <a:r>
              <a:rPr lang="cs-CZ" sz="1800" dirty="0" smtClean="0"/>
              <a:t>ndikace: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poúrazové stavy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err="1" smtClean="0"/>
              <a:t>vertebrogenní</a:t>
            </a:r>
            <a:r>
              <a:rPr lang="cs-CZ" sz="1600" dirty="0" smtClean="0"/>
              <a:t> potíže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artróza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err="1" smtClean="0"/>
              <a:t>epikondylitidy</a:t>
            </a:r>
            <a:endParaRPr lang="cs-CZ" sz="16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neuralgie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cs-CZ" sz="1800" dirty="0" smtClean="0"/>
          </a:p>
          <a:p>
            <a:pPr lvl="1">
              <a:buFont typeface="Wingdings" panose="05000000000000000000" pitchFamily="2" charset="2"/>
              <a:buChar char="ü"/>
            </a:pPr>
            <a:endParaRPr lang="cs-CZ" sz="1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60626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5181600"/>
          </a:xfrm>
        </p:spPr>
        <p:txBody>
          <a:bodyPr>
            <a:normAutofit fontScale="92500" lnSpcReduction="10000"/>
          </a:bodyPr>
          <a:lstStyle/>
          <a:p>
            <a:r>
              <a:rPr lang="cs-CZ" sz="2000" b="1" dirty="0"/>
              <a:t>TENS proudy (transkutánní </a:t>
            </a:r>
            <a:r>
              <a:rPr lang="cs-CZ" sz="2000" b="1" dirty="0" err="1"/>
              <a:t>elektrostimulace</a:t>
            </a:r>
            <a:r>
              <a:rPr lang="cs-CZ" sz="2000" b="1" dirty="0" smtClean="0"/>
              <a:t>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  <a:r>
              <a:rPr lang="cs-CZ" sz="1800" dirty="0" smtClean="0">
                <a:solidFill>
                  <a:schemeClr val="tx1"/>
                </a:solidFill>
              </a:rPr>
              <a:t>zvláštní forma nízkofrekvenční terapie pomocí pulzních proudů s impulzy kratšími než 1 </a:t>
            </a:r>
            <a:r>
              <a:rPr lang="cs-CZ" sz="1800" dirty="0" err="1" smtClean="0">
                <a:solidFill>
                  <a:schemeClr val="tx1"/>
                </a:solidFill>
              </a:rPr>
              <a:t>ms</a:t>
            </a:r>
            <a:r>
              <a:rPr lang="cs-CZ" sz="1800" dirty="0" smtClean="0">
                <a:solidFill>
                  <a:schemeClr val="tx1"/>
                </a:solidFill>
              </a:rPr>
              <a:t>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>
                <a:solidFill>
                  <a:schemeClr val="tx1"/>
                </a:solidFill>
              </a:rPr>
              <a:t> 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sz="1800" dirty="0">
                <a:solidFill>
                  <a:schemeClr val="tx1"/>
                </a:solidFill>
              </a:rPr>
              <a:t>indikace: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>
                <a:solidFill>
                  <a:schemeClr val="tx1"/>
                </a:solidFill>
              </a:rPr>
              <a:t> </a:t>
            </a:r>
            <a:r>
              <a:rPr lang="cs-CZ" sz="1800" dirty="0">
                <a:solidFill>
                  <a:schemeClr val="tx1"/>
                </a:solidFill>
              </a:rPr>
              <a:t>výrazné bolesti </a:t>
            </a:r>
          </a:p>
          <a:p>
            <a:pPr lvl="3"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tx1"/>
                </a:solidFill>
              </a:rPr>
              <a:t>fantómové bolesti</a:t>
            </a:r>
          </a:p>
          <a:p>
            <a:pPr lvl="3"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tx1"/>
                </a:solidFill>
              </a:rPr>
              <a:t>talamické bolesti - vyvolané onemocněním, postižením ventrálních talamických jader, onemocnění nejčastěji vzniká po CMP s jednostrannou symptomatologií, kde může přetrvávat změna motoriky a je současně přítomna výrazná bolest neurogenního typu (pálení, vystřelování,</a:t>
            </a:r>
            <a:r>
              <a:rPr lang="cs-CZ" dirty="0">
                <a:solidFill>
                  <a:schemeClr val="tx1"/>
                </a:solidFill>
              </a:rPr>
              <a:t> </a:t>
            </a:r>
            <a:r>
              <a:rPr lang="cs-CZ" sz="1600" dirty="0">
                <a:solidFill>
                  <a:schemeClr val="tx1"/>
                </a:solidFill>
              </a:rPr>
              <a:t>dysestézie,…) </a:t>
            </a:r>
          </a:p>
          <a:p>
            <a:pPr lvl="3"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tx1"/>
                </a:solidFill>
              </a:rPr>
              <a:t>bolesti hlavy</a:t>
            </a:r>
          </a:p>
          <a:p>
            <a:pPr lvl="3"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tx1"/>
                </a:solidFill>
              </a:rPr>
              <a:t>bolesti zad</a:t>
            </a:r>
          </a:p>
          <a:p>
            <a:pPr lvl="3"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tx1"/>
                </a:solidFill>
              </a:rPr>
              <a:t>poúrazové bolesti</a:t>
            </a:r>
          </a:p>
          <a:p>
            <a:pPr lvl="3">
              <a:buFont typeface="Wingdings" panose="05000000000000000000" pitchFamily="2" charset="2"/>
              <a:buChar char="v"/>
            </a:pPr>
            <a:r>
              <a:rPr lang="cs-CZ" sz="1600" dirty="0">
                <a:solidFill>
                  <a:schemeClr val="tx1"/>
                </a:solidFill>
              </a:rPr>
              <a:t>kauzalgie - neurologické onemocnění, charakterizované dlouhotrvající intenzivní bolestí, nejčastěji vzniká po poranění periferních nervů</a:t>
            </a:r>
          </a:p>
          <a:p>
            <a:pPr marL="457200" lvl="1" indent="0">
              <a:buNone/>
            </a:pPr>
            <a:r>
              <a:rPr lang="cs-CZ" sz="1800" dirty="0" smtClean="0">
                <a:solidFill>
                  <a:schemeClr val="tx1"/>
                </a:solidFill>
              </a:rPr>
              <a:t> </a:t>
            </a:r>
            <a:endParaRPr lang="cs-CZ" sz="1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0628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ET STŘÍDAVÝM STŘEDNĚFREKVENČNÍM PROUDEM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proudy o frekvenci 1 – 100 kHz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pronikají snadněji do hloubky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impulzy jsou krátké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účinek - analgetický, </a:t>
            </a:r>
            <a:r>
              <a:rPr lang="cs-CZ" sz="1800" dirty="0" err="1"/>
              <a:t>myorelaxační</a:t>
            </a:r>
            <a:r>
              <a:rPr lang="cs-CZ" sz="1800" dirty="0"/>
              <a:t>, </a:t>
            </a:r>
            <a:r>
              <a:rPr lang="cs-CZ" sz="1800" dirty="0" err="1"/>
              <a:t>hyperemizační</a:t>
            </a:r>
            <a:endParaRPr lang="cs-CZ" sz="18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b="1" dirty="0"/>
              <a:t>bipolární </a:t>
            </a:r>
            <a:r>
              <a:rPr lang="cs-CZ" sz="1800" b="1" dirty="0" smtClean="0"/>
              <a:t>aplikace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modulace vzniká již v přístroji, výsledný NF proud se tvoří přímo na elektrodách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modulovaný proud je do těla přiváděn pouze jedním proudovým okruhem (dvěma elektrodami)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lokalizace elektrod nejčastěji </a:t>
            </a:r>
            <a:r>
              <a:rPr lang="cs-CZ" sz="1600" dirty="0" err="1" smtClean="0"/>
              <a:t>transregionální</a:t>
            </a:r>
            <a:r>
              <a:rPr lang="cs-CZ" sz="1600" dirty="0" smtClean="0"/>
              <a:t> (příčná)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délka aplikace 5 – 20 min.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intenzita – prahově senzitivní až </a:t>
            </a:r>
            <a:r>
              <a:rPr lang="cs-CZ" sz="1600" dirty="0" err="1" smtClean="0"/>
              <a:t>nadprahově</a:t>
            </a:r>
            <a:r>
              <a:rPr lang="cs-CZ" sz="1600" dirty="0" smtClean="0"/>
              <a:t> senzitivní</a:t>
            </a: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04301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sz="1800" b="1" dirty="0" err="1" smtClean="0"/>
              <a:t>tetrapolární</a:t>
            </a:r>
            <a:r>
              <a:rPr lang="cs-CZ" sz="1800" b="1" dirty="0" smtClean="0"/>
              <a:t> </a:t>
            </a:r>
            <a:r>
              <a:rPr lang="cs-CZ" sz="1800" b="1" dirty="0"/>
              <a:t>aplikace </a:t>
            </a:r>
            <a:endParaRPr lang="cs-CZ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při </a:t>
            </a:r>
            <a:r>
              <a:rPr lang="cs-CZ" sz="1600" dirty="0"/>
              <a:t>této aplikaci vstupují do těla dva SF proudy dvěma proudovými okruhy, tedy čtyřmi </a:t>
            </a:r>
            <a:r>
              <a:rPr lang="cs-CZ" sz="1600" dirty="0" smtClean="0"/>
              <a:t>elektrodami, proudy se v cílové tkáni kříží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cílová </a:t>
            </a:r>
            <a:r>
              <a:rPr lang="cs-CZ" sz="1600" dirty="0"/>
              <a:t>tkáň je v místě křížení, kde vzniká nízkofrekvenční </a:t>
            </a:r>
            <a:r>
              <a:rPr lang="cs-CZ" sz="1600" dirty="0" smtClean="0"/>
              <a:t>proud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možnosti: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cs-CZ" sz="1600" dirty="0"/>
              <a:t> </a:t>
            </a:r>
            <a:r>
              <a:rPr lang="cs-CZ" sz="1600" dirty="0" smtClean="0"/>
              <a:t>klasická interference – </a:t>
            </a:r>
            <a:r>
              <a:rPr lang="cs-CZ" sz="1600" dirty="0" err="1" smtClean="0"/>
              <a:t>transregionální</a:t>
            </a:r>
            <a:r>
              <a:rPr lang="cs-CZ" sz="1600" dirty="0" smtClean="0"/>
              <a:t> lokalizace elektrod, 5 – 20 min., intenzita NPS až NPM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cs-CZ" sz="1600" dirty="0"/>
              <a:t> </a:t>
            </a:r>
            <a:r>
              <a:rPr lang="cs-CZ" sz="1600" dirty="0" err="1" smtClean="0"/>
              <a:t>izoplanární</a:t>
            </a:r>
            <a:r>
              <a:rPr lang="cs-CZ" sz="1600" dirty="0" smtClean="0"/>
              <a:t> vektorové pole - </a:t>
            </a:r>
            <a:r>
              <a:rPr lang="cs-CZ" sz="1600" dirty="0" err="1" smtClean="0"/>
              <a:t>transregionální</a:t>
            </a:r>
            <a:r>
              <a:rPr lang="cs-CZ" sz="1600" dirty="0" smtClean="0"/>
              <a:t> </a:t>
            </a:r>
            <a:r>
              <a:rPr lang="cs-CZ" sz="1600" dirty="0"/>
              <a:t>lokalizace elektrod, 5 – 20 min., intenzita NPS až </a:t>
            </a:r>
            <a:r>
              <a:rPr lang="cs-CZ" sz="1600" dirty="0" smtClean="0"/>
              <a:t>NPM</a:t>
            </a:r>
          </a:p>
          <a:p>
            <a:pPr lvl="3">
              <a:buFont typeface="Wingdings" panose="05000000000000000000" pitchFamily="2" charset="2"/>
              <a:buChar char="ü"/>
            </a:pPr>
            <a:r>
              <a:rPr lang="cs-CZ" sz="1600" dirty="0"/>
              <a:t> </a:t>
            </a:r>
            <a:r>
              <a:rPr lang="cs-CZ" sz="1600" dirty="0" smtClean="0"/>
              <a:t>dipólové vektorové pole – 15 – 20 min., intenzita PS až NPM</a:t>
            </a:r>
          </a:p>
          <a:p>
            <a:pPr marL="1371600" lvl="3" indent="0">
              <a:buNone/>
            </a:pPr>
            <a:r>
              <a:rPr lang="cs-CZ" sz="1600" dirty="0"/>
              <a:t>p</a:t>
            </a:r>
            <a:r>
              <a:rPr lang="cs-CZ" sz="1600" dirty="0" smtClean="0"/>
              <a:t>ro všechny možnosti jsou kontraindikací akutní stavy!</a:t>
            </a:r>
            <a:endParaRPr lang="cs-CZ" sz="1600" dirty="0"/>
          </a:p>
          <a:p>
            <a:pPr lvl="3">
              <a:buFont typeface="Wingdings" panose="05000000000000000000" pitchFamily="2" charset="2"/>
              <a:buChar char="ü"/>
            </a:pP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416085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>
            <a:normAutofit lnSpcReduction="10000"/>
          </a:bodyPr>
          <a:lstStyle/>
          <a:p>
            <a:r>
              <a:rPr lang="cs-CZ" b="1" dirty="0"/>
              <a:t>ET STŘÍDAVÝM VYSOKOFREKVENČNÍM </a:t>
            </a:r>
            <a:r>
              <a:rPr lang="cs-CZ" b="1" dirty="0" smtClean="0"/>
              <a:t>PROUDEM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 smtClean="0"/>
              <a:t> </a:t>
            </a:r>
            <a:r>
              <a:rPr lang="cs-CZ" sz="1800" dirty="0" smtClean="0"/>
              <a:t>využívá účinku střídavého proudu s frekvencí vyšší než 100 kHz (někdy až 2 GHz)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dirty="0" smtClean="0"/>
              <a:t>nemají dráždivý účinek na tkáně, impulz je tak krátký, že nestihne vyvolat neuromuskulární podráždění</a:t>
            </a:r>
            <a:endParaRPr lang="cs-CZ" sz="1800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sz="1800" b="1" dirty="0" smtClean="0"/>
              <a:t>diatermie</a:t>
            </a:r>
            <a:r>
              <a:rPr lang="cs-CZ" sz="1800" dirty="0" smtClean="0"/>
              <a:t> </a:t>
            </a:r>
            <a:r>
              <a:rPr lang="cs-CZ" sz="1800" dirty="0"/>
              <a:t>– využívá vysokofrekvenční elektromagnetické pole k bezkontaktnímu prohřátí hlouběji ležících tkání, je využívána pro svůj výrazný termický </a:t>
            </a:r>
            <a:r>
              <a:rPr lang="cs-CZ" sz="1800" dirty="0" smtClean="0"/>
              <a:t>účinek</a:t>
            </a:r>
            <a:endParaRPr lang="cs-CZ" sz="18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diatermie </a:t>
            </a:r>
            <a:r>
              <a:rPr lang="cs-CZ" sz="1600" dirty="0" smtClean="0"/>
              <a:t>krátkovlnná – nejpoužívanější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cs-CZ" sz="1600" dirty="0"/>
              <a:t> </a:t>
            </a:r>
            <a:r>
              <a:rPr lang="cs-CZ" sz="1600" dirty="0" smtClean="0"/>
              <a:t>účinky – termické (</a:t>
            </a:r>
            <a:r>
              <a:rPr lang="cs-CZ" sz="1600" dirty="0" err="1" smtClean="0"/>
              <a:t>myorelaxace</a:t>
            </a:r>
            <a:r>
              <a:rPr lang="cs-CZ" sz="1600" dirty="0" smtClean="0"/>
              <a:t>, hyperemie, analgezie, ↑ metabolismu)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cs-CZ" sz="1600" dirty="0"/>
              <a:t> </a:t>
            </a:r>
            <a:r>
              <a:rPr lang="cs-CZ" sz="1600" dirty="0" smtClean="0"/>
              <a:t>významná je vzdálenost elektrod od povrchu těla – bližší (1-2 cm) – prohřívá se podkoží, vz</a:t>
            </a:r>
            <a:r>
              <a:rPr lang="cs-CZ" sz="1600" dirty="0"/>
              <a:t>d</a:t>
            </a:r>
            <a:r>
              <a:rPr lang="cs-CZ" sz="1600" dirty="0" smtClean="0"/>
              <a:t>álenější (cca 5 cm) – prohřívají </a:t>
            </a:r>
            <a:r>
              <a:rPr lang="cs-CZ" sz="1600" dirty="0"/>
              <a:t>se </a:t>
            </a:r>
            <a:r>
              <a:rPr lang="cs-CZ" sz="1600" dirty="0" smtClean="0"/>
              <a:t>hluboké struktury (svaly)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cs-CZ" sz="1600" dirty="0"/>
              <a:t> </a:t>
            </a:r>
            <a:r>
              <a:rPr lang="cs-CZ" sz="1600" dirty="0" smtClean="0"/>
              <a:t>kontraindikace – akutní záněty, krvácivé stavy (hemoroidy,…), tromboflebitidy, trombózy</a:t>
            </a:r>
            <a:endParaRPr lang="cs-CZ" sz="16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70584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diatermie </a:t>
            </a:r>
            <a:r>
              <a:rPr lang="cs-CZ" sz="1600" dirty="0" smtClean="0"/>
              <a:t>ultrakrátkovlnná – prohřátí hluboko ležících struktur</a:t>
            </a:r>
            <a:endParaRPr lang="cs-CZ" sz="16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diatermie </a:t>
            </a:r>
            <a:r>
              <a:rPr lang="cs-CZ" sz="1600" dirty="0" smtClean="0"/>
              <a:t>mikrovlnná – přesnější zacílení ozářené plochy</a:t>
            </a:r>
          </a:p>
          <a:p>
            <a:pPr lvl="3">
              <a:buFont typeface="Courier New" panose="02070309020205020404" pitchFamily="49" charset="0"/>
              <a:buChar char="o"/>
            </a:pPr>
            <a:r>
              <a:rPr lang="cs-CZ" sz="1600" dirty="0"/>
              <a:t> </a:t>
            </a:r>
            <a:r>
              <a:rPr lang="cs-CZ" sz="1600" dirty="0" smtClean="0"/>
              <a:t>kontraindikace u obou stejné jako u krátkovlnné diatermie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7441568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5225143"/>
          </a:xfrm>
        </p:spPr>
        <p:txBody>
          <a:bodyPr>
            <a:normAutofit/>
          </a:bodyPr>
          <a:lstStyle/>
          <a:p>
            <a:r>
              <a:rPr lang="cs-CZ" b="1" dirty="0"/>
              <a:t>MAGNETOTERAPIE – bezkontaktní elektroterapie</a:t>
            </a:r>
            <a:endParaRPr lang="cs-C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využívá účinku magnetické složky elektromagnetického pole na lidský organismus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magnetické pole vzniká kolem každého vodiče, kterým protéká elektrický proud – toto nazýváme </a:t>
            </a:r>
            <a:r>
              <a:rPr lang="cs-CZ" b="1" dirty="0"/>
              <a:t>elektromagnetická indukce</a:t>
            </a:r>
            <a:endParaRPr lang="cs-CZ" dirty="0"/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magnetické pole statické, střídavé nebo pulzní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dirty="0"/>
              <a:t>nejpoužívanější je </a:t>
            </a:r>
            <a:r>
              <a:rPr lang="cs-CZ" b="1" dirty="0"/>
              <a:t>pulzní magnetické </a:t>
            </a:r>
            <a:r>
              <a:rPr lang="cs-CZ" b="1" dirty="0" smtClean="0"/>
              <a:t>pole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b="1" dirty="0"/>
              <a:t> </a:t>
            </a:r>
            <a:r>
              <a:rPr lang="cs-CZ" dirty="0" smtClean="0"/>
              <a:t>dělení dle intenzity magnetického pole: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err="1" smtClean="0"/>
              <a:t>nízkoindukční</a:t>
            </a:r>
            <a:r>
              <a:rPr lang="cs-CZ" sz="1600" dirty="0" smtClean="0"/>
              <a:t> magnetoterapie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err="1" smtClean="0"/>
              <a:t>vysokoindukční</a:t>
            </a:r>
            <a:r>
              <a:rPr lang="cs-CZ" sz="1600" dirty="0" smtClean="0"/>
              <a:t> magnetoterapie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sz="1800" dirty="0"/>
              <a:t> </a:t>
            </a:r>
            <a:r>
              <a:rPr lang="cs-CZ" dirty="0" smtClean="0"/>
              <a:t>účinky: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 </a:t>
            </a:r>
            <a:r>
              <a:rPr lang="cs-CZ" sz="1600" dirty="0" smtClean="0"/>
              <a:t>analgetický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 </a:t>
            </a:r>
            <a:r>
              <a:rPr lang="cs-CZ" sz="1600" dirty="0" err="1" smtClean="0"/>
              <a:t>trofotropní</a:t>
            </a:r>
            <a:r>
              <a:rPr lang="cs-CZ" sz="1600" dirty="0" smtClean="0"/>
              <a:t> (</a:t>
            </a:r>
            <a:r>
              <a:rPr lang="cs-CZ" dirty="0" smtClean="0"/>
              <a:t>podpora </a:t>
            </a:r>
            <a:r>
              <a:rPr lang="cs-CZ" dirty="0"/>
              <a:t>lokálního metabolismu buněk, cévního </a:t>
            </a:r>
            <a:r>
              <a:rPr lang="cs-CZ" dirty="0" smtClean="0"/>
              <a:t>systému)</a:t>
            </a:r>
            <a:endParaRPr lang="cs-CZ" sz="16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 </a:t>
            </a:r>
            <a:r>
              <a:rPr lang="cs-CZ" sz="1600" dirty="0" err="1" smtClean="0"/>
              <a:t>myorelaxační</a:t>
            </a:r>
            <a:r>
              <a:rPr lang="cs-CZ" sz="1600" dirty="0" smtClean="0"/>
              <a:t> a </a:t>
            </a:r>
            <a:r>
              <a:rPr lang="cs-CZ" sz="1600" dirty="0" err="1" smtClean="0"/>
              <a:t>antiedematózní</a:t>
            </a:r>
            <a:endParaRPr lang="cs-CZ" sz="1600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81325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>
            <a:normAutofit lnSpcReduction="10000"/>
          </a:bodyPr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b="1" dirty="0"/>
              <a:t>Indikace MT:</a:t>
            </a:r>
            <a:endParaRPr lang="cs-CZ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fraktury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degenerativní (koxartróza, </a:t>
            </a:r>
            <a:r>
              <a:rPr lang="cs-CZ" sz="1600" dirty="0" err="1"/>
              <a:t>gonartróza</a:t>
            </a:r>
            <a:r>
              <a:rPr lang="cs-CZ" sz="1600" dirty="0"/>
              <a:t>)a zánětlivá onemocnění pohybového </a:t>
            </a:r>
            <a:r>
              <a:rPr lang="cs-CZ" sz="1600" dirty="0" smtClean="0"/>
              <a:t>aparátu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err="1"/>
              <a:t>e</a:t>
            </a:r>
            <a:r>
              <a:rPr lang="cs-CZ" sz="1600" dirty="0" err="1" smtClean="0"/>
              <a:t>ntezopatie</a:t>
            </a:r>
            <a:r>
              <a:rPr lang="cs-CZ" sz="1600" dirty="0" smtClean="0"/>
              <a:t> </a:t>
            </a:r>
            <a:r>
              <a:rPr lang="cs-CZ" sz="1400" dirty="0" smtClean="0"/>
              <a:t> (bolestivé </a:t>
            </a:r>
            <a:r>
              <a:rPr lang="cs-CZ" sz="1400" dirty="0"/>
              <a:t>syndromy zapříčiněné zánětlivými + degenerativními procesy v oblasti úponů šlach, vazů a kloubních </a:t>
            </a:r>
            <a:r>
              <a:rPr lang="cs-CZ" sz="1400" dirty="0" smtClean="0"/>
              <a:t>pouzder)</a:t>
            </a:r>
            <a:endParaRPr lang="cs-CZ" sz="14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degenerativní </a:t>
            </a:r>
            <a:r>
              <a:rPr lang="cs-CZ" sz="1600" dirty="0"/>
              <a:t>onemocnění páteře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poúrazová ztuhlost </a:t>
            </a:r>
            <a:r>
              <a:rPr lang="cs-CZ" sz="1600" dirty="0" smtClean="0"/>
              <a:t>kloubů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cs-CZ" b="1" dirty="0"/>
              <a:t>Kontraindikace MT:</a:t>
            </a:r>
            <a:endParaRPr lang="cs-CZ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kovové implantáty, endoprotézy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kardiostimulátory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těhotenství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 smtClean="0"/>
              <a:t>hypertyreóza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d</a:t>
            </a:r>
            <a:r>
              <a:rPr lang="cs-CZ" sz="1600" dirty="0" smtClean="0"/>
              <a:t>o uzavření růstových štěrbin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25966999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pPr lvl="1">
              <a:buFont typeface="Wingdings" panose="05000000000000000000" pitchFamily="2" charset="2"/>
              <a:buChar char="ü"/>
            </a:pPr>
            <a:r>
              <a:rPr lang="cs-CZ" b="1" dirty="0" smtClean="0"/>
              <a:t>Bezpečnostní </a:t>
            </a:r>
            <a:r>
              <a:rPr lang="cs-CZ" b="1" dirty="0"/>
              <a:t>zásady: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zákaz vstupu těhotným ženám do místnosti s MT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pozor na poškození elektronických přístrojů (čipy, kreditní karty)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pozor na klienty s lékovými a inzulinovými pumpami a naslouchátky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cs-CZ" sz="1600" dirty="0"/>
              <a:t>obsluhující personál by se neměl zdržovat v blízkosti aplikátorů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157265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b="1" dirty="0"/>
              <a:t>ELEKTROGYMNASTIKA,  ELEKTROSTIMULACE</a:t>
            </a:r>
            <a:endParaRPr lang="cs-CZ" dirty="0"/>
          </a:p>
          <a:p>
            <a:r>
              <a:rPr lang="cs-CZ" b="1" dirty="0"/>
              <a:t>EG – </a:t>
            </a:r>
            <a:r>
              <a:rPr lang="cs-CZ" b="1" dirty="0" err="1"/>
              <a:t>elektrogymnastika</a:t>
            </a:r>
            <a:r>
              <a:rPr lang="cs-CZ" b="1" dirty="0"/>
              <a:t> </a:t>
            </a:r>
            <a:r>
              <a:rPr lang="cs-CZ" dirty="0"/>
              <a:t>je vyvolání mimovolní kontrakce příčně pruhovaného svalu pomocí elektrického dráždění</a:t>
            </a:r>
          </a:p>
          <a:p>
            <a:pPr lvl="0"/>
            <a:r>
              <a:rPr lang="cs-CZ" dirty="0"/>
              <a:t>cílem je posílení svalu a tím jeho správné zařazení do správného pohybového stereotypu</a:t>
            </a:r>
          </a:p>
          <a:p>
            <a:pPr lvl="0"/>
            <a:r>
              <a:rPr lang="cs-CZ" dirty="0"/>
              <a:t>nezbytné předem vědět příčinu oslabení</a:t>
            </a:r>
          </a:p>
          <a:p>
            <a:pPr lvl="0"/>
            <a:r>
              <a:rPr lang="cs-CZ" dirty="0"/>
              <a:t>k dráždění se používá </a:t>
            </a:r>
            <a:r>
              <a:rPr lang="cs-CZ" dirty="0" err="1"/>
              <a:t>monopolární</a:t>
            </a:r>
            <a:r>
              <a:rPr lang="cs-CZ" dirty="0"/>
              <a:t> kuličková elektroda v místě motorického bodu svalu</a:t>
            </a:r>
          </a:p>
          <a:p>
            <a:r>
              <a:rPr lang="cs-CZ" dirty="0"/>
              <a:t>Způsob aplikace  - </a:t>
            </a:r>
            <a:r>
              <a:rPr lang="cs-CZ" b="1" dirty="0"/>
              <a:t>nf proudy</a:t>
            </a:r>
            <a:r>
              <a:rPr lang="cs-CZ" dirty="0"/>
              <a:t> (DD proudy, </a:t>
            </a:r>
            <a:r>
              <a:rPr lang="cs-CZ" dirty="0" err="1"/>
              <a:t>Träbertovy</a:t>
            </a:r>
            <a:r>
              <a:rPr lang="cs-CZ" dirty="0"/>
              <a:t> proudy nebo </a:t>
            </a:r>
            <a:r>
              <a:rPr lang="cs-CZ" b="1" dirty="0" err="1"/>
              <a:t>sf</a:t>
            </a:r>
            <a:r>
              <a:rPr lang="cs-CZ" b="1" dirty="0"/>
              <a:t> proudy</a:t>
            </a:r>
            <a:r>
              <a:rPr lang="cs-CZ" dirty="0"/>
              <a:t> (TENS proudy), intenzita vždy </a:t>
            </a:r>
            <a:r>
              <a:rPr lang="cs-CZ" b="1" dirty="0" err="1"/>
              <a:t>nadprahově</a:t>
            </a:r>
            <a:r>
              <a:rPr lang="cs-CZ" b="1" dirty="0"/>
              <a:t> motorická</a:t>
            </a:r>
            <a:r>
              <a:rPr lang="cs-CZ" dirty="0"/>
              <a:t>, rozlišujeme zda stimulujeme svaly tonické nebo fyzické (tonické 20s kontrakce, fyzické 4s kontrakce a doba relaxace je vždy 2x delší než kontrakce, celková doba aplikace u tonických svalů je 30min, u fyzických max. 15 min)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1533097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986976"/>
          </a:xfrm>
        </p:spPr>
        <p:txBody>
          <a:bodyPr/>
          <a:lstStyle/>
          <a:p>
            <a:r>
              <a:rPr lang="cs-CZ" b="1" dirty="0" smtClean="0"/>
              <a:t>Elektroterapie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89212" y="1550126"/>
            <a:ext cx="8915400" cy="4667793"/>
          </a:xfrm>
        </p:spPr>
        <p:txBody>
          <a:bodyPr/>
          <a:lstStyle/>
          <a:p>
            <a:r>
              <a:rPr lang="cs-CZ" b="1" dirty="0"/>
              <a:t>ES – </a:t>
            </a:r>
            <a:r>
              <a:rPr lang="cs-CZ" b="1" dirty="0" err="1"/>
              <a:t>elektrostimulace</a:t>
            </a:r>
            <a:r>
              <a:rPr lang="cs-CZ" b="1" dirty="0"/>
              <a:t> </a:t>
            </a:r>
            <a:r>
              <a:rPr lang="cs-CZ" dirty="0"/>
              <a:t>je stimulace příčně pruhovaných svalů v místě jejich motorických bodů prostřednictvím </a:t>
            </a:r>
            <a:r>
              <a:rPr lang="cs-CZ" dirty="0" err="1"/>
              <a:t>monopolární</a:t>
            </a:r>
            <a:r>
              <a:rPr lang="cs-CZ" dirty="0"/>
              <a:t> kuličkové elektrody – je záporná- </a:t>
            </a:r>
            <a:r>
              <a:rPr lang="cs-CZ" b="1" dirty="0"/>
              <a:t>katoda</a:t>
            </a:r>
            <a:r>
              <a:rPr lang="cs-CZ" dirty="0"/>
              <a:t>, protože neurony mají na povrchu kladný náboj, plošná – </a:t>
            </a:r>
            <a:r>
              <a:rPr lang="cs-CZ" b="1" dirty="0"/>
              <a:t>anoda </a:t>
            </a:r>
            <a:r>
              <a:rPr lang="cs-CZ" dirty="0"/>
              <a:t>je uložena na příslušném svalu buď proximálně nebo distálně.</a:t>
            </a:r>
          </a:p>
          <a:p>
            <a:r>
              <a:rPr lang="cs-CZ" b="1" dirty="0"/>
              <a:t>Motorický bod</a:t>
            </a:r>
            <a:r>
              <a:rPr lang="cs-CZ" dirty="0"/>
              <a:t> je anatomicky definované místo vstupu nervu a největšího nakupení nervosvalových plotének.</a:t>
            </a:r>
          </a:p>
          <a:p>
            <a:pPr lvl="0"/>
            <a:r>
              <a:rPr lang="cs-CZ" dirty="0"/>
              <a:t>používáme </a:t>
            </a:r>
            <a:r>
              <a:rPr lang="cs-CZ" b="1" dirty="0"/>
              <a:t>nf proudy </a:t>
            </a:r>
            <a:r>
              <a:rPr lang="cs-CZ" dirty="0"/>
              <a:t>(</a:t>
            </a:r>
            <a:r>
              <a:rPr lang="cs-CZ" dirty="0" err="1"/>
              <a:t>neofaradické</a:t>
            </a:r>
            <a:r>
              <a:rPr lang="cs-CZ" dirty="0"/>
              <a:t> nebo TENS)</a:t>
            </a:r>
          </a:p>
          <a:p>
            <a:pPr lvl="0"/>
            <a:r>
              <a:rPr lang="cs-CZ" dirty="0"/>
              <a:t>nezbytné vyšetření I/t křivky  - </a:t>
            </a:r>
            <a:r>
              <a:rPr lang="cs-CZ" dirty="0" err="1"/>
              <a:t>elektrodiagnostika</a:t>
            </a:r>
            <a:r>
              <a:rPr lang="cs-CZ" dirty="0"/>
              <a:t> </a:t>
            </a:r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06069850"/>
      </p:ext>
    </p:extLst>
  </p:cSld>
  <p:clrMapOvr>
    <a:masterClrMapping/>
  </p:clrMapOvr>
</p:sld>
</file>

<file path=ppt/theme/theme1.xml><?xml version="1.0" encoding="utf-8"?>
<a:theme xmlns:a="http://schemas.openxmlformats.org/drawingml/2006/main" name="Stébla">
  <a:themeElements>
    <a:clrScheme name="Stébla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tébla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tébla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374</TotalTime>
  <Words>1169</Words>
  <Application>Microsoft Office PowerPoint</Application>
  <PresentationFormat>Širokoúhlá obrazovka</PresentationFormat>
  <Paragraphs>217</Paragraphs>
  <Slides>24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30" baseType="lpstr">
      <vt:lpstr>Arial</vt:lpstr>
      <vt:lpstr>Century Gothic</vt:lpstr>
      <vt:lpstr>Courier New</vt:lpstr>
      <vt:lpstr>Wingdings</vt:lpstr>
      <vt:lpstr>Wingdings 3</vt:lpstr>
      <vt:lpstr>Stébla</vt:lpstr>
      <vt:lpstr>Elektroterapie (elektroléčba)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  <vt:lpstr>Elektroterapie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Elektroterapie (elektroléčba)</dc:title>
  <dc:creator>hlinecka</dc:creator>
  <cp:lastModifiedBy>hlinecka</cp:lastModifiedBy>
  <cp:revision>25</cp:revision>
  <dcterms:created xsi:type="dcterms:W3CDTF">2022-05-19T17:11:04Z</dcterms:created>
  <dcterms:modified xsi:type="dcterms:W3CDTF">2023-06-01T18:41:12Z</dcterms:modified>
</cp:coreProperties>
</file>