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4" r:id="rId4"/>
    <p:sldId id="262" r:id="rId5"/>
    <p:sldId id="263" r:id="rId6"/>
    <p:sldId id="268" r:id="rId7"/>
    <p:sldId id="265" r:id="rId8"/>
    <p:sldId id="266" r:id="rId9"/>
    <p:sldId id="267" r:id="rId10"/>
    <p:sldId id="269" r:id="rId11"/>
    <p:sldId id="270" r:id="rId12"/>
  </p:sldIdLst>
  <p:sldSz cx="12192000" cy="6858000"/>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7FE253C7-26B5-455A-885C-8362887D37B3}">
          <p14:sldIdLst>
            <p14:sldId id="256"/>
            <p14:sldId id="261"/>
            <p14:sldId id="264"/>
            <p14:sldId id="262"/>
            <p14:sldId id="263"/>
            <p14:sldId id="268"/>
          </p14:sldIdLst>
        </p14:section>
        <p14:section name="Oddíl bez názvu" id="{27221A6A-50D1-4A72-94A5-250C2D4D02B2}">
          <p14:sldIdLst>
            <p14:sldId id="265"/>
            <p14:sldId id="266"/>
            <p14:sldId id="267"/>
            <p14:sldId id="269"/>
            <p14:sldId id="27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86" d="100"/>
          <a:sy n="86" d="100"/>
        </p:scale>
        <p:origin x="288"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E7D6F8D-429B-6050-CD66-904E1B618BFF}"/>
              </a:ext>
            </a:extLst>
          </p:cNvPr>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id="{5A1A4022-A2E8-3307-C7C1-F42BFEF6BEB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6DF7CC7E-A349-B9A8-B69E-BE79D2BAFF2F}"/>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5" name="Zástupný symbol pro zápatí 4">
            <a:extLst>
              <a:ext uri="{FF2B5EF4-FFF2-40B4-BE49-F238E27FC236}">
                <a16:creationId xmlns:a16="http://schemas.microsoft.com/office/drawing/2014/main" id="{2BF422FA-7563-45B6-487B-918A1F3D4CF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9CC1427F-34AC-D9C0-E6D4-4CE51BF7C4C8}"/>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3876452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8E2A250-77A5-5F9C-103C-4696B4DAAB49}"/>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F6EC259D-6E87-61AA-7F6F-E8E8DA3A0465}"/>
              </a:ext>
            </a:extLst>
          </p:cNvPr>
          <p:cNvSpPr>
            <a:spLocks noGrp="1"/>
          </p:cNvSpPr>
          <p:nvPr>
            <p:ph idx="1"/>
          </p:nvPr>
        </p:nvSpPr>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215C577B-A78A-EB3A-278A-30FE6A3D5308}"/>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5" name="Zástupný symbol pro zápatí 4">
            <a:extLst>
              <a:ext uri="{FF2B5EF4-FFF2-40B4-BE49-F238E27FC236}">
                <a16:creationId xmlns:a16="http://schemas.microsoft.com/office/drawing/2014/main" id="{81C8C03A-2035-5D95-5C9D-1232A55FD0FB}"/>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E303F04C-1F0F-D578-3C7D-FCB7BEB8F5F7}"/>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8539953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8D336FC-93D8-435F-1433-E97E615DD847}"/>
              </a:ext>
            </a:extLst>
          </p:cNvPr>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text 2">
            <a:extLst>
              <a:ext uri="{FF2B5EF4-FFF2-40B4-BE49-F238E27FC236}">
                <a16:creationId xmlns:a16="http://schemas.microsoft.com/office/drawing/2014/main" id="{52E12529-FE54-F4CF-6EC9-ED783D315C5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C5B70D97-3610-A083-8770-2BD2564D4E2E}"/>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5" name="Zástupný symbol pro zápatí 4">
            <a:extLst>
              <a:ext uri="{FF2B5EF4-FFF2-40B4-BE49-F238E27FC236}">
                <a16:creationId xmlns:a16="http://schemas.microsoft.com/office/drawing/2014/main" id="{BAA8E0CB-F776-9D25-8F61-CA1BFE3FF429}"/>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AF96818-53C9-F24C-DCD0-7FC8A2588A09}"/>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2753200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1419E15-AD2D-AAE4-9DB8-E88D217989BB}"/>
              </a:ext>
            </a:extLst>
          </p:cNvPr>
          <p:cNvSpPr>
            <a:spLocks noGrp="1"/>
          </p:cNvSpPr>
          <p:nvPr>
            <p:ph type="title"/>
          </p:nvPr>
        </p:nvSpPr>
        <p:spPr/>
        <p:txBody>
          <a:bodyPr/>
          <a:lstStyle/>
          <a:p>
            <a:r>
              <a:rPr lang="cs-CZ"/>
              <a:t>Kliknutím lze upravit styl.</a:t>
            </a:r>
          </a:p>
        </p:txBody>
      </p:sp>
      <p:sp>
        <p:nvSpPr>
          <p:cNvPr id="3" name="Zástupný obsah 2">
            <a:extLst>
              <a:ext uri="{FF2B5EF4-FFF2-40B4-BE49-F238E27FC236}">
                <a16:creationId xmlns:a16="http://schemas.microsoft.com/office/drawing/2014/main" id="{A93C1C68-8DA9-F220-1BEF-5A98BAB70F50}"/>
              </a:ext>
            </a:extLst>
          </p:cNvPr>
          <p:cNvSpPr>
            <a:spLocks noGrp="1"/>
          </p:cNvSpPr>
          <p:nvPr>
            <p:ph sz="half" idx="1"/>
          </p:nvPr>
        </p:nvSpPr>
        <p:spPr>
          <a:xfrm>
            <a:off x="838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16EC6409-B513-2194-0FA2-0BECF3C7C584}"/>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69C3E3C1-0311-FBD5-6DD4-0BF786A633B3}"/>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6" name="Zástupný symbol pro zápatí 5">
            <a:extLst>
              <a:ext uri="{FF2B5EF4-FFF2-40B4-BE49-F238E27FC236}">
                <a16:creationId xmlns:a16="http://schemas.microsoft.com/office/drawing/2014/main" id="{242BD05A-92A9-BA10-ED43-F01E51D8B29C}"/>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A29EF113-7A7A-5862-391E-9B5EF914A5A0}"/>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25899982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B1498AA-3880-5C37-608F-E78C9A22749C}"/>
              </a:ext>
            </a:extLst>
          </p:cNvPr>
          <p:cNvSpPr>
            <a:spLocks noGrp="1"/>
          </p:cNvSpPr>
          <p:nvPr>
            <p:ph type="title"/>
          </p:nvPr>
        </p:nvSpPr>
        <p:spPr>
          <a:xfrm>
            <a:off x="839788"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ED3E4AED-AF50-9235-C5F6-542B5405570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B91904B9-0DEB-D576-39DA-03540718E245}"/>
              </a:ext>
            </a:extLst>
          </p:cNvPr>
          <p:cNvSpPr>
            <a:spLocks noGrp="1"/>
          </p:cNvSpPr>
          <p:nvPr>
            <p:ph sz="half" idx="2"/>
          </p:nvPr>
        </p:nvSpPr>
        <p:spPr>
          <a:xfrm>
            <a:off x="839788"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40B613BB-99AF-1F69-CB69-B790BD80FE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824B8F4A-973D-8176-E73F-2D31C896240C}"/>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A05A1C3F-5CB4-CF5E-912A-2CD51DADEF12}"/>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8" name="Zástupný symbol pro zápatí 7">
            <a:extLst>
              <a:ext uri="{FF2B5EF4-FFF2-40B4-BE49-F238E27FC236}">
                <a16:creationId xmlns:a16="http://schemas.microsoft.com/office/drawing/2014/main" id="{70131D5F-5AAB-0853-BC6C-7ADBD785DC87}"/>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id="{4A3CC034-24D5-4346-68C7-1E94CDAD9253}"/>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2389832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BBF2E28-37C3-8992-5ACC-3DC266BF75B0}"/>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2B9941DE-72CE-F33F-3150-C18DC8042A6F}"/>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4" name="Zástupný symbol pro zápatí 3">
            <a:extLst>
              <a:ext uri="{FF2B5EF4-FFF2-40B4-BE49-F238E27FC236}">
                <a16:creationId xmlns:a16="http://schemas.microsoft.com/office/drawing/2014/main" id="{C80F835B-6B6A-B4B2-C268-47094B572803}"/>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id="{232F3C7D-E2BB-A8DA-9FAC-4D663E43122A}"/>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11809623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C3F0850D-250B-3DAE-46E5-3729AD5E49F4}"/>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3" name="Zástupný symbol pro zápatí 2">
            <a:extLst>
              <a:ext uri="{FF2B5EF4-FFF2-40B4-BE49-F238E27FC236}">
                <a16:creationId xmlns:a16="http://schemas.microsoft.com/office/drawing/2014/main" id="{06ADA006-609B-AF97-30C8-AA1786B0D454}"/>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id="{B2A427FF-0A29-1659-B909-AF27490577B2}"/>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19740623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E0CF281-9812-563F-6300-0D4CD470726D}"/>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8D00BB0A-5AA3-8936-C54E-E926F25D811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6793A3F5-F606-CBD5-D5A8-1A2A94D0F16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815DA59D-CA2C-AF35-2020-28BCE9AB49F9}"/>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6" name="Zástupný symbol pro zápatí 5">
            <a:extLst>
              <a:ext uri="{FF2B5EF4-FFF2-40B4-BE49-F238E27FC236}">
                <a16:creationId xmlns:a16="http://schemas.microsoft.com/office/drawing/2014/main" id="{DB08C2E3-A7BC-0BBB-99B3-0D175D649CE8}"/>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D7841E8B-A4E7-1917-5C36-C2D1C4F4E3AE}"/>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4107712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48801124-5332-A3B7-A8BB-6F2E9CA94387}"/>
              </a:ext>
            </a:extLst>
          </p:cNvPr>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5FFCD9E6-06FE-449F-1470-77FD80630E3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EA66313F-135F-CBA9-38F8-E85FF721A3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B4242A7E-E059-26C2-7A5A-C524A188E53D}"/>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6" name="Zástupný symbol pro zápatí 5">
            <a:extLst>
              <a:ext uri="{FF2B5EF4-FFF2-40B4-BE49-F238E27FC236}">
                <a16:creationId xmlns:a16="http://schemas.microsoft.com/office/drawing/2014/main" id="{A7F1536F-6042-0A58-44D9-538F679D5478}"/>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id="{97E0F001-4EA6-A5E2-0180-C7B971BC100C}"/>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3908449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F7A2CE30-84C1-4B9B-07E9-F3FBC8E45F7A}"/>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34F9B5E1-C952-452C-79C6-ABAB443130F6}"/>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A512F6C7-AF03-28BA-B1DD-CF66C271AE59}"/>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5" name="Zástupný symbol pro zápatí 4">
            <a:extLst>
              <a:ext uri="{FF2B5EF4-FFF2-40B4-BE49-F238E27FC236}">
                <a16:creationId xmlns:a16="http://schemas.microsoft.com/office/drawing/2014/main" id="{2090F66B-74F5-783C-B2DD-9E8DF292DBD5}"/>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651B137D-AD48-8DB8-6732-CA31F94E94B6}"/>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260329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E1D664D6-D0C2-D483-7A15-70083B0245A3}"/>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1F0E6B1A-3909-6233-EE53-C2FBF3C8EC04}"/>
              </a:ext>
            </a:extLst>
          </p:cNvPr>
          <p:cNvSpPr>
            <a:spLocks noGrp="1"/>
          </p:cNvSpPr>
          <p:nvPr>
            <p:ph type="body" orient="vert" idx="1"/>
          </p:nvPr>
        </p:nvSpPr>
        <p:spPr>
          <a:xfrm>
            <a:off x="8382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9F45845A-C779-A99B-BD0A-C0825A31603B}"/>
              </a:ext>
            </a:extLst>
          </p:cNvPr>
          <p:cNvSpPr>
            <a:spLocks noGrp="1"/>
          </p:cNvSpPr>
          <p:nvPr>
            <p:ph type="dt" sz="half" idx="10"/>
          </p:nvPr>
        </p:nvSpPr>
        <p:spPr/>
        <p:txBody>
          <a:bodyPr/>
          <a:lstStyle/>
          <a:p>
            <a:fld id="{AE55B737-67DC-4E9B-A705-3DFCF5D866E5}" type="datetimeFigureOut">
              <a:rPr lang="cs-CZ" smtClean="0"/>
              <a:t>17.07.2025</a:t>
            </a:fld>
            <a:endParaRPr lang="cs-CZ"/>
          </a:p>
        </p:txBody>
      </p:sp>
      <p:sp>
        <p:nvSpPr>
          <p:cNvPr id="5" name="Zástupný symbol pro zápatí 4">
            <a:extLst>
              <a:ext uri="{FF2B5EF4-FFF2-40B4-BE49-F238E27FC236}">
                <a16:creationId xmlns:a16="http://schemas.microsoft.com/office/drawing/2014/main" id="{5D95C79F-E285-1705-9E62-9491DD4805A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id="{5D1F9407-E14B-AF8A-801E-7786578B8A04}"/>
              </a:ext>
            </a:extLst>
          </p:cNvPr>
          <p:cNvSpPr>
            <a:spLocks noGrp="1"/>
          </p:cNvSpPr>
          <p:nvPr>
            <p:ph type="sldNum" sz="quarter" idx="12"/>
          </p:nvPr>
        </p:nvSpPr>
        <p:spPr/>
        <p:txBody>
          <a:bodyPr/>
          <a:lstStyle/>
          <a:p>
            <a:fld id="{CCA1371A-635C-4A71-BE66-8F6EC468E1D9}" type="slidenum">
              <a:rPr lang="cs-CZ" smtClean="0"/>
              <a:t>‹#›</a:t>
            </a:fld>
            <a:endParaRPr lang="cs-CZ"/>
          </a:p>
        </p:txBody>
      </p:sp>
    </p:spTree>
    <p:extLst>
      <p:ext uri="{BB962C8B-B14F-4D97-AF65-F5344CB8AC3E}">
        <p14:creationId xmlns:p14="http://schemas.microsoft.com/office/powerpoint/2010/main" val="21275369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56E3D51B-348F-7300-EA45-295C1E4601F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text 2">
            <a:extLst>
              <a:ext uri="{FF2B5EF4-FFF2-40B4-BE49-F238E27FC236}">
                <a16:creationId xmlns:a16="http://schemas.microsoft.com/office/drawing/2014/main" id="{B5B41D28-7F45-D0A3-6369-DED5A3D0E1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51829580-5310-E8DD-C9A9-E4CE61D871F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E55B737-67DC-4E9B-A705-3DFCF5D866E5}" type="datetimeFigureOut">
              <a:rPr lang="cs-CZ" smtClean="0"/>
              <a:t>17.07.2025</a:t>
            </a:fld>
            <a:endParaRPr lang="cs-CZ"/>
          </a:p>
        </p:txBody>
      </p:sp>
      <p:sp>
        <p:nvSpPr>
          <p:cNvPr id="5" name="Zástupný symbol pro zápatí 4">
            <a:extLst>
              <a:ext uri="{FF2B5EF4-FFF2-40B4-BE49-F238E27FC236}">
                <a16:creationId xmlns:a16="http://schemas.microsoft.com/office/drawing/2014/main" id="{F78D2037-A5F8-996C-A8E6-F076293686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id="{7F0DBFC0-8695-2EF8-6D11-14F1D4E510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A1371A-635C-4A71-BE66-8F6EC468E1D9}" type="slidenum">
              <a:rPr lang="cs-CZ" smtClean="0"/>
              <a:t>‹#›</a:t>
            </a:fld>
            <a:endParaRPr lang="cs-CZ"/>
          </a:p>
        </p:txBody>
      </p:sp>
    </p:spTree>
    <p:extLst>
      <p:ext uri="{BB962C8B-B14F-4D97-AF65-F5344CB8AC3E}">
        <p14:creationId xmlns:p14="http://schemas.microsoft.com/office/powerpoint/2010/main" val="40480894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eskatelevize.cz/porady/10319921345-rande-s-fyzikou/211563230150012/"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hyperlink" Target="https://cs.wikipedia.org/wiki/Stratopauza" TargetMode="External"/><Relationship Id="rId3" Type="http://schemas.openxmlformats.org/officeDocument/2006/relationships/hyperlink" Target="https://cs.wikipedia.org/wiki/Stratosf%C3%A9ra" TargetMode="External"/><Relationship Id="rId7" Type="http://schemas.openxmlformats.org/officeDocument/2006/relationships/hyperlink" Target="https://cs.wikipedia.org/wiki/Tropopauza" TargetMode="External"/><Relationship Id="rId2" Type="http://schemas.openxmlformats.org/officeDocument/2006/relationships/hyperlink" Target="https://cs.wikipedia.org/wiki/Troposf%C3%A9ra" TargetMode="External"/><Relationship Id="rId1" Type="http://schemas.openxmlformats.org/officeDocument/2006/relationships/slideLayout" Target="../slideLayouts/slideLayout7.xml"/><Relationship Id="rId6" Type="http://schemas.openxmlformats.org/officeDocument/2006/relationships/hyperlink" Target="https://cs.wikipedia.org/wiki/Exosf%C3%A9ra" TargetMode="External"/><Relationship Id="rId11" Type="http://schemas.openxmlformats.org/officeDocument/2006/relationships/image" Target="../media/image4.png"/><Relationship Id="rId5" Type="http://schemas.openxmlformats.org/officeDocument/2006/relationships/hyperlink" Target="https://cs.wikipedia.org/wiki/Termosf%C3%A9ra" TargetMode="External"/><Relationship Id="rId10" Type="http://schemas.openxmlformats.org/officeDocument/2006/relationships/hyperlink" Target="https://cs.wikipedia.org/wiki/Termopauza" TargetMode="External"/><Relationship Id="rId4" Type="http://schemas.openxmlformats.org/officeDocument/2006/relationships/hyperlink" Target="https://cs.wikipedia.org/wiki/Mezosf%C3%A9ra" TargetMode="External"/><Relationship Id="rId9" Type="http://schemas.openxmlformats.org/officeDocument/2006/relationships/hyperlink" Target="https://cs.wikipedia.org/wiki/Mezopauza"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7.pn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2B41DDC-AF20-2AE2-C9B9-15DE3C351E47}"/>
              </a:ext>
            </a:extLst>
          </p:cNvPr>
          <p:cNvSpPr>
            <a:spLocks noGrp="1"/>
          </p:cNvSpPr>
          <p:nvPr>
            <p:ph type="ctrTitle"/>
          </p:nvPr>
        </p:nvSpPr>
        <p:spPr>
          <a:xfrm>
            <a:off x="2668954" y="2234631"/>
            <a:ext cx="6854091" cy="1524427"/>
          </a:xfrm>
        </p:spPr>
        <p:txBody>
          <a:bodyPr>
            <a:normAutofit fontScale="90000"/>
          </a:bodyPr>
          <a:lstStyle/>
          <a:p>
            <a:r>
              <a:rPr lang="cs-CZ" dirty="0"/>
              <a:t>Mechanika tekutin</a:t>
            </a:r>
            <a:br>
              <a:rPr lang="cs-CZ" dirty="0"/>
            </a:br>
            <a:r>
              <a:rPr lang="cs-CZ" dirty="0"/>
              <a:t>(Fyz71)</a:t>
            </a:r>
          </a:p>
        </p:txBody>
      </p:sp>
      <p:sp>
        <p:nvSpPr>
          <p:cNvPr id="3" name="Podnadpis 2">
            <a:extLst>
              <a:ext uri="{FF2B5EF4-FFF2-40B4-BE49-F238E27FC236}">
                <a16:creationId xmlns:a16="http://schemas.microsoft.com/office/drawing/2014/main" id="{6F01C7A6-0BE3-3A70-106B-5B98E982C299}"/>
              </a:ext>
            </a:extLst>
          </p:cNvPr>
          <p:cNvSpPr>
            <a:spLocks noGrp="1"/>
          </p:cNvSpPr>
          <p:nvPr>
            <p:ph type="subTitle" idx="1"/>
          </p:nvPr>
        </p:nvSpPr>
        <p:spPr>
          <a:xfrm>
            <a:off x="3736871" y="4407235"/>
            <a:ext cx="4718258" cy="1977934"/>
          </a:xfrm>
        </p:spPr>
        <p:txBody>
          <a:bodyPr>
            <a:normAutofit fontScale="77500" lnSpcReduction="20000"/>
          </a:bodyPr>
          <a:lstStyle/>
          <a:p>
            <a:r>
              <a:rPr lang="cs-CZ" dirty="0"/>
              <a:t>Atmosféra</a:t>
            </a:r>
          </a:p>
          <a:p>
            <a:r>
              <a:rPr lang="cs-CZ" dirty="0"/>
              <a:t>Atmosférická tlaková síla</a:t>
            </a:r>
          </a:p>
          <a:p>
            <a:r>
              <a:rPr lang="cs-CZ" dirty="0"/>
              <a:t>Atmosférický tlak</a:t>
            </a:r>
          </a:p>
          <a:p>
            <a:r>
              <a:rPr lang="cs-CZ" dirty="0"/>
              <a:t>Normální atmosférický tlak</a:t>
            </a:r>
          </a:p>
          <a:p>
            <a:r>
              <a:rPr lang="cs-CZ" dirty="0"/>
              <a:t>Torricelliho pokus</a:t>
            </a:r>
          </a:p>
          <a:p>
            <a:r>
              <a:rPr lang="cs-CZ" dirty="0"/>
              <a:t>Měření atmosférického tlaku</a:t>
            </a:r>
          </a:p>
        </p:txBody>
      </p:sp>
      <p:sp>
        <p:nvSpPr>
          <p:cNvPr id="5" name="TextovéPole 5">
            <a:extLst>
              <a:ext uri="{FF2B5EF4-FFF2-40B4-BE49-F238E27FC236}">
                <a16:creationId xmlns:a16="http://schemas.microsoft.com/office/drawing/2014/main" id="{1D51E3F5-D5AE-13B9-660D-7D03E8EC54EC}"/>
              </a:ext>
            </a:extLst>
          </p:cNvPr>
          <p:cNvSpPr txBox="1"/>
          <p:nvPr/>
        </p:nvSpPr>
        <p:spPr>
          <a:xfrm>
            <a:off x="815220" y="6015837"/>
            <a:ext cx="1292360" cy="369332"/>
          </a:xfrm>
          <a:prstGeom prst="rect">
            <a:avLst/>
          </a:prstGeom>
          <a:noFill/>
        </p:spPr>
        <p:txBody>
          <a:bodyPr wrap="square"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cs-CZ" dirty="0"/>
              <a:t>17. 7. 2025</a:t>
            </a:r>
          </a:p>
        </p:txBody>
      </p:sp>
      <p:sp>
        <p:nvSpPr>
          <p:cNvPr id="6" name="TextovéPole 5">
            <a:extLst>
              <a:ext uri="{FF2B5EF4-FFF2-40B4-BE49-F238E27FC236}">
                <a16:creationId xmlns:a16="http://schemas.microsoft.com/office/drawing/2014/main" id="{95E27115-E73B-4896-8CEE-4FF73DF3071A}"/>
              </a:ext>
            </a:extLst>
          </p:cNvPr>
          <p:cNvSpPr txBox="1"/>
          <p:nvPr/>
        </p:nvSpPr>
        <p:spPr>
          <a:xfrm>
            <a:off x="5714999" y="3919982"/>
            <a:ext cx="762000" cy="369332"/>
          </a:xfrm>
          <a:prstGeom prst="rect">
            <a:avLst/>
          </a:prstGeom>
          <a:noFill/>
        </p:spPr>
        <p:txBody>
          <a:bodyPr wrap="square" rtlCol="0">
            <a:spAutoFit/>
          </a:bodyPr>
          <a:lstStyle/>
          <a:p>
            <a:r>
              <a:rPr lang="cs-CZ" dirty="0">
                <a:hlinkClick r:id="rId2"/>
              </a:rPr>
              <a:t>Video</a:t>
            </a:r>
            <a:endParaRPr lang="cs-CZ" dirty="0"/>
          </a:p>
        </p:txBody>
      </p:sp>
      <p:grpSp>
        <p:nvGrpSpPr>
          <p:cNvPr id="4" name="Skupina 3">
            <a:extLst>
              <a:ext uri="{FF2B5EF4-FFF2-40B4-BE49-F238E27FC236}">
                <a16:creationId xmlns:a16="http://schemas.microsoft.com/office/drawing/2014/main" id="{5EEB4E40-72A4-234E-D7C3-E7EB7E3AF520}"/>
              </a:ext>
            </a:extLst>
          </p:cNvPr>
          <p:cNvGrpSpPr/>
          <p:nvPr/>
        </p:nvGrpSpPr>
        <p:grpSpPr>
          <a:xfrm>
            <a:off x="4296000" y="882572"/>
            <a:ext cx="3600001" cy="900000"/>
            <a:chOff x="5375920" y="674864"/>
            <a:chExt cx="4750522" cy="1130585"/>
          </a:xfrm>
        </p:grpSpPr>
        <p:pic>
          <p:nvPicPr>
            <p:cNvPr id="8" name="Obrázek 7">
              <a:extLst>
                <a:ext uri="{FF2B5EF4-FFF2-40B4-BE49-F238E27FC236}">
                  <a16:creationId xmlns:a16="http://schemas.microsoft.com/office/drawing/2014/main" id="{AD0AE4ED-9F59-A3EC-6CC6-BDC912B896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5920" y="674864"/>
              <a:ext cx="1188777" cy="1130585"/>
            </a:xfrm>
            <a:prstGeom prst="rect">
              <a:avLst/>
            </a:prstGeom>
          </p:spPr>
        </p:pic>
        <p:pic>
          <p:nvPicPr>
            <p:cNvPr id="9" name="Obrázek 8">
              <a:extLst>
                <a:ext uri="{FF2B5EF4-FFF2-40B4-BE49-F238E27FC236}">
                  <a16:creationId xmlns:a16="http://schemas.microsoft.com/office/drawing/2014/main" id="{28F4E119-6706-4E81-5141-BD6AD7D56B7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90728" y="674864"/>
              <a:ext cx="3535714" cy="1100062"/>
            </a:xfrm>
            <a:prstGeom prst="rect">
              <a:avLst/>
            </a:prstGeom>
          </p:spPr>
        </p:pic>
      </p:grpSp>
    </p:spTree>
    <p:extLst>
      <p:ext uri="{BB962C8B-B14F-4D97-AF65-F5344CB8AC3E}">
        <p14:creationId xmlns:p14="http://schemas.microsoft.com/office/powerpoint/2010/main" val="16824407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ovéPole 4">
            <a:extLst>
              <a:ext uri="{FF2B5EF4-FFF2-40B4-BE49-F238E27FC236}">
                <a16:creationId xmlns:a16="http://schemas.microsoft.com/office/drawing/2014/main" id="{5A45741A-9159-55AE-CF43-ABD2B8880AF1}"/>
              </a:ext>
            </a:extLst>
          </p:cNvPr>
          <p:cNvSpPr txBox="1"/>
          <p:nvPr/>
        </p:nvSpPr>
        <p:spPr>
          <a:xfrm>
            <a:off x="518160" y="663000"/>
            <a:ext cx="6545580" cy="1754326"/>
          </a:xfrm>
          <a:prstGeom prst="rect">
            <a:avLst/>
          </a:prstGeom>
          <a:noFill/>
        </p:spPr>
        <p:txBody>
          <a:bodyPr wrap="square">
            <a:spAutoFit/>
          </a:bodyPr>
          <a:lstStyle/>
          <a:p>
            <a:r>
              <a:rPr lang="cs-CZ" b="1" i="0" dirty="0">
                <a:solidFill>
                  <a:srgbClr val="202122"/>
                </a:solidFill>
                <a:effectLst/>
                <a:latin typeface="Calibri" panose="020F0502020204030204" pitchFamily="34" charset="0"/>
                <a:ea typeface="Calibri" panose="020F0502020204030204" pitchFamily="34" charset="0"/>
                <a:cs typeface="Calibri" panose="020F0502020204030204" pitchFamily="34" charset="0"/>
              </a:rPr>
              <a:t>Atmosféra</a:t>
            </a:r>
            <a:r>
              <a:rPr lang="cs-CZ" b="0" i="0" dirty="0">
                <a:solidFill>
                  <a:srgbClr val="202122"/>
                </a:solidFill>
                <a:effectLst/>
                <a:latin typeface="Calibri" panose="020F0502020204030204" pitchFamily="34" charset="0"/>
                <a:ea typeface="Calibri" panose="020F0502020204030204" pitchFamily="34" charset="0"/>
                <a:cs typeface="Calibri" panose="020F0502020204030204" pitchFamily="34" charset="0"/>
              </a:rPr>
              <a:t> (z řečtiny: </a:t>
            </a:r>
            <a:r>
              <a:rPr lang="cs-CZ" b="0" i="1" dirty="0" err="1">
                <a:solidFill>
                  <a:srgbClr val="202122"/>
                </a:solidFill>
                <a:effectLst/>
                <a:latin typeface="Calibri" panose="020F0502020204030204" pitchFamily="34" charset="0"/>
                <a:ea typeface="Calibri" panose="020F0502020204030204" pitchFamily="34" charset="0"/>
                <a:cs typeface="Calibri" panose="020F0502020204030204" pitchFamily="34" charset="0"/>
              </a:rPr>
              <a:t>atmos</a:t>
            </a:r>
            <a:r>
              <a:rPr lang="cs-CZ" b="0" i="0" dirty="0">
                <a:solidFill>
                  <a:srgbClr val="202122"/>
                </a:solidFill>
                <a:effectLst/>
                <a:latin typeface="Calibri" panose="020F0502020204030204" pitchFamily="34" charset="0"/>
                <a:ea typeface="Calibri" panose="020F0502020204030204" pitchFamily="34" charset="0"/>
                <a:cs typeface="Calibri" panose="020F0502020204030204" pitchFamily="34" charset="0"/>
              </a:rPr>
              <a:t> – pára, </a:t>
            </a:r>
            <a:r>
              <a:rPr lang="cs-CZ" b="0" i="1" dirty="0" err="1">
                <a:solidFill>
                  <a:srgbClr val="202122"/>
                </a:solidFill>
                <a:effectLst/>
                <a:latin typeface="Calibri" panose="020F0502020204030204" pitchFamily="34" charset="0"/>
                <a:ea typeface="Calibri" panose="020F0502020204030204" pitchFamily="34" charset="0"/>
                <a:cs typeface="Calibri" panose="020F0502020204030204" pitchFamily="34" charset="0"/>
              </a:rPr>
              <a:t>sphaira</a:t>
            </a:r>
            <a:r>
              <a:rPr lang="cs-CZ" b="0" i="0" dirty="0">
                <a:solidFill>
                  <a:srgbClr val="202122"/>
                </a:solidFill>
                <a:effectLst/>
                <a:latin typeface="Calibri" panose="020F0502020204030204" pitchFamily="34" charset="0"/>
                <a:ea typeface="Calibri" panose="020F0502020204030204" pitchFamily="34" charset="0"/>
                <a:cs typeface="Calibri" panose="020F0502020204030204" pitchFamily="34" charset="0"/>
              </a:rPr>
              <a:t> – koule) je</a:t>
            </a:r>
            <a:r>
              <a:rPr lang="cs-CZ" dirty="0">
                <a:solidFill>
                  <a:srgbClr val="202122"/>
                </a:solidFill>
                <a:latin typeface="Calibri" panose="020F0502020204030204" pitchFamily="34" charset="0"/>
                <a:ea typeface="Calibri" panose="020F0502020204030204" pitchFamily="34" charset="0"/>
                <a:cs typeface="Calibri" panose="020F0502020204030204" pitchFamily="34" charset="0"/>
              </a:rPr>
              <a:t> plynný obal </a:t>
            </a:r>
            <a:r>
              <a:rPr lang="cs-CZ" b="0" i="0" dirty="0">
                <a:solidFill>
                  <a:srgbClr val="202122"/>
                </a:solidFill>
                <a:effectLst/>
                <a:latin typeface="Calibri" panose="020F0502020204030204" pitchFamily="34" charset="0"/>
                <a:ea typeface="Calibri" panose="020F0502020204030204" pitchFamily="34" charset="0"/>
                <a:cs typeface="Calibri" panose="020F0502020204030204" pitchFamily="34" charset="0"/>
              </a:rPr>
              <a:t>Země (ale i jiného tělesa </a:t>
            </a:r>
            <a:r>
              <a:rPr lang="cs-CZ" dirty="0">
                <a:solidFill>
                  <a:srgbClr val="202122"/>
                </a:solidFill>
                <a:latin typeface="Calibri" panose="020F0502020204030204" pitchFamily="34" charset="0"/>
                <a:ea typeface="Calibri" panose="020F0502020204030204" pitchFamily="34" charset="0"/>
                <a:cs typeface="Calibri" panose="020F0502020204030204" pitchFamily="34" charset="0"/>
              </a:rPr>
              <a:t>v kosmickém prostoru). </a:t>
            </a:r>
            <a:r>
              <a:rPr lang="cs-CZ" b="0" i="0" dirty="0">
                <a:solidFill>
                  <a:srgbClr val="202122"/>
                </a:solidFill>
                <a:effectLst/>
                <a:latin typeface="Calibri" panose="020F0502020204030204" pitchFamily="34" charset="0"/>
                <a:ea typeface="Calibri" panose="020F0502020204030204" pitchFamily="34" charset="0"/>
                <a:cs typeface="Calibri" panose="020F0502020204030204" pitchFamily="34" charset="0"/>
              </a:rPr>
              <a:t>Těleso, tedy i Země může být obklopeno atmosférou pouze za předpokladu, že má </a:t>
            </a:r>
            <a:r>
              <a:rPr lang="cs-CZ" dirty="0">
                <a:solidFill>
                  <a:srgbClr val="202122"/>
                </a:solidFill>
                <a:latin typeface="Calibri" panose="020F0502020204030204" pitchFamily="34" charset="0"/>
                <a:ea typeface="Calibri" panose="020F0502020204030204" pitchFamily="34" charset="0"/>
                <a:cs typeface="Calibri" panose="020F0502020204030204" pitchFamily="34" charset="0"/>
              </a:rPr>
              <a:t>dostatečnou hmotnost na to, aby plyn vázalo gravitační silou.  </a:t>
            </a:r>
          </a:p>
          <a:p>
            <a:r>
              <a:rPr lang="cs-CZ" b="0" i="0" dirty="0">
                <a:solidFill>
                  <a:srgbClr val="202122"/>
                </a:solidFill>
                <a:effectLst/>
                <a:latin typeface="Calibri" panose="020F0502020204030204" pitchFamily="34" charset="0"/>
                <a:ea typeface="Calibri" panose="020F0502020204030204" pitchFamily="34" charset="0"/>
                <a:cs typeface="Calibri" panose="020F0502020204030204" pitchFamily="34" charset="0"/>
              </a:rPr>
              <a:t>Atmosféru Země tvoří z 21 % </a:t>
            </a:r>
            <a:r>
              <a:rPr lang="cs-CZ" dirty="0">
                <a:solidFill>
                  <a:srgbClr val="202122"/>
                </a:solidFill>
                <a:latin typeface="Calibri" panose="020F0502020204030204" pitchFamily="34" charset="0"/>
                <a:ea typeface="Calibri" panose="020F0502020204030204" pitchFamily="34" charset="0"/>
                <a:cs typeface="Calibri" panose="020F0502020204030204" pitchFamily="34" charset="0"/>
              </a:rPr>
              <a:t>kyslík, ze 78 % dusík a 1 % zabírají vzácné plyny </a:t>
            </a:r>
            <a:r>
              <a:rPr lang="cs-CZ" b="0" i="0" dirty="0">
                <a:solidFill>
                  <a:srgbClr val="202122"/>
                </a:solidFill>
                <a:effectLst/>
                <a:latin typeface="Calibri" panose="020F0502020204030204" pitchFamily="34" charset="0"/>
                <a:ea typeface="Calibri" panose="020F0502020204030204" pitchFamily="34" charset="0"/>
                <a:cs typeface="Calibri" panose="020F0502020204030204" pitchFamily="34" charset="0"/>
              </a:rPr>
              <a:t>a ostatní prvky.</a:t>
            </a:r>
            <a:endParaRPr lang="cs-CZ" dirty="0">
              <a:latin typeface="Calibri" panose="020F0502020204030204" pitchFamily="34" charset="0"/>
              <a:ea typeface="Calibri" panose="020F0502020204030204" pitchFamily="34" charset="0"/>
              <a:cs typeface="Calibri" panose="020F0502020204030204" pitchFamily="34" charset="0"/>
            </a:endParaRPr>
          </a:p>
        </p:txBody>
      </p:sp>
      <p:sp>
        <p:nvSpPr>
          <p:cNvPr id="6" name="TextovéPole 5">
            <a:extLst>
              <a:ext uri="{FF2B5EF4-FFF2-40B4-BE49-F238E27FC236}">
                <a16:creationId xmlns:a16="http://schemas.microsoft.com/office/drawing/2014/main" id="{B1F25F8C-5A15-5D8E-BB3B-2C1B2175A582}"/>
              </a:ext>
            </a:extLst>
          </p:cNvPr>
          <p:cNvSpPr txBox="1"/>
          <p:nvPr/>
        </p:nvSpPr>
        <p:spPr>
          <a:xfrm>
            <a:off x="518160" y="262890"/>
            <a:ext cx="2396490" cy="400110"/>
          </a:xfrm>
          <a:prstGeom prst="rect">
            <a:avLst/>
          </a:prstGeom>
          <a:noFill/>
        </p:spPr>
        <p:txBody>
          <a:bodyPr wrap="square" rtlCol="0">
            <a:spAutoFit/>
          </a:bodyPr>
          <a:lstStyle/>
          <a:p>
            <a:r>
              <a:rPr lang="cs-CZ" sz="2000" b="1" dirty="0"/>
              <a:t>Co je to atmosféra?</a:t>
            </a:r>
          </a:p>
        </p:txBody>
      </p:sp>
      <mc:AlternateContent xmlns:mc="http://schemas.openxmlformats.org/markup-compatibility/2006" xmlns:a14="http://schemas.microsoft.com/office/drawing/2010/main">
        <mc:Choice Requires="a14">
          <p:sp>
            <p:nvSpPr>
              <p:cNvPr id="8" name="TextovéPole 7">
                <a:extLst>
                  <a:ext uri="{FF2B5EF4-FFF2-40B4-BE49-F238E27FC236}">
                    <a16:creationId xmlns:a16="http://schemas.microsoft.com/office/drawing/2014/main" id="{981545BD-A5D7-D7BF-9760-C7B4A887F527}"/>
                  </a:ext>
                </a:extLst>
              </p:cNvPr>
              <p:cNvSpPr txBox="1"/>
              <p:nvPr/>
            </p:nvSpPr>
            <p:spPr>
              <a:xfrm>
                <a:off x="518160" y="2393961"/>
                <a:ext cx="6545580" cy="4093428"/>
              </a:xfrm>
              <a:prstGeom prst="rect">
                <a:avLst/>
              </a:prstGeom>
              <a:noFill/>
            </p:spPr>
            <p:txBody>
              <a:bodyPr wrap="square">
                <a:spAutoFit/>
              </a:bodyPr>
              <a:lstStyle/>
              <a:p>
                <a:r>
                  <a:rPr lang="cs-CZ" b="1" i="0" dirty="0">
                    <a:solidFill>
                      <a:srgbClr val="3F3F46"/>
                    </a:solidFill>
                    <a:effectLst/>
                    <a:latin typeface="Calibri" panose="020F0502020204030204" pitchFamily="34" charset="0"/>
                    <a:ea typeface="Calibri" panose="020F0502020204030204" pitchFamily="34" charset="0"/>
                    <a:cs typeface="Calibri" panose="020F0502020204030204" pitchFamily="34" charset="0"/>
                  </a:rPr>
                  <a:t>Hmotnost zemské atmosféry je asi 5,157 . 10</a:t>
                </a:r>
                <a:r>
                  <a:rPr lang="cs-CZ" b="1" i="0" baseline="30000" dirty="0">
                    <a:solidFill>
                      <a:srgbClr val="3F3F46"/>
                    </a:solidFill>
                    <a:effectLst/>
                    <a:latin typeface="Calibri" panose="020F0502020204030204" pitchFamily="34" charset="0"/>
                    <a:ea typeface="Calibri" panose="020F0502020204030204" pitchFamily="34" charset="0"/>
                    <a:cs typeface="Calibri" panose="020F0502020204030204" pitchFamily="34" charset="0"/>
                  </a:rPr>
                  <a:t>18</a:t>
                </a:r>
                <a:r>
                  <a:rPr lang="cs-CZ" b="1" i="0" dirty="0">
                    <a:solidFill>
                      <a:srgbClr val="3F3F46"/>
                    </a:solidFill>
                    <a:effectLst/>
                    <a:latin typeface="Calibri" panose="020F0502020204030204" pitchFamily="34" charset="0"/>
                    <a:ea typeface="Calibri" panose="020F0502020204030204" pitchFamily="34" charset="0"/>
                    <a:cs typeface="Calibri" panose="020F0502020204030204" pitchFamily="34" charset="0"/>
                  </a:rPr>
                  <a:t> kg, neboli zhruba jedna miliontina hmotnosti Země. </a:t>
                </a:r>
              </a:p>
              <a:p>
                <a:endParaRPr lang="cs-CZ" sz="800" b="1" i="0" dirty="0">
                  <a:solidFill>
                    <a:srgbClr val="3F3F46"/>
                  </a:solidFill>
                  <a:effectLst/>
                  <a:latin typeface="Calibri" panose="020F0502020204030204" pitchFamily="34" charset="0"/>
                  <a:ea typeface="Calibri" panose="020F0502020204030204" pitchFamily="34" charset="0"/>
                  <a:cs typeface="Calibri" panose="020F0502020204030204" pitchFamily="34" charset="0"/>
                </a:endParaRPr>
              </a:p>
              <a:p>
                <a:r>
                  <a:rPr lang="cs-CZ" b="0" i="0" dirty="0">
                    <a:solidFill>
                      <a:srgbClr val="3F3F46"/>
                    </a:solidFill>
                    <a:effectLst/>
                    <a:latin typeface="Calibri" panose="020F0502020204030204" pitchFamily="34" charset="0"/>
                    <a:ea typeface="Calibri" panose="020F0502020204030204" pitchFamily="34" charset="0"/>
                    <a:cs typeface="Calibri" panose="020F0502020204030204" pitchFamily="34" charset="0"/>
                  </a:rPr>
                  <a:t>Zemská atmosféra sahá od hladiny oceánu, pevniny nebo povrchu pokrytého ledem, směrem ven do vesmíru až do výšky několika tisíc kilometrů.</a:t>
                </a:r>
              </a:p>
              <a:p>
                <a:r>
                  <a:rPr lang="cs-CZ" dirty="0">
                    <a:solidFill>
                      <a:srgbClr val="3F3F46"/>
                    </a:solidFill>
                    <a:latin typeface="Calibri" panose="020F0502020204030204" pitchFamily="34" charset="0"/>
                    <a:ea typeface="Calibri" panose="020F0502020204030204" pitchFamily="34" charset="0"/>
                    <a:cs typeface="Calibri" panose="020F0502020204030204" pitchFamily="34" charset="0"/>
                  </a:rPr>
                  <a:t>Působením </a:t>
                </a:r>
                <a:r>
                  <a:rPr lang="cs-CZ" b="1" dirty="0">
                    <a:solidFill>
                      <a:srgbClr val="3F3F46"/>
                    </a:solidFill>
                    <a:latin typeface="Calibri" panose="020F0502020204030204" pitchFamily="34" charset="0"/>
                    <a:ea typeface="Calibri" panose="020F0502020204030204" pitchFamily="34" charset="0"/>
                    <a:cs typeface="Calibri" panose="020F0502020204030204" pitchFamily="34" charset="0"/>
                  </a:rPr>
                  <a:t>tíhové síly</a:t>
                </a:r>
                <a:r>
                  <a:rPr lang="cs-CZ" dirty="0">
                    <a:solidFill>
                      <a:srgbClr val="3F3F46"/>
                    </a:solidFill>
                    <a:latin typeface="Calibri" panose="020F0502020204030204" pitchFamily="34" charset="0"/>
                    <a:ea typeface="Calibri" panose="020F0502020204030204" pitchFamily="34" charset="0"/>
                    <a:cs typeface="Calibri" panose="020F0502020204030204" pitchFamily="34" charset="0"/>
                  </a:rPr>
                  <a:t> Země jsou všechny částice atmosféry stále přitahovány k povrchu Země, čímž je celá atmosféra poutána k Zemi a koná s ní otáčivý pohyb. Výsledkem tohoto působení je </a:t>
                </a:r>
                <a:r>
                  <a:rPr lang="cs-CZ" b="1" dirty="0">
                    <a:solidFill>
                      <a:srgbClr val="3F3F46"/>
                    </a:solidFill>
                    <a:latin typeface="Calibri" panose="020F0502020204030204" pitchFamily="34" charset="0"/>
                    <a:ea typeface="Calibri" panose="020F0502020204030204" pitchFamily="34" charset="0"/>
                    <a:cs typeface="Calibri" panose="020F0502020204030204" pitchFamily="34" charset="0"/>
                  </a:rPr>
                  <a:t>atmosférická tlaková síla </a:t>
                </a:r>
                <a14:m>
                  <m:oMath xmlns:m="http://schemas.openxmlformats.org/officeDocument/2006/math">
                    <m:sSub>
                      <m:sSubPr>
                        <m:ctrlPr>
                          <a:rPr lang="cs-CZ" b="1" i="1" smtClean="0">
                            <a:solidFill>
                              <a:srgbClr val="3F3F46"/>
                            </a:solidFill>
                            <a:latin typeface="Cambria Math" panose="02040503050406030204" pitchFamily="18" charset="0"/>
                            <a:ea typeface="Calibri" panose="020F0502020204030204" pitchFamily="34" charset="0"/>
                            <a:cs typeface="Calibri" panose="020F0502020204030204" pitchFamily="34" charset="0"/>
                          </a:rPr>
                        </m:ctrlPr>
                      </m:sSubPr>
                      <m:e>
                        <m:r>
                          <a:rPr lang="cs-CZ" b="1" i="1" smtClean="0">
                            <a:solidFill>
                              <a:srgbClr val="3F3F46"/>
                            </a:solidFill>
                            <a:latin typeface="Cambria Math" panose="02040503050406030204" pitchFamily="18" charset="0"/>
                            <a:ea typeface="Calibri" panose="020F0502020204030204" pitchFamily="34" charset="0"/>
                            <a:cs typeface="Calibri" panose="020F0502020204030204" pitchFamily="34" charset="0"/>
                          </a:rPr>
                          <m:t>𝑭</m:t>
                        </m:r>
                      </m:e>
                      <m:sub>
                        <m:r>
                          <a:rPr lang="cs-CZ" b="1" i="1" smtClean="0">
                            <a:solidFill>
                              <a:srgbClr val="3F3F46"/>
                            </a:solidFill>
                            <a:latin typeface="Cambria Math" panose="02040503050406030204" pitchFamily="18" charset="0"/>
                            <a:ea typeface="Calibri" panose="020F0502020204030204" pitchFamily="34" charset="0"/>
                            <a:cs typeface="Calibri" panose="020F0502020204030204" pitchFamily="34" charset="0"/>
                          </a:rPr>
                          <m:t>𝒂</m:t>
                        </m:r>
                      </m:sub>
                    </m:sSub>
                    <m:r>
                      <a:rPr lang="cs-CZ" b="0" i="1" smtClean="0">
                        <a:solidFill>
                          <a:srgbClr val="3F3F46"/>
                        </a:solidFill>
                        <a:latin typeface="Cambria Math" panose="02040503050406030204" pitchFamily="18" charset="0"/>
                        <a:ea typeface="Calibri" panose="020F0502020204030204" pitchFamily="34" charset="0"/>
                        <a:cs typeface="Calibri" panose="020F0502020204030204" pitchFamily="34" charset="0"/>
                      </a:rPr>
                      <m:t>.</m:t>
                    </m:r>
                  </m:oMath>
                </a14:m>
                <a:endParaRPr lang="cs-CZ" b="0" i="0" dirty="0">
                  <a:solidFill>
                    <a:srgbClr val="3F3F46"/>
                  </a:solidFill>
                  <a:effectLst/>
                  <a:latin typeface="Calibri" panose="020F0502020204030204" pitchFamily="34" charset="0"/>
                  <a:ea typeface="Calibri" panose="020F0502020204030204" pitchFamily="34" charset="0"/>
                  <a:cs typeface="Calibri" panose="020F0502020204030204" pitchFamily="34" charset="0"/>
                </a:endParaRPr>
              </a:p>
              <a:p>
                <a:r>
                  <a:rPr lang="cs-CZ" b="0" i="0" dirty="0">
                    <a:solidFill>
                      <a:srgbClr val="3F3F46"/>
                    </a:solidFill>
                    <a:effectLst/>
                    <a:latin typeface="Calibri" panose="020F0502020204030204" pitchFamily="34" charset="0"/>
                    <a:ea typeface="Calibri" panose="020F0502020204030204" pitchFamily="34" charset="0"/>
                    <a:cs typeface="Calibri" panose="020F0502020204030204" pitchFamily="34" charset="0"/>
                  </a:rPr>
                  <a:t>Hustota atmosféry je největší blízko povrchu a směrem vzhůru hustota klesá. To je dáno tím, že na spodní vrstvu atmosféry působí svou vahou vrstva horní a protože plyn je látka stlačitelná, molekuly plynu tvořících atmosféru jsou v nižších vrstvách blíže u sebe, tedy mají větší hustotu. </a:t>
                </a:r>
              </a:p>
            </p:txBody>
          </p:sp>
        </mc:Choice>
        <mc:Fallback xmlns="">
          <p:sp>
            <p:nvSpPr>
              <p:cNvPr id="8" name="TextovéPole 7">
                <a:extLst>
                  <a:ext uri="{FF2B5EF4-FFF2-40B4-BE49-F238E27FC236}">
                    <a16:creationId xmlns:a16="http://schemas.microsoft.com/office/drawing/2014/main" id="{981545BD-A5D7-D7BF-9760-C7B4A887F527}"/>
                  </a:ext>
                </a:extLst>
              </p:cNvPr>
              <p:cNvSpPr txBox="1">
                <a:spLocks noRot="1" noChangeAspect="1" noMove="1" noResize="1" noEditPoints="1" noAdjustHandles="1" noChangeArrowheads="1" noChangeShapeType="1" noTextEdit="1"/>
              </p:cNvSpPr>
              <p:nvPr/>
            </p:nvSpPr>
            <p:spPr>
              <a:xfrm>
                <a:off x="518160" y="2393961"/>
                <a:ext cx="6545580" cy="4093428"/>
              </a:xfrm>
              <a:prstGeom prst="rect">
                <a:avLst/>
              </a:prstGeom>
              <a:blipFill>
                <a:blip r:embed="rId2"/>
                <a:stretch>
                  <a:fillRect l="-745" t="-894" r="-466" b="-1490"/>
                </a:stretch>
              </a:blipFill>
            </p:spPr>
            <p:txBody>
              <a:bodyPr/>
              <a:lstStyle/>
              <a:p>
                <a:r>
                  <a:rPr lang="cs-CZ">
                    <a:noFill/>
                  </a:rPr>
                  <a:t> </a:t>
                </a:r>
              </a:p>
            </p:txBody>
          </p:sp>
        </mc:Fallback>
      </mc:AlternateContent>
      <p:pic>
        <p:nvPicPr>
          <p:cNvPr id="3" name="Obrázek 2">
            <a:extLst>
              <a:ext uri="{FF2B5EF4-FFF2-40B4-BE49-F238E27FC236}">
                <a16:creationId xmlns:a16="http://schemas.microsoft.com/office/drawing/2014/main" id="{13371297-F9F6-EC7D-BDA0-3E6DD9C096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9720" y="262890"/>
            <a:ext cx="4610100" cy="6381750"/>
          </a:xfrm>
          <a:prstGeom prst="rect">
            <a:avLst/>
          </a:prstGeom>
        </p:spPr>
      </p:pic>
    </p:spTree>
    <p:extLst>
      <p:ext uri="{BB962C8B-B14F-4D97-AF65-F5344CB8AC3E}">
        <p14:creationId xmlns:p14="http://schemas.microsoft.com/office/powerpoint/2010/main" val="9108143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218D2C3-6165-57A6-E75F-3DAE3259B232}"/>
              </a:ext>
            </a:extLst>
          </p:cNvPr>
          <p:cNvSpPr>
            <a:spLocks noChangeArrowheads="1"/>
          </p:cNvSpPr>
          <p:nvPr/>
        </p:nvSpPr>
        <p:spPr bwMode="auto">
          <a:xfrm>
            <a:off x="476738" y="1332690"/>
            <a:ext cx="8260862" cy="457239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53920" tIns="31740" rIns="0" bIns="1587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rgbClr val="202122"/>
                </a:solidFill>
                <a:effectLst/>
                <a:latin typeface="Arial" panose="020B0604020202020204" pitchFamily="34" charset="0"/>
              </a:rPr>
              <a:t>Teplota a složení zemské atmosféry se liší podle nadmořské výšky; konkrétní úměra mezi výškou a teplotou se však rovněž mění s výškou. Podle tohoto vztahu tedy dělíme zemskou atmosféru na tyto vrstvy (uváděné výšky jsou přibližné – závisí na dalších fyzikálních parametrech):</a:t>
            </a:r>
            <a:endParaRPr kumimoji="0" lang="cs-CZ" altLang="cs-CZ" sz="1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rgbClr val="3366CC"/>
                </a:solidFill>
                <a:effectLst/>
                <a:latin typeface="Arial" panose="020B0604020202020204" pitchFamily="34" charset="0"/>
                <a:hlinkClick r:id="rId2" tooltip="Troposféra"/>
              </a:rPr>
              <a:t>Troposféra</a:t>
            </a:r>
            <a:endParaRPr kumimoji="0" lang="cs-CZ" altLang="cs-CZ" sz="1400" b="1" i="0" u="none" strike="noStrike" cap="none" normalizeH="0" baseline="0" dirty="0">
              <a:ln>
                <a:noFill/>
              </a:ln>
              <a:solidFill>
                <a:srgbClr val="202122"/>
              </a:solidFill>
              <a:effectLst/>
              <a:latin typeface="Arial"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rgbClr val="202122"/>
                </a:solidFill>
                <a:effectLst/>
                <a:latin typeface="Arial" panose="020B0604020202020204" pitchFamily="34" charset="0"/>
              </a:rPr>
              <a:t>Název pochází z řeckého slova „</a:t>
            </a:r>
            <a:r>
              <a:rPr kumimoji="0" lang="cs-CZ" altLang="cs-CZ" sz="1400" b="0" i="0" u="none" strike="noStrike" cap="none" normalizeH="0" baseline="0" dirty="0" err="1">
                <a:ln>
                  <a:noFill/>
                </a:ln>
                <a:solidFill>
                  <a:srgbClr val="202122"/>
                </a:solidFill>
                <a:effectLst/>
                <a:latin typeface="Arial" panose="020B0604020202020204" pitchFamily="34" charset="0"/>
              </a:rPr>
              <a:t>tropos</a:t>
            </a:r>
            <a:r>
              <a:rPr kumimoji="0" lang="cs-CZ" altLang="cs-CZ" sz="1400" b="0" i="0" u="none" strike="noStrike" cap="none" normalizeH="0" baseline="0" dirty="0">
                <a:ln>
                  <a:noFill/>
                </a:ln>
                <a:solidFill>
                  <a:srgbClr val="202122"/>
                </a:solidFill>
                <a:effectLst/>
                <a:latin typeface="Arial" panose="020B0604020202020204" pitchFamily="34" charset="0"/>
              </a:rPr>
              <a:t>“ – mísit. Troposféra sahá od povrchu země až do 7 km v polárních oblastech a 18 km okolo rovníku a je tedy nejnižší vrstvou atmosféry vůbec. Teplota troposféry klesá s rostoucí nadmořskou výškou.</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3" tooltip="Stratosféra"/>
              </a:rPr>
              <a:t>Stratosféra</a:t>
            </a:r>
            <a:endParaRPr kumimoji="0" lang="cs-CZ" altLang="cs-CZ" sz="1400" b="1" i="0" u="none" strike="noStrike" cap="none" normalizeH="0" baseline="0" dirty="0">
              <a:ln>
                <a:noFill/>
              </a:ln>
              <a:solidFill>
                <a:srgbClr val="202122"/>
              </a:solidFill>
              <a:effectLst/>
              <a:latin typeface="Arial" panose="020B0604020202020204" pitchFamily="34" charset="0"/>
              <a:cs typeface="Arial"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Sahá od konce troposféry do výšky 60 km. Teplota zde vzrůstá s nadmořskou výškou.</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4" tooltip="Mezosféra"/>
              </a:rPr>
              <a:t>Mezosféra</a:t>
            </a:r>
            <a:endParaRPr kumimoji="0" lang="cs-CZ" altLang="cs-CZ" sz="1400" b="1" i="0" u="none" strike="noStrike" cap="none" normalizeH="0" baseline="0" dirty="0">
              <a:ln>
                <a:noFill/>
              </a:ln>
              <a:solidFill>
                <a:srgbClr val="202122"/>
              </a:solidFill>
              <a:effectLst/>
              <a:latin typeface="Arial" panose="020B0604020202020204" pitchFamily="34" charset="0"/>
              <a:cs typeface="Arial"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Sahá od konce stratosféry do 80 až 85 km; teplota s nadmořskou výškou klesá.</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5" tooltip="Termosféra"/>
              </a:rPr>
              <a:t>Termosféra</a:t>
            </a:r>
            <a:endParaRPr kumimoji="0" lang="cs-CZ" altLang="cs-CZ" sz="1400" b="1" i="0" u="none" strike="noStrike" cap="none" normalizeH="0" baseline="0" dirty="0">
              <a:ln>
                <a:noFill/>
              </a:ln>
              <a:solidFill>
                <a:srgbClr val="202122"/>
              </a:solidFill>
              <a:effectLst/>
              <a:latin typeface="Arial" panose="020B0604020202020204" pitchFamily="34" charset="0"/>
              <a:cs typeface="Arial"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Sahá od konce mezosféry do vzdálenosti cca 640 km od povrchu. Teplota v ní stoupá s nadmořskou výškou.</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1"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6" tooltip="Exosféra"/>
              </a:rPr>
              <a:t>Exosféra</a:t>
            </a:r>
            <a:endParaRPr kumimoji="0" lang="cs-CZ" altLang="cs-CZ" sz="1400" b="1" i="0" u="none" strike="noStrike" cap="none" normalizeH="0" baseline="0" dirty="0">
              <a:ln>
                <a:noFill/>
              </a:ln>
              <a:solidFill>
                <a:srgbClr val="202122"/>
              </a:solidFill>
              <a:effectLst/>
              <a:latin typeface="Arial" panose="020B0604020202020204" pitchFamily="34" charset="0"/>
              <a:cs typeface="Arial" panose="020B0604020202020204" pitchFamily="34" charset="0"/>
            </a:endParaRPr>
          </a:p>
          <a:p>
            <a:pPr marL="457200" marR="0" lvl="1" indent="-45720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Sahá od konce termosféry (v závislosti na sluneční aktivitě od 500 do 1000 km) do takové vzdálenosti, kde ještě převažuje gravitační působení Země. Teplota je téměř konstantní. Horní hranice může být definována jako vzdálenost, ve které vliv slunečního záření na atomární vodík převáží nad gravitačním působením Země, což je v polovině vzdálenosti k Měsíci (190 000 km). Exosféra pozorovaná z kosmu jako </a:t>
            </a:r>
            <a:r>
              <a:rPr kumimoji="0" lang="cs-CZ" altLang="cs-CZ" sz="1400" b="0" i="0" u="none" strike="noStrike" cap="none" normalizeH="0" baseline="0" dirty="0" err="1">
                <a:ln>
                  <a:noFill/>
                </a:ln>
                <a:solidFill>
                  <a:srgbClr val="202122"/>
                </a:solidFill>
                <a:effectLst/>
                <a:latin typeface="Arial" panose="020B0604020202020204" pitchFamily="34" charset="0"/>
                <a:cs typeface="Arial" panose="020B0604020202020204" pitchFamily="34" charset="0"/>
              </a:rPr>
              <a:t>geokoróna</a:t>
            </a: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je viditelná do vzdálenosti minimálně 10 000 km.</a:t>
            </a:r>
          </a:p>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Hranice mezi těmito vrstvami jsou nazývány </a:t>
            </a:r>
            <a:r>
              <a:rPr kumimoji="0" lang="cs-CZ" altLang="cs-CZ" sz="1400" b="0"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7" tooltip="Tropopauza"/>
              </a:rPr>
              <a:t>tropopauza</a:t>
            </a: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a:t>
            </a:r>
            <a:r>
              <a:rPr kumimoji="0" lang="cs-CZ" altLang="cs-CZ" sz="1400" b="0"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8" tooltip="Stratopauza"/>
              </a:rPr>
              <a:t>stratopauza</a:t>
            </a: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a:t>
            </a:r>
            <a:r>
              <a:rPr kumimoji="0" lang="cs-CZ" altLang="cs-CZ" sz="1400" b="0" i="0" u="none" strike="noStrike" cap="none" normalizeH="0" baseline="0" dirty="0">
                <a:ln>
                  <a:noFill/>
                </a:ln>
                <a:solidFill>
                  <a:srgbClr val="3366CC"/>
                </a:solidFill>
                <a:effectLst/>
                <a:latin typeface="Arial" panose="020B0604020202020204" pitchFamily="34" charset="0"/>
                <a:cs typeface="Arial" panose="020B0604020202020204" pitchFamily="34" charset="0"/>
                <a:hlinkClick r:id="rId9" tooltip="Mezopauza"/>
              </a:rPr>
              <a:t>mezopauza</a:t>
            </a: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 a </a:t>
            </a:r>
            <a:r>
              <a:rPr kumimoji="0" lang="cs-CZ" altLang="cs-CZ" sz="1400" b="0" i="0" u="none" strike="noStrike" cap="none" normalizeH="0" baseline="0" dirty="0" err="1">
                <a:ln>
                  <a:noFill/>
                </a:ln>
                <a:solidFill>
                  <a:srgbClr val="3366CC"/>
                </a:solidFill>
                <a:effectLst/>
                <a:latin typeface="Arial" panose="020B0604020202020204" pitchFamily="34" charset="0"/>
                <a:cs typeface="Arial" panose="020B0604020202020204" pitchFamily="34" charset="0"/>
                <a:hlinkClick r:id="rId10" tooltip="Termopauza"/>
              </a:rPr>
              <a:t>termopauza</a:t>
            </a:r>
            <a:r>
              <a:rPr kumimoji="0" lang="cs-CZ" altLang="cs-CZ" sz="1400" b="0" i="0" u="none" strike="noStrike" cap="none" normalizeH="0" baseline="0" dirty="0">
                <a:ln>
                  <a:noFill/>
                </a:ln>
                <a:solidFill>
                  <a:srgbClr val="202122"/>
                </a:solidFill>
                <a:effectLst/>
                <a:latin typeface="Arial" panose="020B0604020202020204" pitchFamily="34" charset="0"/>
                <a:cs typeface="Arial" panose="020B0604020202020204" pitchFamily="34" charset="0"/>
              </a:rPr>
              <a:t>.</a:t>
            </a:r>
            <a:endParaRPr kumimoji="0" lang="cs-CZ" altLang="cs-CZ" sz="1400" b="0" i="0" u="none" strike="noStrike" cap="none" normalizeH="0" baseline="0" dirty="0">
              <a:ln>
                <a:noFill/>
              </a:ln>
              <a:solidFill>
                <a:schemeClr val="tx1"/>
              </a:solidFill>
              <a:effectLst/>
              <a:latin typeface="Arial" panose="020B0604020202020204" pitchFamily="34" charset="0"/>
            </a:endParaRPr>
          </a:p>
        </p:txBody>
      </p:sp>
      <p:pic>
        <p:nvPicPr>
          <p:cNvPr id="1028" name="Picture 4" descr="undefined">
            <a:extLst>
              <a:ext uri="{FF2B5EF4-FFF2-40B4-BE49-F238E27FC236}">
                <a16:creationId xmlns:a16="http://schemas.microsoft.com/office/drawing/2014/main" id="{260CABDA-C9FE-8462-28D0-945419BCE8C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372600" y="134573"/>
            <a:ext cx="1396999" cy="6635277"/>
          </a:xfrm>
          <a:prstGeom prst="rect">
            <a:avLst/>
          </a:prstGeom>
          <a:noFill/>
          <a:extLst>
            <a:ext uri="{909E8E84-426E-40DD-AFC4-6F175D3DCCD1}">
              <a14:hiddenFill xmlns:a14="http://schemas.microsoft.com/office/drawing/2010/main">
                <a:solidFill>
                  <a:srgbClr val="FFFFFF"/>
                </a:solidFill>
              </a14:hiddenFill>
            </a:ext>
          </a:extLst>
        </p:spPr>
      </p:pic>
      <p:sp>
        <p:nvSpPr>
          <p:cNvPr id="3" name="TextovéPole 2">
            <a:extLst>
              <a:ext uri="{FF2B5EF4-FFF2-40B4-BE49-F238E27FC236}">
                <a16:creationId xmlns:a16="http://schemas.microsoft.com/office/drawing/2014/main" id="{2F22E998-F558-C124-498B-E76D518CA264}"/>
              </a:ext>
            </a:extLst>
          </p:cNvPr>
          <p:cNvSpPr txBox="1"/>
          <p:nvPr/>
        </p:nvSpPr>
        <p:spPr>
          <a:xfrm>
            <a:off x="476738" y="660597"/>
            <a:ext cx="2836984" cy="369332"/>
          </a:xfrm>
          <a:prstGeom prst="rect">
            <a:avLst/>
          </a:prstGeom>
          <a:noFill/>
        </p:spPr>
        <p:txBody>
          <a:bodyPr wrap="square" rtlCol="0">
            <a:spAutoFit/>
          </a:bodyPr>
          <a:lstStyle/>
          <a:p>
            <a:r>
              <a:rPr lang="cs-CZ" b="1" dirty="0"/>
              <a:t>Vrstvy zemské atmosféry</a:t>
            </a:r>
          </a:p>
        </p:txBody>
      </p:sp>
    </p:spTree>
    <p:extLst>
      <p:ext uri="{BB962C8B-B14F-4D97-AF65-F5344CB8AC3E}">
        <p14:creationId xmlns:p14="http://schemas.microsoft.com/office/powerpoint/2010/main" val="38542573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404E842B-0AB5-7B73-F1D9-9EB784D44306}"/>
                  </a:ext>
                </a:extLst>
              </p:cNvPr>
              <p:cNvSpPr txBox="1"/>
              <p:nvPr/>
            </p:nvSpPr>
            <p:spPr>
              <a:xfrm>
                <a:off x="518160" y="251460"/>
                <a:ext cx="5577840" cy="400110"/>
              </a:xfrm>
              <a:prstGeom prst="rect">
                <a:avLst/>
              </a:prstGeom>
              <a:noFill/>
            </p:spPr>
            <p:txBody>
              <a:bodyPr wrap="square" rtlCol="0">
                <a:spAutoFit/>
              </a:bodyPr>
              <a:lstStyle/>
              <a:p>
                <a:r>
                  <a:rPr lang="cs-CZ" sz="2000" b="1" dirty="0"/>
                  <a:t>Atmosférická tlaková síla </a:t>
                </a:r>
                <a14:m>
                  <m:oMath xmlns:m="http://schemas.openxmlformats.org/officeDocument/2006/math">
                    <m:sSub>
                      <m:sSubPr>
                        <m:ctrlPr>
                          <a:rPr lang="cs-CZ" sz="2000" b="1" i="1" smtClean="0">
                            <a:latin typeface="Cambria Math" panose="02040503050406030204" pitchFamily="18" charset="0"/>
                          </a:rPr>
                        </m:ctrlPr>
                      </m:sSubPr>
                      <m:e>
                        <m:r>
                          <a:rPr lang="cs-CZ" sz="2000" b="0" i="1" smtClean="0">
                            <a:latin typeface="Cambria Math" panose="02040503050406030204" pitchFamily="18" charset="0"/>
                          </a:rPr>
                          <m:t>𝐹</m:t>
                        </m:r>
                      </m:e>
                      <m:sub>
                        <m:r>
                          <a:rPr lang="cs-CZ" sz="2000" b="1" i="1" smtClean="0">
                            <a:latin typeface="Cambria Math" panose="02040503050406030204" pitchFamily="18" charset="0"/>
                          </a:rPr>
                          <m:t>𝒂</m:t>
                        </m:r>
                      </m:sub>
                    </m:sSub>
                  </m:oMath>
                </a14:m>
                <a:r>
                  <a:rPr lang="cs-CZ" sz="2000" b="1" dirty="0"/>
                  <a:t> a atmosférický tlak </a:t>
                </a:r>
                <a14:m>
                  <m:oMath xmlns:m="http://schemas.openxmlformats.org/officeDocument/2006/math">
                    <m:sSub>
                      <m:sSubPr>
                        <m:ctrlPr>
                          <a:rPr lang="cs-CZ" sz="2000" b="1" i="1" smtClean="0">
                            <a:latin typeface="Cambria Math" panose="02040503050406030204" pitchFamily="18" charset="0"/>
                          </a:rPr>
                        </m:ctrlPr>
                      </m:sSubPr>
                      <m:e>
                        <m:r>
                          <a:rPr lang="cs-CZ" sz="2000" b="1" i="1" smtClean="0">
                            <a:latin typeface="Cambria Math" panose="02040503050406030204" pitchFamily="18" charset="0"/>
                          </a:rPr>
                          <m:t>𝒑</m:t>
                        </m:r>
                      </m:e>
                      <m:sub>
                        <m:r>
                          <a:rPr lang="cs-CZ" sz="2000" b="1" i="1" smtClean="0">
                            <a:latin typeface="Cambria Math" panose="02040503050406030204" pitchFamily="18" charset="0"/>
                          </a:rPr>
                          <m:t>𝒂</m:t>
                        </m:r>
                      </m:sub>
                    </m:sSub>
                  </m:oMath>
                </a14:m>
                <a:endParaRPr lang="cs-CZ" sz="2000" b="1" dirty="0"/>
              </a:p>
            </p:txBody>
          </p:sp>
        </mc:Choice>
        <mc:Fallback xmlns="">
          <p:sp>
            <p:nvSpPr>
              <p:cNvPr id="3" name="TextovéPole 2">
                <a:extLst>
                  <a:ext uri="{FF2B5EF4-FFF2-40B4-BE49-F238E27FC236}">
                    <a16:creationId xmlns:a16="http://schemas.microsoft.com/office/drawing/2014/main" id="{404E842B-0AB5-7B73-F1D9-9EB784D44306}"/>
                  </a:ext>
                </a:extLst>
              </p:cNvPr>
              <p:cNvSpPr txBox="1">
                <a:spLocks noRot="1" noChangeAspect="1" noMove="1" noResize="1" noEditPoints="1" noAdjustHandles="1" noChangeArrowheads="1" noChangeShapeType="1" noTextEdit="1"/>
              </p:cNvSpPr>
              <p:nvPr/>
            </p:nvSpPr>
            <p:spPr>
              <a:xfrm>
                <a:off x="518160" y="251460"/>
                <a:ext cx="5577840" cy="400110"/>
              </a:xfrm>
              <a:prstGeom prst="rect">
                <a:avLst/>
              </a:prstGeom>
              <a:blipFill>
                <a:blip r:embed="rId2"/>
                <a:stretch>
                  <a:fillRect l="-1093" t="-7576" b="-25758"/>
                </a:stretch>
              </a:blipFill>
            </p:spPr>
            <p:txBody>
              <a:bodyPr/>
              <a:lstStyle/>
              <a:p>
                <a:r>
                  <a:rPr lang="cs-CZ">
                    <a:noFill/>
                  </a:rPr>
                  <a:t> </a:t>
                </a:r>
              </a:p>
            </p:txBody>
          </p:sp>
        </mc:Fallback>
      </mc:AlternateContent>
      <p:pic>
        <p:nvPicPr>
          <p:cNvPr id="2050" name="Picture 2">
            <a:extLst>
              <a:ext uri="{FF2B5EF4-FFF2-40B4-BE49-F238E27FC236}">
                <a16:creationId xmlns:a16="http://schemas.microsoft.com/office/drawing/2014/main" id="{F21CD6E0-D9C5-7FF4-1411-8EE1DEBC6C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8394" y="1436243"/>
            <a:ext cx="3362325" cy="4562475"/>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C806EA49-D50E-CE12-2C35-750D0DE8F773}"/>
                  </a:ext>
                </a:extLst>
              </p:cNvPr>
              <p:cNvSpPr txBox="1"/>
              <p:nvPr/>
            </p:nvSpPr>
            <p:spPr>
              <a:xfrm>
                <a:off x="625231" y="2998734"/>
                <a:ext cx="7276123" cy="2034403"/>
              </a:xfrm>
              <a:prstGeom prst="rect">
                <a:avLst/>
              </a:prstGeom>
              <a:noFill/>
            </p:spPr>
            <p:txBody>
              <a:bodyPr wrap="square" rtlCol="0">
                <a:spAutoFit/>
              </a:bodyPr>
              <a:lstStyle/>
              <a:p>
                <a:r>
                  <a:rPr lang="cs-CZ" dirty="0"/>
                  <a:t>Atmosférický tlak se zmenšuje s nadmořskou výškou místa na povrchu Země. Měřením bylo zjištěno, že při výstupu o 100 m se zmenší přibližně o 13 hPa. Kromě toho, se atmosférický tlak mění i na témže místě v závislosti na povětrnostní situaci. Proto údaje o jeho změnách jsou podkladem pro předpovědi počasí.</a:t>
                </a:r>
              </a:p>
              <a:p>
                <a:r>
                  <a:rPr lang="cs-CZ" dirty="0"/>
                  <a:t>Pro meteorologické účely byl stanoven </a:t>
                </a:r>
                <a:r>
                  <a:rPr lang="cs-CZ" b="1" dirty="0"/>
                  <a:t>normální atmosférický tlak</a:t>
                </a:r>
                <a:endParaRPr lang="cs-CZ"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𝑛</m:t>
                          </m:r>
                        </m:sub>
                      </m:sSub>
                      <m:r>
                        <a:rPr lang="cs-CZ" b="0" i="1" smtClean="0">
                          <a:latin typeface="Cambria Math" panose="02040503050406030204" pitchFamily="18" charset="0"/>
                        </a:rPr>
                        <m:t>=1,01325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5</m:t>
                          </m:r>
                        </m:sup>
                      </m:sSup>
                      <m:r>
                        <m:rPr>
                          <m:sty m:val="p"/>
                        </m:rPr>
                        <a:rPr lang="cs-CZ" b="0" i="0" smtClean="0">
                          <a:latin typeface="Cambria Math" panose="02040503050406030204" pitchFamily="18" charset="0"/>
                        </a:rPr>
                        <m:t>Pa</m:t>
                      </m:r>
                      <m:r>
                        <a:rPr lang="cs-CZ" b="0" i="0" smtClean="0">
                          <a:latin typeface="Cambria Math" panose="02040503050406030204" pitchFamily="18" charset="0"/>
                        </a:rPr>
                        <m:t>=1013,25 </m:t>
                      </m:r>
                      <m:r>
                        <m:rPr>
                          <m:sty m:val="p"/>
                        </m:rPr>
                        <a:rPr lang="cs-CZ" b="0" i="0" smtClean="0">
                          <a:latin typeface="Cambria Math" panose="02040503050406030204" pitchFamily="18" charset="0"/>
                        </a:rPr>
                        <m:t>hPa</m:t>
                      </m:r>
                    </m:oMath>
                  </m:oMathPara>
                </a14:m>
                <a:endParaRPr lang="cs-CZ" dirty="0"/>
              </a:p>
            </p:txBody>
          </p:sp>
        </mc:Choice>
        <mc:Fallback xmlns="">
          <p:sp>
            <p:nvSpPr>
              <p:cNvPr id="4" name="TextovéPole 3">
                <a:extLst>
                  <a:ext uri="{FF2B5EF4-FFF2-40B4-BE49-F238E27FC236}">
                    <a16:creationId xmlns:a16="http://schemas.microsoft.com/office/drawing/2014/main" id="{C806EA49-D50E-CE12-2C35-750D0DE8F773}"/>
                  </a:ext>
                </a:extLst>
              </p:cNvPr>
              <p:cNvSpPr txBox="1">
                <a:spLocks noRot="1" noChangeAspect="1" noMove="1" noResize="1" noEditPoints="1" noAdjustHandles="1" noChangeArrowheads="1" noChangeShapeType="1" noTextEdit="1"/>
              </p:cNvSpPr>
              <p:nvPr/>
            </p:nvSpPr>
            <p:spPr>
              <a:xfrm>
                <a:off x="625231" y="2998734"/>
                <a:ext cx="7276123" cy="2034403"/>
              </a:xfrm>
              <a:prstGeom prst="rect">
                <a:avLst/>
              </a:prstGeom>
              <a:blipFill>
                <a:blip r:embed="rId4"/>
                <a:stretch>
                  <a:fillRect l="-754" t="-1796" b="-299"/>
                </a:stretch>
              </a:blipFill>
            </p:spPr>
            <p:txBody>
              <a:bodyPr/>
              <a:lstStyle/>
              <a:p>
                <a:r>
                  <a:rPr lang="cs-CZ">
                    <a:noFill/>
                  </a:rPr>
                  <a:t> </a:t>
                </a:r>
              </a:p>
            </p:txBody>
          </p:sp>
        </mc:Fallback>
      </mc:AlternateContent>
      <p:sp>
        <p:nvSpPr>
          <p:cNvPr id="5" name="TextovéPole 4">
            <a:extLst>
              <a:ext uri="{FF2B5EF4-FFF2-40B4-BE49-F238E27FC236}">
                <a16:creationId xmlns:a16="http://schemas.microsoft.com/office/drawing/2014/main" id="{9F23460A-BDEE-53C9-AA43-CD5E68C51AF2}"/>
              </a:ext>
            </a:extLst>
          </p:cNvPr>
          <p:cNvSpPr txBox="1"/>
          <p:nvPr/>
        </p:nvSpPr>
        <p:spPr>
          <a:xfrm>
            <a:off x="681281" y="5528637"/>
            <a:ext cx="7104185" cy="430887"/>
          </a:xfrm>
          <a:prstGeom prst="rect">
            <a:avLst/>
          </a:prstGeom>
          <a:noFill/>
        </p:spPr>
        <p:txBody>
          <a:bodyPr wrap="square" rtlCol="0">
            <a:spAutoFit/>
          </a:bodyPr>
          <a:lstStyle/>
          <a:p>
            <a:r>
              <a:rPr lang="cs-CZ" sz="1100" dirty="0"/>
              <a:t>Atmosférický tlak však můžeme změřit. Základem pro měření atmosférického tlaku se stal pokus, který navrhl již v roce 1643 italský fyzik EVANGELISTA TORRICELLI (1608 – 1647)</a:t>
            </a:r>
          </a:p>
        </p:txBody>
      </p: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D086AA00-111F-A11A-EBB9-B69D493DB33E}"/>
                  </a:ext>
                </a:extLst>
              </p:cNvPr>
              <p:cNvSpPr txBox="1"/>
              <p:nvPr/>
            </p:nvSpPr>
            <p:spPr>
              <a:xfrm>
                <a:off x="625231" y="667201"/>
                <a:ext cx="11160369" cy="646331"/>
              </a:xfrm>
              <a:prstGeom prst="rect">
                <a:avLst/>
              </a:prstGeom>
              <a:noFill/>
            </p:spPr>
            <p:txBody>
              <a:bodyPr wrap="square" rtlCol="0">
                <a:spAutoFit/>
              </a:bodyPr>
              <a:lstStyle/>
              <a:p>
                <a:r>
                  <a:rPr lang="cs-CZ" dirty="0"/>
                  <a:t>Působením tíhové síly jsou všechny hmotné částice přitahovány k povrchu Země, tedy i částice vzduchu. Tím je celá atmosféra poutána k Zemi a koná s ní otáčivý pohyb. Výsledkem tohoto působení je </a:t>
                </a:r>
                <a:r>
                  <a:rPr lang="cs-CZ" b="1" dirty="0"/>
                  <a:t>atmosférická tlaková síla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𝑭</m:t>
                        </m:r>
                      </m:e>
                      <m:sub>
                        <m:r>
                          <a:rPr lang="cs-CZ" b="1" i="1" smtClean="0">
                            <a:latin typeface="Cambria Math" panose="02040503050406030204" pitchFamily="18" charset="0"/>
                          </a:rPr>
                          <m:t>𝒂</m:t>
                        </m:r>
                      </m:sub>
                    </m:sSub>
                  </m:oMath>
                </a14:m>
                <a:r>
                  <a:rPr lang="cs-CZ" dirty="0"/>
                  <a:t>.</a:t>
                </a:r>
              </a:p>
            </p:txBody>
          </p:sp>
        </mc:Choice>
        <mc:Fallback xmlns="">
          <p:sp>
            <p:nvSpPr>
              <p:cNvPr id="6" name="TextovéPole 5">
                <a:extLst>
                  <a:ext uri="{FF2B5EF4-FFF2-40B4-BE49-F238E27FC236}">
                    <a16:creationId xmlns:a16="http://schemas.microsoft.com/office/drawing/2014/main" id="{D086AA00-111F-A11A-EBB9-B69D493DB33E}"/>
                  </a:ext>
                </a:extLst>
              </p:cNvPr>
              <p:cNvSpPr txBox="1">
                <a:spLocks noRot="1" noChangeAspect="1" noMove="1" noResize="1" noEditPoints="1" noAdjustHandles="1" noChangeArrowheads="1" noChangeShapeType="1" noTextEdit="1"/>
              </p:cNvSpPr>
              <p:nvPr/>
            </p:nvSpPr>
            <p:spPr>
              <a:xfrm>
                <a:off x="625231" y="667201"/>
                <a:ext cx="11160369" cy="646331"/>
              </a:xfrm>
              <a:prstGeom prst="rect">
                <a:avLst/>
              </a:prstGeom>
              <a:blipFill>
                <a:blip r:embed="rId5"/>
                <a:stretch>
                  <a:fillRect l="-492" t="-4717" b="-14151"/>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162D834C-C050-9077-8653-D161AE381BE4}"/>
                  </a:ext>
                </a:extLst>
              </p:cNvPr>
              <p:cNvSpPr txBox="1"/>
              <p:nvPr/>
            </p:nvSpPr>
            <p:spPr>
              <a:xfrm>
                <a:off x="625231" y="1329363"/>
                <a:ext cx="7104185" cy="1754326"/>
              </a:xfrm>
              <a:prstGeom prst="rect">
                <a:avLst/>
              </a:prstGeom>
              <a:noFill/>
            </p:spPr>
            <p:txBody>
              <a:bodyPr wrap="square" rtlCol="0">
                <a:spAutoFit/>
              </a:bodyPr>
              <a:lstStyle/>
              <a:p>
                <a:r>
                  <a:rPr lang="cs-CZ" dirty="0"/>
                  <a:t>Tlak vyvolaný atmosférickou tlakovou silou se nazývá </a:t>
                </a:r>
                <a:r>
                  <a:rPr lang="cs-CZ" b="1" dirty="0"/>
                  <a:t>atmosférický tlak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sub>
                    </m:sSub>
                    <m:r>
                      <a:rPr lang="cs-CZ" b="0" i="1" smtClean="0">
                        <a:latin typeface="Cambria Math" panose="02040503050406030204" pitchFamily="18" charset="0"/>
                      </a:rPr>
                      <m:t>.</m:t>
                    </m:r>
                  </m:oMath>
                </a14:m>
                <a:endParaRPr lang="cs-CZ" dirty="0"/>
              </a:p>
              <a:p>
                <a:r>
                  <a:rPr lang="cs-CZ" dirty="0"/>
                  <a:t>Atmosférický tlak je obdobou hydrostatického tlaku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h</m:t>
                        </m:r>
                      </m:sub>
                    </m:sSub>
                  </m:oMath>
                </a14:m>
                <a:r>
                  <a:rPr lang="cs-CZ" dirty="0"/>
                  <a:t> v kapalině. Atmosférický tlak však nelze vypočítat ze vztahu </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h</m:t>
                          </m:r>
                        </m:sub>
                      </m:sSub>
                      <m:r>
                        <a:rPr lang="cs-CZ" b="0" i="1" smtClean="0">
                          <a:latin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𝜌</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h</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𝑔</m:t>
                      </m:r>
                    </m:oMath>
                  </m:oMathPara>
                </a14:m>
                <a:endParaRPr lang="cs-CZ" dirty="0"/>
              </a:p>
              <a:p>
                <a:r>
                  <a:rPr lang="cs-CZ" dirty="0"/>
                  <a:t>Protože hustota vzduchu </a:t>
                </a:r>
                <a14:m>
                  <m:oMath xmlns:m="http://schemas.openxmlformats.org/officeDocument/2006/math">
                    <m:r>
                      <a:rPr lang="cs-CZ" i="1" smtClean="0">
                        <a:latin typeface="Cambria Math" panose="02040503050406030204" pitchFamily="18" charset="0"/>
                        <a:ea typeface="Cambria Math" panose="02040503050406030204" pitchFamily="18" charset="0"/>
                      </a:rPr>
                      <m:t>𝜌</m:t>
                    </m:r>
                  </m:oMath>
                </a14:m>
                <a:r>
                  <a:rPr lang="cs-CZ" dirty="0"/>
                  <a:t> není na rozdíl od kapalin stálá veličina, ale mění se s výškou.</a:t>
                </a:r>
              </a:p>
            </p:txBody>
          </p:sp>
        </mc:Choice>
        <mc:Fallback xmlns="">
          <p:sp>
            <p:nvSpPr>
              <p:cNvPr id="7" name="TextovéPole 6">
                <a:extLst>
                  <a:ext uri="{FF2B5EF4-FFF2-40B4-BE49-F238E27FC236}">
                    <a16:creationId xmlns:a16="http://schemas.microsoft.com/office/drawing/2014/main" id="{162D834C-C050-9077-8653-D161AE381BE4}"/>
                  </a:ext>
                </a:extLst>
              </p:cNvPr>
              <p:cNvSpPr txBox="1">
                <a:spLocks noRot="1" noChangeAspect="1" noMove="1" noResize="1" noEditPoints="1" noAdjustHandles="1" noChangeArrowheads="1" noChangeShapeType="1" noTextEdit="1"/>
              </p:cNvSpPr>
              <p:nvPr/>
            </p:nvSpPr>
            <p:spPr>
              <a:xfrm>
                <a:off x="625231" y="1329363"/>
                <a:ext cx="7104185" cy="1754326"/>
              </a:xfrm>
              <a:prstGeom prst="rect">
                <a:avLst/>
              </a:prstGeom>
              <a:blipFill>
                <a:blip r:embed="rId6"/>
                <a:stretch>
                  <a:fillRect l="-773" t="-1736" r="-1373" b="-4514"/>
                </a:stretch>
              </a:blipFill>
            </p:spPr>
            <p:txBody>
              <a:bodyPr/>
              <a:lstStyle/>
              <a:p>
                <a:r>
                  <a:rPr lang="cs-CZ">
                    <a:noFill/>
                  </a:rPr>
                  <a:t> </a:t>
                </a:r>
              </a:p>
            </p:txBody>
          </p:sp>
        </mc:Fallback>
      </mc:AlternateContent>
    </p:spTree>
    <p:extLst>
      <p:ext uri="{BB962C8B-B14F-4D97-AF65-F5344CB8AC3E}">
        <p14:creationId xmlns:p14="http://schemas.microsoft.com/office/powerpoint/2010/main" val="1051734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FFFB3C6E-3AC0-D3A5-E2A3-6A28B916D034}"/>
              </a:ext>
            </a:extLst>
          </p:cNvPr>
          <p:cNvSpPr txBox="1"/>
          <p:nvPr/>
        </p:nvSpPr>
        <p:spPr>
          <a:xfrm>
            <a:off x="382954" y="375138"/>
            <a:ext cx="4454769" cy="400110"/>
          </a:xfrm>
          <a:prstGeom prst="rect">
            <a:avLst/>
          </a:prstGeom>
          <a:noFill/>
        </p:spPr>
        <p:txBody>
          <a:bodyPr wrap="square" rtlCol="0">
            <a:spAutoFit/>
          </a:bodyPr>
          <a:lstStyle/>
          <a:p>
            <a:r>
              <a:rPr lang="cs-CZ" sz="2000" b="1" dirty="0"/>
              <a:t>Torricelliho pokus</a:t>
            </a:r>
          </a:p>
        </p:txBody>
      </p:sp>
      <p:pic>
        <p:nvPicPr>
          <p:cNvPr id="1026" name="Picture 2" descr="Torricelliho pokus. Evangelista Torricelli ( )">
            <a:extLst>
              <a:ext uri="{FF2B5EF4-FFF2-40B4-BE49-F238E27FC236}">
                <a16:creationId xmlns:a16="http://schemas.microsoft.com/office/drawing/2014/main" id="{2AB8C4D7-58EF-26F9-3AD7-88DA66D7D3B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061" t="17344" r="48985" b="4282"/>
          <a:stretch/>
        </p:blipFill>
        <p:spPr bwMode="auto">
          <a:xfrm>
            <a:off x="203200" y="1227014"/>
            <a:ext cx="3024554" cy="3864177"/>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1D8ADE97-FF21-368F-7CDD-DED42F3F41BB}"/>
                  </a:ext>
                </a:extLst>
              </p:cNvPr>
              <p:cNvSpPr txBox="1"/>
              <p:nvPr/>
            </p:nvSpPr>
            <p:spPr>
              <a:xfrm>
                <a:off x="3227754" y="375138"/>
                <a:ext cx="8503139" cy="6308586"/>
              </a:xfrm>
              <a:prstGeom prst="rect">
                <a:avLst/>
              </a:prstGeom>
              <a:noFill/>
            </p:spPr>
            <p:txBody>
              <a:bodyPr wrap="square" rtlCol="0">
                <a:spAutoFit/>
              </a:bodyPr>
              <a:lstStyle/>
              <a:p>
                <a:r>
                  <a:rPr lang="cs-CZ" dirty="0"/>
                  <a:t>Je pokus dokazující existenci atmosférického tlaku a tím i hmotnostní povahu vzduchu.</a:t>
                </a:r>
              </a:p>
              <a:p>
                <a:r>
                  <a:rPr lang="cs-CZ" dirty="0"/>
                  <a:t>Na jednom konci zatavená, asi 1 m dlouhá trubice se naplní po okraj rtutí, otevřený konec se přidrží a trubice se obrátí a obrácenou vložíme do nádoby, která je též naplněná rtutí. Po uvolnění otvoru trubice sloupec rtuti v trubici poklesne a výška sloupce se ustálí na výšce 760 mm.</a:t>
                </a:r>
              </a:p>
              <a:p>
                <a:r>
                  <a:rPr lang="cs-CZ" dirty="0"/>
                  <a:t>Poklesem rtuti v trubici vznikne nad hladinou sloupce vakuum.</a:t>
                </a:r>
              </a:p>
              <a:p>
                <a:r>
                  <a:rPr lang="cs-CZ" dirty="0"/>
                  <a:t>Hydrostatický tlak</a:t>
                </a:r>
              </a:p>
              <a:p>
                <a:pPr/>
                <a14:m>
                  <m:oMathPara xmlns:m="http://schemas.openxmlformats.org/officeDocument/2006/math">
                    <m:oMathParaPr>
                      <m:jc m:val="centerGroup"/>
                    </m:oMathParaPr>
                    <m:oMath xmlns:m="http://schemas.openxmlformats.org/officeDocument/2006/math">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h</m:t>
                          </m:r>
                        </m:sub>
                      </m:sSub>
                      <m:r>
                        <a:rPr lang="cs-CZ" b="0" i="1" smtClean="0">
                          <a:latin typeface="Cambria Math" panose="02040503050406030204" pitchFamily="18" charset="0"/>
                        </a:rPr>
                        <m:t>=</m:t>
                      </m:r>
                      <m:r>
                        <a:rPr lang="cs-CZ" b="0" i="1" smtClean="0">
                          <a:latin typeface="Cambria Math" panose="02040503050406030204" pitchFamily="18" charset="0"/>
                          <a:sym typeface="Symbol" panose="05050102010706020507" pitchFamily="18" charset="2"/>
                        </a:rPr>
                        <m:t></m:t>
                      </m:r>
                      <m:r>
                        <a:rPr lang="cs-CZ" b="0" i="1" smtClean="0">
                          <a:latin typeface="Cambria Math" panose="02040503050406030204" pitchFamily="18" charset="0"/>
                          <a:sym typeface="Symbol" panose="05050102010706020507" pitchFamily="18" charset="2"/>
                        </a:rPr>
                        <m:t>h𝑔</m:t>
                      </m:r>
                    </m:oMath>
                  </m:oMathPara>
                </a14:m>
                <a:endParaRPr lang="cs-CZ" dirty="0"/>
              </a:p>
              <a:p>
                <a:r>
                  <a:rPr lang="cs-CZ" dirty="0"/>
                  <a:t>rtuťového sloupce je roven atmosférickému tlaku, který působí na hladinu rtuti v nádobě. Atmosférický tlak udržuje sloupec rtuti v uvedené výšce.  </a:t>
                </a:r>
              </a:p>
              <a:p>
                <a:endParaRPr lang="cs-CZ" sz="800" dirty="0"/>
              </a:p>
              <a:p>
                <a:r>
                  <a:rPr lang="cs-CZ" b="1" dirty="0"/>
                  <a:t>Výpočet:</a:t>
                </a:r>
              </a:p>
              <a:p>
                <a:r>
                  <a:rPr lang="cs-CZ" dirty="0"/>
                  <a:t>Měrná hmotnost rtuti </a:t>
                </a:r>
                <a14:m>
                  <m:oMath xmlns:m="http://schemas.openxmlformats.org/officeDocument/2006/math">
                    <m:r>
                      <a:rPr lang="cs-CZ" i="1" dirty="0" smtClean="0">
                        <a:latin typeface="Cambria Math" panose="02040503050406030204" pitchFamily="18" charset="0"/>
                        <a:sym typeface="Symbol" panose="05050102010706020507" pitchFamily="18" charset="2"/>
                      </a:rPr>
                      <m:t></m:t>
                    </m:r>
                    <m:r>
                      <a:rPr lang="cs-CZ" b="0" i="1" dirty="0" smtClean="0">
                        <a:latin typeface="Cambria Math" panose="02040503050406030204" pitchFamily="18" charset="0"/>
                        <a:sym typeface="Symbol" panose="05050102010706020507" pitchFamily="18" charset="2"/>
                      </a:rPr>
                      <m:t>=13,595 . </m:t>
                    </m:r>
                    <m:sSup>
                      <m:sSupPr>
                        <m:ctrlPr>
                          <a:rPr lang="cs-CZ" b="0" i="1" dirty="0" smtClean="0">
                            <a:latin typeface="Cambria Math" panose="02040503050406030204" pitchFamily="18" charset="0"/>
                            <a:sym typeface="Symbol" panose="05050102010706020507" pitchFamily="18" charset="2"/>
                          </a:rPr>
                        </m:ctrlPr>
                      </m:sSupPr>
                      <m:e>
                        <m:r>
                          <a:rPr lang="cs-CZ" b="0" i="1" dirty="0" smtClean="0">
                            <a:latin typeface="Cambria Math" panose="02040503050406030204" pitchFamily="18" charset="0"/>
                            <a:sym typeface="Symbol" panose="05050102010706020507" pitchFamily="18" charset="2"/>
                          </a:rPr>
                          <m:t>10</m:t>
                        </m:r>
                      </m:e>
                      <m:sup>
                        <m:r>
                          <a:rPr lang="cs-CZ" b="0" i="1" dirty="0" smtClean="0">
                            <a:latin typeface="Cambria Math" panose="02040503050406030204" pitchFamily="18" charset="0"/>
                            <a:sym typeface="Symbol" panose="05050102010706020507" pitchFamily="18" charset="2"/>
                          </a:rPr>
                          <m:t>3</m:t>
                        </m:r>
                      </m:sup>
                    </m:sSup>
                    <m:r>
                      <a:rPr lang="cs-CZ" b="0" i="1" dirty="0" smtClean="0">
                        <a:latin typeface="Cambria Math" panose="02040503050406030204" pitchFamily="18" charset="0"/>
                        <a:sym typeface="Symbol" panose="05050102010706020507" pitchFamily="18" charset="2"/>
                      </a:rPr>
                      <m:t> </m:t>
                    </m:r>
                    <m:r>
                      <m:rPr>
                        <m:sty m:val="p"/>
                      </m:rPr>
                      <a:rPr lang="cs-CZ" b="0" i="0" dirty="0" smtClean="0">
                        <a:latin typeface="Cambria Math" panose="02040503050406030204" pitchFamily="18" charset="0"/>
                        <a:sym typeface="Symbol" panose="05050102010706020507" pitchFamily="18" charset="2"/>
                      </a:rPr>
                      <m:t>kg</m:t>
                    </m:r>
                    <m:r>
                      <a:rPr lang="cs-CZ" b="0" i="0" dirty="0" smtClean="0">
                        <a:latin typeface="Cambria Math" panose="02040503050406030204" pitchFamily="18" charset="0"/>
                        <a:sym typeface="Symbol" panose="05050102010706020507" pitchFamily="18" charset="2"/>
                      </a:rPr>
                      <m:t> . </m:t>
                    </m:r>
                    <m:sSup>
                      <m:sSupPr>
                        <m:ctrlPr>
                          <a:rPr lang="cs-CZ" b="0" i="1" dirty="0" smtClean="0">
                            <a:latin typeface="Cambria Math" panose="02040503050406030204" pitchFamily="18" charset="0"/>
                            <a:sym typeface="Symbol" panose="05050102010706020507" pitchFamily="18" charset="2"/>
                          </a:rPr>
                        </m:ctrlPr>
                      </m:sSupPr>
                      <m:e>
                        <m:r>
                          <m:rPr>
                            <m:sty m:val="p"/>
                          </m:rPr>
                          <a:rPr lang="cs-CZ" b="0" i="0" dirty="0" smtClean="0">
                            <a:latin typeface="Cambria Math" panose="02040503050406030204" pitchFamily="18" charset="0"/>
                            <a:sym typeface="Symbol" panose="05050102010706020507" pitchFamily="18" charset="2"/>
                          </a:rPr>
                          <m:t>m</m:t>
                        </m:r>
                      </m:e>
                      <m:sup>
                        <m:r>
                          <a:rPr lang="cs-CZ" b="0" i="0" dirty="0" smtClean="0">
                            <a:latin typeface="Cambria Math" panose="02040503050406030204" pitchFamily="18" charset="0"/>
                            <a:sym typeface="Symbol" panose="05050102010706020507" pitchFamily="18" charset="2"/>
                          </a:rPr>
                          <m:t>−3</m:t>
                        </m:r>
                      </m:sup>
                    </m:sSup>
                    <m:r>
                      <a:rPr lang="cs-CZ" b="0" i="0" dirty="0" smtClean="0">
                        <a:latin typeface="Cambria Math" panose="02040503050406030204" pitchFamily="18" charset="0"/>
                        <a:sym typeface="Symbol" panose="05050102010706020507" pitchFamily="18" charset="2"/>
                      </a:rPr>
                      <m:t>, </m:t>
                    </m:r>
                    <m:r>
                      <a:rPr lang="cs-CZ" b="0" i="1" dirty="0" smtClean="0">
                        <a:latin typeface="Cambria Math" panose="02040503050406030204" pitchFamily="18" charset="0"/>
                        <a:sym typeface="Symbol" panose="05050102010706020507" pitchFamily="18" charset="2"/>
                      </a:rPr>
                      <m:t>𝑔</m:t>
                    </m:r>
                    <m:r>
                      <a:rPr lang="cs-CZ" b="0" i="1" dirty="0" smtClean="0">
                        <a:latin typeface="Cambria Math" panose="02040503050406030204" pitchFamily="18" charset="0"/>
                        <a:sym typeface="Symbol" panose="05050102010706020507" pitchFamily="18" charset="2"/>
                      </a:rPr>
                      <m:t>=9,80665 </m:t>
                    </m:r>
                    <m:r>
                      <m:rPr>
                        <m:sty m:val="p"/>
                      </m:rPr>
                      <a:rPr lang="cs-CZ" b="0" i="0" dirty="0" smtClean="0">
                        <a:latin typeface="Cambria Math" panose="02040503050406030204" pitchFamily="18" charset="0"/>
                        <a:sym typeface="Symbol" panose="05050102010706020507" pitchFamily="18" charset="2"/>
                      </a:rPr>
                      <m:t>m</m:t>
                    </m:r>
                    <m:r>
                      <a:rPr lang="cs-CZ" b="0" i="0" dirty="0" smtClean="0">
                        <a:latin typeface="Cambria Math" panose="02040503050406030204" pitchFamily="18" charset="0"/>
                        <a:sym typeface="Symbol" panose="05050102010706020507" pitchFamily="18" charset="2"/>
                      </a:rPr>
                      <m:t> . </m:t>
                    </m:r>
                    <m:sSup>
                      <m:sSupPr>
                        <m:ctrlPr>
                          <a:rPr lang="cs-CZ" b="0" i="1" dirty="0" smtClean="0">
                            <a:latin typeface="Cambria Math" panose="02040503050406030204" pitchFamily="18" charset="0"/>
                            <a:sym typeface="Symbol" panose="05050102010706020507" pitchFamily="18" charset="2"/>
                          </a:rPr>
                        </m:ctrlPr>
                      </m:sSupPr>
                      <m:e>
                        <m:r>
                          <a:rPr lang="cs-CZ" b="0" i="1" dirty="0" smtClean="0">
                            <a:latin typeface="Cambria Math" panose="02040503050406030204" pitchFamily="18" charset="0"/>
                            <a:sym typeface="Symbol" panose="05050102010706020507" pitchFamily="18" charset="2"/>
                          </a:rPr>
                          <m:t>𝑠</m:t>
                        </m:r>
                      </m:e>
                      <m:sup>
                        <m:r>
                          <a:rPr lang="cs-CZ" b="0" i="1" dirty="0" smtClean="0">
                            <a:latin typeface="Cambria Math" panose="02040503050406030204" pitchFamily="18" charset="0"/>
                            <a:sym typeface="Symbol" panose="05050102010706020507" pitchFamily="18" charset="2"/>
                          </a:rPr>
                          <m:t>−2</m:t>
                        </m:r>
                      </m:sup>
                    </m:sSup>
                    <m:r>
                      <a:rPr lang="cs-CZ" b="0" i="1" dirty="0" smtClean="0">
                        <a:latin typeface="Cambria Math" panose="02040503050406030204" pitchFamily="18" charset="0"/>
                        <a:sym typeface="Symbol" panose="05050102010706020507" pitchFamily="18" charset="2"/>
                      </a:rPr>
                      <m:t>, </m:t>
                    </m:r>
                    <m:r>
                      <a:rPr lang="cs-CZ" b="0" i="1" dirty="0" smtClean="0">
                        <a:latin typeface="Cambria Math" panose="02040503050406030204" pitchFamily="18" charset="0"/>
                        <a:sym typeface="Symbol" panose="05050102010706020507" pitchFamily="18" charset="2"/>
                      </a:rPr>
                      <m:t>h</m:t>
                    </m:r>
                    <m:r>
                      <a:rPr lang="cs-CZ" b="0" i="1" dirty="0" smtClean="0">
                        <a:latin typeface="Cambria Math" panose="02040503050406030204" pitchFamily="18" charset="0"/>
                        <a:sym typeface="Symbol" panose="05050102010706020507" pitchFamily="18" charset="2"/>
                      </a:rPr>
                      <m:t>=760 </m:t>
                    </m:r>
                    <m:r>
                      <m:rPr>
                        <m:sty m:val="p"/>
                      </m:rPr>
                      <a:rPr lang="cs-CZ" b="0" i="0" dirty="0" smtClean="0">
                        <a:latin typeface="Cambria Math" panose="02040503050406030204" pitchFamily="18" charset="0"/>
                        <a:sym typeface="Symbol" panose="05050102010706020507" pitchFamily="18" charset="2"/>
                      </a:rPr>
                      <m:t>mm</m:t>
                    </m:r>
                    <m:r>
                      <a:rPr lang="cs-CZ" b="0" i="0" dirty="0" smtClean="0">
                        <a:latin typeface="Cambria Math" panose="02040503050406030204" pitchFamily="18" charset="0"/>
                        <a:sym typeface="Symbol" panose="05050102010706020507" pitchFamily="18" charset="2"/>
                      </a:rPr>
                      <m:t>=0,76 </m:t>
                    </m:r>
                    <m:r>
                      <m:rPr>
                        <m:sty m:val="p"/>
                      </m:rPr>
                      <a:rPr lang="cs-CZ" b="0" i="0" dirty="0" smtClean="0">
                        <a:latin typeface="Cambria Math" panose="02040503050406030204" pitchFamily="18" charset="0"/>
                        <a:sym typeface="Symbol" panose="05050102010706020507" pitchFamily="18" charset="2"/>
                      </a:rPr>
                      <m:t>m</m:t>
                    </m:r>
                  </m:oMath>
                </a14:m>
                <a:endParaRPr lang="cs-CZ" dirty="0"/>
              </a:p>
              <a:p>
                <a:endParaRPr lang="cs-CZ" dirty="0"/>
              </a:p>
              <a:p>
                <a:pPr/>
                <a14:m>
                  <m:oMathPara xmlns:m="http://schemas.openxmlformats.org/officeDocument/2006/math">
                    <m:oMathParaPr>
                      <m:jc m:val="centerGroup"/>
                    </m:oMathParaPr>
                    <m:oMath xmlns:m="http://schemas.openxmlformats.org/officeDocument/2006/math">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h</m:t>
                          </m:r>
                        </m:sub>
                      </m:sSub>
                      <m:r>
                        <a:rPr lang="cs-CZ" i="1">
                          <a:latin typeface="Cambria Math" panose="02040503050406030204" pitchFamily="18" charset="0"/>
                        </a:rPr>
                        <m:t>=</m:t>
                      </m:r>
                      <m:r>
                        <a:rPr lang="cs-CZ" i="1">
                          <a:latin typeface="Cambria Math" panose="02040503050406030204" pitchFamily="18" charset="0"/>
                          <a:sym typeface="Symbol" panose="05050102010706020507" pitchFamily="18" charset="2"/>
                        </a:rPr>
                        <m:t></m:t>
                      </m:r>
                      <m:r>
                        <a:rPr lang="cs-CZ" i="1">
                          <a:latin typeface="Cambria Math" panose="02040503050406030204" pitchFamily="18" charset="0"/>
                          <a:sym typeface="Symbol" panose="05050102010706020507" pitchFamily="18" charset="2"/>
                        </a:rPr>
                        <m:t>h𝑔</m:t>
                      </m:r>
                      <m:r>
                        <a:rPr lang="cs-CZ" b="0" i="1" smtClean="0">
                          <a:latin typeface="Cambria Math" panose="02040503050406030204" pitchFamily="18" charset="0"/>
                          <a:sym typeface="Symbol" panose="05050102010706020507" pitchFamily="18" charset="2"/>
                        </a:rPr>
                        <m:t>=13,595 . </m:t>
                      </m:r>
                      <m:sSup>
                        <m:sSupPr>
                          <m:ctrlPr>
                            <a:rPr lang="cs-CZ" b="0" i="1" smtClean="0">
                              <a:latin typeface="Cambria Math" panose="02040503050406030204" pitchFamily="18" charset="0"/>
                              <a:sym typeface="Symbol" panose="05050102010706020507" pitchFamily="18" charset="2"/>
                            </a:rPr>
                          </m:ctrlPr>
                        </m:sSupPr>
                        <m:e>
                          <m:r>
                            <a:rPr lang="cs-CZ" b="0" i="1" smtClean="0">
                              <a:latin typeface="Cambria Math" panose="02040503050406030204" pitchFamily="18" charset="0"/>
                              <a:sym typeface="Symbol" panose="05050102010706020507" pitchFamily="18" charset="2"/>
                            </a:rPr>
                            <m:t>10</m:t>
                          </m:r>
                        </m:e>
                        <m:sup>
                          <m:r>
                            <a:rPr lang="cs-CZ" b="0" i="1" smtClean="0">
                              <a:latin typeface="Cambria Math" panose="02040503050406030204" pitchFamily="18" charset="0"/>
                              <a:sym typeface="Symbol" panose="05050102010706020507" pitchFamily="18" charset="2"/>
                            </a:rPr>
                            <m:t>3</m:t>
                          </m:r>
                        </m:sup>
                      </m:sSup>
                      <m:r>
                        <a:rPr lang="cs-CZ" b="0" i="1" smtClean="0">
                          <a:latin typeface="Cambria Math" panose="02040503050406030204" pitchFamily="18" charset="0"/>
                          <a:sym typeface="Symbol" panose="05050102010706020507" pitchFamily="18" charset="2"/>
                        </a:rPr>
                        <m:t> . 0,76 . 9,80665 </m:t>
                      </m:r>
                      <m:r>
                        <m:rPr>
                          <m:sty m:val="p"/>
                        </m:rPr>
                        <a:rPr lang="cs-CZ" b="0" i="0" smtClean="0">
                          <a:latin typeface="Cambria Math" panose="02040503050406030204" pitchFamily="18" charset="0"/>
                          <a:sym typeface="Symbol" panose="05050102010706020507" pitchFamily="18" charset="2"/>
                        </a:rPr>
                        <m:t>Pa</m:t>
                      </m:r>
                      <m:r>
                        <a:rPr lang="cs-CZ" b="0" i="1" smtClean="0">
                          <a:latin typeface="Cambria Math" panose="02040503050406030204" pitchFamily="18" charset="0"/>
                          <a:sym typeface="Symbol" panose="05050102010706020507" pitchFamily="18" charset="2"/>
                        </a:rPr>
                        <m:t>=101,32 . </m:t>
                      </m:r>
                      <m:sSup>
                        <m:sSupPr>
                          <m:ctrlPr>
                            <a:rPr lang="cs-CZ" b="0" i="1" smtClean="0">
                              <a:latin typeface="Cambria Math" panose="02040503050406030204" pitchFamily="18" charset="0"/>
                              <a:sym typeface="Symbol" panose="05050102010706020507" pitchFamily="18" charset="2"/>
                            </a:rPr>
                          </m:ctrlPr>
                        </m:sSupPr>
                        <m:e>
                          <m:r>
                            <a:rPr lang="cs-CZ" b="0" i="1" smtClean="0">
                              <a:latin typeface="Cambria Math" panose="02040503050406030204" pitchFamily="18" charset="0"/>
                              <a:sym typeface="Symbol" panose="05050102010706020507" pitchFamily="18" charset="2"/>
                            </a:rPr>
                            <m:t>10</m:t>
                          </m:r>
                        </m:e>
                        <m:sup>
                          <m:r>
                            <a:rPr lang="cs-CZ" b="0" i="1" smtClean="0">
                              <a:latin typeface="Cambria Math" panose="02040503050406030204" pitchFamily="18" charset="0"/>
                              <a:sym typeface="Symbol" panose="05050102010706020507" pitchFamily="18" charset="2"/>
                            </a:rPr>
                            <m:t>3</m:t>
                          </m:r>
                        </m:sup>
                      </m:sSup>
                      <m:r>
                        <m:rPr>
                          <m:sty m:val="p"/>
                        </m:rPr>
                        <a:rPr lang="cs-CZ" b="0" i="0" smtClean="0">
                          <a:latin typeface="Cambria Math" panose="02040503050406030204" pitchFamily="18" charset="0"/>
                          <a:sym typeface="Symbol" panose="05050102010706020507" pitchFamily="18" charset="2"/>
                        </a:rPr>
                        <m:t>Pa</m:t>
                      </m:r>
                      <m:r>
                        <a:rPr lang="cs-CZ" b="0" i="1" smtClean="0">
                          <a:latin typeface="Cambria Math" panose="02040503050406030204" pitchFamily="18" charset="0"/>
                          <a:sym typeface="Symbol" panose="05050102010706020507" pitchFamily="18" charset="2"/>
                        </a:rPr>
                        <m:t>=101324 </m:t>
                      </m:r>
                      <m:r>
                        <m:rPr>
                          <m:sty m:val="p"/>
                        </m:rPr>
                        <a:rPr lang="cs-CZ" b="0" i="0" smtClean="0">
                          <a:latin typeface="Cambria Math" panose="02040503050406030204" pitchFamily="18" charset="0"/>
                          <a:sym typeface="Symbol" panose="05050102010706020507" pitchFamily="18" charset="2"/>
                        </a:rPr>
                        <m:t>Pa</m:t>
                      </m:r>
                      <m:r>
                        <a:rPr lang="cs-CZ" b="0" i="0" smtClean="0">
                          <a:latin typeface="Cambria Math" panose="02040503050406030204" pitchFamily="18" charset="0"/>
                          <a:sym typeface="Symbol" panose="05050102010706020507" pitchFamily="18" charset="2"/>
                        </a:rPr>
                        <m:t>=1013,24 </m:t>
                      </m:r>
                      <m:r>
                        <m:rPr>
                          <m:sty m:val="p"/>
                        </m:rPr>
                        <a:rPr lang="cs-CZ" b="0" i="0" smtClean="0">
                          <a:latin typeface="Cambria Math" panose="02040503050406030204" pitchFamily="18" charset="0"/>
                          <a:sym typeface="Symbol" panose="05050102010706020507" pitchFamily="18" charset="2"/>
                        </a:rPr>
                        <m:t>hPa</m:t>
                      </m:r>
                    </m:oMath>
                  </m:oMathPara>
                </a14:m>
                <a:endParaRPr lang="cs-CZ" dirty="0"/>
              </a:p>
              <a:p>
                <a:endParaRPr lang="cs-CZ" dirty="0"/>
              </a:p>
              <a:p>
                <a:r>
                  <a:rPr lang="cs-CZ" dirty="0"/>
                  <a:t>Atmosférický tlak není na daném místě konstantní, jeho hodnota se s časem mění. Kolísání atmosférického tlaku má vliv na počasí a proto jsou údaje o atmosférickém tlaku jedním z podkladů pro předpověď počasí. Pro meteorologické účely byl stanoven </a:t>
                </a:r>
                <a:r>
                  <a:rPr lang="cs-CZ" b="1" dirty="0"/>
                  <a:t>normální atmosférický tlak </a:t>
                </a:r>
                <a14:m>
                  <m:oMath xmlns:m="http://schemas.openxmlformats.org/officeDocument/2006/math">
                    <m:sSub>
                      <m:sSubPr>
                        <m:ctrlPr>
                          <a:rPr lang="cs-CZ" b="1" i="1" smtClean="0">
                            <a:latin typeface="Cambria Math" panose="02040503050406030204" pitchFamily="18" charset="0"/>
                          </a:rPr>
                        </m:ctrlPr>
                      </m:sSubPr>
                      <m:e>
                        <m:r>
                          <a:rPr lang="cs-CZ" b="1" i="1" smtClean="0">
                            <a:latin typeface="Cambria Math" panose="02040503050406030204" pitchFamily="18" charset="0"/>
                          </a:rPr>
                          <m:t>𝒑</m:t>
                        </m:r>
                      </m:e>
                      <m:sub>
                        <m:r>
                          <a:rPr lang="cs-CZ" b="1" i="1" smtClean="0">
                            <a:latin typeface="Cambria Math" panose="02040503050406030204" pitchFamily="18" charset="0"/>
                          </a:rPr>
                          <m:t>𝒂</m:t>
                        </m:r>
                      </m:sub>
                    </m:sSub>
                    <m:r>
                      <a:rPr lang="cs-CZ" b="1" i="1" smtClean="0">
                        <a:latin typeface="Cambria Math" panose="02040503050406030204" pitchFamily="18" charset="0"/>
                      </a:rPr>
                      <m:t>=</m:t>
                    </m:r>
                    <m:r>
                      <a:rPr lang="cs-CZ" b="1" i="1" smtClean="0">
                        <a:latin typeface="Cambria Math" panose="02040503050406030204" pitchFamily="18" charset="0"/>
                      </a:rPr>
                      <m:t>𝟏𝟎𝟏𝟑</m:t>
                    </m:r>
                    <m:r>
                      <a:rPr lang="cs-CZ" b="1" i="1" smtClean="0">
                        <a:latin typeface="Cambria Math" panose="02040503050406030204" pitchFamily="18" charset="0"/>
                      </a:rPr>
                      <m:t>,</m:t>
                    </m:r>
                    <m:r>
                      <a:rPr lang="cs-CZ" b="1" i="1" smtClean="0">
                        <a:latin typeface="Cambria Math" panose="02040503050406030204" pitchFamily="18" charset="0"/>
                      </a:rPr>
                      <m:t>𝟐𝟓</m:t>
                    </m:r>
                    <m:r>
                      <a:rPr lang="cs-CZ" b="1" i="1" smtClean="0">
                        <a:latin typeface="Cambria Math" panose="02040503050406030204" pitchFamily="18" charset="0"/>
                      </a:rPr>
                      <m:t> </m:t>
                    </m:r>
                    <m:r>
                      <a:rPr lang="cs-CZ" b="1" i="0" smtClean="0">
                        <a:latin typeface="Cambria Math" panose="02040503050406030204" pitchFamily="18" charset="0"/>
                      </a:rPr>
                      <m:t>𝐡𝐏𝐚</m:t>
                    </m:r>
                  </m:oMath>
                </a14:m>
                <a:r>
                  <a:rPr lang="cs-CZ" dirty="0"/>
                  <a:t>, který odpovídá hydrostatickému tlaku sloupce rtuti </a:t>
                </a:r>
                <a14:m>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=0,760 </m:t>
                    </m:r>
                    <m:r>
                      <m:rPr>
                        <m:sty m:val="p"/>
                      </m:rPr>
                      <a:rPr lang="cs-CZ" b="0" i="0" smtClean="0">
                        <a:latin typeface="Cambria Math" panose="02040503050406030204" pitchFamily="18" charset="0"/>
                      </a:rPr>
                      <m:t>m</m:t>
                    </m:r>
                  </m:oMath>
                </a14:m>
                <a:r>
                  <a:rPr lang="cs-CZ" dirty="0"/>
                  <a:t>.</a:t>
                </a:r>
              </a:p>
            </p:txBody>
          </p:sp>
        </mc:Choice>
        <mc:Fallback xmlns="">
          <p:sp>
            <p:nvSpPr>
              <p:cNvPr id="3" name="TextovéPole 2">
                <a:extLst>
                  <a:ext uri="{FF2B5EF4-FFF2-40B4-BE49-F238E27FC236}">
                    <a16:creationId xmlns:a16="http://schemas.microsoft.com/office/drawing/2014/main" id="{1D8ADE97-FF21-368F-7CDD-DED42F3F41BB}"/>
                  </a:ext>
                </a:extLst>
              </p:cNvPr>
              <p:cNvSpPr txBox="1">
                <a:spLocks noRot="1" noChangeAspect="1" noMove="1" noResize="1" noEditPoints="1" noAdjustHandles="1" noChangeArrowheads="1" noChangeShapeType="1" noTextEdit="1"/>
              </p:cNvSpPr>
              <p:nvPr/>
            </p:nvSpPr>
            <p:spPr>
              <a:xfrm>
                <a:off x="3227754" y="375138"/>
                <a:ext cx="8503139" cy="6308586"/>
              </a:xfrm>
              <a:prstGeom prst="rect">
                <a:avLst/>
              </a:prstGeom>
              <a:blipFill>
                <a:blip r:embed="rId3"/>
                <a:stretch>
                  <a:fillRect l="-573" t="-580" r="-860" b="-677"/>
                </a:stretch>
              </a:blipFill>
            </p:spPr>
            <p:txBody>
              <a:bodyPr/>
              <a:lstStyle/>
              <a:p>
                <a:r>
                  <a:rPr lang="cs-CZ">
                    <a:noFill/>
                  </a:rPr>
                  <a:t> </a:t>
                </a:r>
              </a:p>
            </p:txBody>
          </p:sp>
        </mc:Fallback>
      </mc:AlternateContent>
    </p:spTree>
    <p:extLst>
      <p:ext uri="{BB962C8B-B14F-4D97-AF65-F5344CB8AC3E}">
        <p14:creationId xmlns:p14="http://schemas.microsoft.com/office/powerpoint/2010/main" val="27749155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F96C5EB0-E35A-900A-67A2-4EE8E4D944F5}"/>
              </a:ext>
            </a:extLst>
          </p:cNvPr>
          <p:cNvSpPr txBox="1"/>
          <p:nvPr/>
        </p:nvSpPr>
        <p:spPr>
          <a:xfrm>
            <a:off x="367323" y="422031"/>
            <a:ext cx="7104185" cy="369332"/>
          </a:xfrm>
          <a:prstGeom prst="rect">
            <a:avLst/>
          </a:prstGeom>
          <a:noFill/>
        </p:spPr>
        <p:txBody>
          <a:bodyPr wrap="square" rtlCol="0">
            <a:spAutoFit/>
          </a:bodyPr>
          <a:lstStyle/>
          <a:p>
            <a:r>
              <a:rPr lang="cs-CZ" b="1" dirty="0"/>
              <a:t>Jednotky měření atmosférického tlaku</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3DF44E2C-C0E5-2BCD-202E-0C587E26CE2E}"/>
                  </a:ext>
                </a:extLst>
              </p:cNvPr>
              <p:cNvSpPr txBox="1"/>
              <p:nvPr/>
            </p:nvSpPr>
            <p:spPr>
              <a:xfrm>
                <a:off x="367323" y="1039445"/>
                <a:ext cx="11129108" cy="2609625"/>
              </a:xfrm>
              <a:prstGeom prst="rect">
                <a:avLst/>
              </a:prstGeom>
              <a:noFill/>
            </p:spPr>
            <p:txBody>
              <a:bodyPr wrap="square" rtlCol="0">
                <a:spAutoFit/>
              </a:bodyPr>
              <a:lstStyle/>
              <a:p>
                <a:r>
                  <a:rPr lang="cs-CZ" dirty="0"/>
                  <a:t>Jednotkou měření tlaku je Pa (Pascal), který je definován jako tlak, kterým působí síla 1 N na plochu 1 m</a:t>
                </a:r>
                <a:r>
                  <a:rPr lang="cs-CZ" baseline="30000" dirty="0"/>
                  <a:t>2</a:t>
                </a:r>
                <a:r>
                  <a:rPr lang="cs-CZ" dirty="0"/>
                  <a:t>.</a:t>
                </a:r>
              </a:p>
              <a:p>
                <a:endParaRPr lang="cs-CZ" sz="800" dirty="0"/>
              </a:p>
              <a:p>
                <a:pPr/>
                <a14:m>
                  <m:oMathPara xmlns:m="http://schemas.openxmlformats.org/officeDocument/2006/math">
                    <m:oMathParaPr>
                      <m:jc m:val="centerGroup"/>
                    </m:oMathParaPr>
                    <m:oMath xmlns:m="http://schemas.openxmlformats.org/officeDocument/2006/math">
                      <m:d>
                        <m:dPr>
                          <m:begChr m:val="["/>
                          <m:endChr m:val="]"/>
                          <m:ctrlPr>
                            <a:rPr lang="cs-CZ" i="1" smtClean="0">
                              <a:latin typeface="Cambria Math" panose="02040503050406030204" pitchFamily="18" charset="0"/>
                            </a:rPr>
                          </m:ctrlPr>
                        </m:dPr>
                        <m:e>
                          <m:r>
                            <m:rPr>
                              <m:sty m:val="p"/>
                            </m:rPr>
                            <a:rPr lang="cs-CZ" b="0" i="0" smtClean="0">
                              <a:latin typeface="Cambria Math" panose="02040503050406030204" pitchFamily="18" charset="0"/>
                            </a:rPr>
                            <m:t>Pa</m:t>
                          </m:r>
                        </m:e>
                      </m:d>
                      <m:r>
                        <a:rPr lang="cs-CZ" b="0" i="1" smtClean="0">
                          <a:latin typeface="Cambria Math" panose="02040503050406030204" pitchFamily="18" charset="0"/>
                        </a:rPr>
                        <m:t>=</m:t>
                      </m:r>
                      <m:f>
                        <m:fPr>
                          <m:ctrlPr>
                            <a:rPr lang="cs-CZ" b="0" i="1" smtClean="0">
                              <a:latin typeface="Cambria Math" panose="02040503050406030204" pitchFamily="18" charset="0"/>
                            </a:rPr>
                          </m:ctrlPr>
                        </m:fPr>
                        <m:num>
                          <m:r>
                            <m:rPr>
                              <m:sty m:val="p"/>
                            </m:rPr>
                            <a:rPr lang="cs-CZ" b="0" i="0" smtClean="0">
                              <a:latin typeface="Cambria Math" panose="02040503050406030204" pitchFamily="18" charset="0"/>
                            </a:rPr>
                            <m:t>N</m:t>
                          </m:r>
                        </m:num>
                        <m:den>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1" smtClean="0">
                                  <a:latin typeface="Cambria Math" panose="02040503050406030204" pitchFamily="18" charset="0"/>
                                </a:rPr>
                                <m:t>2</m:t>
                              </m:r>
                            </m:sup>
                          </m:sSup>
                        </m:den>
                      </m:f>
                    </m:oMath>
                  </m:oMathPara>
                </a14:m>
                <a:endParaRPr lang="cs-CZ" dirty="0"/>
              </a:p>
              <a:p>
                <a:endParaRPr lang="cs-CZ" sz="800" dirty="0"/>
              </a:p>
              <a:p>
                <a:r>
                  <a:rPr lang="cs-CZ" dirty="0"/>
                  <a:t>Pro měření atmosférického tlaku se používá násobek jednotky Pascal  </a:t>
                </a:r>
                <a14:m>
                  <m:oMath xmlns:m="http://schemas.openxmlformats.org/officeDocument/2006/math">
                    <m:r>
                      <a:rPr lang="cs-CZ" i="1" smtClean="0">
                        <a:latin typeface="Cambria Math" panose="02040503050406030204" pitchFamily="18" charset="0"/>
                        <a:ea typeface="Cambria Math" panose="02040503050406030204" pitchFamily="18" charset="0"/>
                      </a:rPr>
                      <m:t>→</m:t>
                    </m:r>
                  </m:oMath>
                </a14:m>
                <a:r>
                  <a:rPr lang="cs-CZ" dirty="0"/>
                  <a:t>   hektopascal   hPa</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hPa</m:t>
                      </m:r>
                      <m:r>
                        <a:rPr lang="cs-CZ" b="0" i="0" smtClean="0">
                          <a:latin typeface="Cambria Math" panose="02040503050406030204" pitchFamily="18" charset="0"/>
                        </a:rPr>
                        <m:t>=100 </m:t>
                      </m:r>
                      <m:r>
                        <m:rPr>
                          <m:sty m:val="p"/>
                        </m:rPr>
                        <a:rPr lang="cs-CZ" b="0" i="0" smtClean="0">
                          <a:latin typeface="Cambria Math" panose="02040503050406030204" pitchFamily="18" charset="0"/>
                        </a:rPr>
                        <m:t>Pa</m:t>
                      </m:r>
                    </m:oMath>
                  </m:oMathPara>
                </a14:m>
                <a:endParaRPr lang="cs-CZ" dirty="0"/>
              </a:p>
              <a:p>
                <a:endParaRPr lang="cs-CZ" sz="800" dirty="0"/>
              </a:p>
              <a:p>
                <a:r>
                  <a:rPr lang="cs-CZ" dirty="0"/>
                  <a:t>Normální atmosférický tlak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𝑛</m:t>
                        </m:r>
                      </m:sub>
                    </m:sSub>
                  </m:oMath>
                </a14:m>
                <a:r>
                  <a:rPr lang="cs-CZ" dirty="0"/>
                  <a:t> má hodnotu </a:t>
                </a:r>
              </a:p>
              <a:p>
                <a:endParaRPr lang="cs-CZ" sz="800"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𝑛</m:t>
                          </m:r>
                        </m:sub>
                      </m:sSub>
                      <m:r>
                        <a:rPr lang="cs-CZ" b="0" i="1" smtClean="0">
                          <a:latin typeface="Cambria Math" panose="02040503050406030204" pitchFamily="18" charset="0"/>
                        </a:rPr>
                        <m:t>=101325 </m:t>
                      </m:r>
                      <m:r>
                        <m:rPr>
                          <m:sty m:val="p"/>
                        </m:rPr>
                        <a:rPr lang="cs-CZ" b="0" i="0" smtClean="0">
                          <a:latin typeface="Cambria Math" panose="02040503050406030204" pitchFamily="18" charset="0"/>
                        </a:rPr>
                        <m:t>Pa</m:t>
                      </m:r>
                      <m:r>
                        <a:rPr lang="cs-CZ" b="0" i="0" smtClean="0">
                          <a:latin typeface="Cambria Math" panose="02040503050406030204" pitchFamily="18" charset="0"/>
                        </a:rPr>
                        <m:t>=1013,25 </m:t>
                      </m:r>
                      <m:r>
                        <m:rPr>
                          <m:sty m:val="p"/>
                        </m:rPr>
                        <a:rPr lang="cs-CZ" b="0" i="0" smtClean="0">
                          <a:latin typeface="Cambria Math" panose="02040503050406030204" pitchFamily="18" charset="0"/>
                        </a:rPr>
                        <m:t>hPa</m:t>
                      </m:r>
                    </m:oMath>
                  </m:oMathPara>
                </a14:m>
                <a:endParaRPr lang="cs-CZ" dirty="0"/>
              </a:p>
            </p:txBody>
          </p:sp>
        </mc:Choice>
        <mc:Fallback xmlns="">
          <p:sp>
            <p:nvSpPr>
              <p:cNvPr id="3" name="TextovéPole 2">
                <a:extLst>
                  <a:ext uri="{FF2B5EF4-FFF2-40B4-BE49-F238E27FC236}">
                    <a16:creationId xmlns:a16="http://schemas.microsoft.com/office/drawing/2014/main" id="{3DF44E2C-C0E5-2BCD-202E-0C587E26CE2E}"/>
                  </a:ext>
                </a:extLst>
              </p:cNvPr>
              <p:cNvSpPr txBox="1">
                <a:spLocks noRot="1" noChangeAspect="1" noMove="1" noResize="1" noEditPoints="1" noAdjustHandles="1" noChangeArrowheads="1" noChangeShapeType="1" noTextEdit="1"/>
              </p:cNvSpPr>
              <p:nvPr/>
            </p:nvSpPr>
            <p:spPr>
              <a:xfrm>
                <a:off x="367323" y="1039445"/>
                <a:ext cx="11129108" cy="2609625"/>
              </a:xfrm>
              <a:prstGeom prst="rect">
                <a:avLst/>
              </a:prstGeom>
              <a:blipFill>
                <a:blip r:embed="rId2"/>
                <a:stretch>
                  <a:fillRect l="-438" t="-140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4" name="TextovéPole 3">
                <a:extLst>
                  <a:ext uri="{FF2B5EF4-FFF2-40B4-BE49-F238E27FC236}">
                    <a16:creationId xmlns:a16="http://schemas.microsoft.com/office/drawing/2014/main" id="{6D7171F5-1071-0612-ADD8-67E3E9A2B539}"/>
                  </a:ext>
                </a:extLst>
              </p:cNvPr>
              <p:cNvSpPr txBox="1"/>
              <p:nvPr/>
            </p:nvSpPr>
            <p:spPr>
              <a:xfrm>
                <a:off x="453292" y="3993662"/>
                <a:ext cx="11308862" cy="1877437"/>
              </a:xfrm>
              <a:prstGeom prst="rect">
                <a:avLst/>
              </a:prstGeom>
              <a:noFill/>
              <a:ln w="38100">
                <a:solidFill>
                  <a:srgbClr val="92D050"/>
                </a:solidFill>
              </a:ln>
            </p:spPr>
            <p:txBody>
              <a:bodyPr wrap="square" rtlCol="0">
                <a:spAutoFit/>
              </a:bodyPr>
              <a:lstStyle/>
              <a:p>
                <a:r>
                  <a:rPr lang="cs-CZ" dirty="0"/>
                  <a:t>Při měření tlaku se lze setkat se staršími jednotkami tlaku:</a:t>
                </a:r>
              </a:p>
              <a:p>
                <a:endParaRPr lang="cs-CZ" dirty="0"/>
              </a:p>
              <a:p>
                <a:pPr marL="342900" indent="-342900">
                  <a:buAutoNum type="arabicPeriod"/>
                </a:pPr>
                <a:r>
                  <a:rPr lang="cs-CZ" dirty="0"/>
                  <a:t>Jednotka milibar (</a:t>
                </a:r>
                <a:r>
                  <a:rPr lang="cs-CZ" dirty="0" err="1"/>
                  <a:t>mb</a:t>
                </a:r>
                <a:r>
                  <a:rPr lang="cs-CZ" dirty="0"/>
                  <a:t>):</a:t>
                </a:r>
              </a:p>
              <a:p>
                <a:pPr/>
                <a14:m>
                  <m:oMathPara xmlns:m="http://schemas.openxmlformats.org/officeDocument/2006/math">
                    <m:oMathParaPr>
                      <m:jc m:val="centerGroup"/>
                    </m:oMathParaPr>
                    <m:oMath xmlns:m="http://schemas.openxmlformats.org/officeDocument/2006/math">
                      <m:r>
                        <a:rPr lang="cs-CZ" b="0" i="1" smtClean="0">
                          <a:solidFill>
                            <a:srgbClr val="FF0000"/>
                          </a:solidFill>
                          <a:latin typeface="Cambria Math" panose="02040503050406030204" pitchFamily="18" charset="0"/>
                        </a:rPr>
                        <m:t>1 </m:t>
                      </m:r>
                      <m:r>
                        <m:rPr>
                          <m:sty m:val="p"/>
                        </m:rPr>
                        <a:rPr lang="cs-CZ" b="0" i="0" smtClean="0">
                          <a:solidFill>
                            <a:srgbClr val="FF0000"/>
                          </a:solidFill>
                          <a:latin typeface="Cambria Math" panose="02040503050406030204" pitchFamily="18" charset="0"/>
                        </a:rPr>
                        <m:t>mb</m:t>
                      </m:r>
                      <m:r>
                        <a:rPr lang="cs-CZ" b="0" i="0" smtClean="0">
                          <a:solidFill>
                            <a:srgbClr val="FF0000"/>
                          </a:solidFill>
                          <a:latin typeface="Cambria Math" panose="02040503050406030204" pitchFamily="18" charset="0"/>
                        </a:rPr>
                        <m:t>=1 </m:t>
                      </m:r>
                      <m:r>
                        <m:rPr>
                          <m:sty m:val="p"/>
                        </m:rPr>
                        <a:rPr lang="cs-CZ" b="0" i="0" smtClean="0">
                          <a:solidFill>
                            <a:srgbClr val="FF0000"/>
                          </a:solidFill>
                          <a:latin typeface="Cambria Math" panose="02040503050406030204" pitchFamily="18" charset="0"/>
                        </a:rPr>
                        <m:t>hPa</m:t>
                      </m:r>
                      <m:r>
                        <a:rPr lang="cs-CZ" b="0" i="0" smtClean="0">
                          <a:solidFill>
                            <a:srgbClr val="FF0000"/>
                          </a:solidFill>
                          <a:latin typeface="Cambria Math" panose="02040503050406030204" pitchFamily="18" charset="0"/>
                        </a:rPr>
                        <m:t>=100 </m:t>
                      </m:r>
                      <m:r>
                        <m:rPr>
                          <m:sty m:val="p"/>
                        </m:rPr>
                        <a:rPr lang="cs-CZ" b="0" i="0" smtClean="0">
                          <a:solidFill>
                            <a:srgbClr val="FF0000"/>
                          </a:solidFill>
                          <a:latin typeface="Cambria Math" panose="02040503050406030204" pitchFamily="18" charset="0"/>
                        </a:rPr>
                        <m:t>Pa</m:t>
                      </m:r>
                      <m:r>
                        <a:rPr lang="cs-CZ" b="0" i="0"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0,001 </m:t>
                      </m:r>
                      <m:r>
                        <m:rPr>
                          <m:sty m:val="p"/>
                        </m:rPr>
                        <a:rPr lang="cs-CZ" b="0" i="0" smtClean="0">
                          <a:latin typeface="Cambria Math" panose="02040503050406030204" pitchFamily="18" charset="0"/>
                          <a:ea typeface="Cambria Math" panose="02040503050406030204" pitchFamily="18" charset="0"/>
                        </a:rPr>
                        <m:t>bar</m:t>
                      </m:r>
                      <m:r>
                        <a:rPr lang="cs-CZ" b="0" i="1" smtClean="0">
                          <a:latin typeface="Cambria Math" panose="02040503050406030204" pitchFamily="18" charset="0"/>
                          <a:ea typeface="Cambria Math" panose="02040503050406030204" pitchFamily="18" charset="0"/>
                        </a:rPr>
                        <m:t>=100 </m:t>
                      </m:r>
                      <m:r>
                        <m:rPr>
                          <m:sty m:val="p"/>
                        </m:rPr>
                        <a:rPr lang="cs-CZ" b="0" i="0" smtClean="0">
                          <a:latin typeface="Cambria Math" panose="02040503050406030204" pitchFamily="18" charset="0"/>
                          <a:ea typeface="Cambria Math" panose="02040503050406030204" pitchFamily="18" charset="0"/>
                        </a:rPr>
                        <m:t>Pa</m:t>
                      </m:r>
                      <m:r>
                        <a:rPr lang="cs-CZ" b="0" i="0"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r>
                        <a:rPr lang="cs-CZ" b="0" i="1" smtClean="0">
                          <a:solidFill>
                            <a:srgbClr val="FF0000"/>
                          </a:solidFill>
                          <a:latin typeface="Cambria Math" panose="02040503050406030204" pitchFamily="18" charset="0"/>
                          <a:ea typeface="Cambria Math" panose="02040503050406030204" pitchFamily="18" charset="0"/>
                        </a:rPr>
                        <m:t>1 </m:t>
                      </m:r>
                      <m:r>
                        <m:rPr>
                          <m:sty m:val="p"/>
                        </m:rPr>
                        <a:rPr lang="cs-CZ" b="0" i="0" smtClean="0">
                          <a:solidFill>
                            <a:srgbClr val="FF0000"/>
                          </a:solidFill>
                          <a:latin typeface="Cambria Math" panose="02040503050406030204" pitchFamily="18" charset="0"/>
                          <a:ea typeface="Cambria Math" panose="02040503050406030204" pitchFamily="18" charset="0"/>
                        </a:rPr>
                        <m:t>bar</m:t>
                      </m:r>
                      <m:r>
                        <a:rPr lang="cs-CZ" b="0" i="1" smtClean="0">
                          <a:solidFill>
                            <a:srgbClr val="FF0000"/>
                          </a:solidFill>
                          <a:latin typeface="Cambria Math" panose="02040503050406030204" pitchFamily="18" charset="0"/>
                          <a:ea typeface="Cambria Math" panose="02040503050406030204" pitchFamily="18" charset="0"/>
                        </a:rPr>
                        <m:t>=100000 </m:t>
                      </m:r>
                      <m:r>
                        <m:rPr>
                          <m:sty m:val="p"/>
                        </m:rPr>
                        <a:rPr lang="cs-CZ" b="0" i="0" smtClean="0">
                          <a:solidFill>
                            <a:srgbClr val="FF0000"/>
                          </a:solidFill>
                          <a:latin typeface="Cambria Math" panose="02040503050406030204" pitchFamily="18" charset="0"/>
                          <a:ea typeface="Cambria Math" panose="02040503050406030204" pitchFamily="18" charset="0"/>
                        </a:rPr>
                        <m:t>Pa</m:t>
                      </m:r>
                    </m:oMath>
                  </m:oMathPara>
                </a14:m>
                <a:endParaRPr lang="cs-CZ" dirty="0"/>
              </a:p>
              <a:p>
                <a:endParaRPr lang="cs-CZ" sz="800" dirty="0"/>
              </a:p>
              <a:p>
                <a:pPr marL="342900" indent="-342900">
                  <a:buFont typeface="+mj-lt"/>
                  <a:buAutoNum type="arabicPeriod" startAt="2"/>
                </a:pPr>
                <a:r>
                  <a:rPr lang="cs-CZ" dirty="0"/>
                  <a:t>Jednotka torr:</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1 </m:t>
                      </m:r>
                      <m:r>
                        <m:rPr>
                          <m:sty m:val="p"/>
                        </m:rPr>
                        <a:rPr lang="cs-CZ" b="0" i="0" smtClean="0">
                          <a:latin typeface="Cambria Math" panose="02040503050406030204" pitchFamily="18" charset="0"/>
                        </a:rPr>
                        <m:t>torr</m:t>
                      </m:r>
                      <m:r>
                        <a:rPr lang="cs-CZ" b="0" i="0" smtClean="0">
                          <a:latin typeface="Cambria Math" panose="02040503050406030204" pitchFamily="18" charset="0"/>
                        </a:rPr>
                        <m:t>=1 </m:t>
                      </m:r>
                      <m:r>
                        <m:rPr>
                          <m:sty m:val="p"/>
                        </m:rPr>
                        <a:rPr lang="cs-CZ" b="0" i="0" smtClean="0">
                          <a:latin typeface="Cambria Math" panose="02040503050406030204" pitchFamily="18" charset="0"/>
                        </a:rPr>
                        <m:t>mm</m:t>
                      </m:r>
                      <m:r>
                        <a:rPr lang="cs-CZ" b="0" i="0" smtClean="0">
                          <a:latin typeface="Cambria Math" panose="02040503050406030204" pitchFamily="18" charset="0"/>
                        </a:rPr>
                        <m:t> </m:t>
                      </m:r>
                      <m:r>
                        <m:rPr>
                          <m:sty m:val="p"/>
                        </m:rPr>
                        <a:rPr lang="cs-CZ" b="0" i="0" smtClean="0">
                          <a:latin typeface="Cambria Math" panose="02040503050406030204" pitchFamily="18" charset="0"/>
                        </a:rPr>
                        <m:t>Hg</m:t>
                      </m:r>
                      <m:r>
                        <a:rPr lang="cs-CZ" b="0" i="0" smtClean="0">
                          <a:latin typeface="Cambria Math" panose="02040503050406030204" pitchFamily="18" charset="0"/>
                        </a:rPr>
                        <m:t>=133,3223684 </m:t>
                      </m:r>
                      <m:r>
                        <m:rPr>
                          <m:sty m:val="p"/>
                        </m:rPr>
                        <a:rPr lang="cs-CZ" b="0" i="0" smtClean="0">
                          <a:latin typeface="Cambria Math" panose="02040503050406030204" pitchFamily="18" charset="0"/>
                        </a:rPr>
                        <m:t>Pa</m:t>
                      </m:r>
                      <m:r>
                        <a:rPr lang="cs-CZ" b="0" i="0"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r>
                        <a:rPr lang="cs-CZ" b="0" i="1" smtClean="0">
                          <a:solidFill>
                            <a:srgbClr val="FF0000"/>
                          </a:solidFill>
                          <a:latin typeface="Cambria Math" panose="02040503050406030204" pitchFamily="18" charset="0"/>
                          <a:ea typeface="Cambria Math" panose="02040503050406030204" pitchFamily="18" charset="0"/>
                        </a:rPr>
                        <m:t>760 </m:t>
                      </m:r>
                      <m:r>
                        <m:rPr>
                          <m:sty m:val="p"/>
                        </m:rPr>
                        <a:rPr lang="cs-CZ" b="0" i="0" smtClean="0">
                          <a:solidFill>
                            <a:srgbClr val="FF0000"/>
                          </a:solidFill>
                          <a:latin typeface="Cambria Math" panose="02040503050406030204" pitchFamily="18" charset="0"/>
                          <a:ea typeface="Cambria Math" panose="02040503050406030204" pitchFamily="18" charset="0"/>
                        </a:rPr>
                        <m:t>torr</m:t>
                      </m:r>
                      <m:r>
                        <a:rPr lang="cs-CZ" b="0" i="1" smtClean="0">
                          <a:solidFill>
                            <a:srgbClr val="FF0000"/>
                          </a:solidFill>
                          <a:latin typeface="Cambria Math" panose="02040503050406030204" pitchFamily="18" charset="0"/>
                          <a:ea typeface="Cambria Math" panose="02040503050406030204" pitchFamily="18" charset="0"/>
                        </a:rPr>
                        <m:t>=1013,25 </m:t>
                      </m:r>
                      <m:r>
                        <m:rPr>
                          <m:sty m:val="p"/>
                        </m:rPr>
                        <a:rPr lang="cs-CZ" b="0" i="0" smtClean="0">
                          <a:solidFill>
                            <a:srgbClr val="FF0000"/>
                          </a:solidFill>
                          <a:latin typeface="Cambria Math" panose="02040503050406030204" pitchFamily="18" charset="0"/>
                          <a:ea typeface="Cambria Math" panose="02040503050406030204" pitchFamily="18" charset="0"/>
                        </a:rPr>
                        <m:t>mbar</m:t>
                      </m:r>
                      <m:r>
                        <a:rPr lang="cs-CZ" b="0" i="1" smtClean="0">
                          <a:solidFill>
                            <a:srgbClr val="FF0000"/>
                          </a:solidFill>
                          <a:latin typeface="Cambria Math" panose="02040503050406030204" pitchFamily="18" charset="0"/>
                          <a:ea typeface="Cambria Math" panose="02040503050406030204" pitchFamily="18" charset="0"/>
                        </a:rPr>
                        <m:t>=1013,25 </m:t>
                      </m:r>
                      <m:r>
                        <m:rPr>
                          <m:sty m:val="p"/>
                        </m:rPr>
                        <a:rPr lang="cs-CZ" b="0" i="0" smtClean="0">
                          <a:solidFill>
                            <a:srgbClr val="FF0000"/>
                          </a:solidFill>
                          <a:latin typeface="Cambria Math" panose="02040503050406030204" pitchFamily="18" charset="0"/>
                          <a:ea typeface="Cambria Math" panose="02040503050406030204" pitchFamily="18" charset="0"/>
                        </a:rPr>
                        <m:t>hPa</m:t>
                      </m:r>
                    </m:oMath>
                  </m:oMathPara>
                </a14:m>
                <a:endParaRPr lang="cs-CZ" dirty="0"/>
              </a:p>
            </p:txBody>
          </p:sp>
        </mc:Choice>
        <mc:Fallback xmlns="">
          <p:sp>
            <p:nvSpPr>
              <p:cNvPr id="4" name="TextovéPole 3">
                <a:extLst>
                  <a:ext uri="{FF2B5EF4-FFF2-40B4-BE49-F238E27FC236}">
                    <a16:creationId xmlns:a16="http://schemas.microsoft.com/office/drawing/2014/main" id="{6D7171F5-1071-0612-ADD8-67E3E9A2B539}"/>
                  </a:ext>
                </a:extLst>
              </p:cNvPr>
              <p:cNvSpPr txBox="1">
                <a:spLocks noRot="1" noChangeAspect="1" noMove="1" noResize="1" noEditPoints="1" noAdjustHandles="1" noChangeArrowheads="1" noChangeShapeType="1" noTextEdit="1"/>
              </p:cNvSpPr>
              <p:nvPr/>
            </p:nvSpPr>
            <p:spPr>
              <a:xfrm>
                <a:off x="453292" y="3993662"/>
                <a:ext cx="11308862" cy="1877437"/>
              </a:xfrm>
              <a:prstGeom prst="rect">
                <a:avLst/>
              </a:prstGeom>
              <a:blipFill>
                <a:blip r:embed="rId3"/>
                <a:stretch>
                  <a:fillRect l="-269" t="-637" b="-637"/>
                </a:stretch>
              </a:blipFill>
              <a:ln w="38100">
                <a:solidFill>
                  <a:srgbClr val="92D050"/>
                </a:solidFill>
              </a:ln>
            </p:spPr>
            <p:txBody>
              <a:bodyPr/>
              <a:lstStyle/>
              <a:p>
                <a:r>
                  <a:rPr lang="cs-CZ">
                    <a:noFill/>
                  </a:rPr>
                  <a:t> </a:t>
                </a:r>
              </a:p>
            </p:txBody>
          </p:sp>
        </mc:Fallback>
      </mc:AlternateContent>
    </p:spTree>
    <p:extLst>
      <p:ext uri="{BB962C8B-B14F-4D97-AF65-F5344CB8AC3E}">
        <p14:creationId xmlns:p14="http://schemas.microsoft.com/office/powerpoint/2010/main" val="319469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8BC372ED-276B-C86F-CC87-3189F6E934A3}"/>
              </a:ext>
            </a:extLst>
          </p:cNvPr>
          <p:cNvSpPr txBox="1"/>
          <p:nvPr/>
        </p:nvSpPr>
        <p:spPr>
          <a:xfrm>
            <a:off x="429846" y="406400"/>
            <a:ext cx="1047262"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601C3268-7DE7-84A2-6C41-5C420D88CC03}"/>
                  </a:ext>
                </a:extLst>
              </p:cNvPr>
              <p:cNvSpPr txBox="1"/>
              <p:nvPr/>
            </p:nvSpPr>
            <p:spPr>
              <a:xfrm>
                <a:off x="429846" y="906585"/>
                <a:ext cx="11277600" cy="1350883"/>
              </a:xfrm>
              <a:prstGeom prst="rect">
                <a:avLst/>
              </a:prstGeom>
              <a:noFill/>
            </p:spPr>
            <p:txBody>
              <a:bodyPr wrap="square" rtlCol="0">
                <a:spAutoFit/>
              </a:bodyPr>
              <a:lstStyle/>
              <a:p>
                <a:r>
                  <a:rPr lang="cs-CZ" dirty="0"/>
                  <a:t>Jak vysoký by byl sloupec vody ve svislé trubici (při použití vody místo rtuti v Torricelliho pokusu), je-li normální atmosférický tlak?</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i="1" smtClean="0">
                              <a:latin typeface="Cambria Math" panose="02040503050406030204" pitchFamily="18" charset="0"/>
                              <a:sym typeface="Symbol" panose="05050102010706020507" pitchFamily="18" charset="2"/>
                            </a:rPr>
                            <m:t></m:t>
                          </m:r>
                        </m:e>
                        <m:sub>
                          <m:r>
                            <a:rPr lang="cs-CZ" b="0" i="1" smtClean="0">
                              <a:latin typeface="Cambria Math" panose="02040503050406030204" pitchFamily="18" charset="0"/>
                            </a:rPr>
                            <m:t>𝑣𝑜𝑑𝑦</m:t>
                          </m:r>
                        </m:sub>
                      </m:sSub>
                      <m:r>
                        <a:rPr lang="cs-CZ" b="0" i="1" smtClean="0">
                          <a:latin typeface="Cambria Math" panose="02040503050406030204" pitchFamily="18" charset="0"/>
                        </a:rPr>
                        <m:t>=1000 </m:t>
                      </m:r>
                      <m:r>
                        <m:rPr>
                          <m:sty m:val="p"/>
                        </m:rPr>
                        <a:rPr lang="cs-CZ" b="0" i="0" smtClean="0">
                          <a:latin typeface="Cambria Math" panose="02040503050406030204" pitchFamily="18" charset="0"/>
                        </a:rPr>
                        <m:t>kg</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𝑚</m:t>
                          </m:r>
                        </m:e>
                        <m:sup>
                          <m:r>
                            <a:rPr lang="cs-CZ" b="0" i="1" smtClean="0">
                              <a:latin typeface="Cambria Math" panose="02040503050406030204" pitchFamily="18" charset="0"/>
                            </a:rPr>
                            <m:t>3</m:t>
                          </m:r>
                        </m:sup>
                      </m:sSup>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sub>
                      </m:sSub>
                      <m:r>
                        <a:rPr lang="cs-CZ" b="0" i="1" smtClean="0">
                          <a:latin typeface="Cambria Math" panose="02040503050406030204" pitchFamily="18" charset="0"/>
                        </a:rPr>
                        <m:t>=1013,25 </m:t>
                      </m:r>
                      <m:r>
                        <m:rPr>
                          <m:sty m:val="p"/>
                        </m:rPr>
                        <a:rPr lang="cs-CZ" b="0" i="0" smtClean="0">
                          <a:latin typeface="Cambria Math" panose="02040503050406030204" pitchFamily="18" charset="0"/>
                        </a:rPr>
                        <m:t>hPa</m:t>
                      </m:r>
                      <m:r>
                        <a:rPr lang="cs-CZ" b="0" i="0" smtClean="0">
                          <a:latin typeface="Cambria Math" panose="02040503050406030204" pitchFamily="18" charset="0"/>
                        </a:rPr>
                        <m:t>=101325 </m:t>
                      </m:r>
                      <m:r>
                        <m:rPr>
                          <m:sty m:val="p"/>
                        </m:rPr>
                        <a:rPr lang="cs-CZ" b="0" i="0" smtClean="0">
                          <a:latin typeface="Cambria Math" panose="02040503050406030204" pitchFamily="18" charset="0"/>
                        </a:rPr>
                        <m:t>Pa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𝑔</m:t>
                          </m:r>
                        </m:e>
                        <m:sub>
                          <m:r>
                            <a:rPr lang="cs-CZ" b="0" i="1" smtClean="0">
                              <a:latin typeface="Cambria Math" panose="02040503050406030204" pitchFamily="18" charset="0"/>
                            </a:rPr>
                            <m:t>𝑛</m:t>
                          </m:r>
                        </m:sub>
                      </m:sSub>
                      <m:r>
                        <a:rPr lang="cs-CZ" b="0" i="1" smtClean="0">
                          <a:latin typeface="Cambria Math" panose="02040503050406030204" pitchFamily="18" charset="0"/>
                        </a:rPr>
                        <m:t>=</m:t>
                      </m:r>
                      <m:r>
                        <a:rPr lang="cs-CZ" i="1" dirty="0">
                          <a:latin typeface="Cambria Math" panose="02040503050406030204" pitchFamily="18" charset="0"/>
                          <a:sym typeface="Symbol" panose="05050102010706020507" pitchFamily="18" charset="2"/>
                        </a:rPr>
                        <m:t>9,80665 </m:t>
                      </m:r>
                      <m:r>
                        <m:rPr>
                          <m:sty m:val="p"/>
                        </m:rPr>
                        <a:rPr lang="cs-CZ" dirty="0">
                          <a:latin typeface="Cambria Math" panose="02040503050406030204" pitchFamily="18" charset="0"/>
                          <a:sym typeface="Symbol" panose="05050102010706020507" pitchFamily="18" charset="2"/>
                        </a:rPr>
                        <m:t>m</m:t>
                      </m:r>
                      <m:r>
                        <a:rPr lang="cs-CZ" dirty="0">
                          <a:latin typeface="Cambria Math" panose="02040503050406030204" pitchFamily="18" charset="0"/>
                          <a:sym typeface="Symbol" panose="05050102010706020507" pitchFamily="18" charset="2"/>
                        </a:rPr>
                        <m:t> . </m:t>
                      </m:r>
                      <m:sSup>
                        <m:sSupPr>
                          <m:ctrlPr>
                            <a:rPr lang="cs-CZ" i="1" dirty="0">
                              <a:latin typeface="Cambria Math" panose="02040503050406030204" pitchFamily="18" charset="0"/>
                              <a:sym typeface="Symbol" panose="05050102010706020507" pitchFamily="18" charset="2"/>
                            </a:rPr>
                          </m:ctrlPr>
                        </m:sSupPr>
                        <m:e>
                          <m:r>
                            <a:rPr lang="cs-CZ" i="1" dirty="0">
                              <a:latin typeface="Cambria Math" panose="02040503050406030204" pitchFamily="18" charset="0"/>
                              <a:sym typeface="Symbol" panose="05050102010706020507" pitchFamily="18" charset="2"/>
                            </a:rPr>
                            <m:t>𝑠</m:t>
                          </m:r>
                        </m:e>
                        <m:sup>
                          <m:r>
                            <a:rPr lang="cs-CZ" i="1" dirty="0">
                              <a:latin typeface="Cambria Math" panose="02040503050406030204" pitchFamily="18" charset="0"/>
                              <a:sym typeface="Symbol" panose="05050102010706020507" pitchFamily="18" charset="2"/>
                            </a:rPr>
                            <m:t>−2</m:t>
                          </m:r>
                        </m:sup>
                      </m:sSup>
                      <m:r>
                        <a:rPr lang="cs-CZ" b="0" i="1" dirty="0" smtClean="0">
                          <a:latin typeface="Cambria Math" panose="02040503050406030204" pitchFamily="18" charset="0"/>
                          <a:sym typeface="Symbol" panose="05050102010706020507" pitchFamily="18" charset="2"/>
                        </a:rPr>
                        <m:t>, </m:t>
                      </m:r>
                      <m:r>
                        <a:rPr lang="cs-CZ" b="0" i="1" dirty="0" smtClean="0">
                          <a:latin typeface="Cambria Math" panose="02040503050406030204" pitchFamily="18" charset="0"/>
                          <a:sym typeface="Symbol" panose="05050102010706020507" pitchFamily="18" charset="2"/>
                        </a:rPr>
                        <m:t>h</m:t>
                      </m:r>
                      <m:r>
                        <a:rPr lang="cs-CZ" b="0" i="1" dirty="0" smtClean="0">
                          <a:latin typeface="Cambria Math" panose="02040503050406030204" pitchFamily="18" charset="0"/>
                          <a:sym typeface="Symbol" panose="05050102010706020507" pitchFamily="18" charset="2"/>
                        </a:rPr>
                        <m:t>= ?</m:t>
                      </m:r>
                    </m:oMath>
                  </m:oMathPara>
                </a14:m>
                <a:endParaRPr lang="cs-CZ" dirty="0"/>
              </a:p>
            </p:txBody>
          </p:sp>
        </mc:Choice>
        <mc:Fallback xmlns="">
          <p:sp>
            <p:nvSpPr>
              <p:cNvPr id="3" name="TextovéPole 2">
                <a:extLst>
                  <a:ext uri="{FF2B5EF4-FFF2-40B4-BE49-F238E27FC236}">
                    <a16:creationId xmlns:a16="http://schemas.microsoft.com/office/drawing/2014/main" id="{601C3268-7DE7-84A2-6C41-5C420D88CC03}"/>
                  </a:ext>
                </a:extLst>
              </p:cNvPr>
              <p:cNvSpPr txBox="1">
                <a:spLocks noRot="1" noChangeAspect="1" noMove="1" noResize="1" noEditPoints="1" noAdjustHandles="1" noChangeArrowheads="1" noChangeShapeType="1" noTextEdit="1"/>
              </p:cNvSpPr>
              <p:nvPr/>
            </p:nvSpPr>
            <p:spPr>
              <a:xfrm>
                <a:off x="429846" y="906585"/>
                <a:ext cx="11277600" cy="1350883"/>
              </a:xfrm>
              <a:prstGeom prst="rect">
                <a:avLst/>
              </a:prstGeom>
              <a:blipFill>
                <a:blip r:embed="rId2"/>
                <a:stretch>
                  <a:fillRect l="-486" t="-2715" b="-1810"/>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61611856-47FB-6E0E-9777-FB4FF3EFB1B2}"/>
              </a:ext>
            </a:extLst>
          </p:cNvPr>
          <p:cNvCxnSpPr/>
          <p:nvPr/>
        </p:nvCxnSpPr>
        <p:spPr>
          <a:xfrm>
            <a:off x="429846" y="2257468"/>
            <a:ext cx="1127760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9B937732-4DEA-E092-5F19-06A6A15D8CB7}"/>
                  </a:ext>
                </a:extLst>
              </p:cNvPr>
              <p:cNvSpPr txBox="1"/>
              <p:nvPr/>
            </p:nvSpPr>
            <p:spPr>
              <a:xfrm>
                <a:off x="457200" y="2388321"/>
                <a:ext cx="11277600" cy="2657009"/>
              </a:xfrm>
              <a:prstGeom prst="rect">
                <a:avLst/>
              </a:prstGeom>
              <a:noFill/>
            </p:spPr>
            <p:txBody>
              <a:bodyPr wrap="square" rtlCol="0">
                <a:spAutoFit/>
              </a:bodyPr>
              <a:lstStyle/>
              <a:p>
                <a:r>
                  <a:rPr lang="cs-CZ" dirty="0"/>
                  <a:t>Hydrostatický tlak sloupce vody je roven normálnímu atmosférickému tlaku a vypočteme ze vztahu:</a:t>
                </a:r>
              </a:p>
              <a:p>
                <a:pPr algn="ct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sym typeface="Symbol" panose="05050102010706020507" pitchFamily="18" charset="2"/>
                            </a:rPr>
                            <m:t></m:t>
                          </m:r>
                        </m:e>
                        <m:sub>
                          <m:r>
                            <a:rPr lang="cs-CZ" b="0" i="1" smtClean="0">
                              <a:latin typeface="Cambria Math" panose="02040503050406030204" pitchFamily="18" charset="0"/>
                            </a:rPr>
                            <m:t>𝑣𝑜𝑑𝑦</m:t>
                          </m:r>
                          <m:r>
                            <a:rPr lang="cs-CZ" b="0" i="1" smtClean="0">
                              <a:latin typeface="Cambria Math" panose="02040503050406030204" pitchFamily="18" charset="0"/>
                            </a:rPr>
                            <m:t> </m:t>
                          </m:r>
                        </m:sub>
                      </m:sSub>
                      <m:r>
                        <a:rPr lang="cs-CZ" b="0" i="1" smtClean="0">
                          <a:latin typeface="Cambria Math" panose="02040503050406030204" pitchFamily="18" charset="0"/>
                        </a:rPr>
                        <m:t>. </m:t>
                      </m:r>
                      <m:r>
                        <a:rPr lang="cs-CZ" b="0" i="1" smtClean="0">
                          <a:latin typeface="Cambria Math" panose="02040503050406030204" pitchFamily="18" charset="0"/>
                        </a:rPr>
                        <m:t>h</m:t>
                      </m:r>
                      <m:r>
                        <a:rPr lang="cs-CZ" b="0" i="1" smtClean="0">
                          <a:latin typeface="Cambria Math" panose="02040503050406030204" pitchFamily="18" charset="0"/>
                        </a:rPr>
                        <m:t> .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𝑔</m:t>
                          </m:r>
                        </m:e>
                        <m:sub>
                          <m:r>
                            <a:rPr lang="cs-CZ" b="0" i="1" smtClean="0">
                              <a:latin typeface="Cambria Math" panose="02040503050406030204" pitchFamily="18" charset="0"/>
                            </a:rPr>
                            <m:t>𝑛</m:t>
                          </m:r>
                        </m:sub>
                      </m:sSub>
                    </m:oMath>
                  </m:oMathPara>
                </a14:m>
                <a:endParaRPr lang="cs-CZ" dirty="0"/>
              </a:p>
              <a:p>
                <a:pPr algn="ctr"/>
                <a:endParaRPr lang="cs-CZ" dirty="0"/>
              </a:p>
              <a:p>
                <a:r>
                  <a:rPr lang="cs-CZ" dirty="0"/>
                  <a:t>Ze vztahu vyjádříme </a:t>
                </a:r>
                <a14:m>
                  <m:oMath xmlns:m="http://schemas.openxmlformats.org/officeDocument/2006/math">
                    <m:r>
                      <a:rPr lang="cs-CZ" i="1" dirty="0" smtClean="0">
                        <a:latin typeface="Cambria Math" panose="02040503050406030204" pitchFamily="18" charset="0"/>
                      </a:rPr>
                      <m:t>h</m:t>
                    </m:r>
                  </m:oMath>
                </a14:m>
                <a:r>
                  <a:rPr lang="cs-CZ" dirty="0"/>
                  <a:t> (výšku sloupce vody): </a:t>
                </a:r>
              </a:p>
              <a:p>
                <a:endParaRPr lang="cs-CZ"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sub>
                          </m:sSub>
                        </m:num>
                        <m:den>
                          <m:sSub>
                            <m:sSubPr>
                              <m:ctrlPr>
                                <a:rPr lang="cs-CZ" i="1">
                                  <a:latin typeface="Cambria Math" panose="02040503050406030204" pitchFamily="18" charset="0"/>
                                </a:rPr>
                              </m:ctrlPr>
                            </m:sSubPr>
                            <m:e>
                              <m:r>
                                <a:rPr lang="cs-CZ" i="1">
                                  <a:latin typeface="Cambria Math" panose="02040503050406030204" pitchFamily="18" charset="0"/>
                                  <a:sym typeface="Symbol" panose="05050102010706020507" pitchFamily="18" charset="2"/>
                                </a:rPr>
                                <m:t></m:t>
                              </m:r>
                            </m:e>
                            <m:sub>
                              <m:r>
                                <a:rPr lang="cs-CZ" i="1">
                                  <a:latin typeface="Cambria Math" panose="02040503050406030204" pitchFamily="18" charset="0"/>
                                </a:rPr>
                                <m:t>𝑣𝑜𝑑𝑦</m:t>
                              </m:r>
                              <m:r>
                                <a:rPr lang="cs-CZ" i="1">
                                  <a:latin typeface="Cambria Math" panose="02040503050406030204" pitchFamily="18" charset="0"/>
                                </a:rPr>
                                <m:t> </m:t>
                              </m:r>
                            </m:sub>
                          </m:sSub>
                          <m:r>
                            <a:rPr lang="cs-CZ" i="1">
                              <a:latin typeface="Cambria Math" panose="02040503050406030204" pitchFamily="18" charset="0"/>
                            </a:rPr>
                            <m:t>. </m:t>
                          </m:r>
                          <m:sSub>
                            <m:sSubPr>
                              <m:ctrlPr>
                                <a:rPr lang="cs-CZ" i="1">
                                  <a:latin typeface="Cambria Math" panose="02040503050406030204" pitchFamily="18" charset="0"/>
                                </a:rPr>
                              </m:ctrlPr>
                            </m:sSubPr>
                            <m:e>
                              <m:r>
                                <a:rPr lang="cs-CZ" i="1">
                                  <a:latin typeface="Cambria Math" panose="02040503050406030204" pitchFamily="18" charset="0"/>
                                </a:rPr>
                                <m:t>𝑔</m:t>
                              </m:r>
                            </m:e>
                            <m:sub>
                              <m:r>
                                <a:rPr lang="cs-CZ" i="1">
                                  <a:latin typeface="Cambria Math" panose="02040503050406030204" pitchFamily="18" charset="0"/>
                                </a:rPr>
                                <m:t>𝑛</m:t>
                              </m:r>
                            </m:sub>
                          </m:sSub>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a:latin typeface="Cambria Math" panose="02040503050406030204" pitchFamily="18" charset="0"/>
                            </a:rPr>
                            <m:t>101325</m:t>
                          </m:r>
                        </m:num>
                        <m:den>
                          <m:r>
                            <a:rPr lang="cs-CZ" b="0" i="1" smtClean="0">
                              <a:latin typeface="Cambria Math" panose="02040503050406030204" pitchFamily="18" charset="0"/>
                            </a:rPr>
                            <m:t>1000 .</m:t>
                          </m:r>
                          <m:r>
                            <a:rPr lang="cs-CZ" i="1" dirty="0">
                              <a:latin typeface="Cambria Math" panose="02040503050406030204" pitchFamily="18" charset="0"/>
                              <a:sym typeface="Symbol" panose="05050102010706020507" pitchFamily="18" charset="2"/>
                            </a:rPr>
                            <m:t>9,80665</m:t>
                          </m:r>
                        </m:den>
                      </m:f>
                      <m:r>
                        <a:rPr lang="cs-CZ" b="0" i="1" smtClean="0">
                          <a:latin typeface="Cambria Math" panose="02040503050406030204" pitchFamily="18" charset="0"/>
                        </a:rPr>
                        <m:t> </m:t>
                      </m:r>
                      <m:r>
                        <m:rPr>
                          <m:sty m:val="p"/>
                        </m:rPr>
                        <a:rPr lang="cs-CZ" b="0" i="0" smtClean="0">
                          <a:latin typeface="Cambria Math" panose="02040503050406030204" pitchFamily="18" charset="0"/>
                        </a:rPr>
                        <m:t>m</m:t>
                      </m:r>
                      <m:r>
                        <a:rPr lang="cs-CZ" b="0" i="0" smtClean="0">
                          <a:latin typeface="Cambria Math" panose="02040503050406030204" pitchFamily="18" charset="0"/>
                        </a:rPr>
                        <m:t>=10,3 </m:t>
                      </m:r>
                      <m:r>
                        <m:rPr>
                          <m:sty m:val="p"/>
                        </m:rPr>
                        <a:rPr lang="cs-CZ" b="0" i="0" smtClean="0">
                          <a:latin typeface="Cambria Math" panose="02040503050406030204" pitchFamily="18" charset="0"/>
                        </a:rPr>
                        <m:t>m</m:t>
                      </m:r>
                    </m:oMath>
                  </m:oMathPara>
                </a14:m>
                <a:endParaRPr lang="cs-CZ" dirty="0"/>
              </a:p>
              <a:p>
                <a:endParaRPr lang="cs-CZ" dirty="0"/>
              </a:p>
              <a:p>
                <a:r>
                  <a:rPr lang="cs-CZ" b="1" dirty="0"/>
                  <a:t>Sloupec vody v Torricelliho trubici by měl výšku přibližně 10 m.</a:t>
                </a:r>
              </a:p>
            </p:txBody>
          </p:sp>
        </mc:Choice>
        <mc:Fallback xmlns="">
          <p:sp>
            <p:nvSpPr>
              <p:cNvPr id="6" name="TextovéPole 5">
                <a:extLst>
                  <a:ext uri="{FF2B5EF4-FFF2-40B4-BE49-F238E27FC236}">
                    <a16:creationId xmlns:a16="http://schemas.microsoft.com/office/drawing/2014/main" id="{9B937732-4DEA-E092-5F19-06A6A15D8CB7}"/>
                  </a:ext>
                </a:extLst>
              </p:cNvPr>
              <p:cNvSpPr txBox="1">
                <a:spLocks noRot="1" noChangeAspect="1" noMove="1" noResize="1" noEditPoints="1" noAdjustHandles="1" noChangeArrowheads="1" noChangeShapeType="1" noTextEdit="1"/>
              </p:cNvSpPr>
              <p:nvPr/>
            </p:nvSpPr>
            <p:spPr>
              <a:xfrm>
                <a:off x="457200" y="2388321"/>
                <a:ext cx="11277600" cy="2657009"/>
              </a:xfrm>
              <a:prstGeom prst="rect">
                <a:avLst/>
              </a:prstGeom>
              <a:blipFill>
                <a:blip r:embed="rId3"/>
                <a:stretch>
                  <a:fillRect l="-432" t="-1376" b="-2752"/>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45F1992E-6D69-F636-A65C-E935348E8E67}"/>
                  </a:ext>
                </a:extLst>
              </p:cNvPr>
              <p:cNvSpPr txBox="1"/>
              <p:nvPr/>
            </p:nvSpPr>
            <p:spPr>
              <a:xfrm>
                <a:off x="496277" y="5176182"/>
                <a:ext cx="11199446" cy="1468607"/>
              </a:xfrm>
              <a:prstGeom prst="rect">
                <a:avLst/>
              </a:prstGeom>
              <a:noFill/>
            </p:spPr>
            <p:txBody>
              <a:bodyPr wrap="square" rtlCol="0">
                <a:spAutoFit/>
              </a:bodyPr>
              <a:lstStyle/>
              <a:p>
                <a:r>
                  <a:rPr lang="cs-CZ" dirty="0"/>
                  <a:t>Měrné jednotky v  použitém vztahu:</a:t>
                </a:r>
              </a:p>
              <a:p>
                <a:endParaRPr lang="cs-CZ" sz="800" dirty="0"/>
              </a:p>
              <a:p>
                <a:pPr/>
                <a14:m>
                  <m:oMathPara xmlns:m="http://schemas.openxmlformats.org/officeDocument/2006/math">
                    <m:oMathParaPr>
                      <m:jc m:val="centerGroup"/>
                    </m:oMathParaPr>
                    <m:oMath xmlns:m="http://schemas.openxmlformats.org/officeDocument/2006/math">
                      <m:d>
                        <m:dPr>
                          <m:begChr m:val="["/>
                          <m:endChr m:val="]"/>
                          <m:ctrlPr>
                            <a:rPr lang="cs-CZ" i="1" smtClean="0">
                              <a:latin typeface="Cambria Math" panose="02040503050406030204" pitchFamily="18" charset="0"/>
                            </a:rPr>
                          </m:ctrlPr>
                        </m:dPr>
                        <m:e>
                          <m:f>
                            <m:fPr>
                              <m:ctrlPr>
                                <a:rPr lang="cs-CZ" i="1">
                                  <a:latin typeface="Cambria Math" panose="02040503050406030204" pitchFamily="18" charset="0"/>
                                </a:rPr>
                              </m:ctrlPr>
                            </m:fPr>
                            <m:num>
                              <m:sSub>
                                <m:sSubPr>
                                  <m:ctrlPr>
                                    <a:rPr lang="cs-CZ" i="1">
                                      <a:latin typeface="Cambria Math" panose="02040503050406030204" pitchFamily="18" charset="0"/>
                                    </a:rPr>
                                  </m:ctrlPr>
                                </m:sSubPr>
                                <m:e>
                                  <m:r>
                                    <a:rPr lang="cs-CZ" i="1">
                                      <a:latin typeface="Cambria Math" panose="02040503050406030204" pitchFamily="18" charset="0"/>
                                    </a:rPr>
                                    <m:t>𝑝</m:t>
                                  </m:r>
                                </m:e>
                                <m:sub>
                                  <m:r>
                                    <a:rPr lang="cs-CZ" i="1">
                                      <a:latin typeface="Cambria Math" panose="02040503050406030204" pitchFamily="18" charset="0"/>
                                    </a:rPr>
                                    <m:t>𝑎</m:t>
                                  </m:r>
                                </m:sub>
                              </m:sSub>
                            </m:num>
                            <m:den>
                              <m:sSub>
                                <m:sSubPr>
                                  <m:ctrlPr>
                                    <a:rPr lang="cs-CZ" i="1">
                                      <a:latin typeface="Cambria Math" panose="02040503050406030204" pitchFamily="18" charset="0"/>
                                    </a:rPr>
                                  </m:ctrlPr>
                                </m:sSubPr>
                                <m:e>
                                  <m:r>
                                    <a:rPr lang="cs-CZ" i="1">
                                      <a:latin typeface="Cambria Math" panose="02040503050406030204" pitchFamily="18" charset="0"/>
                                      <a:sym typeface="Symbol" panose="05050102010706020507" pitchFamily="18" charset="2"/>
                                    </a:rPr>
                                    <m:t></m:t>
                                  </m:r>
                                </m:e>
                                <m:sub>
                                  <m:r>
                                    <a:rPr lang="cs-CZ" i="1">
                                      <a:latin typeface="Cambria Math" panose="02040503050406030204" pitchFamily="18" charset="0"/>
                                    </a:rPr>
                                    <m:t>𝑣𝑜𝑑𝑦</m:t>
                                  </m:r>
                                  <m:r>
                                    <a:rPr lang="cs-CZ" i="1">
                                      <a:latin typeface="Cambria Math" panose="02040503050406030204" pitchFamily="18" charset="0"/>
                                    </a:rPr>
                                    <m:t> </m:t>
                                  </m:r>
                                </m:sub>
                              </m:sSub>
                              <m:r>
                                <a:rPr lang="cs-CZ" i="1">
                                  <a:latin typeface="Cambria Math" panose="02040503050406030204" pitchFamily="18" charset="0"/>
                                </a:rPr>
                                <m:t>. </m:t>
                              </m:r>
                              <m:sSub>
                                <m:sSubPr>
                                  <m:ctrlPr>
                                    <a:rPr lang="cs-CZ" i="1">
                                      <a:latin typeface="Cambria Math" panose="02040503050406030204" pitchFamily="18" charset="0"/>
                                    </a:rPr>
                                  </m:ctrlPr>
                                </m:sSubPr>
                                <m:e>
                                  <m:r>
                                    <a:rPr lang="cs-CZ" i="1">
                                      <a:latin typeface="Cambria Math" panose="02040503050406030204" pitchFamily="18" charset="0"/>
                                    </a:rPr>
                                    <m:t>𝑔</m:t>
                                  </m:r>
                                </m:e>
                                <m:sub>
                                  <m:r>
                                    <a:rPr lang="cs-CZ" i="1">
                                      <a:latin typeface="Cambria Math" panose="02040503050406030204" pitchFamily="18" charset="0"/>
                                    </a:rPr>
                                    <m:t>𝑛</m:t>
                                  </m:r>
                                </m:sub>
                              </m:sSub>
                            </m:den>
                          </m:f>
                        </m:e>
                      </m:d>
                      <m:r>
                        <a:rPr lang="cs-CZ" b="0" i="1" smtClean="0">
                          <a:latin typeface="Cambria Math" panose="02040503050406030204" pitchFamily="18" charset="0"/>
                        </a:rPr>
                        <m:t>=</m:t>
                      </m:r>
                      <m:f>
                        <m:fPr>
                          <m:ctrlPr>
                            <a:rPr lang="cs-CZ" b="0" i="1" smtClean="0">
                              <a:latin typeface="Cambria Math" panose="02040503050406030204" pitchFamily="18" charset="0"/>
                            </a:rPr>
                          </m:ctrlPr>
                        </m:fPr>
                        <m:num>
                          <m:f>
                            <m:fPr>
                              <m:ctrlPr>
                                <a:rPr lang="cs-CZ" b="0" i="1" smtClean="0">
                                  <a:latin typeface="Cambria Math" panose="02040503050406030204" pitchFamily="18" charset="0"/>
                                </a:rPr>
                              </m:ctrlPr>
                            </m:fPr>
                            <m:num>
                              <m:r>
                                <m:rPr>
                                  <m:sty m:val="p"/>
                                </m:rPr>
                                <a:rPr lang="cs-CZ" b="0" i="0" smtClean="0">
                                  <a:latin typeface="Cambria Math" panose="02040503050406030204" pitchFamily="18" charset="0"/>
                                </a:rPr>
                                <m:t>N</m:t>
                              </m:r>
                            </m:num>
                            <m:den>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1" smtClean="0">
                                      <a:latin typeface="Cambria Math" panose="02040503050406030204" pitchFamily="18" charset="0"/>
                                    </a:rPr>
                                    <m:t>2</m:t>
                                  </m:r>
                                </m:sup>
                              </m:sSup>
                            </m:den>
                          </m:f>
                        </m:num>
                        <m:den>
                          <m:f>
                            <m:fPr>
                              <m:ctrlPr>
                                <a:rPr lang="cs-CZ" b="0" i="1" smtClean="0">
                                  <a:latin typeface="Cambria Math" panose="02040503050406030204" pitchFamily="18" charset="0"/>
                                </a:rPr>
                              </m:ctrlPr>
                            </m:fPr>
                            <m:num>
                              <m:r>
                                <m:rPr>
                                  <m:sty m:val="p"/>
                                </m:rPr>
                                <a:rPr lang="cs-CZ" b="0" i="0" smtClean="0">
                                  <a:latin typeface="Cambria Math" panose="02040503050406030204" pitchFamily="18" charset="0"/>
                                </a:rPr>
                                <m:t>kg</m:t>
                              </m:r>
                            </m:num>
                            <m:den>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0" smtClean="0">
                                      <a:latin typeface="Cambria Math" panose="02040503050406030204" pitchFamily="18" charset="0"/>
                                    </a:rPr>
                                    <m:t>3</m:t>
                                  </m:r>
                                </m:sup>
                              </m:sSup>
                            </m:den>
                          </m:f>
                          <m:r>
                            <a:rPr lang="cs-CZ" b="0" i="1" smtClean="0">
                              <a:latin typeface="Cambria Math" panose="02040503050406030204" pitchFamily="18" charset="0"/>
                            </a:rPr>
                            <m:t> . </m:t>
                          </m:r>
                          <m:f>
                            <m:fPr>
                              <m:ctrlPr>
                                <a:rPr lang="cs-CZ" b="0" i="1" smtClean="0">
                                  <a:latin typeface="Cambria Math" panose="02040503050406030204" pitchFamily="18" charset="0"/>
                                </a:rPr>
                              </m:ctrlPr>
                            </m:fPr>
                            <m:num>
                              <m:r>
                                <m:rPr>
                                  <m:sty m:val="p"/>
                                </m:rPr>
                                <a:rPr lang="cs-CZ" b="0" i="0" smtClean="0">
                                  <a:latin typeface="Cambria Math" panose="02040503050406030204" pitchFamily="18" charset="0"/>
                                </a:rPr>
                                <m:t>m</m:t>
                              </m:r>
                            </m:num>
                            <m:den>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den>
                          </m:f>
                        </m:den>
                      </m:f>
                      <m:r>
                        <a:rPr lang="cs-CZ" b="0" i="1" smtClean="0">
                          <a:latin typeface="Cambria Math" panose="02040503050406030204" pitchFamily="18" charset="0"/>
                        </a:rPr>
                        <m:t>=</m:t>
                      </m:r>
                      <m:f>
                        <m:fPr>
                          <m:ctrlPr>
                            <a:rPr lang="cs-CZ" i="1">
                              <a:latin typeface="Cambria Math" panose="02040503050406030204" pitchFamily="18" charset="0"/>
                            </a:rPr>
                          </m:ctrlPr>
                        </m:fPr>
                        <m:num>
                          <m:f>
                            <m:fPr>
                              <m:ctrlPr>
                                <a:rPr lang="cs-CZ" i="1">
                                  <a:latin typeface="Cambria Math" panose="02040503050406030204" pitchFamily="18" charset="0"/>
                                </a:rPr>
                              </m:ctrlPr>
                            </m:fPr>
                            <m:num>
                              <m:r>
                                <m:rPr>
                                  <m:sty m:val="p"/>
                                </m:rPr>
                                <a:rPr lang="cs-CZ">
                                  <a:latin typeface="Cambria Math" panose="02040503050406030204" pitchFamily="18" charset="0"/>
                                </a:rPr>
                                <m:t>kg</m:t>
                              </m:r>
                            </m:num>
                            <m:den>
                              <m:sSup>
                                <m:sSupPr>
                                  <m:ctrlPr>
                                    <a:rPr lang="cs-CZ" i="1">
                                      <a:latin typeface="Cambria Math" panose="02040503050406030204" pitchFamily="18" charset="0"/>
                                    </a:rPr>
                                  </m:ctrlPr>
                                </m:sSupPr>
                                <m:e>
                                  <m:r>
                                    <m:rPr>
                                      <m:sty m:val="p"/>
                                    </m:rPr>
                                    <a:rPr lang="cs-CZ">
                                      <a:latin typeface="Cambria Math" panose="02040503050406030204" pitchFamily="18" charset="0"/>
                                    </a:rPr>
                                    <m:t>m</m:t>
                                  </m:r>
                                </m:e>
                                <m:sup>
                                  <m:r>
                                    <a:rPr lang="cs-CZ" b="0" i="0" smtClean="0">
                                      <a:latin typeface="Cambria Math" panose="02040503050406030204" pitchFamily="18" charset="0"/>
                                    </a:rPr>
                                    <m:t>2</m:t>
                                  </m:r>
                                </m:sup>
                              </m:sSup>
                            </m:den>
                          </m:f>
                          <m:r>
                            <a:rPr lang="cs-CZ" i="1">
                              <a:latin typeface="Cambria Math" panose="02040503050406030204" pitchFamily="18" charset="0"/>
                            </a:rPr>
                            <m:t> . </m:t>
                          </m:r>
                          <m:f>
                            <m:fPr>
                              <m:ctrlPr>
                                <a:rPr lang="cs-CZ" i="1">
                                  <a:latin typeface="Cambria Math" panose="02040503050406030204" pitchFamily="18" charset="0"/>
                                </a:rPr>
                              </m:ctrlPr>
                            </m:fPr>
                            <m:num>
                              <m:r>
                                <m:rPr>
                                  <m:sty m:val="p"/>
                                </m:rPr>
                                <a:rPr lang="cs-CZ">
                                  <a:latin typeface="Cambria Math" panose="02040503050406030204" pitchFamily="18" charset="0"/>
                                </a:rPr>
                                <m:t>m</m:t>
                              </m:r>
                            </m:num>
                            <m:den>
                              <m:sSup>
                                <m:sSupPr>
                                  <m:ctrlPr>
                                    <a:rPr lang="cs-CZ" i="1">
                                      <a:latin typeface="Cambria Math" panose="02040503050406030204" pitchFamily="18" charset="0"/>
                                    </a:rPr>
                                  </m:ctrlPr>
                                </m:sSupPr>
                                <m:e>
                                  <m:r>
                                    <m:rPr>
                                      <m:sty m:val="p"/>
                                    </m:rPr>
                                    <a:rPr lang="cs-CZ">
                                      <a:latin typeface="Cambria Math" panose="02040503050406030204" pitchFamily="18" charset="0"/>
                                    </a:rPr>
                                    <m:t>s</m:t>
                                  </m:r>
                                </m:e>
                                <m:sup>
                                  <m:r>
                                    <a:rPr lang="cs-CZ" i="1">
                                      <a:latin typeface="Cambria Math" panose="02040503050406030204" pitchFamily="18" charset="0"/>
                                    </a:rPr>
                                    <m:t>2</m:t>
                                  </m:r>
                                </m:sup>
                              </m:sSup>
                            </m:den>
                          </m:f>
                        </m:num>
                        <m:den>
                          <m:f>
                            <m:fPr>
                              <m:ctrlPr>
                                <a:rPr lang="cs-CZ" i="1">
                                  <a:latin typeface="Cambria Math" panose="02040503050406030204" pitchFamily="18" charset="0"/>
                                </a:rPr>
                              </m:ctrlPr>
                            </m:fPr>
                            <m:num>
                              <m:r>
                                <m:rPr>
                                  <m:sty m:val="p"/>
                                </m:rPr>
                                <a:rPr lang="cs-CZ">
                                  <a:latin typeface="Cambria Math" panose="02040503050406030204" pitchFamily="18" charset="0"/>
                                </a:rPr>
                                <m:t>kg</m:t>
                              </m:r>
                            </m:num>
                            <m:den>
                              <m:sSup>
                                <m:sSupPr>
                                  <m:ctrlPr>
                                    <a:rPr lang="cs-CZ" i="1">
                                      <a:latin typeface="Cambria Math" panose="02040503050406030204" pitchFamily="18" charset="0"/>
                                    </a:rPr>
                                  </m:ctrlPr>
                                </m:sSupPr>
                                <m:e>
                                  <m:r>
                                    <m:rPr>
                                      <m:sty m:val="p"/>
                                    </m:rPr>
                                    <a:rPr lang="cs-CZ">
                                      <a:latin typeface="Cambria Math" panose="02040503050406030204" pitchFamily="18" charset="0"/>
                                    </a:rPr>
                                    <m:t>m</m:t>
                                  </m:r>
                                </m:e>
                                <m:sup>
                                  <m:r>
                                    <a:rPr lang="cs-CZ">
                                      <a:latin typeface="Cambria Math" panose="02040503050406030204" pitchFamily="18" charset="0"/>
                                    </a:rPr>
                                    <m:t>3</m:t>
                                  </m:r>
                                </m:sup>
                              </m:sSup>
                            </m:den>
                          </m:f>
                          <m:r>
                            <a:rPr lang="cs-CZ" i="1">
                              <a:latin typeface="Cambria Math" panose="02040503050406030204" pitchFamily="18" charset="0"/>
                            </a:rPr>
                            <m:t> . </m:t>
                          </m:r>
                          <m:f>
                            <m:fPr>
                              <m:ctrlPr>
                                <a:rPr lang="cs-CZ" i="1">
                                  <a:latin typeface="Cambria Math" panose="02040503050406030204" pitchFamily="18" charset="0"/>
                                </a:rPr>
                              </m:ctrlPr>
                            </m:fPr>
                            <m:num>
                              <m:r>
                                <m:rPr>
                                  <m:sty m:val="p"/>
                                </m:rPr>
                                <a:rPr lang="cs-CZ">
                                  <a:latin typeface="Cambria Math" panose="02040503050406030204" pitchFamily="18" charset="0"/>
                                </a:rPr>
                                <m:t>m</m:t>
                              </m:r>
                            </m:num>
                            <m:den>
                              <m:sSup>
                                <m:sSupPr>
                                  <m:ctrlPr>
                                    <a:rPr lang="cs-CZ" i="1">
                                      <a:latin typeface="Cambria Math" panose="02040503050406030204" pitchFamily="18" charset="0"/>
                                    </a:rPr>
                                  </m:ctrlPr>
                                </m:sSupPr>
                                <m:e>
                                  <m:r>
                                    <m:rPr>
                                      <m:sty m:val="p"/>
                                    </m:rPr>
                                    <a:rPr lang="cs-CZ">
                                      <a:latin typeface="Cambria Math" panose="02040503050406030204" pitchFamily="18" charset="0"/>
                                    </a:rPr>
                                    <m:t>s</m:t>
                                  </m:r>
                                </m:e>
                                <m:sup>
                                  <m:r>
                                    <a:rPr lang="cs-CZ" i="1">
                                      <a:latin typeface="Cambria Math" panose="02040503050406030204" pitchFamily="18" charset="0"/>
                                    </a:rPr>
                                    <m:t>2</m:t>
                                  </m:r>
                                </m:sup>
                              </m:sSup>
                            </m:den>
                          </m:f>
                        </m:den>
                      </m:f>
                      <m:r>
                        <a:rPr lang="cs-CZ" b="0" i="1" smtClean="0">
                          <a:latin typeface="Cambria Math" panose="02040503050406030204" pitchFamily="18" charset="0"/>
                        </a:rPr>
                        <m:t>=</m:t>
                      </m:r>
                      <m:f>
                        <m:fPr>
                          <m:ctrlPr>
                            <a:rPr lang="cs-CZ" b="0" i="1" smtClean="0">
                              <a:latin typeface="Cambria Math" panose="02040503050406030204" pitchFamily="18" charset="0"/>
                            </a:rPr>
                          </m:ctrlPr>
                        </m:fPr>
                        <m:num>
                          <m:f>
                            <m:fPr>
                              <m:ctrlPr>
                                <a:rPr lang="cs-CZ" b="0" i="1" smtClean="0">
                                  <a:latin typeface="Cambria Math" panose="02040503050406030204" pitchFamily="18" charset="0"/>
                                </a:rPr>
                              </m:ctrlPr>
                            </m:fPr>
                            <m:num>
                              <m:r>
                                <m:rPr>
                                  <m:sty m:val="p"/>
                                </m:rPr>
                                <a:rPr lang="cs-CZ" b="0" i="0" smtClean="0">
                                  <a:latin typeface="Cambria Math" panose="02040503050406030204" pitchFamily="18" charset="0"/>
                                </a:rPr>
                                <m:t>kg</m:t>
                              </m:r>
                            </m:num>
                            <m:den>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0" smtClean="0">
                                      <a:latin typeface="Cambria Math" panose="02040503050406030204" pitchFamily="18" charset="0"/>
                                    </a:rPr>
                                    <m:t>2</m:t>
                                  </m:r>
                                </m:sup>
                              </m:sSup>
                            </m:den>
                          </m:f>
                        </m:num>
                        <m:den>
                          <m:f>
                            <m:fPr>
                              <m:ctrlPr>
                                <a:rPr lang="cs-CZ" b="0" i="1" smtClean="0">
                                  <a:latin typeface="Cambria Math" panose="02040503050406030204" pitchFamily="18" charset="0"/>
                                </a:rPr>
                              </m:ctrlPr>
                            </m:fPr>
                            <m:num>
                              <m:r>
                                <m:rPr>
                                  <m:sty m:val="p"/>
                                </m:rPr>
                                <a:rPr lang="cs-CZ" b="0" i="0" smtClean="0">
                                  <a:latin typeface="Cambria Math" panose="02040503050406030204" pitchFamily="18" charset="0"/>
                                </a:rPr>
                                <m:t>kg</m:t>
                              </m:r>
                            </m:num>
                            <m:den>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0" smtClean="0">
                                      <a:latin typeface="Cambria Math" panose="02040503050406030204" pitchFamily="18" charset="0"/>
                                    </a:rPr>
                                    <m:t>3</m:t>
                                  </m:r>
                                </m:sup>
                              </m:sSup>
                            </m:den>
                          </m:f>
                        </m:den>
                      </m:f>
                      <m:r>
                        <a:rPr lang="cs-CZ" b="0" i="0" smtClean="0">
                          <a:latin typeface="Cambria Math" panose="02040503050406030204" pitchFamily="18" charset="0"/>
                        </a:rPr>
                        <m:t>=</m:t>
                      </m:r>
                      <m:f>
                        <m:fPr>
                          <m:ctrlPr>
                            <a:rPr lang="cs-CZ" b="0" i="1" smtClean="0">
                              <a:latin typeface="Cambria Math" panose="02040503050406030204" pitchFamily="18" charset="0"/>
                            </a:rPr>
                          </m:ctrlPr>
                        </m:fPr>
                        <m:num>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0" smtClean="0">
                                  <a:latin typeface="Cambria Math" panose="02040503050406030204" pitchFamily="18" charset="0"/>
                                </a:rPr>
                                <m:t>3</m:t>
                              </m:r>
                            </m:sup>
                          </m:sSup>
                        </m:num>
                        <m:den>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0" smtClean="0">
                                  <a:latin typeface="Cambria Math" panose="02040503050406030204" pitchFamily="18" charset="0"/>
                                </a:rPr>
                                <m:t>2</m:t>
                              </m:r>
                            </m:sup>
                          </m:sSup>
                        </m:den>
                      </m:f>
                      <m:r>
                        <a:rPr lang="cs-CZ" b="0" i="0" smtClean="0">
                          <a:latin typeface="Cambria Math" panose="02040503050406030204" pitchFamily="18" charset="0"/>
                        </a:rPr>
                        <m:t>=</m:t>
                      </m:r>
                      <m:r>
                        <m:rPr>
                          <m:sty m:val="p"/>
                        </m:rPr>
                        <a:rPr lang="cs-CZ" b="0" i="0" smtClean="0">
                          <a:latin typeface="Cambria Math" panose="02040503050406030204" pitchFamily="18" charset="0"/>
                        </a:rPr>
                        <m:t>m</m:t>
                      </m:r>
                    </m:oMath>
                  </m:oMathPara>
                </a14:m>
                <a:endParaRPr lang="cs-CZ" dirty="0"/>
              </a:p>
            </p:txBody>
          </p:sp>
        </mc:Choice>
        <mc:Fallback xmlns="">
          <p:sp>
            <p:nvSpPr>
              <p:cNvPr id="7" name="TextovéPole 6">
                <a:extLst>
                  <a:ext uri="{FF2B5EF4-FFF2-40B4-BE49-F238E27FC236}">
                    <a16:creationId xmlns:a16="http://schemas.microsoft.com/office/drawing/2014/main" id="{45F1992E-6D69-F636-A65C-E935348E8E67}"/>
                  </a:ext>
                </a:extLst>
              </p:cNvPr>
              <p:cNvSpPr txBox="1">
                <a:spLocks noRot="1" noChangeAspect="1" noMove="1" noResize="1" noEditPoints="1" noAdjustHandles="1" noChangeArrowheads="1" noChangeShapeType="1" noTextEdit="1"/>
              </p:cNvSpPr>
              <p:nvPr/>
            </p:nvSpPr>
            <p:spPr>
              <a:xfrm>
                <a:off x="496277" y="5176182"/>
                <a:ext cx="11199446" cy="1468607"/>
              </a:xfrm>
              <a:prstGeom prst="rect">
                <a:avLst/>
              </a:prstGeom>
              <a:blipFill>
                <a:blip r:embed="rId4"/>
                <a:stretch>
                  <a:fillRect l="-435" t="-2075"/>
                </a:stretch>
              </a:blipFill>
            </p:spPr>
            <p:txBody>
              <a:bodyPr/>
              <a:lstStyle/>
              <a:p>
                <a:r>
                  <a:rPr lang="cs-CZ">
                    <a:noFill/>
                  </a:rPr>
                  <a:t> </a:t>
                </a:r>
              </a:p>
            </p:txBody>
          </p:sp>
        </mc:Fallback>
      </mc:AlternateContent>
      <p:cxnSp>
        <p:nvCxnSpPr>
          <p:cNvPr id="9" name="Přímá spojnice 8">
            <a:extLst>
              <a:ext uri="{FF2B5EF4-FFF2-40B4-BE49-F238E27FC236}">
                <a16:creationId xmlns:a16="http://schemas.microsoft.com/office/drawing/2014/main" id="{90A2CD81-7A25-84C5-7084-E00BAC2443CF}"/>
              </a:ext>
            </a:extLst>
          </p:cNvPr>
          <p:cNvCxnSpPr/>
          <p:nvPr/>
        </p:nvCxnSpPr>
        <p:spPr>
          <a:xfrm>
            <a:off x="457200" y="5176182"/>
            <a:ext cx="11250246" cy="0"/>
          </a:xfrm>
          <a:prstGeom prst="line">
            <a:avLst/>
          </a:prstGeom>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DAC1CC17-5118-B272-5E55-6CB3AF02387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4759" t="59655" r="63310" b="7058"/>
          <a:stretch/>
        </p:blipFill>
        <p:spPr bwMode="auto">
          <a:xfrm>
            <a:off x="9534767" y="2782953"/>
            <a:ext cx="2102339" cy="2393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86115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AE5547D9-4312-3618-400B-2BBE864CB309}"/>
              </a:ext>
            </a:extLst>
          </p:cNvPr>
          <p:cNvSpPr txBox="1"/>
          <p:nvPr/>
        </p:nvSpPr>
        <p:spPr>
          <a:xfrm>
            <a:off x="429846" y="406400"/>
            <a:ext cx="1047262"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D23A8E08-DD83-BB9A-A943-3E8A224EF249}"/>
                  </a:ext>
                </a:extLst>
              </p:cNvPr>
              <p:cNvSpPr txBox="1"/>
              <p:nvPr/>
            </p:nvSpPr>
            <p:spPr>
              <a:xfrm>
                <a:off x="429846" y="775732"/>
                <a:ext cx="11074400" cy="1070101"/>
              </a:xfrm>
              <a:prstGeom prst="rect">
                <a:avLst/>
              </a:prstGeom>
              <a:noFill/>
            </p:spPr>
            <p:txBody>
              <a:bodyPr wrap="square" rtlCol="0">
                <a:spAutoFit/>
              </a:bodyPr>
              <a:lstStyle/>
              <a:p>
                <a:r>
                  <a:rPr lang="cs-CZ" dirty="0"/>
                  <a:t>Jak velká atmosférická síla působí na plochu o obsahu 1 dm</a:t>
                </a:r>
                <a:r>
                  <a:rPr lang="cs-CZ" baseline="30000" dirty="0"/>
                  <a:t>2</a:t>
                </a:r>
                <a:r>
                  <a:rPr lang="cs-CZ" dirty="0"/>
                  <a:t> při atmosférickém tlaku 1000 hPa?</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r>
                        <a:rPr lang="cs-CZ" b="0" i="1" smtClean="0">
                          <a:latin typeface="Cambria Math" panose="02040503050406030204" pitchFamily="18" charset="0"/>
                        </a:rPr>
                        <m:t>𝑆</m:t>
                      </m:r>
                      <m:r>
                        <a:rPr lang="cs-CZ" b="0" i="1" smtClean="0">
                          <a:latin typeface="Cambria Math" panose="02040503050406030204" pitchFamily="18" charset="0"/>
                        </a:rPr>
                        <m:t>=1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dm</m:t>
                          </m:r>
                        </m:e>
                        <m:sup>
                          <m:r>
                            <a:rPr lang="cs-CZ" b="0" i="1" smtClean="0">
                              <a:latin typeface="Cambria Math" panose="02040503050406030204" pitchFamily="18" charset="0"/>
                            </a:rPr>
                            <m:t>2</m:t>
                          </m:r>
                        </m:sup>
                      </m:sSup>
                      <m:r>
                        <a:rPr lang="cs-CZ" b="0" i="1" smtClean="0">
                          <a:latin typeface="Cambria Math" panose="02040503050406030204" pitchFamily="18" charset="0"/>
                        </a:rPr>
                        <m:t>=0,01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1" smtClean="0">
                              <a:latin typeface="Cambria Math" panose="02040503050406030204" pitchFamily="18" charset="0"/>
                            </a:rPr>
                            <m:t>2</m:t>
                          </m:r>
                        </m:sup>
                      </m:sSup>
                      <m:r>
                        <a:rPr lang="cs-CZ" b="0" i="1"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sub>
                      </m:sSub>
                      <m:r>
                        <a:rPr lang="cs-CZ" b="0" i="1" smtClean="0">
                          <a:latin typeface="Cambria Math" panose="02040503050406030204" pitchFamily="18" charset="0"/>
                        </a:rPr>
                        <m:t>=1000 </m:t>
                      </m:r>
                      <m:r>
                        <m:rPr>
                          <m:sty m:val="p"/>
                        </m:rPr>
                        <a:rPr lang="cs-CZ" b="0" i="0" smtClean="0">
                          <a:latin typeface="Cambria Math" panose="02040503050406030204" pitchFamily="18" charset="0"/>
                        </a:rPr>
                        <m:t>hPa</m:t>
                      </m:r>
                      <m:r>
                        <a:rPr lang="cs-CZ" b="0" i="0" smtClean="0">
                          <a:latin typeface="Cambria Math" panose="02040503050406030204" pitchFamily="18" charset="0"/>
                        </a:rPr>
                        <m:t>=100000 </m:t>
                      </m:r>
                      <m:r>
                        <m:rPr>
                          <m:sty m:val="p"/>
                        </m:rPr>
                        <a:rPr lang="cs-CZ" b="0" i="0" smtClean="0">
                          <a:latin typeface="Cambria Math" panose="02040503050406030204" pitchFamily="18" charset="0"/>
                        </a:rPr>
                        <m:t>Pa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𝑎</m:t>
                          </m:r>
                        </m:sub>
                      </m:sSub>
                      <m:r>
                        <a:rPr lang="cs-CZ" b="0" i="1" smtClean="0">
                          <a:latin typeface="Cambria Math" panose="02040503050406030204" pitchFamily="18" charset="0"/>
                        </a:rPr>
                        <m:t>=?</m:t>
                      </m:r>
                    </m:oMath>
                  </m:oMathPara>
                </a14:m>
                <a:endParaRPr lang="cs-CZ" dirty="0"/>
              </a:p>
            </p:txBody>
          </p:sp>
        </mc:Choice>
        <mc:Fallback xmlns="">
          <p:sp>
            <p:nvSpPr>
              <p:cNvPr id="3" name="TextovéPole 2">
                <a:extLst>
                  <a:ext uri="{FF2B5EF4-FFF2-40B4-BE49-F238E27FC236}">
                    <a16:creationId xmlns:a16="http://schemas.microsoft.com/office/drawing/2014/main" id="{D23A8E08-DD83-BB9A-A943-3E8A224EF249}"/>
                  </a:ext>
                </a:extLst>
              </p:cNvPr>
              <p:cNvSpPr txBox="1">
                <a:spLocks noRot="1" noChangeAspect="1" noMove="1" noResize="1" noEditPoints="1" noAdjustHandles="1" noChangeArrowheads="1" noChangeShapeType="1" noTextEdit="1"/>
              </p:cNvSpPr>
              <p:nvPr/>
            </p:nvSpPr>
            <p:spPr>
              <a:xfrm>
                <a:off x="429846" y="775732"/>
                <a:ext cx="11074400" cy="1070101"/>
              </a:xfrm>
              <a:prstGeom prst="rect">
                <a:avLst/>
              </a:prstGeom>
              <a:blipFill>
                <a:blip r:embed="rId2"/>
                <a:stretch>
                  <a:fillRect l="-496" t="-2841"/>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21446374-2BB3-6CE8-A966-48B817CED1C1}"/>
              </a:ext>
            </a:extLst>
          </p:cNvPr>
          <p:cNvCxnSpPr/>
          <p:nvPr/>
        </p:nvCxnSpPr>
        <p:spPr>
          <a:xfrm>
            <a:off x="429846" y="1852246"/>
            <a:ext cx="11074400"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F20062EA-180F-AC20-ECDF-EA34B77723A5}"/>
                  </a:ext>
                </a:extLst>
              </p:cNvPr>
              <p:cNvSpPr txBox="1"/>
              <p:nvPr/>
            </p:nvSpPr>
            <p:spPr>
              <a:xfrm>
                <a:off x="492369" y="2258646"/>
                <a:ext cx="11011877" cy="2826928"/>
              </a:xfrm>
              <a:prstGeom prst="rect">
                <a:avLst/>
              </a:prstGeom>
              <a:noFill/>
            </p:spPr>
            <p:txBody>
              <a:bodyPr wrap="square" rtlCol="0">
                <a:spAutoFit/>
              </a:bodyPr>
              <a:lstStyle/>
              <a:p>
                <a:r>
                  <a:rPr lang="cs-CZ" dirty="0"/>
                  <a:t>Tlak je definován jako působící síla na jednotku plochy, tedy:</a:t>
                </a:r>
              </a:p>
              <a:p>
                <a:endParaRPr lang="cs-CZ"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sSub>
                            <m:sSubPr>
                              <m:ctrlPr>
                                <a:rPr lang="cs-CZ" b="0"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𝑎</m:t>
                              </m:r>
                            </m:sub>
                          </m:sSub>
                        </m:num>
                        <m:den>
                          <m:r>
                            <a:rPr lang="cs-CZ" b="0" i="1" smtClean="0">
                              <a:latin typeface="Cambria Math" panose="02040503050406030204" pitchFamily="18" charset="0"/>
                            </a:rPr>
                            <m:t>𝑆</m:t>
                          </m:r>
                        </m:den>
                      </m:f>
                    </m:oMath>
                  </m:oMathPara>
                </a14:m>
                <a:endParaRPr lang="cs-CZ" dirty="0"/>
              </a:p>
              <a:p>
                <a:endParaRPr lang="cs-CZ" dirty="0"/>
              </a:p>
              <a:p>
                <a:r>
                  <a:rPr lang="cs-CZ" dirty="0"/>
                  <a:t>Ze vztahu vyjádříme sílu </a:t>
                </a:r>
                <a14:m>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𝑎</m:t>
                        </m:r>
                      </m:sub>
                    </m:sSub>
                  </m:oMath>
                </a14:m>
                <a:r>
                  <a:rPr lang="cs-CZ" dirty="0"/>
                  <a:t>:</a:t>
                </a:r>
              </a:p>
              <a:p>
                <a:endParaRPr lang="cs-CZ" dirty="0"/>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𝐹</m:t>
                          </m:r>
                        </m:e>
                        <m:sub>
                          <m:r>
                            <a:rPr lang="cs-CZ" b="0" i="1" smtClean="0">
                              <a:latin typeface="Cambria Math" panose="02040503050406030204" pitchFamily="18" charset="0"/>
                            </a:rPr>
                            <m:t>𝑎</m:t>
                          </m:r>
                        </m:sub>
                      </m:sSub>
                      <m:r>
                        <a:rPr lang="cs-CZ" b="0" i="1" smtClean="0">
                          <a:latin typeface="Cambria Math" panose="02040503050406030204" pitchFamily="18" charset="0"/>
                        </a:rPr>
                        <m:t>=</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sub>
                      </m:sSub>
                      <m:r>
                        <a:rPr lang="cs-CZ" b="0" i="1" smtClean="0">
                          <a:latin typeface="Cambria Math" panose="02040503050406030204" pitchFamily="18" charset="0"/>
                        </a:rPr>
                        <m:t> . </m:t>
                      </m:r>
                      <m:r>
                        <a:rPr lang="cs-CZ" b="0" i="1" smtClean="0">
                          <a:latin typeface="Cambria Math" panose="02040503050406030204" pitchFamily="18" charset="0"/>
                        </a:rPr>
                        <m:t>𝑆</m:t>
                      </m:r>
                      <m:r>
                        <a:rPr lang="cs-CZ" b="0" i="1" smtClean="0">
                          <a:latin typeface="Cambria Math" panose="02040503050406030204" pitchFamily="18" charset="0"/>
                        </a:rPr>
                        <m:t>=100000 . 0,01 </m:t>
                      </m:r>
                      <m:r>
                        <m:rPr>
                          <m:sty m:val="p"/>
                        </m:rPr>
                        <a:rPr lang="cs-CZ" b="0" i="0" smtClean="0">
                          <a:latin typeface="Cambria Math" panose="02040503050406030204" pitchFamily="18" charset="0"/>
                        </a:rPr>
                        <m:t>N</m:t>
                      </m:r>
                      <m:r>
                        <a:rPr lang="cs-CZ" b="0" i="0" smtClean="0">
                          <a:latin typeface="Cambria Math" panose="02040503050406030204" pitchFamily="18" charset="0"/>
                        </a:rPr>
                        <m:t>=1000 </m:t>
                      </m:r>
                      <m:r>
                        <m:rPr>
                          <m:sty m:val="p"/>
                        </m:rPr>
                        <a:rPr lang="cs-CZ" b="0" i="0" smtClean="0">
                          <a:latin typeface="Cambria Math" panose="02040503050406030204" pitchFamily="18" charset="0"/>
                        </a:rPr>
                        <m:t>N</m:t>
                      </m:r>
                      <m:r>
                        <a:rPr lang="cs-CZ" b="0" i="0" smtClean="0">
                          <a:latin typeface="Cambria Math" panose="02040503050406030204" pitchFamily="18" charset="0"/>
                        </a:rPr>
                        <m:t>=1 </m:t>
                      </m:r>
                      <m:r>
                        <m:rPr>
                          <m:sty m:val="p"/>
                        </m:rPr>
                        <a:rPr lang="cs-CZ" b="0" i="0" smtClean="0">
                          <a:latin typeface="Cambria Math" panose="02040503050406030204" pitchFamily="18" charset="0"/>
                        </a:rPr>
                        <m:t>kN</m:t>
                      </m:r>
                    </m:oMath>
                  </m:oMathPara>
                </a14:m>
                <a:endParaRPr lang="cs-CZ" dirty="0"/>
              </a:p>
              <a:p>
                <a:endParaRPr lang="cs-CZ" dirty="0"/>
              </a:p>
              <a:p>
                <a:r>
                  <a:rPr lang="cs-CZ" b="1" dirty="0"/>
                  <a:t>Na plochu 1 dm</a:t>
                </a:r>
                <a:r>
                  <a:rPr lang="cs-CZ" b="1" baseline="30000" dirty="0"/>
                  <a:t>2</a:t>
                </a:r>
                <a:r>
                  <a:rPr lang="cs-CZ" b="1" dirty="0"/>
                  <a:t> působí atmosférická síla o velikosti 1 </a:t>
                </a:r>
                <a:r>
                  <a:rPr lang="cs-CZ" b="1" dirty="0" err="1"/>
                  <a:t>kN</a:t>
                </a:r>
                <a:r>
                  <a:rPr lang="cs-CZ" b="1" dirty="0"/>
                  <a:t>.</a:t>
                </a:r>
              </a:p>
            </p:txBody>
          </p:sp>
        </mc:Choice>
        <mc:Fallback xmlns="">
          <p:sp>
            <p:nvSpPr>
              <p:cNvPr id="6" name="TextovéPole 5">
                <a:extLst>
                  <a:ext uri="{FF2B5EF4-FFF2-40B4-BE49-F238E27FC236}">
                    <a16:creationId xmlns:a16="http://schemas.microsoft.com/office/drawing/2014/main" id="{F20062EA-180F-AC20-ECDF-EA34B77723A5}"/>
                  </a:ext>
                </a:extLst>
              </p:cNvPr>
              <p:cNvSpPr txBox="1">
                <a:spLocks noRot="1" noChangeAspect="1" noMove="1" noResize="1" noEditPoints="1" noAdjustHandles="1" noChangeArrowheads="1" noChangeShapeType="1" noTextEdit="1"/>
              </p:cNvSpPr>
              <p:nvPr/>
            </p:nvSpPr>
            <p:spPr>
              <a:xfrm>
                <a:off x="492369" y="2258646"/>
                <a:ext cx="11011877" cy="2826928"/>
              </a:xfrm>
              <a:prstGeom prst="rect">
                <a:avLst/>
              </a:prstGeom>
              <a:blipFill>
                <a:blip r:embed="rId3"/>
                <a:stretch>
                  <a:fillRect l="-498" t="-1296" b="-2592"/>
                </a:stretch>
              </a:blipFill>
            </p:spPr>
            <p:txBody>
              <a:bodyPr/>
              <a:lstStyle/>
              <a:p>
                <a:r>
                  <a:rPr lang="cs-CZ">
                    <a:noFill/>
                  </a:rPr>
                  <a:t> </a:t>
                </a:r>
              </a:p>
            </p:txBody>
          </p:sp>
        </mc:Fallback>
      </mc:AlternateContent>
    </p:spTree>
    <p:extLst>
      <p:ext uri="{BB962C8B-B14F-4D97-AF65-F5344CB8AC3E}">
        <p14:creationId xmlns:p14="http://schemas.microsoft.com/office/powerpoint/2010/main" val="3263213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9BB1745-E375-46A7-D3C1-B5EAFB0DBE14}"/>
              </a:ext>
            </a:extLst>
          </p:cNvPr>
          <p:cNvSpPr txBox="1"/>
          <p:nvPr/>
        </p:nvSpPr>
        <p:spPr>
          <a:xfrm>
            <a:off x="429846" y="406400"/>
            <a:ext cx="1047262"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7C8D26E5-A35D-B105-2549-6585335A0EB4}"/>
                  </a:ext>
                </a:extLst>
              </p:cNvPr>
              <p:cNvSpPr txBox="1"/>
              <p:nvPr/>
            </p:nvSpPr>
            <p:spPr>
              <a:xfrm>
                <a:off x="429846" y="898769"/>
                <a:ext cx="11191631" cy="1339277"/>
              </a:xfrm>
              <a:prstGeom prst="rect">
                <a:avLst/>
              </a:prstGeom>
              <a:noFill/>
            </p:spPr>
            <p:txBody>
              <a:bodyPr wrap="square" rtlCol="0">
                <a:spAutoFit/>
              </a:bodyPr>
              <a:lstStyle/>
              <a:p>
                <a:r>
                  <a:rPr lang="cs-CZ" dirty="0"/>
                  <a:t>Jak velkou silou je přitlačována k vodorovné skleněné desce přísavka o poloměru 2,0 cm při normálním atmosférickém tlaku? Jak těžké závaží by přísavka udržela?</a:t>
                </a:r>
              </a:p>
              <a:p>
                <a:endParaRPr lang="cs-CZ" sz="800" dirty="0"/>
              </a:p>
              <a:p>
                <a:r>
                  <a:rPr lang="cs-CZ" dirty="0"/>
                  <a:t>Řešení:</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sub>
                      </m:sSub>
                      <m:r>
                        <a:rPr lang="cs-CZ" b="0" i="1" smtClean="0">
                          <a:latin typeface="Cambria Math" panose="02040503050406030204" pitchFamily="18" charset="0"/>
                        </a:rPr>
                        <m:t>=1013,25 </m:t>
                      </m:r>
                      <m:r>
                        <m:rPr>
                          <m:sty m:val="p"/>
                        </m:rPr>
                        <a:rPr lang="cs-CZ" b="0" i="0" smtClean="0">
                          <a:latin typeface="Cambria Math" panose="02040503050406030204" pitchFamily="18" charset="0"/>
                        </a:rPr>
                        <m:t>hPa</m:t>
                      </m:r>
                      <m:r>
                        <a:rPr lang="cs-CZ" b="0" i="0" smtClean="0">
                          <a:latin typeface="Cambria Math" panose="02040503050406030204" pitchFamily="18" charset="0"/>
                        </a:rPr>
                        <m:t>=101325 </m:t>
                      </m:r>
                      <m:r>
                        <m:rPr>
                          <m:sty m:val="p"/>
                        </m:rPr>
                        <a:rPr lang="cs-CZ" b="0" i="0" smtClean="0">
                          <a:latin typeface="Cambria Math" panose="02040503050406030204" pitchFamily="18" charset="0"/>
                        </a:rPr>
                        <m:t>Pa</m:t>
                      </m:r>
                      <m:r>
                        <a:rPr lang="cs-CZ" b="0" i="0" smtClean="0">
                          <a:latin typeface="Cambria Math" panose="02040503050406030204" pitchFamily="18" charset="0"/>
                        </a:rPr>
                        <m:t>, </m:t>
                      </m:r>
                      <m:r>
                        <m:rPr>
                          <m:sty m:val="p"/>
                        </m:rPr>
                        <a:rPr lang="cs-CZ" b="0" i="0" smtClean="0">
                          <a:latin typeface="Cambria Math" panose="02040503050406030204" pitchFamily="18" charset="0"/>
                        </a:rPr>
                        <m:t>r</m:t>
                      </m:r>
                      <m:r>
                        <a:rPr lang="cs-CZ" b="0" i="0" smtClean="0">
                          <a:latin typeface="Cambria Math" panose="02040503050406030204" pitchFamily="18" charset="0"/>
                        </a:rPr>
                        <m:t>=2 </m:t>
                      </m:r>
                      <m:r>
                        <m:rPr>
                          <m:sty m:val="p"/>
                        </m:rPr>
                        <a:rPr lang="cs-CZ" b="0" i="0" smtClean="0">
                          <a:latin typeface="Cambria Math" panose="02040503050406030204" pitchFamily="18" charset="0"/>
                        </a:rPr>
                        <m:t>cm</m:t>
                      </m:r>
                      <m:r>
                        <a:rPr lang="cs-CZ" b="0" i="0" smtClean="0">
                          <a:latin typeface="Cambria Math" panose="02040503050406030204" pitchFamily="18" charset="0"/>
                        </a:rPr>
                        <m:t>=0,02 </m:t>
                      </m:r>
                      <m:r>
                        <a:rPr lang="cs-CZ" b="0" i="1" smtClean="0">
                          <a:latin typeface="Cambria Math" panose="02040503050406030204" pitchFamily="18" charset="0"/>
                        </a:rPr>
                        <m:t>𝑚</m:t>
                      </m:r>
                      <m:r>
                        <a:rPr lang="cs-CZ" b="0" i="1" smtClean="0">
                          <a:latin typeface="Cambria Math" panose="02040503050406030204" pitchFamily="18" charset="0"/>
                        </a:rPr>
                        <m:t>, </m:t>
                      </m:r>
                      <m:r>
                        <a:rPr lang="cs-CZ" b="0" i="1" smtClean="0">
                          <a:latin typeface="Cambria Math" panose="02040503050406030204" pitchFamily="18" charset="0"/>
                        </a:rPr>
                        <m:t>𝑔</m:t>
                      </m:r>
                      <m:r>
                        <a:rPr lang="cs-CZ" b="0" i="1" smtClean="0">
                          <a:latin typeface="Cambria Math" panose="02040503050406030204" pitchFamily="18" charset="0"/>
                        </a:rPr>
                        <m:t>=10 </m:t>
                      </m:r>
                      <m:r>
                        <m:rPr>
                          <m:sty m:val="p"/>
                        </m:rPr>
                        <a:rPr lang="cs-CZ" b="0" i="0" smtClean="0">
                          <a:latin typeface="Cambria Math" panose="02040503050406030204" pitchFamily="18" charset="0"/>
                        </a:rPr>
                        <m:t>m</m:t>
                      </m:r>
                      <m:r>
                        <a:rPr lang="cs-CZ" b="0" i="0" smtClean="0">
                          <a:latin typeface="Cambria Math" panose="02040503050406030204" pitchFamily="18" charset="0"/>
                        </a:rPr>
                        <m:t> .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s</m:t>
                          </m:r>
                        </m:e>
                        <m:sup>
                          <m:r>
                            <a:rPr lang="cs-CZ" b="0" i="1" smtClean="0">
                              <a:latin typeface="Cambria Math" panose="02040503050406030204" pitchFamily="18" charset="0"/>
                            </a:rPr>
                            <m:t>−2</m:t>
                          </m:r>
                        </m:sup>
                      </m:sSup>
                      <m:r>
                        <a:rPr lang="cs-CZ" b="0" i="1" smtClean="0">
                          <a:latin typeface="Cambria Math" panose="02040503050406030204" pitchFamily="18" charset="0"/>
                        </a:rPr>
                        <m:t>, </m:t>
                      </m:r>
                      <m:r>
                        <a:rPr lang="cs-CZ" b="0" i="1" smtClean="0">
                          <a:latin typeface="Cambria Math" panose="02040503050406030204" pitchFamily="18" charset="0"/>
                        </a:rPr>
                        <m:t>𝐹</m:t>
                      </m:r>
                      <m:r>
                        <a:rPr lang="cs-CZ" b="0" i="1" smtClean="0">
                          <a:latin typeface="Cambria Math" panose="02040503050406030204" pitchFamily="18" charset="0"/>
                        </a:rPr>
                        <m:t>=?, </m:t>
                      </m:r>
                      <m:r>
                        <a:rPr lang="cs-CZ" b="0" i="1" smtClean="0">
                          <a:latin typeface="Cambria Math" panose="02040503050406030204" pitchFamily="18" charset="0"/>
                        </a:rPr>
                        <m:t>𝑚</m:t>
                      </m:r>
                      <m:r>
                        <a:rPr lang="cs-CZ" b="0" i="1" smtClean="0">
                          <a:latin typeface="Cambria Math" panose="02040503050406030204" pitchFamily="18" charset="0"/>
                        </a:rPr>
                        <m:t>=?</m:t>
                      </m:r>
                    </m:oMath>
                  </m:oMathPara>
                </a14:m>
                <a:endParaRPr lang="cs-CZ" i="1" dirty="0"/>
              </a:p>
            </p:txBody>
          </p:sp>
        </mc:Choice>
        <mc:Fallback xmlns="">
          <p:sp>
            <p:nvSpPr>
              <p:cNvPr id="3" name="TextovéPole 2">
                <a:extLst>
                  <a:ext uri="{FF2B5EF4-FFF2-40B4-BE49-F238E27FC236}">
                    <a16:creationId xmlns:a16="http://schemas.microsoft.com/office/drawing/2014/main" id="{7C8D26E5-A35D-B105-2549-6585335A0EB4}"/>
                  </a:ext>
                </a:extLst>
              </p:cNvPr>
              <p:cNvSpPr txBox="1">
                <a:spLocks noRot="1" noChangeAspect="1" noMove="1" noResize="1" noEditPoints="1" noAdjustHandles="1" noChangeArrowheads="1" noChangeShapeType="1" noTextEdit="1"/>
              </p:cNvSpPr>
              <p:nvPr/>
            </p:nvSpPr>
            <p:spPr>
              <a:xfrm>
                <a:off x="429846" y="898769"/>
                <a:ext cx="11191631" cy="1339277"/>
              </a:xfrm>
              <a:prstGeom prst="rect">
                <a:avLst/>
              </a:prstGeom>
              <a:blipFill>
                <a:blip r:embed="rId2"/>
                <a:stretch>
                  <a:fillRect l="-490" t="-2273" r="-381"/>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D8F919ED-F47E-7477-77A1-43FB3574E877}"/>
              </a:ext>
            </a:extLst>
          </p:cNvPr>
          <p:cNvCxnSpPr/>
          <p:nvPr/>
        </p:nvCxnSpPr>
        <p:spPr>
          <a:xfrm>
            <a:off x="429846" y="2211754"/>
            <a:ext cx="11191631" cy="0"/>
          </a:xfrm>
          <a:prstGeom prst="line">
            <a:avLst/>
          </a:prstGeom>
        </p:spPr>
        <p:style>
          <a:lnRef idx="1">
            <a:schemeClr val="accent1"/>
          </a:lnRef>
          <a:fillRef idx="0">
            <a:schemeClr val="accent1"/>
          </a:fillRef>
          <a:effectRef idx="0">
            <a:schemeClr val="accent1"/>
          </a:effectRef>
          <a:fontRef idx="minor">
            <a:schemeClr val="tx1"/>
          </a:fontRef>
        </p:style>
      </p:cxnSp>
      <p:pic>
        <p:nvPicPr>
          <p:cNvPr id="2050" name="Picture 2" descr="Prísavka na sklo 50 kg2">
            <a:extLst>
              <a:ext uri="{FF2B5EF4-FFF2-40B4-BE49-F238E27FC236}">
                <a16:creationId xmlns:a16="http://schemas.microsoft.com/office/drawing/2014/main" id="{9D731CB5-8297-3E0F-6F61-BBE31FF9276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684" t="12923" r="29487" b="22256"/>
          <a:stretch/>
        </p:blipFill>
        <p:spPr bwMode="auto">
          <a:xfrm rot="5400000">
            <a:off x="8737602" y="2719756"/>
            <a:ext cx="2962032" cy="2469661"/>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A532B9D1-B5C0-DA56-685D-9B3C81DC11AD}"/>
                  </a:ext>
                </a:extLst>
              </p:cNvPr>
              <p:cNvSpPr txBox="1"/>
              <p:nvPr/>
            </p:nvSpPr>
            <p:spPr>
              <a:xfrm>
                <a:off x="500185" y="2473570"/>
                <a:ext cx="7823200" cy="2272930"/>
              </a:xfrm>
              <a:prstGeom prst="rect">
                <a:avLst/>
              </a:prstGeom>
              <a:noFill/>
            </p:spPr>
            <p:txBody>
              <a:bodyPr wrap="square" rtlCol="0">
                <a:spAutoFit/>
              </a:bodyPr>
              <a:lstStyle/>
              <a:p>
                <a:pPr marL="342900" indent="-342900">
                  <a:buAutoNum type="arabicPeriod"/>
                </a:pPr>
                <a:r>
                  <a:rPr lang="cs-CZ" dirty="0"/>
                  <a:t>Výpočet plochy přísavky </a:t>
                </a:r>
                <a14:m>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m:t>
                    </m:r>
                    <m:r>
                      <a:rPr lang="cs-CZ" b="0" i="1" smtClean="0">
                        <a:latin typeface="Cambria Math" panose="02040503050406030204" pitchFamily="18" charset="0"/>
                        <a:ea typeface="Cambria Math" panose="02040503050406030204" pitchFamily="18" charset="0"/>
                      </a:rPr>
                      <m:t>𝜋</m:t>
                    </m:r>
                    <m:r>
                      <a:rPr lang="cs-CZ" b="0" i="1" smtClean="0">
                        <a:latin typeface="Cambria Math" panose="02040503050406030204" pitchFamily="18" charset="0"/>
                        <a:ea typeface="Cambria Math" panose="02040503050406030204" pitchFamily="18" charset="0"/>
                      </a:rPr>
                      <m:t>.</m:t>
                    </m:r>
                    <m:sSup>
                      <m:sSupPr>
                        <m:ctrlPr>
                          <a:rPr lang="cs-CZ" b="0" i="1" smtClean="0">
                            <a:latin typeface="Cambria Math" panose="02040503050406030204" pitchFamily="18" charset="0"/>
                            <a:ea typeface="Cambria Math" panose="02040503050406030204" pitchFamily="18" charset="0"/>
                          </a:rPr>
                        </m:ctrlPr>
                      </m:sSupPr>
                      <m:e>
                        <m:r>
                          <a:rPr lang="cs-CZ" b="0" i="1" smtClean="0">
                            <a:latin typeface="Cambria Math" panose="02040503050406030204" pitchFamily="18" charset="0"/>
                            <a:ea typeface="Cambria Math" panose="02040503050406030204" pitchFamily="18" charset="0"/>
                          </a:rPr>
                          <m:t>𝑟</m:t>
                        </m:r>
                      </m:e>
                      <m:sup>
                        <m:r>
                          <a:rPr lang="cs-CZ" b="0" i="1" smtClean="0">
                            <a:latin typeface="Cambria Math" panose="02040503050406030204" pitchFamily="18" charset="0"/>
                            <a:ea typeface="Cambria Math" panose="02040503050406030204" pitchFamily="18" charset="0"/>
                          </a:rPr>
                          <m:t>2</m:t>
                        </m:r>
                      </m:sup>
                    </m:sSup>
                  </m:oMath>
                </a14:m>
                <a:r>
                  <a:rPr lang="cs-CZ" dirty="0"/>
                  <a:t>:</a:t>
                </a:r>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𝑠</m:t>
                      </m:r>
                      <m:r>
                        <a:rPr lang="cs-CZ" b="0" i="1" smtClean="0">
                          <a:latin typeface="Cambria Math" panose="02040503050406030204" pitchFamily="18" charset="0"/>
                        </a:rPr>
                        <m:t>=3,14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0,02</m:t>
                          </m:r>
                        </m:e>
                        <m:sup>
                          <m:r>
                            <a:rPr lang="cs-CZ" b="0" i="1" smtClean="0">
                              <a:latin typeface="Cambria Math" panose="02040503050406030204" pitchFamily="18" charset="0"/>
                            </a:rPr>
                            <m:t>2</m:t>
                          </m:r>
                        </m:sup>
                      </m:sSup>
                      <m:r>
                        <a:rPr lang="cs-CZ" b="0" i="1" smtClean="0">
                          <a:latin typeface="Cambria Math" panose="02040503050406030204" pitchFamily="18" charset="0"/>
                        </a:rPr>
                        <m:t>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1" smtClean="0">
                              <a:latin typeface="Cambria Math" panose="02040503050406030204" pitchFamily="18" charset="0"/>
                            </a:rPr>
                            <m:t>2</m:t>
                          </m:r>
                        </m:sup>
                      </m:sSup>
                      <m:r>
                        <a:rPr lang="cs-CZ" b="0" i="1" smtClean="0">
                          <a:latin typeface="Cambria Math" panose="02040503050406030204" pitchFamily="18" charset="0"/>
                        </a:rPr>
                        <m:t>=1,256 . </m:t>
                      </m:r>
                      <m:sSup>
                        <m:sSupPr>
                          <m:ctrlPr>
                            <a:rPr lang="cs-CZ" b="0" i="1" smtClean="0">
                              <a:latin typeface="Cambria Math" panose="02040503050406030204" pitchFamily="18" charset="0"/>
                            </a:rPr>
                          </m:ctrlPr>
                        </m:sSupPr>
                        <m:e>
                          <m:r>
                            <a:rPr lang="cs-CZ" b="0" i="1" smtClean="0">
                              <a:latin typeface="Cambria Math" panose="02040503050406030204" pitchFamily="18" charset="0"/>
                            </a:rPr>
                            <m:t>10</m:t>
                          </m:r>
                        </m:e>
                        <m:sup>
                          <m:r>
                            <a:rPr lang="cs-CZ" b="0" i="1" smtClean="0">
                              <a:latin typeface="Cambria Math" panose="02040503050406030204" pitchFamily="18" charset="0"/>
                            </a:rPr>
                            <m:t>−3</m:t>
                          </m:r>
                        </m:sup>
                      </m:sSup>
                      <m:r>
                        <a:rPr lang="cs-CZ" b="0" i="1" smtClean="0">
                          <a:latin typeface="Cambria Math" panose="02040503050406030204" pitchFamily="18" charset="0"/>
                        </a:rPr>
                        <m:t>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1" smtClean="0">
                              <a:latin typeface="Cambria Math" panose="02040503050406030204" pitchFamily="18" charset="0"/>
                            </a:rPr>
                            <m:t>2</m:t>
                          </m:r>
                        </m:sup>
                      </m:sSup>
                      <m:r>
                        <a:rPr lang="cs-CZ" b="0" i="1" smtClean="0">
                          <a:latin typeface="Cambria Math" panose="02040503050406030204" pitchFamily="18" charset="0"/>
                        </a:rPr>
                        <m:t>=0,001256 </m:t>
                      </m:r>
                      <m:sSup>
                        <m:sSupPr>
                          <m:ctrlPr>
                            <a:rPr lang="cs-CZ" b="0" i="1" smtClean="0">
                              <a:latin typeface="Cambria Math" panose="02040503050406030204" pitchFamily="18" charset="0"/>
                            </a:rPr>
                          </m:ctrlPr>
                        </m:sSupPr>
                        <m:e>
                          <m:r>
                            <m:rPr>
                              <m:sty m:val="p"/>
                            </m:rPr>
                            <a:rPr lang="cs-CZ" b="0" i="0" smtClean="0">
                              <a:latin typeface="Cambria Math" panose="02040503050406030204" pitchFamily="18" charset="0"/>
                            </a:rPr>
                            <m:t>m</m:t>
                          </m:r>
                        </m:e>
                        <m:sup>
                          <m:r>
                            <a:rPr lang="cs-CZ" b="0" i="0" smtClean="0">
                              <a:latin typeface="Cambria Math" panose="02040503050406030204" pitchFamily="18" charset="0"/>
                            </a:rPr>
                            <m:t>2</m:t>
                          </m:r>
                        </m:sup>
                      </m:sSup>
                    </m:oMath>
                  </m:oMathPara>
                </a14:m>
                <a:endParaRPr lang="cs-CZ" dirty="0"/>
              </a:p>
              <a:p>
                <a:pPr marL="342900" indent="-342900">
                  <a:buAutoNum type="arabicPeriod"/>
                </a:pPr>
                <a:endParaRPr lang="cs-CZ" dirty="0"/>
              </a:p>
              <a:p>
                <a:pPr marL="342900" indent="-342900">
                  <a:buFont typeface="+mj-lt"/>
                  <a:buAutoNum type="arabicPeriod" startAt="2"/>
                </a:pPr>
                <a:r>
                  <a:rPr lang="cs-CZ" dirty="0"/>
                  <a:t>Výpočet síly </a:t>
                </a:r>
                <a14:m>
                  <m:oMath xmlns:m="http://schemas.openxmlformats.org/officeDocument/2006/math">
                    <m:r>
                      <a:rPr lang="cs-CZ" i="1" dirty="0" smtClean="0">
                        <a:latin typeface="Cambria Math" panose="02040503050406030204" pitchFamily="18" charset="0"/>
                      </a:rPr>
                      <m:t>𝐹</m:t>
                    </m:r>
                  </m:oMath>
                </a14:m>
                <a:r>
                  <a:rPr lang="cs-CZ" dirty="0"/>
                  <a:t>:</a:t>
                </a:r>
              </a:p>
              <a:p>
                <a:pPr/>
                <a14:m>
                  <m:oMathPara xmlns:m="http://schemas.openxmlformats.org/officeDocument/2006/math">
                    <m:oMathParaPr>
                      <m:jc m:val="centerGroup"/>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sub>
                      </m:sSub>
                      <m:r>
                        <a:rPr lang="cs-CZ" b="0" i="1" smtClean="0">
                          <a:latin typeface="Cambria Math" panose="02040503050406030204" pitchFamily="18" charset="0"/>
                        </a:rPr>
                        <m:t>=</m:t>
                      </m:r>
                      <m:f>
                        <m:fPr>
                          <m:ctrlPr>
                            <a:rPr lang="cs-CZ" b="0" i="1" smtClean="0">
                              <a:latin typeface="Cambria Math" panose="02040503050406030204" pitchFamily="18" charset="0"/>
                            </a:rPr>
                          </m:ctrlPr>
                        </m:fPr>
                        <m:num>
                          <m:r>
                            <a:rPr lang="cs-CZ" b="0" i="1" smtClean="0">
                              <a:latin typeface="Cambria Math" panose="02040503050406030204" pitchFamily="18" charset="0"/>
                            </a:rPr>
                            <m:t>𝐹</m:t>
                          </m:r>
                        </m:num>
                        <m:den>
                          <m:r>
                            <a:rPr lang="cs-CZ" b="0" i="1" smtClean="0">
                              <a:latin typeface="Cambria Math" panose="02040503050406030204" pitchFamily="18" charset="0"/>
                            </a:rPr>
                            <m:t>𝑠</m:t>
                          </m:r>
                        </m:den>
                      </m:f>
                      <m:r>
                        <a:rPr lang="cs-CZ" b="0" i="1" smtClean="0">
                          <a:latin typeface="Cambria Math" panose="02040503050406030204" pitchFamily="18" charset="0"/>
                        </a:rPr>
                        <m:t>     </m:t>
                      </m:r>
                      <m:r>
                        <a:rPr lang="cs-CZ" b="0" i="1" smtClean="0">
                          <a:latin typeface="Cambria Math" panose="02040503050406030204" pitchFamily="18" charset="0"/>
                          <a:ea typeface="Cambria Math" panose="02040503050406030204" pitchFamily="18" charset="0"/>
                        </a:rPr>
                        <m:t>→      </m:t>
                      </m:r>
                      <m:r>
                        <a:rPr lang="cs-CZ" b="0" i="1" smtClean="0">
                          <a:latin typeface="Cambria Math" panose="02040503050406030204" pitchFamily="18" charset="0"/>
                          <a:ea typeface="Cambria Math" panose="02040503050406030204" pitchFamily="18" charset="0"/>
                        </a:rPr>
                        <m:t>𝐹</m:t>
                      </m:r>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𝑝</m:t>
                          </m:r>
                        </m:e>
                        <m:sub>
                          <m:r>
                            <a:rPr lang="cs-CZ" b="0" i="1" smtClean="0">
                              <a:latin typeface="Cambria Math" panose="02040503050406030204" pitchFamily="18" charset="0"/>
                              <a:ea typeface="Cambria Math" panose="02040503050406030204" pitchFamily="18" charset="0"/>
                            </a:rPr>
                            <m:t>𝑎</m:t>
                          </m:r>
                        </m:sub>
                      </m:sSub>
                      <m:r>
                        <a:rPr lang="cs-CZ" b="0" i="1" smtClean="0">
                          <a:latin typeface="Cambria Math" panose="02040503050406030204" pitchFamily="18" charset="0"/>
                          <a:ea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𝑠</m:t>
                      </m:r>
                      <m:r>
                        <a:rPr lang="cs-CZ" b="0" i="1" smtClean="0">
                          <a:latin typeface="Cambria Math" panose="02040503050406030204" pitchFamily="18" charset="0"/>
                          <a:ea typeface="Cambria Math" panose="02040503050406030204" pitchFamily="18" charset="0"/>
                        </a:rPr>
                        <m:t>=101325 . 0,001256 </m:t>
                      </m:r>
                      <m:r>
                        <m:rPr>
                          <m:sty m:val="p"/>
                        </m:rPr>
                        <a:rPr lang="cs-CZ" b="0" i="0" smtClean="0">
                          <a:latin typeface="Cambria Math" panose="02040503050406030204" pitchFamily="18" charset="0"/>
                          <a:ea typeface="Cambria Math" panose="02040503050406030204" pitchFamily="18" charset="0"/>
                        </a:rPr>
                        <m:t>N</m:t>
                      </m:r>
                      <m:r>
                        <a:rPr lang="cs-CZ" b="0" i="0" smtClean="0">
                          <a:latin typeface="Cambria Math" panose="02040503050406030204" pitchFamily="18" charset="0"/>
                          <a:ea typeface="Cambria Math" panose="02040503050406030204" pitchFamily="18" charset="0"/>
                        </a:rPr>
                        <m:t>=127,26 </m:t>
                      </m:r>
                      <m:r>
                        <m:rPr>
                          <m:sty m:val="p"/>
                        </m:rPr>
                        <a:rPr lang="cs-CZ" b="0" i="0" smtClean="0">
                          <a:latin typeface="Cambria Math" panose="02040503050406030204" pitchFamily="18" charset="0"/>
                          <a:ea typeface="Cambria Math" panose="02040503050406030204" pitchFamily="18" charset="0"/>
                        </a:rPr>
                        <m:t>N</m:t>
                      </m:r>
                      <m:r>
                        <a:rPr lang="cs-CZ" b="0" i="1" smtClean="0">
                          <a:latin typeface="Cambria Math" panose="02040503050406030204" pitchFamily="18" charset="0"/>
                          <a:ea typeface="Cambria Math" panose="02040503050406030204" pitchFamily="18" charset="0"/>
                        </a:rPr>
                        <m:t>≈0,13 </m:t>
                      </m:r>
                      <m:r>
                        <m:rPr>
                          <m:sty m:val="p"/>
                        </m:rPr>
                        <a:rPr lang="cs-CZ" b="0" i="0" smtClean="0">
                          <a:latin typeface="Cambria Math" panose="02040503050406030204" pitchFamily="18" charset="0"/>
                          <a:ea typeface="Cambria Math" panose="02040503050406030204" pitchFamily="18" charset="0"/>
                        </a:rPr>
                        <m:t>kN</m:t>
                      </m:r>
                    </m:oMath>
                  </m:oMathPara>
                </a14:m>
                <a:endParaRPr lang="cs-CZ" dirty="0"/>
              </a:p>
              <a:p>
                <a:endParaRPr lang="cs-CZ" dirty="0"/>
              </a:p>
              <a:p>
                <a:r>
                  <a:rPr lang="cs-CZ" b="1" dirty="0"/>
                  <a:t>Přísavka je přitlačována silou o přibližné velikosti 0,13 </a:t>
                </a:r>
                <a:r>
                  <a:rPr lang="cs-CZ" b="1" dirty="0" err="1"/>
                  <a:t>kN</a:t>
                </a:r>
                <a:r>
                  <a:rPr lang="cs-CZ" b="1" dirty="0"/>
                  <a:t>.</a:t>
                </a:r>
              </a:p>
            </p:txBody>
          </p:sp>
        </mc:Choice>
        <mc:Fallback xmlns="">
          <p:sp>
            <p:nvSpPr>
              <p:cNvPr id="6" name="TextovéPole 5">
                <a:extLst>
                  <a:ext uri="{FF2B5EF4-FFF2-40B4-BE49-F238E27FC236}">
                    <a16:creationId xmlns:a16="http://schemas.microsoft.com/office/drawing/2014/main" id="{A532B9D1-B5C0-DA56-685D-9B3C81DC11AD}"/>
                  </a:ext>
                </a:extLst>
              </p:cNvPr>
              <p:cNvSpPr txBox="1">
                <a:spLocks noRot="1" noChangeAspect="1" noMove="1" noResize="1" noEditPoints="1" noAdjustHandles="1" noChangeArrowheads="1" noChangeShapeType="1" noTextEdit="1"/>
              </p:cNvSpPr>
              <p:nvPr/>
            </p:nvSpPr>
            <p:spPr>
              <a:xfrm>
                <a:off x="500185" y="2473570"/>
                <a:ext cx="7823200" cy="2272930"/>
              </a:xfrm>
              <a:prstGeom prst="rect">
                <a:avLst/>
              </a:prstGeom>
              <a:blipFill>
                <a:blip r:embed="rId4"/>
                <a:stretch>
                  <a:fillRect l="-624" t="-1609" b="-3217"/>
                </a:stretch>
              </a:blipFill>
            </p:spPr>
            <p:txBody>
              <a:bodyPr/>
              <a:lstStyle/>
              <a:p>
                <a:r>
                  <a:rPr lang="cs-CZ">
                    <a:noFill/>
                  </a:rPr>
                  <a:t> </a:t>
                </a:r>
              </a:p>
            </p:txBody>
          </p:sp>
        </mc:Fallback>
      </mc:AlternateContent>
      <mc:AlternateContent xmlns:mc="http://schemas.openxmlformats.org/markup-compatibility/2006" xmlns:a14="http://schemas.microsoft.com/office/drawing/2010/main">
        <mc:Choice Requires="a14">
          <p:sp>
            <p:nvSpPr>
              <p:cNvPr id="7" name="TextovéPole 6">
                <a:extLst>
                  <a:ext uri="{FF2B5EF4-FFF2-40B4-BE49-F238E27FC236}">
                    <a16:creationId xmlns:a16="http://schemas.microsoft.com/office/drawing/2014/main" id="{97D1E6C1-EDB9-8946-9BBC-F8581AC3AEBF}"/>
                  </a:ext>
                </a:extLst>
              </p:cNvPr>
              <p:cNvSpPr txBox="1"/>
              <p:nvPr/>
            </p:nvSpPr>
            <p:spPr>
              <a:xfrm>
                <a:off x="500185" y="4915877"/>
                <a:ext cx="7635631" cy="1615442"/>
              </a:xfrm>
              <a:prstGeom prst="rect">
                <a:avLst/>
              </a:prstGeom>
              <a:noFill/>
            </p:spPr>
            <p:txBody>
              <a:bodyPr wrap="square" rtlCol="0">
                <a:spAutoFit/>
              </a:bodyPr>
              <a:lstStyle/>
              <a:p>
                <a:pPr marL="342900" indent="-342900">
                  <a:buFont typeface="+mj-lt"/>
                  <a:buAutoNum type="arabicPeriod" startAt="3"/>
                </a:pPr>
                <a:r>
                  <a:rPr lang="cs-CZ" dirty="0"/>
                  <a:t>Výpočet hmotnosti závaží </a:t>
                </a:r>
                <a14:m>
                  <m:oMath xmlns:m="http://schemas.openxmlformats.org/officeDocument/2006/math">
                    <m:r>
                      <a:rPr lang="cs-CZ" i="1" dirty="0" smtClean="0">
                        <a:latin typeface="Cambria Math" panose="02040503050406030204" pitchFamily="18" charset="0"/>
                      </a:rPr>
                      <m:t>𝑚</m:t>
                    </m:r>
                  </m:oMath>
                </a14:m>
                <a:r>
                  <a:rPr lang="cs-CZ" dirty="0"/>
                  <a:t>:</a:t>
                </a:r>
              </a:p>
              <a:p>
                <a:endParaRPr lang="cs-CZ" sz="800" dirty="0"/>
              </a:p>
              <a:p>
                <a:pPr/>
                <a14:m>
                  <m:oMathPara xmlns:m="http://schemas.openxmlformats.org/officeDocument/2006/math">
                    <m:oMathParaPr>
                      <m:jc m:val="centerGroup"/>
                    </m:oMathParaPr>
                    <m:oMath xmlns:m="http://schemas.openxmlformats.org/officeDocument/2006/math">
                      <m:r>
                        <a:rPr lang="cs-CZ" b="0" i="1" smtClean="0">
                          <a:latin typeface="Cambria Math" panose="02040503050406030204" pitchFamily="18" charset="0"/>
                        </a:rPr>
                        <m:t>𝐹</m:t>
                      </m:r>
                      <m:r>
                        <a:rPr lang="cs-CZ" b="0" i="1" smtClean="0">
                          <a:latin typeface="Cambria Math" panose="02040503050406030204" pitchFamily="18" charset="0"/>
                        </a:rPr>
                        <m:t>=</m:t>
                      </m:r>
                      <m:r>
                        <a:rPr lang="cs-CZ" b="0" i="1" smtClean="0">
                          <a:latin typeface="Cambria Math" panose="02040503050406030204" pitchFamily="18" charset="0"/>
                        </a:rPr>
                        <m:t>𝑚</m:t>
                      </m:r>
                      <m:r>
                        <a:rPr lang="cs-CZ" b="0" i="1" smtClean="0">
                          <a:latin typeface="Cambria Math" panose="02040503050406030204" pitchFamily="18" charset="0"/>
                        </a:rPr>
                        <m:t> . </m:t>
                      </m:r>
                      <m:r>
                        <a:rPr lang="cs-CZ" b="0" i="1" smtClean="0">
                          <a:latin typeface="Cambria Math" panose="02040503050406030204" pitchFamily="18" charset="0"/>
                        </a:rPr>
                        <m:t>𝑔</m:t>
                      </m:r>
                      <m:r>
                        <a:rPr lang="cs-CZ" b="0" i="1" smtClean="0">
                          <a:latin typeface="Cambria Math" panose="02040503050406030204" pitchFamily="18" charset="0"/>
                        </a:rPr>
                        <m:t>      →        </m:t>
                      </m:r>
                      <m:r>
                        <a:rPr lang="cs-CZ" b="0" i="1" smtClean="0">
                          <a:latin typeface="Cambria Math" panose="02040503050406030204" pitchFamily="18" charset="0"/>
                          <a:ea typeface="Cambria Math" panose="02040503050406030204" pitchFamily="18" charset="0"/>
                        </a:rPr>
                        <m:t>𝑚</m:t>
                      </m:r>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𝐹</m:t>
                          </m:r>
                        </m:num>
                        <m:den>
                          <m:r>
                            <a:rPr lang="cs-CZ" b="0" i="1" smtClean="0">
                              <a:latin typeface="Cambria Math" panose="02040503050406030204" pitchFamily="18" charset="0"/>
                              <a:ea typeface="Cambria Math" panose="02040503050406030204" pitchFamily="18" charset="0"/>
                            </a:rPr>
                            <m:t>𝑔</m:t>
                          </m:r>
                        </m:den>
                      </m:f>
                      <m:r>
                        <a:rPr lang="cs-CZ" b="0" i="1" smtClean="0">
                          <a:latin typeface="Cambria Math" panose="02040503050406030204" pitchFamily="18" charset="0"/>
                          <a:ea typeface="Cambria Math" panose="02040503050406030204" pitchFamily="18" charset="0"/>
                        </a:rPr>
                        <m:t>=</m:t>
                      </m:r>
                      <m:f>
                        <m:fPr>
                          <m:ctrlPr>
                            <a:rPr lang="cs-CZ" b="0" i="1" smtClean="0">
                              <a:latin typeface="Cambria Math" panose="02040503050406030204" pitchFamily="18" charset="0"/>
                              <a:ea typeface="Cambria Math" panose="02040503050406030204" pitchFamily="18" charset="0"/>
                            </a:rPr>
                          </m:ctrlPr>
                        </m:fPr>
                        <m:num>
                          <m:r>
                            <a:rPr lang="cs-CZ" b="0" i="1" smtClean="0">
                              <a:latin typeface="Cambria Math" panose="02040503050406030204" pitchFamily="18" charset="0"/>
                              <a:ea typeface="Cambria Math" panose="02040503050406030204" pitchFamily="18" charset="0"/>
                            </a:rPr>
                            <m:t>130</m:t>
                          </m:r>
                        </m:num>
                        <m:den>
                          <m:r>
                            <a:rPr lang="cs-CZ" b="0" i="1" smtClean="0">
                              <a:latin typeface="Cambria Math" panose="02040503050406030204" pitchFamily="18" charset="0"/>
                              <a:ea typeface="Cambria Math" panose="02040503050406030204" pitchFamily="18" charset="0"/>
                            </a:rPr>
                            <m:t>10</m:t>
                          </m:r>
                        </m:den>
                      </m:f>
                      <m:r>
                        <a:rPr lang="cs-CZ" b="0" i="1" smtClean="0">
                          <a:latin typeface="Cambria Math" panose="02040503050406030204" pitchFamily="18" charset="0"/>
                          <a:ea typeface="Cambria Math" panose="02040503050406030204" pitchFamily="18" charset="0"/>
                        </a:rPr>
                        <m:t> </m:t>
                      </m:r>
                      <m:r>
                        <m:rPr>
                          <m:sty m:val="p"/>
                        </m:rPr>
                        <a:rPr lang="cs-CZ" b="0" i="0" smtClean="0">
                          <a:latin typeface="Cambria Math" panose="02040503050406030204" pitchFamily="18" charset="0"/>
                          <a:ea typeface="Cambria Math" panose="02040503050406030204" pitchFamily="18" charset="0"/>
                        </a:rPr>
                        <m:t>kg</m:t>
                      </m:r>
                      <m:r>
                        <a:rPr lang="cs-CZ" b="0" i="0" smtClean="0">
                          <a:latin typeface="Cambria Math" panose="02040503050406030204" pitchFamily="18" charset="0"/>
                          <a:ea typeface="Cambria Math" panose="02040503050406030204" pitchFamily="18" charset="0"/>
                        </a:rPr>
                        <m:t>=13 </m:t>
                      </m:r>
                      <m:r>
                        <m:rPr>
                          <m:sty m:val="p"/>
                        </m:rPr>
                        <a:rPr lang="cs-CZ" b="0" i="0" smtClean="0">
                          <a:latin typeface="Cambria Math" panose="02040503050406030204" pitchFamily="18" charset="0"/>
                          <a:ea typeface="Cambria Math" panose="02040503050406030204" pitchFamily="18" charset="0"/>
                        </a:rPr>
                        <m:t>kg</m:t>
                      </m:r>
                    </m:oMath>
                  </m:oMathPara>
                </a14:m>
                <a:endParaRPr lang="cs-CZ" dirty="0"/>
              </a:p>
              <a:p>
                <a:endParaRPr lang="cs-CZ" dirty="0"/>
              </a:p>
              <a:p>
                <a:r>
                  <a:rPr lang="cs-CZ" b="1" dirty="0"/>
                  <a:t>Přísavka by udržela závaží o hmotnosti přibližně 13 kg.</a:t>
                </a:r>
              </a:p>
            </p:txBody>
          </p:sp>
        </mc:Choice>
        <mc:Fallback xmlns="">
          <p:sp>
            <p:nvSpPr>
              <p:cNvPr id="7" name="TextovéPole 6">
                <a:extLst>
                  <a:ext uri="{FF2B5EF4-FFF2-40B4-BE49-F238E27FC236}">
                    <a16:creationId xmlns:a16="http://schemas.microsoft.com/office/drawing/2014/main" id="{97D1E6C1-EDB9-8946-9BBC-F8581AC3AEBF}"/>
                  </a:ext>
                </a:extLst>
              </p:cNvPr>
              <p:cNvSpPr txBox="1">
                <a:spLocks noRot="1" noChangeAspect="1" noMove="1" noResize="1" noEditPoints="1" noAdjustHandles="1" noChangeArrowheads="1" noChangeShapeType="1" noTextEdit="1"/>
              </p:cNvSpPr>
              <p:nvPr/>
            </p:nvSpPr>
            <p:spPr>
              <a:xfrm>
                <a:off x="500185" y="4915877"/>
                <a:ext cx="7635631" cy="1615442"/>
              </a:xfrm>
              <a:prstGeom prst="rect">
                <a:avLst/>
              </a:prstGeom>
              <a:blipFill>
                <a:blip r:embed="rId5"/>
                <a:stretch>
                  <a:fillRect l="-638" t="-1887" b="-5283"/>
                </a:stretch>
              </a:blipFill>
            </p:spPr>
            <p:txBody>
              <a:bodyPr/>
              <a:lstStyle/>
              <a:p>
                <a:r>
                  <a:rPr lang="cs-CZ">
                    <a:noFill/>
                  </a:rPr>
                  <a:t> </a:t>
                </a:r>
              </a:p>
            </p:txBody>
          </p:sp>
        </mc:Fallback>
      </mc:AlternateContent>
    </p:spTree>
    <p:extLst>
      <p:ext uri="{BB962C8B-B14F-4D97-AF65-F5344CB8AC3E}">
        <p14:creationId xmlns:p14="http://schemas.microsoft.com/office/powerpoint/2010/main" val="181306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a:extLst>
              <a:ext uri="{FF2B5EF4-FFF2-40B4-BE49-F238E27FC236}">
                <a16:creationId xmlns:a16="http://schemas.microsoft.com/office/drawing/2014/main" id="{BDB73EC7-B70D-7CE9-E28D-E4FB6B2830FC}"/>
              </a:ext>
            </a:extLst>
          </p:cNvPr>
          <p:cNvSpPr txBox="1"/>
          <p:nvPr/>
        </p:nvSpPr>
        <p:spPr>
          <a:xfrm>
            <a:off x="429846" y="406400"/>
            <a:ext cx="1047262" cy="369332"/>
          </a:xfrm>
          <a:prstGeom prst="rect">
            <a:avLst/>
          </a:prstGeom>
          <a:noFill/>
        </p:spPr>
        <p:txBody>
          <a:bodyPr wrap="square" rtlCol="0">
            <a:spAutoFit/>
          </a:bodyPr>
          <a:lstStyle/>
          <a:p>
            <a:r>
              <a:rPr lang="cs-CZ" b="1" dirty="0"/>
              <a:t>Příklad</a:t>
            </a:r>
          </a:p>
        </p:txBody>
      </p:sp>
      <mc:AlternateContent xmlns:mc="http://schemas.openxmlformats.org/markup-compatibility/2006" xmlns:a14="http://schemas.microsoft.com/office/drawing/2010/main">
        <mc:Choice Requires="a14">
          <p:sp>
            <p:nvSpPr>
              <p:cNvPr id="3" name="TextovéPole 2">
                <a:extLst>
                  <a:ext uri="{FF2B5EF4-FFF2-40B4-BE49-F238E27FC236}">
                    <a16:creationId xmlns:a16="http://schemas.microsoft.com/office/drawing/2014/main" id="{ED710D42-4B8B-AFC7-CE25-C4D48CC0F5FE}"/>
                  </a:ext>
                </a:extLst>
              </p:cNvPr>
              <p:cNvSpPr txBox="1"/>
              <p:nvPr/>
            </p:nvSpPr>
            <p:spPr>
              <a:xfrm>
                <a:off x="492369" y="948619"/>
                <a:ext cx="11293231" cy="1505412"/>
              </a:xfrm>
              <a:prstGeom prst="rect">
                <a:avLst/>
              </a:prstGeom>
              <a:noFill/>
            </p:spPr>
            <p:txBody>
              <a:bodyPr wrap="square" rtlCol="0">
                <a:spAutoFit/>
              </a:bodyPr>
              <a:lstStyle/>
              <a:p>
                <a:r>
                  <a:rPr lang="cs-CZ" dirty="0"/>
                  <a:t>Turista naměřil na úpatí hory atmosférický tlak 1020 hPa, na vrcholu hory pak naměřil 955 hPa. Jaký výškový rozdíl turista při výstupu na horu překonal.</a:t>
                </a:r>
              </a:p>
              <a:p>
                <a:endParaRPr lang="cs-CZ" dirty="0"/>
              </a:p>
              <a:p>
                <a:r>
                  <a:rPr lang="cs-CZ" dirty="0"/>
                  <a:t>Řešení:</a:t>
                </a:r>
              </a:p>
              <a:p>
                <a:pPr/>
                <a14:m>
                  <m:oMathPara xmlns:m="http://schemas.openxmlformats.org/officeDocument/2006/math">
                    <m:oMathParaPr>
                      <m:jc m:val="left"/>
                    </m:oMathParaPr>
                    <m:oMath xmlns:m="http://schemas.openxmlformats.org/officeDocument/2006/math">
                      <m:sSub>
                        <m:sSubPr>
                          <m:ctrlPr>
                            <a:rPr lang="cs-CZ"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r>
                            <a:rPr lang="cs-CZ" b="0" i="1" smtClean="0">
                              <a:latin typeface="Cambria Math" panose="02040503050406030204" pitchFamily="18" charset="0"/>
                            </a:rPr>
                            <m:t>1</m:t>
                          </m:r>
                        </m:sub>
                      </m:sSub>
                      <m:r>
                        <a:rPr lang="cs-CZ" b="0" i="1" smtClean="0">
                          <a:latin typeface="Cambria Math" panose="02040503050406030204" pitchFamily="18" charset="0"/>
                        </a:rPr>
                        <m:t>=1020 </m:t>
                      </m:r>
                      <m:r>
                        <m:rPr>
                          <m:sty m:val="p"/>
                        </m:rPr>
                        <a:rPr lang="cs-CZ" b="0" i="0" smtClean="0">
                          <a:latin typeface="Cambria Math" panose="02040503050406030204" pitchFamily="18" charset="0"/>
                        </a:rPr>
                        <m:t>hPa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rPr>
                            <m:t>𝑝</m:t>
                          </m:r>
                        </m:e>
                        <m:sub>
                          <m:r>
                            <a:rPr lang="cs-CZ" b="0" i="1" smtClean="0">
                              <a:latin typeface="Cambria Math" panose="02040503050406030204" pitchFamily="18" charset="0"/>
                            </a:rPr>
                            <m:t>𝑎</m:t>
                          </m:r>
                          <m:r>
                            <a:rPr lang="cs-CZ" b="0" i="1" smtClean="0">
                              <a:latin typeface="Cambria Math" panose="02040503050406030204" pitchFamily="18" charset="0"/>
                            </a:rPr>
                            <m:t>2</m:t>
                          </m:r>
                        </m:sub>
                      </m:sSub>
                      <m:r>
                        <a:rPr lang="cs-CZ" b="0" i="1" smtClean="0">
                          <a:latin typeface="Cambria Math" panose="02040503050406030204" pitchFamily="18" charset="0"/>
                        </a:rPr>
                        <m:t>=955 </m:t>
                      </m:r>
                      <m:r>
                        <m:rPr>
                          <m:sty m:val="p"/>
                        </m:rPr>
                        <a:rPr lang="cs-CZ" b="0" i="0" smtClean="0">
                          <a:latin typeface="Cambria Math" panose="02040503050406030204" pitchFamily="18" charset="0"/>
                        </a:rPr>
                        <m:t>hPa</m:t>
                      </m:r>
                      <m:r>
                        <a:rPr lang="cs-CZ" b="0" i="0" smtClean="0">
                          <a:latin typeface="Cambria Math" panose="02040503050406030204" pitchFamily="18" charset="0"/>
                        </a:rPr>
                        <m:t>, </m:t>
                      </m:r>
                      <m:sSub>
                        <m:sSubPr>
                          <m:ctrlPr>
                            <a:rPr lang="cs-CZ" b="0" i="1" smtClean="0">
                              <a:latin typeface="Cambria Math" panose="02040503050406030204" pitchFamily="18" charset="0"/>
                            </a:rPr>
                          </m:ctrlPr>
                        </m:sSubPr>
                        <m:e>
                          <m:r>
                            <a:rPr lang="cs-CZ" b="0" i="1" smtClean="0">
                              <a:latin typeface="Cambria Math" panose="02040503050406030204" pitchFamily="18" charset="0"/>
                              <a:sym typeface="Symbol" panose="05050102010706020507" pitchFamily="18" charset="2"/>
                            </a:rPr>
                            <m:t></m:t>
                          </m:r>
                        </m:e>
                        <m:sub>
                          <m:r>
                            <a:rPr lang="cs-CZ" b="0" i="1" smtClean="0">
                              <a:latin typeface="Cambria Math" panose="02040503050406030204" pitchFamily="18" charset="0"/>
                            </a:rPr>
                            <m:t>𝐻𝑔</m:t>
                          </m:r>
                        </m:sub>
                      </m:sSub>
                      <m:r>
                        <a:rPr lang="cs-CZ" b="0" i="1" smtClean="0">
                          <a:latin typeface="Cambria Math" panose="02040503050406030204" pitchFamily="18" charset="0"/>
                        </a:rPr>
                        <m:t>=</m:t>
                      </m:r>
                      <m:r>
                        <a:rPr lang="cs-CZ" i="1" dirty="0">
                          <a:latin typeface="Cambria Math" panose="02040503050406030204" pitchFamily="18" charset="0"/>
                          <a:sym typeface="Symbol" panose="05050102010706020507" pitchFamily="18" charset="2"/>
                        </a:rPr>
                        <m:t>13,595 . </m:t>
                      </m:r>
                      <m:sSup>
                        <m:sSupPr>
                          <m:ctrlPr>
                            <a:rPr lang="cs-CZ" i="1" dirty="0">
                              <a:latin typeface="Cambria Math" panose="02040503050406030204" pitchFamily="18" charset="0"/>
                              <a:sym typeface="Symbol" panose="05050102010706020507" pitchFamily="18" charset="2"/>
                            </a:rPr>
                          </m:ctrlPr>
                        </m:sSupPr>
                        <m:e>
                          <m:r>
                            <a:rPr lang="cs-CZ" i="1" dirty="0">
                              <a:latin typeface="Cambria Math" panose="02040503050406030204" pitchFamily="18" charset="0"/>
                              <a:sym typeface="Symbol" panose="05050102010706020507" pitchFamily="18" charset="2"/>
                            </a:rPr>
                            <m:t>10</m:t>
                          </m:r>
                        </m:e>
                        <m:sup>
                          <m:r>
                            <a:rPr lang="cs-CZ" i="1" dirty="0">
                              <a:latin typeface="Cambria Math" panose="02040503050406030204" pitchFamily="18" charset="0"/>
                              <a:sym typeface="Symbol" panose="05050102010706020507" pitchFamily="18" charset="2"/>
                            </a:rPr>
                            <m:t>3</m:t>
                          </m:r>
                        </m:sup>
                      </m:sSup>
                      <m:r>
                        <a:rPr lang="cs-CZ" i="1" dirty="0">
                          <a:latin typeface="Cambria Math" panose="02040503050406030204" pitchFamily="18" charset="0"/>
                          <a:sym typeface="Symbol" panose="05050102010706020507" pitchFamily="18" charset="2"/>
                        </a:rPr>
                        <m:t> </m:t>
                      </m:r>
                      <m:r>
                        <m:rPr>
                          <m:sty m:val="p"/>
                        </m:rPr>
                        <a:rPr lang="cs-CZ" dirty="0">
                          <a:latin typeface="Cambria Math" panose="02040503050406030204" pitchFamily="18" charset="0"/>
                          <a:sym typeface="Symbol" panose="05050102010706020507" pitchFamily="18" charset="2"/>
                        </a:rPr>
                        <m:t>kg</m:t>
                      </m:r>
                      <m:r>
                        <a:rPr lang="cs-CZ" dirty="0">
                          <a:latin typeface="Cambria Math" panose="02040503050406030204" pitchFamily="18" charset="0"/>
                          <a:sym typeface="Symbol" panose="05050102010706020507" pitchFamily="18" charset="2"/>
                        </a:rPr>
                        <m:t> . </m:t>
                      </m:r>
                      <m:sSup>
                        <m:sSupPr>
                          <m:ctrlPr>
                            <a:rPr lang="cs-CZ" i="1" dirty="0">
                              <a:latin typeface="Cambria Math" panose="02040503050406030204" pitchFamily="18" charset="0"/>
                              <a:sym typeface="Symbol" panose="05050102010706020507" pitchFamily="18" charset="2"/>
                            </a:rPr>
                          </m:ctrlPr>
                        </m:sSupPr>
                        <m:e>
                          <m:r>
                            <m:rPr>
                              <m:sty m:val="p"/>
                            </m:rPr>
                            <a:rPr lang="cs-CZ" dirty="0">
                              <a:latin typeface="Cambria Math" panose="02040503050406030204" pitchFamily="18" charset="0"/>
                              <a:sym typeface="Symbol" panose="05050102010706020507" pitchFamily="18" charset="2"/>
                            </a:rPr>
                            <m:t>m</m:t>
                          </m:r>
                        </m:e>
                        <m:sup>
                          <m:r>
                            <a:rPr lang="cs-CZ" dirty="0">
                              <a:latin typeface="Cambria Math" panose="02040503050406030204" pitchFamily="18" charset="0"/>
                              <a:sym typeface="Symbol" panose="05050102010706020507" pitchFamily="18" charset="2"/>
                            </a:rPr>
                            <m:t>−3</m:t>
                          </m:r>
                        </m:sup>
                      </m:sSup>
                      <m:r>
                        <a:rPr lang="cs-CZ" b="0" i="1" dirty="0" smtClean="0">
                          <a:latin typeface="Cambria Math" panose="02040503050406030204" pitchFamily="18" charset="0"/>
                          <a:sym typeface="Symbol" panose="05050102010706020507" pitchFamily="18" charset="2"/>
                        </a:rPr>
                        <m:t>, </m:t>
                      </m:r>
                      <m:r>
                        <a:rPr lang="cs-CZ" b="0" i="1" dirty="0" smtClean="0">
                          <a:latin typeface="Cambria Math" panose="02040503050406030204" pitchFamily="18" charset="0"/>
                          <a:sym typeface="Symbol" panose="05050102010706020507" pitchFamily="18" charset="2"/>
                        </a:rPr>
                        <m:t>h</m:t>
                      </m:r>
                      <m:r>
                        <a:rPr lang="cs-CZ" b="0" i="1" dirty="0" smtClean="0">
                          <a:latin typeface="Cambria Math" panose="02040503050406030204" pitchFamily="18" charset="0"/>
                          <a:sym typeface="Symbol" panose="05050102010706020507" pitchFamily="18" charset="2"/>
                        </a:rPr>
                        <m:t>=?</m:t>
                      </m:r>
                    </m:oMath>
                  </m:oMathPara>
                </a14:m>
                <a:endParaRPr lang="cs-CZ" dirty="0"/>
              </a:p>
            </p:txBody>
          </p:sp>
        </mc:Choice>
        <mc:Fallback xmlns="">
          <p:sp>
            <p:nvSpPr>
              <p:cNvPr id="3" name="TextovéPole 2">
                <a:extLst>
                  <a:ext uri="{FF2B5EF4-FFF2-40B4-BE49-F238E27FC236}">
                    <a16:creationId xmlns:a16="http://schemas.microsoft.com/office/drawing/2014/main" id="{ED710D42-4B8B-AFC7-CE25-C4D48CC0F5FE}"/>
                  </a:ext>
                </a:extLst>
              </p:cNvPr>
              <p:cNvSpPr txBox="1">
                <a:spLocks noRot="1" noChangeAspect="1" noMove="1" noResize="1" noEditPoints="1" noAdjustHandles="1" noChangeArrowheads="1" noChangeShapeType="1" noTextEdit="1"/>
              </p:cNvSpPr>
              <p:nvPr/>
            </p:nvSpPr>
            <p:spPr>
              <a:xfrm>
                <a:off x="492369" y="948619"/>
                <a:ext cx="11293231" cy="1505412"/>
              </a:xfrm>
              <a:prstGeom prst="rect">
                <a:avLst/>
              </a:prstGeom>
              <a:blipFill>
                <a:blip r:embed="rId2"/>
                <a:stretch>
                  <a:fillRect l="-486" t="-2429" b="-1619"/>
                </a:stretch>
              </a:blipFill>
            </p:spPr>
            <p:txBody>
              <a:bodyPr/>
              <a:lstStyle/>
              <a:p>
                <a:r>
                  <a:rPr lang="cs-CZ">
                    <a:noFill/>
                  </a:rPr>
                  <a:t> </a:t>
                </a:r>
              </a:p>
            </p:txBody>
          </p:sp>
        </mc:Fallback>
      </mc:AlternateContent>
      <p:cxnSp>
        <p:nvCxnSpPr>
          <p:cNvPr id="5" name="Přímá spojnice 4">
            <a:extLst>
              <a:ext uri="{FF2B5EF4-FFF2-40B4-BE49-F238E27FC236}">
                <a16:creationId xmlns:a16="http://schemas.microsoft.com/office/drawing/2014/main" id="{1DDD5CF1-A001-7519-AF06-5518A9CE22A4}"/>
              </a:ext>
            </a:extLst>
          </p:cNvPr>
          <p:cNvCxnSpPr/>
          <p:nvPr/>
        </p:nvCxnSpPr>
        <p:spPr>
          <a:xfrm>
            <a:off x="492369" y="2454031"/>
            <a:ext cx="11316677" cy="0"/>
          </a:xfrm>
          <a:prstGeom prst="line">
            <a:avLst/>
          </a:prstGeom>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6" name="TextovéPole 5">
                <a:extLst>
                  <a:ext uri="{FF2B5EF4-FFF2-40B4-BE49-F238E27FC236}">
                    <a16:creationId xmlns:a16="http://schemas.microsoft.com/office/drawing/2014/main" id="{451536DE-82C7-23D7-A9BF-D6AA4F4D8D47}"/>
                  </a:ext>
                </a:extLst>
              </p:cNvPr>
              <p:cNvSpPr txBox="1"/>
              <p:nvPr/>
            </p:nvSpPr>
            <p:spPr>
              <a:xfrm>
                <a:off x="429846" y="2696308"/>
                <a:ext cx="11316677" cy="2031325"/>
              </a:xfrm>
              <a:prstGeom prst="rect">
                <a:avLst/>
              </a:prstGeom>
              <a:noFill/>
            </p:spPr>
            <p:txBody>
              <a:bodyPr wrap="square" rtlCol="0">
                <a:spAutoFit/>
              </a:bodyPr>
              <a:lstStyle/>
              <a:p>
                <a:r>
                  <a:rPr lang="cs-CZ" dirty="0"/>
                  <a:t>Do nadmořské výšky 1000 m klesá atmosférický tlak přibližně o 1 hPa na 10 m výšky.</a:t>
                </a:r>
              </a:p>
              <a:p>
                <a:r>
                  <a:rPr lang="cs-CZ" dirty="0"/>
                  <a:t>Rozdíl naměřených atmosférických tlaků je </a:t>
                </a:r>
                <a14:m>
                  <m:oMath xmlns:m="http://schemas.openxmlformats.org/officeDocument/2006/math">
                    <m:r>
                      <a:rPr lang="cs-CZ" i="1" smtClean="0">
                        <a:latin typeface="Cambria Math" panose="02040503050406030204" pitchFamily="18" charset="0"/>
                        <a:ea typeface="Cambria Math" panose="02040503050406030204" pitchFamily="18" charset="0"/>
                      </a:rPr>
                      <m:t>∆</m:t>
                    </m:r>
                    <m:sSub>
                      <m:sSubPr>
                        <m:ctrlPr>
                          <a:rPr lang="cs-CZ"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𝑝</m:t>
                        </m:r>
                      </m:e>
                      <m:sub>
                        <m:r>
                          <a:rPr lang="cs-CZ" b="0" i="1" smtClean="0">
                            <a:latin typeface="Cambria Math" panose="02040503050406030204" pitchFamily="18" charset="0"/>
                            <a:ea typeface="Cambria Math" panose="02040503050406030204" pitchFamily="18" charset="0"/>
                          </a:rPr>
                          <m:t>𝑎</m:t>
                        </m:r>
                      </m:sub>
                    </m:sSub>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𝑝</m:t>
                        </m:r>
                      </m:e>
                      <m:sub>
                        <m:r>
                          <a:rPr lang="cs-CZ" b="0" i="1" smtClean="0">
                            <a:latin typeface="Cambria Math" panose="02040503050406030204" pitchFamily="18" charset="0"/>
                            <a:ea typeface="Cambria Math" panose="02040503050406030204" pitchFamily="18" charset="0"/>
                          </a:rPr>
                          <m:t>𝑎</m:t>
                        </m:r>
                        <m:r>
                          <a:rPr lang="cs-CZ" b="0" i="1" smtClean="0">
                            <a:latin typeface="Cambria Math" panose="02040503050406030204" pitchFamily="18" charset="0"/>
                            <a:ea typeface="Cambria Math" panose="02040503050406030204" pitchFamily="18" charset="0"/>
                          </a:rPr>
                          <m:t>1</m:t>
                        </m:r>
                      </m:sub>
                    </m:sSub>
                    <m:r>
                      <a:rPr lang="cs-CZ" b="0" i="1" smtClean="0">
                        <a:latin typeface="Cambria Math" panose="02040503050406030204" pitchFamily="18" charset="0"/>
                        <a:ea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𝑝</m:t>
                        </m:r>
                      </m:e>
                      <m:sub>
                        <m:r>
                          <a:rPr lang="cs-CZ" b="0" i="1" smtClean="0">
                            <a:latin typeface="Cambria Math" panose="02040503050406030204" pitchFamily="18" charset="0"/>
                            <a:ea typeface="Cambria Math" panose="02040503050406030204" pitchFamily="18" charset="0"/>
                          </a:rPr>
                          <m:t>𝑎</m:t>
                        </m:r>
                        <m:r>
                          <a:rPr lang="cs-CZ" b="0" i="1" smtClean="0">
                            <a:latin typeface="Cambria Math" panose="02040503050406030204" pitchFamily="18" charset="0"/>
                            <a:ea typeface="Cambria Math" panose="02040503050406030204" pitchFamily="18" charset="0"/>
                          </a:rPr>
                          <m:t>2</m:t>
                        </m:r>
                      </m:sub>
                    </m:sSub>
                    <m:r>
                      <a:rPr lang="cs-CZ" b="0" i="1" smtClean="0">
                        <a:latin typeface="Cambria Math" panose="02040503050406030204" pitchFamily="18" charset="0"/>
                        <a:ea typeface="Cambria Math" panose="02040503050406030204" pitchFamily="18" charset="0"/>
                      </a:rPr>
                      <m:t>=1020 </m:t>
                    </m:r>
                    <m:r>
                      <m:rPr>
                        <m:sty m:val="p"/>
                      </m:rPr>
                      <a:rPr lang="cs-CZ" b="0" i="0" smtClean="0">
                        <a:latin typeface="Cambria Math" panose="02040503050406030204" pitchFamily="18" charset="0"/>
                        <a:ea typeface="Cambria Math" panose="02040503050406030204" pitchFamily="18" charset="0"/>
                      </a:rPr>
                      <m:t>hPa</m:t>
                    </m:r>
                    <m:r>
                      <a:rPr lang="cs-CZ" b="0" i="0" smtClean="0">
                        <a:latin typeface="Cambria Math" panose="02040503050406030204" pitchFamily="18" charset="0"/>
                        <a:ea typeface="Cambria Math" panose="02040503050406030204" pitchFamily="18" charset="0"/>
                      </a:rPr>
                      <m:t> −955 </m:t>
                    </m:r>
                    <m:r>
                      <m:rPr>
                        <m:sty m:val="p"/>
                      </m:rPr>
                      <a:rPr lang="cs-CZ" b="0" i="0" smtClean="0">
                        <a:latin typeface="Cambria Math" panose="02040503050406030204" pitchFamily="18" charset="0"/>
                        <a:ea typeface="Cambria Math" panose="02040503050406030204" pitchFamily="18" charset="0"/>
                      </a:rPr>
                      <m:t>hPa</m:t>
                    </m:r>
                    <m:r>
                      <a:rPr lang="cs-CZ" b="0" i="0" smtClean="0">
                        <a:latin typeface="Cambria Math" panose="02040503050406030204" pitchFamily="18" charset="0"/>
                        <a:ea typeface="Cambria Math" panose="02040503050406030204" pitchFamily="18" charset="0"/>
                      </a:rPr>
                      <m:t>=65 </m:t>
                    </m:r>
                    <m:r>
                      <m:rPr>
                        <m:sty m:val="p"/>
                      </m:rPr>
                      <a:rPr lang="cs-CZ" b="0" i="0" smtClean="0">
                        <a:latin typeface="Cambria Math" panose="02040503050406030204" pitchFamily="18" charset="0"/>
                        <a:ea typeface="Cambria Math" panose="02040503050406030204" pitchFamily="18" charset="0"/>
                      </a:rPr>
                      <m:t>hPa</m:t>
                    </m:r>
                  </m:oMath>
                </a14:m>
                <a:r>
                  <a:rPr lang="cs-CZ" dirty="0"/>
                  <a:t>  </a:t>
                </a:r>
              </a:p>
              <a:p>
                <a:endParaRPr lang="cs-CZ" dirty="0"/>
              </a:p>
              <a:p>
                <a:endParaRPr lang="cs-CZ" dirty="0"/>
              </a:p>
              <a:p>
                <a:r>
                  <a:rPr lang="cs-CZ" dirty="0"/>
                  <a:t>Atmosférický tlak klesl o 65 hPa, tomu odpovídá výška hory </a:t>
                </a:r>
                <a14:m>
                  <m:oMath xmlns:m="http://schemas.openxmlformats.org/officeDocument/2006/math">
                    <m:r>
                      <a:rPr lang="cs-CZ" b="0" i="1" smtClean="0">
                        <a:latin typeface="Cambria Math" panose="02040503050406030204" pitchFamily="18" charset="0"/>
                      </a:rPr>
                      <m:t>h</m:t>
                    </m:r>
                    <m:r>
                      <a:rPr lang="cs-CZ" b="0" i="1" smtClean="0">
                        <a:latin typeface="Cambria Math" panose="02040503050406030204" pitchFamily="18" charset="0"/>
                      </a:rPr>
                      <m:t>=∆</m:t>
                    </m:r>
                    <m:sSub>
                      <m:sSubPr>
                        <m:ctrlPr>
                          <a:rPr lang="cs-CZ" b="0" i="1" smtClean="0">
                            <a:latin typeface="Cambria Math" panose="02040503050406030204" pitchFamily="18" charset="0"/>
                            <a:ea typeface="Cambria Math" panose="02040503050406030204" pitchFamily="18" charset="0"/>
                          </a:rPr>
                        </m:ctrlPr>
                      </m:sSubPr>
                      <m:e>
                        <m:r>
                          <a:rPr lang="cs-CZ" b="0" i="1" smtClean="0">
                            <a:latin typeface="Cambria Math" panose="02040503050406030204" pitchFamily="18" charset="0"/>
                            <a:ea typeface="Cambria Math" panose="02040503050406030204" pitchFamily="18" charset="0"/>
                          </a:rPr>
                          <m:t>𝑝</m:t>
                        </m:r>
                      </m:e>
                      <m:sub>
                        <m:r>
                          <a:rPr lang="cs-CZ" b="0" i="1" smtClean="0">
                            <a:latin typeface="Cambria Math" panose="02040503050406030204" pitchFamily="18" charset="0"/>
                            <a:ea typeface="Cambria Math" panose="02040503050406030204" pitchFamily="18" charset="0"/>
                          </a:rPr>
                          <m:t>𝐴</m:t>
                        </m:r>
                      </m:sub>
                    </m:sSub>
                    <m:r>
                      <a:rPr lang="cs-CZ" b="0" i="1" smtClean="0">
                        <a:latin typeface="Cambria Math" panose="02040503050406030204" pitchFamily="18" charset="0"/>
                        <a:ea typeface="Cambria Math" panose="02040503050406030204" pitchFamily="18" charset="0"/>
                      </a:rPr>
                      <m:t> . 10=</m:t>
                    </m:r>
                    <m:r>
                      <a:rPr lang="cs-CZ" b="0" i="1" smtClean="0">
                        <a:latin typeface="Cambria Math" panose="02040503050406030204" pitchFamily="18" charset="0"/>
                      </a:rPr>
                      <m:t>65 . 10=650 </m:t>
                    </m:r>
                    <m:r>
                      <a:rPr lang="cs-CZ" b="0" i="1" smtClean="0">
                        <a:latin typeface="Cambria Math" panose="02040503050406030204" pitchFamily="18" charset="0"/>
                      </a:rPr>
                      <m:t>𝑚</m:t>
                    </m:r>
                  </m:oMath>
                </a14:m>
                <a:endParaRPr lang="cs-CZ" dirty="0"/>
              </a:p>
              <a:p>
                <a:endParaRPr lang="cs-CZ" dirty="0"/>
              </a:p>
              <a:p>
                <a:r>
                  <a:rPr lang="cs-CZ" b="1" dirty="0"/>
                  <a:t>Výška hory je přibližně 650 m.</a:t>
                </a:r>
              </a:p>
            </p:txBody>
          </p:sp>
        </mc:Choice>
        <mc:Fallback xmlns="">
          <p:sp>
            <p:nvSpPr>
              <p:cNvPr id="6" name="TextovéPole 5">
                <a:extLst>
                  <a:ext uri="{FF2B5EF4-FFF2-40B4-BE49-F238E27FC236}">
                    <a16:creationId xmlns:a16="http://schemas.microsoft.com/office/drawing/2014/main" id="{451536DE-82C7-23D7-A9BF-D6AA4F4D8D47}"/>
                  </a:ext>
                </a:extLst>
              </p:cNvPr>
              <p:cNvSpPr txBox="1">
                <a:spLocks noRot="1" noChangeAspect="1" noMove="1" noResize="1" noEditPoints="1" noAdjustHandles="1" noChangeArrowheads="1" noChangeShapeType="1" noTextEdit="1"/>
              </p:cNvSpPr>
              <p:nvPr/>
            </p:nvSpPr>
            <p:spPr>
              <a:xfrm>
                <a:off x="429846" y="2696308"/>
                <a:ext cx="11316677" cy="2031325"/>
              </a:xfrm>
              <a:prstGeom prst="rect">
                <a:avLst/>
              </a:prstGeom>
              <a:blipFill>
                <a:blip r:embed="rId3"/>
                <a:stretch>
                  <a:fillRect l="-485" t="-1497" b="-3593"/>
                </a:stretch>
              </a:blipFill>
            </p:spPr>
            <p:txBody>
              <a:bodyPr/>
              <a:lstStyle/>
              <a:p>
                <a:r>
                  <a:rPr lang="cs-CZ">
                    <a:noFill/>
                  </a:rPr>
                  <a:t> </a:t>
                </a:r>
              </a:p>
            </p:txBody>
          </p:sp>
        </mc:Fallback>
      </mc:AlternateContent>
    </p:spTree>
    <p:extLst>
      <p:ext uri="{BB962C8B-B14F-4D97-AF65-F5344CB8AC3E}">
        <p14:creationId xmlns:p14="http://schemas.microsoft.com/office/powerpoint/2010/main" val="181878859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Narození 15. října 1608 Faenza. Úmrtí 25. října 1647 Florencie. italský fyzik a matematik, znám je především. díky vynálezu barometru.">
            <a:extLst>
              <a:ext uri="{FF2B5EF4-FFF2-40B4-BE49-F238E27FC236}">
                <a16:creationId xmlns:a16="http://schemas.microsoft.com/office/drawing/2014/main" id="{66B02BFB-2734-A61C-5FD9-F1D5426C5D4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6874" t="16858" b="11370"/>
          <a:stretch/>
        </p:blipFill>
        <p:spPr bwMode="auto">
          <a:xfrm>
            <a:off x="5877168" y="1586521"/>
            <a:ext cx="3320661" cy="3360617"/>
          </a:xfrm>
          <a:prstGeom prst="rect">
            <a:avLst/>
          </a:prstGeom>
          <a:noFill/>
          <a:extLst>
            <a:ext uri="{909E8E84-426E-40DD-AFC4-6F175D3DCCD1}">
              <a14:hiddenFill xmlns:a14="http://schemas.microsoft.com/office/drawing/2010/main">
                <a:solidFill>
                  <a:srgbClr val="FFFFFF"/>
                </a:solidFill>
              </a14:hiddenFill>
            </a:ext>
          </a:extLst>
        </p:spPr>
      </p:pic>
      <p:sp>
        <p:nvSpPr>
          <p:cNvPr id="2" name="TextovéPole 1">
            <a:extLst>
              <a:ext uri="{FF2B5EF4-FFF2-40B4-BE49-F238E27FC236}">
                <a16:creationId xmlns:a16="http://schemas.microsoft.com/office/drawing/2014/main" id="{91D72C68-D7B0-C727-2537-1EEEDC9FF92F}"/>
              </a:ext>
            </a:extLst>
          </p:cNvPr>
          <p:cNvSpPr txBox="1"/>
          <p:nvPr/>
        </p:nvSpPr>
        <p:spPr>
          <a:xfrm>
            <a:off x="5681784" y="5713046"/>
            <a:ext cx="828431" cy="369332"/>
          </a:xfrm>
          <a:prstGeom prst="rect">
            <a:avLst/>
          </a:prstGeom>
          <a:noFill/>
        </p:spPr>
        <p:txBody>
          <a:bodyPr wrap="square" rtlCol="0">
            <a:spAutoFit/>
          </a:bodyPr>
          <a:lstStyle/>
          <a:p>
            <a:r>
              <a:rPr lang="cs-CZ" dirty="0"/>
              <a:t>KONEC</a:t>
            </a:r>
          </a:p>
        </p:txBody>
      </p:sp>
      <p:pic>
        <p:nvPicPr>
          <p:cNvPr id="4100" name="Picture 4" descr="Co změřil Torricelli?">
            <a:extLst>
              <a:ext uri="{FF2B5EF4-FFF2-40B4-BE49-F238E27FC236}">
                <a16:creationId xmlns:a16="http://schemas.microsoft.com/office/drawing/2014/main" id="{0307FA0E-4FD5-FCDD-8BC1-125B6EF1C35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4755" y="609598"/>
            <a:ext cx="3491814" cy="4775201"/>
          </a:xfrm>
          <a:prstGeom prst="rect">
            <a:avLst/>
          </a:prstGeom>
          <a:noFill/>
          <a:extLst>
            <a:ext uri="{909E8E84-426E-40DD-AFC4-6F175D3DCCD1}">
              <a14:hiddenFill xmlns:a14="http://schemas.microsoft.com/office/drawing/2010/main">
                <a:solidFill>
                  <a:srgbClr val="FFFFFF"/>
                </a:solidFill>
              </a14:hiddenFill>
            </a:ext>
          </a:extLst>
        </p:spPr>
      </p:pic>
      <p:sp>
        <p:nvSpPr>
          <p:cNvPr id="3" name="TextovéPole 2">
            <a:extLst>
              <a:ext uri="{FF2B5EF4-FFF2-40B4-BE49-F238E27FC236}">
                <a16:creationId xmlns:a16="http://schemas.microsoft.com/office/drawing/2014/main" id="{2ECBE4DF-03D5-8B01-4EBB-CD3F6EAD1C24}"/>
              </a:ext>
            </a:extLst>
          </p:cNvPr>
          <p:cNvSpPr txBox="1"/>
          <p:nvPr/>
        </p:nvSpPr>
        <p:spPr>
          <a:xfrm>
            <a:off x="6111190" y="930031"/>
            <a:ext cx="2852615" cy="369332"/>
          </a:xfrm>
          <a:prstGeom prst="rect">
            <a:avLst/>
          </a:prstGeom>
          <a:noFill/>
        </p:spPr>
        <p:txBody>
          <a:bodyPr wrap="square" rtlCol="0">
            <a:spAutoFit/>
          </a:bodyPr>
          <a:lstStyle/>
          <a:p>
            <a:r>
              <a:rPr lang="cs-CZ" dirty="0">
                <a:latin typeface="Britannic Bold" panose="020B0903060703020204" pitchFamily="34" charset="0"/>
              </a:rPr>
              <a:t>EVANGELISTA  TORRICELLI</a:t>
            </a:r>
          </a:p>
        </p:txBody>
      </p:sp>
    </p:spTree>
    <p:extLst>
      <p:ext uri="{BB962C8B-B14F-4D97-AF65-F5344CB8AC3E}">
        <p14:creationId xmlns:p14="http://schemas.microsoft.com/office/powerpoint/2010/main" val="2342263060"/>
      </p:ext>
    </p:extLst>
  </p:cSld>
  <p:clrMapOvr>
    <a:masterClrMapping/>
  </p:clrMapOvr>
</p:sld>
</file>

<file path=ppt/theme/theme1.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634</TotalTime>
  <Words>1495</Words>
  <Application>Microsoft Office PowerPoint</Application>
  <PresentationFormat>Širokoúhlá obrazovka</PresentationFormat>
  <Paragraphs>134</Paragraphs>
  <Slides>11</Slides>
  <Notes>0</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11</vt:i4>
      </vt:variant>
    </vt:vector>
  </HeadingPairs>
  <TitlesOfParts>
    <vt:vector size="17" baseType="lpstr">
      <vt:lpstr>Arial</vt:lpstr>
      <vt:lpstr>Britannic Bold</vt:lpstr>
      <vt:lpstr>Calibri</vt:lpstr>
      <vt:lpstr>Calibri Light</vt:lpstr>
      <vt:lpstr>Cambria Math</vt:lpstr>
      <vt:lpstr>Motiv Office</vt:lpstr>
      <vt:lpstr>Mechanika tekutin (Fyz71)</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Atmosférický tlak</dc:title>
  <dc:creator>Karel Sixl</dc:creator>
  <cp:lastModifiedBy>Karel Sixl</cp:lastModifiedBy>
  <cp:revision>28</cp:revision>
  <dcterms:created xsi:type="dcterms:W3CDTF">2023-12-27T10:35:46Z</dcterms:created>
  <dcterms:modified xsi:type="dcterms:W3CDTF">2025-07-17T09:59:55Z</dcterms:modified>
</cp:coreProperties>
</file>