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98" r:id="rId3"/>
    <p:sldId id="281" r:id="rId4"/>
    <p:sldId id="295" r:id="rId5"/>
    <p:sldId id="294" r:id="rId6"/>
    <p:sldId id="283" r:id="rId7"/>
    <p:sldId id="299" r:id="rId8"/>
    <p:sldId id="300" r:id="rId9"/>
    <p:sldId id="301" r:id="rId10"/>
    <p:sldId id="288" r:id="rId11"/>
    <p:sldId id="274" r:id="rId12"/>
    <p:sldId id="302" r:id="rId13"/>
    <p:sldId id="292" r:id="rId14"/>
    <p:sldId id="291" r:id="rId15"/>
    <p:sldId id="297" r:id="rId16"/>
    <p:sldId id="290" r:id="rId17"/>
    <p:sldId id="285" r:id="rId18"/>
    <p:sldId id="286" r:id="rId19"/>
    <p:sldId id="284" r:id="rId20"/>
    <p:sldId id="289" r:id="rId21"/>
    <p:sldId id="277" r:id="rId22"/>
    <p:sldId id="260" r:id="rId23"/>
    <p:sldId id="278" r:id="rId24"/>
    <p:sldId id="279" r:id="rId25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20" d="100"/>
          <a:sy n="120" d="100"/>
        </p:scale>
        <p:origin x="198" y="96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Perioda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numRef>
              <c:f>List1!$A$2:$A$5</c:f>
              <c:numCache>
                <c:formatCode>General</c:formatCode>
                <c:ptCount val="4"/>
                <c:pt idx="0">
                  <c:v>0.5</c:v>
                </c:pt>
                <c:pt idx="1">
                  <c:v>1</c:v>
                </c:pt>
                <c:pt idx="2">
                  <c:v>1.5</c:v>
                </c:pt>
              </c:numCache>
            </c:numRef>
          </c:cat>
          <c:val>
            <c:numRef>
              <c:f>List1!$B$2:$B$5</c:f>
              <c:numCache>
                <c:formatCode>General</c:formatCode>
                <c:ptCount val="4"/>
                <c:pt idx="0">
                  <c:v>1.4179999999999999</c:v>
                </c:pt>
                <c:pt idx="1">
                  <c:v>2.0049999999999999</c:v>
                </c:pt>
                <c:pt idx="2">
                  <c:v>2.456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793-475B-B5B1-4810A474B646}"/>
            </c:ext>
          </c:extLst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Frekvence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numRef>
              <c:f>List1!$A$2:$A$5</c:f>
              <c:numCache>
                <c:formatCode>General</c:formatCode>
                <c:ptCount val="4"/>
                <c:pt idx="0">
                  <c:v>0.5</c:v>
                </c:pt>
                <c:pt idx="1">
                  <c:v>1</c:v>
                </c:pt>
                <c:pt idx="2">
                  <c:v>1.5</c:v>
                </c:pt>
              </c:numCache>
            </c:numRef>
          </c:cat>
          <c:val>
            <c:numRef>
              <c:f>List1!$C$2:$C$5</c:f>
              <c:numCache>
                <c:formatCode>General</c:formatCode>
                <c:ptCount val="4"/>
                <c:pt idx="0">
                  <c:v>0.70499999999999996</c:v>
                </c:pt>
                <c:pt idx="1">
                  <c:v>0.499</c:v>
                </c:pt>
                <c:pt idx="2">
                  <c:v>0.40699999999999997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3793-475B-B5B1-4810A474B646}"/>
            </c:ext>
          </c:extLst>
        </c:ser>
        <c:ser>
          <c:idx val="2"/>
          <c:order val="2"/>
          <c:tx>
            <c:strRef>
              <c:f>List1!$D$1</c:f>
              <c:strCache>
                <c:ptCount val="1"/>
                <c:pt idx="0">
                  <c:v>Sloupec1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numRef>
              <c:f>List1!$A$2:$A$5</c:f>
              <c:numCache>
                <c:formatCode>General</c:formatCode>
                <c:ptCount val="4"/>
                <c:pt idx="0">
                  <c:v>0.5</c:v>
                </c:pt>
                <c:pt idx="1">
                  <c:v>1</c:v>
                </c:pt>
                <c:pt idx="2">
                  <c:v>1.5</c:v>
                </c:pt>
              </c:numCache>
            </c:numRef>
          </c:cat>
          <c:val>
            <c:numRef>
              <c:f>List1!$D$2:$D$5</c:f>
              <c:numCache>
                <c:formatCode>General</c:formatCode>
                <c:ptCount val="4"/>
              </c:numCache>
            </c:numRef>
          </c:val>
          <c:extLst>
            <c:ext xmlns:c16="http://schemas.microsoft.com/office/drawing/2014/chart" uri="{C3380CC4-5D6E-409C-BE32-E72D297353CC}">
              <c16:uniqueId val="{00000002-3793-475B-B5B1-4810A474B64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924644592"/>
        <c:axId val="1058968256"/>
      </c:barChart>
      <c:catAx>
        <c:axId val="92464459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058968256"/>
        <c:crosses val="autoZero"/>
        <c:auto val="1"/>
        <c:lblAlgn val="ctr"/>
        <c:lblOffset val="100"/>
        <c:noMultiLvlLbl val="0"/>
      </c:catAx>
      <c:valAx>
        <c:axId val="105896825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92464459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egendEntry>
        <c:idx val="2"/>
        <c:delete val="1"/>
      </c:legendEntry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73FEBF4-3766-6059-4E3C-9B189371A0A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A8930C3E-A368-497C-8E30-1FD2FA9C55C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95EF093E-4B5F-84EB-28F6-5DEB6AC452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779C9D-8C1E-4588-AC58-D72992F4C043}" type="datetimeFigureOut">
              <a:rPr lang="cs-CZ" smtClean="0"/>
              <a:t>13.12.2025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8512692-BCE3-8478-D2CE-D112AE09AF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1FA55AC-3661-4A41-96F6-30EC2FD574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6DCFA-2D50-492D-AF3D-A5851094450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848709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0C39FCC-F060-C656-DA92-4798BA24EF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02DF7A25-223A-4A81-912B-5F5843F2C2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07A0C5AF-11A9-4D7E-E4F3-4874C5EBE0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779C9D-8C1E-4588-AC58-D72992F4C043}" type="datetimeFigureOut">
              <a:rPr lang="cs-CZ" smtClean="0"/>
              <a:t>13.12.2025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E4A322AC-602F-6D18-560C-43FF96D446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ED22362-AE4C-DC81-F311-453C4A944B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6DCFA-2D50-492D-AF3D-A5851094450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62148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60603B6-5512-A32A-1193-252BB96083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5F03F938-D3C3-C023-2546-089D5D1954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F671926-5E52-74E1-F78F-58F3070AC8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779C9D-8C1E-4588-AC58-D72992F4C043}" type="datetimeFigureOut">
              <a:rPr lang="cs-CZ" smtClean="0"/>
              <a:t>13.12.2025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4299192-4428-38A3-2643-8E0B4C7011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A7EBE83F-22E7-FE89-152A-263B983F46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6DCFA-2D50-492D-AF3D-A5851094450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92590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A32ADD4-C17C-4734-FDFA-2CF0FFDE7B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A5F0101-C3E7-DD0E-C211-28C1E06E3D2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B5D7D18E-F348-15CC-41E6-1E2AD0629F6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BECE9188-B030-A283-184A-F75931385C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779C9D-8C1E-4588-AC58-D72992F4C043}" type="datetimeFigureOut">
              <a:rPr lang="cs-CZ" smtClean="0"/>
              <a:t>13.12.2025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140F8CA1-B38E-271C-2C65-DB7D32E97F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8694B018-877D-E379-14C0-33C53ED27C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6DCFA-2D50-492D-AF3D-A5851094450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381415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6B4F2A2-9FB5-EBB4-EB45-68153A9BA7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71444EDC-2D7F-366C-2432-190814A8AB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0A8FBFCE-0868-5A92-5101-9BBB7DCBA62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FF93EC0B-D614-346C-8713-0B8E232A3DF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FA92EEE1-4ED0-5057-16FC-B56561267A8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C11DF741-DB21-C8D5-2744-46D818BCFC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779C9D-8C1E-4588-AC58-D72992F4C043}" type="datetimeFigureOut">
              <a:rPr lang="cs-CZ" smtClean="0"/>
              <a:t>13.12.2025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ED2807A5-9988-85CB-56D1-6E0AEA83BE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8E5589BE-9618-AACE-FE5D-E3D3402531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6DCFA-2D50-492D-AF3D-A5851094450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789053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F425C17-0307-ECEF-96BF-FB3B0E58D1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EE0B086C-2971-67B8-5AF5-9C79996315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779C9D-8C1E-4588-AC58-D72992F4C043}" type="datetimeFigureOut">
              <a:rPr lang="cs-CZ" smtClean="0"/>
              <a:t>13.12.2025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46B040D2-1E1E-A3D0-6933-99413C059F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8FE9FF18-C895-D410-F7AF-F97C1F0BE1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6DCFA-2D50-492D-AF3D-A5851094450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899276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81210BD9-5ABA-6A97-F1DC-A87439E4D4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779C9D-8C1E-4588-AC58-D72992F4C043}" type="datetimeFigureOut">
              <a:rPr lang="cs-CZ" smtClean="0"/>
              <a:t>13.12.2025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06AF87E0-BA45-FCE0-14FB-5E47289DA9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0E68ABAE-432A-66E6-1756-21CA8DD2E5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6DCFA-2D50-492D-AF3D-A5851094450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846902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947C025-32CA-7BB8-EE2C-CFF100D7DA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C50E6BC-76E0-ED12-BB4B-760D14D440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95AFB3A9-D0DC-2462-130A-58F48DDF0E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9032FCA1-E3CB-A3D0-648B-0BEF177AB4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779C9D-8C1E-4588-AC58-D72992F4C043}" type="datetimeFigureOut">
              <a:rPr lang="cs-CZ" smtClean="0"/>
              <a:t>13.12.2025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E9162F7A-1060-1806-16DB-FB21C37C41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0B4AC6F3-3C0C-7D1D-F096-8A293DE45D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6DCFA-2D50-492D-AF3D-A5851094450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30052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F9A9C4D-7811-9AC9-73F9-039977A6A9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B7951476-5958-721E-DDC9-DA618170963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A48966AE-24C2-A5FD-67CF-59CB2DF17C5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06998B57-2867-2E73-1080-F6A84D5D91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779C9D-8C1E-4588-AC58-D72992F4C043}" type="datetimeFigureOut">
              <a:rPr lang="cs-CZ" smtClean="0"/>
              <a:t>13.12.2025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DD85485F-92DE-7D7C-1D68-C0558AF6CE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7F2DD4F5-7A94-D43F-D1AF-4B37C7AFAC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6DCFA-2D50-492D-AF3D-A5851094450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11047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CBD7C50-B0B6-EA00-D3D6-FA64B723BD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F0D6EC43-1751-F9E9-1756-C7115A11042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DF5D0047-4330-EFBE-E129-1C127BD502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779C9D-8C1E-4588-AC58-D72992F4C043}" type="datetimeFigureOut">
              <a:rPr lang="cs-CZ" smtClean="0"/>
              <a:t>13.12.2025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ACD961F1-8CCD-4470-7BF4-5E0249478B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A2A32415-9909-2E1F-51EF-4E9532EA91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6DCFA-2D50-492D-AF3D-A5851094450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101447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A3F100AD-8E83-8CE9-093F-BE871D5A2FC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353C1B23-B0B3-25F3-2604-140484731D5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FB00346D-4A61-459E-95B7-B5238BFB58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779C9D-8C1E-4588-AC58-D72992F4C043}" type="datetimeFigureOut">
              <a:rPr lang="cs-CZ" smtClean="0"/>
              <a:t>13.12.2025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72118EAD-9E1F-CC36-AB1E-6191BCBF49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CC0A8352-AD13-FBAB-031A-98F76DE976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6DCFA-2D50-492D-AF3D-A5851094450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99749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10EBC28F-C00C-55C9-47BA-CBBE098A3B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C3BCDFE1-BE46-AEA1-1B93-46899895C6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E7783B23-294C-7B5D-42B7-7A69D6DF8D2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779C9D-8C1E-4588-AC58-D72992F4C043}" type="datetimeFigureOut">
              <a:rPr lang="cs-CZ" smtClean="0"/>
              <a:t>13.12.2025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0724462-B7B6-AB97-F304-007D62CB2CB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4964D89-F2E8-E3A3-2CC5-5CC9380D99D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D6DCFA-2D50-492D-AF3D-A5851094450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065647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microsoft.com/office/2007/relationships/hdphoto" Target="../media/hdphoto1.wdp"/><Relationship Id="rId7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s://www.vascak.cz/data/android/physicsatschool/template.php?s=kv_ocilatory&amp;l=cz" TargetMode="External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9.png"/><Relationship Id="rId7" Type="http://schemas.openxmlformats.org/officeDocument/2006/relationships/image" Target="../media/image12.png"/><Relationship Id="rId2" Type="http://schemas.openxmlformats.org/officeDocument/2006/relationships/hyperlink" Target="https://www.vascak.cz/data/android/physicsatschool/template.php?f=kv_pohyb_po_kruznici&amp;l=cz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11" Type="http://schemas.openxmlformats.org/officeDocument/2006/relationships/image" Target="../media/image15.png"/><Relationship Id="rId5" Type="http://schemas.microsoft.com/office/2007/relationships/hdphoto" Target="../media/hdphoto3.wdp"/><Relationship Id="rId10" Type="http://schemas.microsoft.com/office/2007/relationships/hdphoto" Target="../media/hdphoto4.wdp"/><Relationship Id="rId4" Type="http://schemas.openxmlformats.org/officeDocument/2006/relationships/image" Target="../media/image8.png"/><Relationship Id="rId9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6.png"/><Relationship Id="rId7" Type="http://schemas.openxmlformats.org/officeDocument/2006/relationships/image" Target="../media/image19.png"/><Relationship Id="rId12" Type="http://schemas.openxmlformats.org/officeDocument/2006/relationships/image" Target="../media/image23.png"/><Relationship Id="rId2" Type="http://schemas.openxmlformats.org/officeDocument/2006/relationships/hyperlink" Target="https://www.vascak.cz/data/android/physicsatschool/template.php?s=kv_harmonicke_kmitani&amp;l=cz" TargetMode="External"/><Relationship Id="rId1" Type="http://schemas.openxmlformats.org/officeDocument/2006/relationships/slideLayout" Target="../slideLayouts/slideLayout7.xml"/><Relationship Id="rId6" Type="http://schemas.microsoft.com/office/2007/relationships/hdphoto" Target="../media/hdphoto5.wdp"/><Relationship Id="rId11" Type="http://schemas.openxmlformats.org/officeDocument/2006/relationships/image" Target="../media/image22.png"/><Relationship Id="rId5" Type="http://schemas.openxmlformats.org/officeDocument/2006/relationships/image" Target="../media/image14.png"/><Relationship Id="rId10" Type="http://schemas.openxmlformats.org/officeDocument/2006/relationships/image" Target="../media/image18.png"/><Relationship Id="rId4" Type="http://schemas.openxmlformats.org/officeDocument/2006/relationships/image" Target="../media/image17.png"/><Relationship Id="rId9" Type="http://schemas.openxmlformats.org/officeDocument/2006/relationships/image" Target="../media/image2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7" Type="http://schemas.openxmlformats.org/officeDocument/2006/relationships/image" Target="../media/image80.png"/><Relationship Id="rId2" Type="http://schemas.openxmlformats.org/officeDocument/2006/relationships/image" Target="../media/image130.png"/><Relationship Id="rId1" Type="http://schemas.openxmlformats.org/officeDocument/2006/relationships/slideLayout" Target="../slideLayouts/slideLayout7.xml"/><Relationship Id="rId6" Type="http://schemas.microsoft.com/office/2007/relationships/hdphoto" Target="../media/hdphoto6.wdp"/><Relationship Id="rId5" Type="http://schemas.openxmlformats.org/officeDocument/2006/relationships/image" Target="../media/image24.jpeg"/><Relationship Id="rId4" Type="http://schemas.openxmlformats.org/officeDocument/2006/relationships/image" Target="../media/image6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6" Type="http://schemas.microsoft.com/office/2007/relationships/hdphoto" Target="../media/hdphoto8.wdp"/><Relationship Id="rId5" Type="http://schemas.openxmlformats.org/officeDocument/2006/relationships/image" Target="../media/image32.png"/><Relationship Id="rId4" Type="http://schemas.microsoft.com/office/2007/relationships/hdphoto" Target="../media/hdphoto7.wdp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slide" Target="slide10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slide" Target="slide9.xml"/><Relationship Id="rId3" Type="http://schemas.openxmlformats.org/officeDocument/2006/relationships/image" Target="../media/image33.png"/><Relationship Id="rId7" Type="http://schemas.openxmlformats.org/officeDocument/2006/relationships/image" Target="../media/image25.png"/><Relationship Id="rId2" Type="http://schemas.openxmlformats.org/officeDocument/2006/relationships/image" Target="../media/image20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0.png"/><Relationship Id="rId5" Type="http://schemas.openxmlformats.org/officeDocument/2006/relationships/image" Target="../media/image34.jpg"/><Relationship Id="rId4" Type="http://schemas.openxmlformats.org/officeDocument/2006/relationships/image" Target="../media/image22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microsoft.com/office/2007/relationships/hdphoto" Target="../media/hdphoto9.wdp"/><Relationship Id="rId2" Type="http://schemas.openxmlformats.org/officeDocument/2006/relationships/hyperlink" Target="https://www.vascak.cz/data/android/physicsatschool/template.php?f=kv_kyvadlo&amp;l=cz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5" Type="http://schemas.openxmlformats.org/officeDocument/2006/relationships/image" Target="../media/image38.png"/><Relationship Id="rId4" Type="http://schemas.microsoft.com/office/2007/relationships/hdphoto" Target="../media/hdphoto2.wdp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0.wdp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45.png"/><Relationship Id="rId7" Type="http://schemas.openxmlformats.org/officeDocument/2006/relationships/image" Target="../media/image300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0.png"/><Relationship Id="rId5" Type="http://schemas.openxmlformats.org/officeDocument/2006/relationships/image" Target="../media/image280.png"/><Relationship Id="rId10" Type="http://schemas.openxmlformats.org/officeDocument/2006/relationships/image" Target="../media/image48.png"/><Relationship Id="rId4" Type="http://schemas.openxmlformats.org/officeDocument/2006/relationships/image" Target="../media/image38.jpg"/><Relationship Id="rId9" Type="http://schemas.microsoft.com/office/2007/relationships/hdphoto" Target="../media/hdphoto11.wdp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NUL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NULL"/><Relationship Id="rId1" Type="http://schemas.openxmlformats.org/officeDocument/2006/relationships/slideLayout" Target="../slideLayouts/slideLayout7.xml"/><Relationship Id="rId6" Type="http://schemas.openxmlformats.org/officeDocument/2006/relationships/chart" Target="../charts/chart1.xml"/><Relationship Id="rId5" Type="http://schemas.openxmlformats.org/officeDocument/2006/relationships/image" Target="NULL"/><Relationship Id="rId4" Type="http://schemas.openxmlformats.org/officeDocument/2006/relationships/image" Target="NUL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NULL"/><Relationship Id="rId1" Type="http://schemas.openxmlformats.org/officeDocument/2006/relationships/slideLayout" Target="../slideLayouts/slideLayout7.xml"/><Relationship Id="rId6" Type="http://schemas.openxmlformats.org/officeDocument/2006/relationships/image" Target="NULL"/><Relationship Id="rId5" Type="http://schemas.openxmlformats.org/officeDocument/2006/relationships/image" Target="NULL"/><Relationship Id="rId4" Type="http://schemas.openxmlformats.org/officeDocument/2006/relationships/image" Target="NUL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NUL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NUL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hdphoto" Target="../media/hdphoto12.wdp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microsoft.com/office/2007/relationships/hdphoto" Target="../media/hdphoto10.wdp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Relationship Id="rId6" Type="http://schemas.openxmlformats.org/officeDocument/2006/relationships/slide" Target="slide23.xml"/><Relationship Id="rId5" Type="http://schemas.microsoft.com/office/2007/relationships/hdphoto" Target="../media/hdphoto13.wdp"/><Relationship Id="rId4" Type="http://schemas.openxmlformats.org/officeDocument/2006/relationships/image" Target="../media/image4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BE61D35-7C45-508F-3843-BB4D40F9247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901591"/>
            <a:ext cx="9144000" cy="2387600"/>
          </a:xfrm>
        </p:spPr>
        <p:txBody>
          <a:bodyPr>
            <a:normAutofit/>
          </a:bodyPr>
          <a:lstStyle/>
          <a:p>
            <a:r>
              <a:rPr lang="cs-CZ" dirty="0"/>
              <a:t>Mechanické kmitání </a:t>
            </a:r>
            <a:br>
              <a:rPr lang="cs-CZ" dirty="0"/>
            </a:br>
            <a:r>
              <a:rPr lang="cs-CZ" dirty="0" err="1"/>
              <a:t>Fyz</a:t>
            </a:r>
            <a:r>
              <a:rPr lang="cs-CZ" dirty="0"/>
              <a:t> 90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B51AA009-FC2E-CF6A-766D-789DDB33249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651611"/>
            <a:ext cx="9144000" cy="946108"/>
          </a:xfrm>
        </p:spPr>
        <p:txBody>
          <a:bodyPr>
            <a:normAutofit/>
          </a:bodyPr>
          <a:lstStyle/>
          <a:p>
            <a:pPr lvl="0"/>
            <a:r>
              <a:rPr lang="cs-CZ" dirty="0"/>
              <a:t>Kmitavý pohyb</a:t>
            </a:r>
          </a:p>
          <a:p>
            <a:pPr lvl="0"/>
            <a:r>
              <a:rPr lang="cs-CZ" dirty="0"/>
              <a:t>Harmonický pohyb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390658" y="6272010"/>
            <a:ext cx="13651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13. 12 .2025</a:t>
            </a: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ACDF719F-B2EB-EFDA-22A1-DE0A971D9C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4891" y="777023"/>
            <a:ext cx="3602217" cy="900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14197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50E7B4FC-4340-8D45-8F1E-3E05890CBBA2}"/>
              </a:ext>
            </a:extLst>
          </p:cNvPr>
          <p:cNvSpPr txBox="1"/>
          <p:nvPr/>
        </p:nvSpPr>
        <p:spPr>
          <a:xfrm>
            <a:off x="270345" y="198783"/>
            <a:ext cx="73629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Opakování </a:t>
            </a:r>
            <a:r>
              <a:rPr lang="cs-CZ" dirty="0"/>
              <a:t>– rovnoměrný pohyb hmotného bodu po kružnici – rotační pohyb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1506D938-5A18-890A-E427-B3E795E21B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980" t="13797" r="74326" b="74029"/>
          <a:stretch>
            <a:fillRect/>
          </a:stretch>
        </p:blipFill>
        <p:spPr>
          <a:xfrm>
            <a:off x="103366" y="811864"/>
            <a:ext cx="2268867" cy="222636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F3046F9C-3D2D-0A65-B7CF-F691F2461CB8}"/>
                  </a:ext>
                </a:extLst>
              </p:cNvPr>
              <p:cNvSpPr txBox="1"/>
              <p:nvPr/>
            </p:nvSpPr>
            <p:spPr>
              <a:xfrm>
                <a:off x="2552369" y="505324"/>
                <a:ext cx="930567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Trajektorií hmotného bodu je </a:t>
                </a:r>
                <a:r>
                  <a:rPr lang="cs-CZ" b="1" dirty="0"/>
                  <a:t>kružnice</a:t>
                </a:r>
                <a:r>
                  <a:rPr lang="cs-CZ" dirty="0"/>
                  <a:t>. Osa otáčení prochází bodem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𝑂</m:t>
                    </m:r>
                  </m:oMath>
                </a14:m>
                <a:r>
                  <a:rPr lang="cs-CZ" dirty="0"/>
                  <a:t> a je kolmá k rovině otáčení.</a:t>
                </a:r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F3046F9C-3D2D-0A65-B7CF-F691F2461CB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52369" y="505324"/>
                <a:ext cx="9305676" cy="369332"/>
              </a:xfrm>
              <a:prstGeom prst="rect">
                <a:avLst/>
              </a:prstGeom>
              <a:blipFill>
                <a:blip r:embed="rId4"/>
                <a:stretch>
                  <a:fillRect l="-590" t="-10000" r="-524" b="-26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039E8A60-1668-4C7C-D46C-AB71160957B4}"/>
                  </a:ext>
                </a:extLst>
              </p:cNvPr>
              <p:cNvSpPr txBox="1"/>
              <p:nvPr/>
            </p:nvSpPr>
            <p:spPr>
              <a:xfrm>
                <a:off x="2552369" y="811864"/>
                <a:ext cx="8722581" cy="221624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Úhlová rychlost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</m:oMath>
                </a14:m>
                <a:r>
                  <a:rPr lang="cs-CZ" dirty="0"/>
                  <a:t> je definována jako časová změna středového úhlu 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𝜑</m:t>
                    </m:r>
                  </m:oMath>
                </a14:m>
                <a:r>
                  <a:rPr lang="cs-CZ" dirty="0"/>
                  <a:t> měřeného v radiánech a opsaného otáčejícím se průvodičem kolmým k ose otáčení</a:t>
                </a:r>
              </a:p>
              <a:p>
                <a:endParaRPr lang="cs-CZ" sz="800" dirty="0"/>
              </a:p>
              <a:p>
                <a:r>
                  <a:rPr lang="cs-CZ" b="1" dirty="0">
                    <a:ea typeface="Cambria Math" panose="02040503050406030204" pitchFamily="18" charset="0"/>
                  </a:rPr>
                  <a:t>Okamžitá úhlová rychlost  </a:t>
                </a:r>
                <a:r>
                  <a:rPr lang="cs-CZ" dirty="0">
                    <a:ea typeface="Cambria Math" panose="02040503050406030204" pitchFamily="18" charset="0"/>
                  </a:rPr>
                  <a:t>(</a:t>
                </a:r>
                <a:r>
                  <a:rPr lang="cs-CZ" dirty="0"/>
                  <a:t>pro 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→0</m:t>
                    </m:r>
                  </m:oMath>
                </a14:m>
                <a:r>
                  <a:rPr lang="cs-CZ" dirty="0">
                    <a:ea typeface="Cambria Math" panose="02040503050406030204" pitchFamily="18" charset="0"/>
                  </a:rPr>
                  <a:t>): 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∆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𝜑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∆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</m:t>
                    </m:r>
                  </m:oMath>
                </a14:m>
                <a:endParaRPr lang="cs-CZ" dirty="0"/>
              </a:p>
              <a:p>
                <a:endParaRPr lang="cs-CZ" dirty="0"/>
              </a:p>
              <a:p>
                <a:r>
                  <a:rPr lang="cs-CZ" b="1" dirty="0"/>
                  <a:t>Průměrná úhlová rychlost:                         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  <m:r>
                      <a:rPr lang="cs-CZ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𝝋</m:t>
                        </m:r>
                      </m:num>
                      <m:den>
                        <m:r>
                          <a:rPr lang="cs-CZ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𝒕</m:t>
                        </m:r>
                      </m:den>
                    </m:f>
                  </m:oMath>
                </a14:m>
                <a:r>
                  <a:rPr lang="cs-CZ" b="1" dirty="0"/>
                  <a:t> ,         </a:t>
                </a:r>
              </a:p>
              <a:p>
                <a:endParaRPr lang="cs-CZ" sz="800" b="1" dirty="0"/>
              </a:p>
              <a:p>
                <a:pPr algn="ctr"/>
                <a:r>
                  <a:rPr lang="cs-CZ" b="1" dirty="0"/>
                  <a:t>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𝜔</m:t>
                        </m:r>
                      </m:e>
                    </m:d>
                    <m:r>
                      <a:rPr lang="cs-CZ" i="1">
                        <a:latin typeface="Cambria Math" panose="02040503050406030204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cs-CZ">
                        <a:latin typeface="Cambria Math" panose="02040503050406030204" pitchFamily="18" charset="0"/>
                      </a:rPr>
                      <m:t>rad</m:t>
                    </m:r>
                    <m:r>
                      <a:rPr lang="cs-CZ">
                        <a:latin typeface="Cambria Math" panose="02040503050406030204" pitchFamily="18" charset="0"/>
                      </a:rPr>
                      <m:t> . </m:t>
                    </m:r>
                    <m:sSup>
                      <m:sSup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i="1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cs-CZ" i="1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i="1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endParaRPr lang="cs-CZ" b="1" dirty="0"/>
              </a:p>
            </p:txBody>
          </p:sp>
        </mc:Choice>
        <mc:Fallback xmlns="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039E8A60-1668-4C7C-D46C-AB71160957B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52369" y="811864"/>
                <a:ext cx="8722581" cy="2216248"/>
              </a:xfrm>
              <a:prstGeom prst="rect">
                <a:avLst/>
              </a:prstGeom>
              <a:blipFill>
                <a:blip r:embed="rId5"/>
                <a:stretch>
                  <a:fillRect l="-629" t="-137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>
                <a:extLst>
                  <a:ext uri="{FF2B5EF4-FFF2-40B4-BE49-F238E27FC236}">
                    <a16:creationId xmlns:a16="http://schemas.microsoft.com/office/drawing/2014/main" id="{F13DBD09-2CBD-0AC0-50AE-ADEF5BE8DCDA}"/>
                  </a:ext>
                </a:extLst>
              </p:cNvPr>
              <p:cNvSpPr txBox="1"/>
              <p:nvPr/>
            </p:nvSpPr>
            <p:spPr>
              <a:xfrm>
                <a:off x="174929" y="3281978"/>
                <a:ext cx="11505537" cy="213391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Rovnoměrný pohyb po kružnici je pohyb periodický. Za jednu </a:t>
                </a:r>
                <a:r>
                  <a:rPr lang="cs-CZ" b="1" dirty="0"/>
                  <a:t>periodu (oběžnou dobu) T </a:t>
                </a:r>
                <a:r>
                  <a:rPr lang="cs-CZ" dirty="0"/>
                  <a:t>opíše hmotný bod celou kružnici a polohový vektor </a:t>
                </a:r>
                <a14:m>
                  <m:oMath xmlns:m="http://schemas.openxmlformats.org/officeDocument/2006/math">
                    <m:r>
                      <a:rPr lang="cs-CZ" b="1" i="0" dirty="0" smtClean="0">
                        <a:latin typeface="Cambria Math" panose="02040503050406030204" pitchFamily="18" charset="0"/>
                      </a:rPr>
                      <m:t>𝐫</m:t>
                    </m:r>
                  </m:oMath>
                </a14:m>
                <a:r>
                  <a:rPr lang="cs-CZ" dirty="0"/>
                  <a:t> opíše plný úhel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2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𝜋</m:t>
                    </m:r>
                  </m:oMath>
                </a14:m>
                <a:r>
                  <a:rPr lang="cs-CZ" dirty="0"/>
                  <a:t> radiánů. Počet oběhů hmotného bodu za jednotku času udává </a:t>
                </a:r>
                <a:r>
                  <a:rPr lang="cs-CZ" b="1" dirty="0"/>
                  <a:t>frekvenci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𝑓</m:t>
                    </m:r>
                  </m:oMath>
                </a14:m>
                <a:r>
                  <a:rPr lang="cs-CZ" dirty="0"/>
                  <a:t> pohybu:</a:t>
                </a:r>
                <a:endParaRPr lang="cs-CZ" sz="800" dirty="0"/>
              </a:p>
              <a:p>
                <a:pPr algn="ctr"/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𝑓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𝑇</m:t>
                        </m:r>
                      </m:den>
                    </m:f>
                  </m:oMath>
                </a14:m>
                <a:r>
                  <a:rPr lang="cs-CZ" dirty="0"/>
                  <a:t> ,        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</m:d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cs-CZ" dirty="0"/>
                  <a:t>Hz (Hertz)</a:t>
                </a:r>
                <a:endParaRPr lang="cs-CZ" sz="800" dirty="0"/>
              </a:p>
              <a:p>
                <a:r>
                  <a:rPr lang="cs-CZ" dirty="0"/>
                  <a:t>Pro úhlovou rychlost hmotného bodu platí: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𝜔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𝜋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𝑇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=2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𝜋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𝑓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0" name="TextovéPole 9">
                <a:extLst>
                  <a:ext uri="{FF2B5EF4-FFF2-40B4-BE49-F238E27FC236}">
                    <a16:creationId xmlns:a16="http://schemas.microsoft.com/office/drawing/2014/main" id="{F13DBD09-2CBD-0AC0-50AE-ADEF5BE8DCD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4929" y="3281978"/>
                <a:ext cx="11505537" cy="2133918"/>
              </a:xfrm>
              <a:prstGeom prst="rect">
                <a:avLst/>
              </a:prstGeom>
              <a:blipFill>
                <a:blip r:embed="rId7"/>
                <a:stretch>
                  <a:fillRect l="-477" t="-142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>
                <a:extLst>
                  <a:ext uri="{FF2B5EF4-FFF2-40B4-BE49-F238E27FC236}">
                    <a16:creationId xmlns:a16="http://schemas.microsoft.com/office/drawing/2014/main" id="{A377995E-7FE6-590F-2E77-E02DB406BF98}"/>
                  </a:ext>
                </a:extLst>
              </p:cNvPr>
              <p:cNvSpPr txBox="1"/>
              <p:nvPr/>
            </p:nvSpPr>
            <p:spPr>
              <a:xfrm>
                <a:off x="174929" y="5429911"/>
                <a:ext cx="11510533" cy="10128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Vztah mezi úhlovou rychlostí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</m:oMath>
                </a14:m>
                <a:r>
                  <a:rPr lang="cs-CZ" dirty="0"/>
                  <a:t> a obvodovou rychlostí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𝑣</m:t>
                    </m:r>
                  </m:oMath>
                </a14:m>
                <a:r>
                  <a:rPr lang="cs-CZ" dirty="0"/>
                  <a:t> je: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𝑣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𝑠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𝑟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 . ∆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𝜑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𝑟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𝜑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𝑟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.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𝜔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1" name="TextovéPole 10">
                <a:extLst>
                  <a:ext uri="{FF2B5EF4-FFF2-40B4-BE49-F238E27FC236}">
                    <a16:creationId xmlns:a16="http://schemas.microsoft.com/office/drawing/2014/main" id="{A377995E-7FE6-590F-2E77-E02DB406BF9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4929" y="5429911"/>
                <a:ext cx="11510533" cy="1012841"/>
              </a:xfrm>
              <a:prstGeom prst="rect">
                <a:avLst/>
              </a:prstGeom>
              <a:blipFill>
                <a:blip r:embed="rId8"/>
                <a:stretch>
                  <a:fillRect l="-477" t="-361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5343438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35360" y="455675"/>
            <a:ext cx="17558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Kmitavý pohyb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5555940" y="6309320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hlinkClick r:id="rId2"/>
              </a:rPr>
              <a:t>Animace</a:t>
            </a:r>
            <a:endParaRPr lang="cs-CZ" dirty="0"/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EA70926C-BAEB-85E1-DA61-5C8DDF8945BD}"/>
              </a:ext>
            </a:extLst>
          </p:cNvPr>
          <p:cNvSpPr txBox="1"/>
          <p:nvPr/>
        </p:nvSpPr>
        <p:spPr>
          <a:xfrm>
            <a:off x="335360" y="922402"/>
            <a:ext cx="11521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Pohyby, které se v určitém časovém intervalu pravidelně opakují nazýváme </a:t>
            </a:r>
            <a:r>
              <a:rPr lang="cs-CZ" b="1" dirty="0"/>
              <a:t>kmitavými pohyby</a:t>
            </a:r>
            <a:r>
              <a:rPr lang="cs-CZ" dirty="0"/>
              <a:t> a pohyb, který vykonávají nazýváme </a:t>
            </a:r>
            <a:r>
              <a:rPr lang="cs-CZ" b="1" dirty="0"/>
              <a:t>periodický pohyb. </a:t>
            </a:r>
            <a:r>
              <a:rPr lang="cs-CZ" dirty="0"/>
              <a:t>Zařízení, které volně kmitá bez vnějšího působení nazýváme </a:t>
            </a:r>
            <a:r>
              <a:rPr lang="cs-CZ" b="1" dirty="0"/>
              <a:t>mechanický oscilátor</a:t>
            </a:r>
            <a:endParaRPr lang="cs-CZ" dirty="0"/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C4BD3A40-47F7-6844-773E-0CBA402D13D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222" t="24122" r="8972" b="57548"/>
          <a:stretch/>
        </p:blipFill>
        <p:spPr>
          <a:xfrm>
            <a:off x="1274539" y="2132856"/>
            <a:ext cx="9642923" cy="2830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68837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30C4FA19-F8D0-A5D0-45EF-395E31C3B82F}"/>
              </a:ext>
            </a:extLst>
          </p:cNvPr>
          <p:cNvSpPr txBox="1"/>
          <p:nvPr/>
        </p:nvSpPr>
        <p:spPr>
          <a:xfrm>
            <a:off x="234564" y="296128"/>
            <a:ext cx="95495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Souvislost kmitání s rovnoměrným pohybem po kružnici - odvození rovnice harmonického kmitání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E8993FBC-4A12-AB54-B17A-400A54BF0FA9}"/>
              </a:ext>
            </a:extLst>
          </p:cNvPr>
          <p:cNvSpPr txBox="1"/>
          <p:nvPr/>
        </p:nvSpPr>
        <p:spPr>
          <a:xfrm>
            <a:off x="4484536" y="718129"/>
            <a:ext cx="746097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Kmitavý pohyb souvisí s </a:t>
            </a:r>
            <a:r>
              <a:rPr lang="cs-CZ" dirty="0">
                <a:hlinkClick r:id="rId2"/>
              </a:rPr>
              <a:t>rovnoměrným pohybem po kružnici</a:t>
            </a:r>
            <a:r>
              <a:rPr lang="cs-CZ" dirty="0"/>
              <a:t>. </a:t>
            </a:r>
          </a:p>
          <a:p>
            <a:r>
              <a:rPr lang="cs-CZ" dirty="0"/>
              <a:t>Z rovnoměrného pohybu po kružnici vyplývá, že kmitavý pohyb  můžeme považovat za </a:t>
            </a:r>
            <a:r>
              <a:rPr lang="cs-CZ" b="1" dirty="0"/>
              <a:t>průmět pohybu</a:t>
            </a:r>
            <a:r>
              <a:rPr lang="cs-CZ" dirty="0"/>
              <a:t> po kružnici do vhodně umístěné roviny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E98BF92F-32E9-6159-04C0-96A8EECE0607}"/>
                  </a:ext>
                </a:extLst>
              </p:cNvPr>
              <p:cNvSpPr txBox="1"/>
              <p:nvPr/>
            </p:nvSpPr>
            <p:spPr>
              <a:xfrm>
                <a:off x="4484536" y="1641459"/>
                <a:ext cx="7299297" cy="275004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Jestliže hmotný bod při pohybu po kružnici dospěje do bodu M – viz obrázek, průmět jeho průvodiče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𝑟</m:t>
                    </m:r>
                  </m:oMath>
                </a14:m>
                <a:r>
                  <a:rPr lang="cs-CZ" dirty="0"/>
                  <a:t> do osy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𝑦</m:t>
                    </m:r>
                  </m:oMath>
                </a14:m>
                <a:r>
                  <a:rPr lang="cs-CZ" dirty="0"/>
                  <a:t> představuje okamžitou výchylku, na obrázku červeně. Přitom průvodič opsal úhel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cs-CZ" dirty="0"/>
                  <a:t> a ze vzniklého pravoúhlého trojúhelníku je zřejmé, že </a:t>
                </a:r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 i="0" smtClean="0">
                              <a:latin typeface="Cambria Math" panose="02040503050406030204" pitchFamily="18" charset="0"/>
                            </a:rPr>
                            <m:t>sin</m:t>
                          </m:r>
                        </m:fName>
                        <m:e>
                          <m:r>
                            <a:rPr lang="cs-CZ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𝜔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=</m:t>
                          </m:r>
                          <m:f>
                            <m:f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𝑦</m:t>
                              </m:r>
                            </m:num>
                            <m:den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𝑟</m:t>
                              </m:r>
                            </m:den>
                          </m:f>
                        </m:e>
                      </m:func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dirty="0"/>
                  <a:t>Protože r současně představuje největší výchylku z rovnovážné polohy, tedy </a:t>
                </a:r>
                <a:r>
                  <a:rPr lang="cs-CZ" b="1" dirty="0"/>
                  <a:t>amplitudu výchylky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𝒚</m:t>
                        </m:r>
                      </m:e>
                      <m:sub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𝒎</m:t>
                        </m:r>
                      </m:sub>
                    </m:sSub>
                  </m:oMath>
                </a14:m>
                <a:r>
                  <a:rPr lang="cs-CZ" dirty="0"/>
                  <a:t>, tedy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𝑟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</m:sSub>
                  </m:oMath>
                </a14:m>
                <a:r>
                  <a:rPr lang="cs-CZ" dirty="0"/>
                  <a:t>, dostaneme vztah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𝑦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func>
                        <m:func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sin</m:t>
                          </m:r>
                        </m:fName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𝜔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e>
                      </m:func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E98BF92F-32E9-6159-04C0-96A8EECE060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84536" y="1641459"/>
                <a:ext cx="7299297" cy="2750048"/>
              </a:xfrm>
              <a:prstGeom prst="rect">
                <a:avLst/>
              </a:prstGeom>
              <a:blipFill>
                <a:blip r:embed="rId3"/>
                <a:stretch>
                  <a:fillRect l="-752" t="-1109" r="-501" b="-22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ovéPole 8">
            <a:extLst>
              <a:ext uri="{FF2B5EF4-FFF2-40B4-BE49-F238E27FC236}">
                <a16:creationId xmlns:a16="http://schemas.microsoft.com/office/drawing/2014/main" id="{128622DE-1154-DE2F-0C5F-5C994D1E7AEE}"/>
              </a:ext>
            </a:extLst>
          </p:cNvPr>
          <p:cNvSpPr txBox="1"/>
          <p:nvPr/>
        </p:nvSpPr>
        <p:spPr>
          <a:xfrm>
            <a:off x="123245" y="4714738"/>
            <a:ext cx="119455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/>
              <a:t>Příklad</a:t>
            </a:r>
          </a:p>
          <a:p>
            <a:r>
              <a:rPr lang="cs-CZ" sz="1400" dirty="0"/>
              <a:t>Napište rovnici harmonického kmitání, jehož výchylka je vyjádřena časovým diagramem – viz obrázek.</a:t>
            </a:r>
          </a:p>
        </p:txBody>
      </p:sp>
      <p:pic>
        <p:nvPicPr>
          <p:cNvPr id="11" name="Obrázek 10">
            <a:extLst>
              <a:ext uri="{FF2B5EF4-FFF2-40B4-BE49-F238E27FC236}">
                <a16:creationId xmlns:a16="http://schemas.microsoft.com/office/drawing/2014/main" id="{AD85F39E-F874-9D0E-3F9D-EC477CC1A2B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2643" y="4714738"/>
            <a:ext cx="3878331" cy="187845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>
                <a:extLst>
                  <a:ext uri="{FF2B5EF4-FFF2-40B4-BE49-F238E27FC236}">
                    <a16:creationId xmlns:a16="http://schemas.microsoft.com/office/drawing/2014/main" id="{CB503339-7EB2-FE11-DA09-23E26236545E}"/>
                  </a:ext>
                </a:extLst>
              </p:cNvPr>
              <p:cNvSpPr txBox="1"/>
              <p:nvPr/>
            </p:nvSpPr>
            <p:spPr>
              <a:xfrm>
                <a:off x="123245" y="5237958"/>
                <a:ext cx="744639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1400" dirty="0"/>
                  <a:t>Řešení:</a:t>
                </a:r>
              </a:p>
              <a:p>
                <a:r>
                  <a:rPr lang="cs-CZ" sz="1400" dirty="0"/>
                  <a:t>Z grafu odečteme: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1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400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  <m:sub>
                        <m:r>
                          <a:rPr lang="cs-CZ" sz="1400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</m:sSub>
                    <m:r>
                      <a:rPr lang="cs-CZ" sz="1400" b="0" i="1" smtClean="0">
                        <a:latin typeface="Cambria Math" panose="02040503050406030204" pitchFamily="18" charset="0"/>
                      </a:rPr>
                      <m:t>=6 </m:t>
                    </m:r>
                    <m:r>
                      <m:rPr>
                        <m:sty m:val="p"/>
                      </m:rPr>
                      <a:rPr lang="cs-CZ" sz="1400" b="0" i="0" smtClean="0">
                        <a:latin typeface="Cambria Math" panose="02040503050406030204" pitchFamily="18" charset="0"/>
                      </a:rPr>
                      <m:t>cm</m:t>
                    </m:r>
                    <m:r>
                      <a:rPr lang="cs-CZ" sz="1400" b="0" i="0" smtClean="0">
                        <a:latin typeface="Cambria Math" panose="02040503050406030204" pitchFamily="18" charset="0"/>
                      </a:rPr>
                      <m:t>=6.</m:t>
                    </m:r>
                    <m:sSup>
                      <m:sSupPr>
                        <m:ctrlPr>
                          <a:rPr lang="cs-CZ" sz="14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sz="1400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sz="1400" b="0" i="1" smtClean="0">
                            <a:latin typeface="Cambria Math" panose="02040503050406030204" pitchFamily="18" charset="0"/>
                          </a:rPr>
                          <m:t>−2</m:t>
                        </m:r>
                      </m:sup>
                    </m:sSup>
                    <m:r>
                      <a:rPr lang="cs-CZ" sz="1400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sz="1400" b="0" i="0" smtClean="0">
                        <a:latin typeface="Cambria Math" panose="02040503050406030204" pitchFamily="18" charset="0"/>
                      </a:rPr>
                      <m:t>m</m:t>
                    </m:r>
                    <m:r>
                      <a:rPr lang="cs-CZ" sz="1400" b="0" i="0" smtClean="0">
                        <a:latin typeface="Cambria Math" panose="02040503050406030204" pitchFamily="18" charset="0"/>
                      </a:rPr>
                      <m:t>, </m:t>
                    </m:r>
                    <m:r>
                      <m:rPr>
                        <m:sty m:val="p"/>
                      </m:rPr>
                      <a:rPr lang="cs-CZ" sz="1400" b="0" i="0" smtClean="0">
                        <a:latin typeface="Cambria Math" panose="02040503050406030204" pitchFamily="18" charset="0"/>
                      </a:rPr>
                      <m:t>T</m:t>
                    </m:r>
                    <m:r>
                      <a:rPr lang="cs-CZ" sz="1400" b="0" i="0" smtClean="0">
                        <a:latin typeface="Cambria Math" panose="02040503050406030204" pitchFamily="18" charset="0"/>
                      </a:rPr>
                      <m:t>=0,2 </m:t>
                    </m:r>
                    <m:r>
                      <m:rPr>
                        <m:sty m:val="p"/>
                      </m:rPr>
                      <a:rPr lang="cs-CZ" sz="1400" b="0" i="0" smtClean="0">
                        <a:latin typeface="Cambria Math" panose="02040503050406030204" pitchFamily="18" charset="0"/>
                      </a:rPr>
                      <m:t>s</m:t>
                    </m:r>
                    <m:r>
                      <a:rPr lang="cs-CZ" sz="1400" b="0" i="0" smtClean="0">
                        <a:latin typeface="Cambria Math" panose="02040503050406030204" pitchFamily="18" charset="0"/>
                      </a:rPr>
                      <m:t>, </m:t>
                    </m:r>
                    <m:r>
                      <a:rPr lang="cs-CZ" sz="1400" b="0" i="1" smtClean="0">
                        <a:latin typeface="Cambria Math" panose="02040503050406030204" pitchFamily="18" charset="0"/>
                      </a:rPr>
                      <m:t>𝑦</m:t>
                    </m:r>
                    <m:r>
                      <a:rPr lang="cs-CZ" sz="1400" b="0" i="0" smtClean="0">
                        <a:latin typeface="Cambria Math" panose="02040503050406030204" pitchFamily="18" charset="0"/>
                      </a:rPr>
                      <m:t>=?</m:t>
                    </m:r>
                  </m:oMath>
                </a14:m>
                <a:endParaRPr lang="cs-CZ" sz="1400" dirty="0"/>
              </a:p>
            </p:txBody>
          </p:sp>
        </mc:Choice>
        <mc:Fallback xmlns="">
          <p:sp>
            <p:nvSpPr>
              <p:cNvPr id="12" name="TextovéPole 11">
                <a:extLst>
                  <a:ext uri="{FF2B5EF4-FFF2-40B4-BE49-F238E27FC236}">
                    <a16:creationId xmlns:a16="http://schemas.microsoft.com/office/drawing/2014/main" id="{CB503339-7EB2-FE11-DA09-23E26236545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3245" y="5237958"/>
                <a:ext cx="7446397" cy="523220"/>
              </a:xfrm>
              <a:prstGeom prst="rect">
                <a:avLst/>
              </a:prstGeom>
              <a:blipFill>
                <a:blip r:embed="rId6"/>
                <a:stretch>
                  <a:fillRect l="-245" t="-2326" b="-1279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4" name="Přímá spojnice 13">
            <a:extLst>
              <a:ext uri="{FF2B5EF4-FFF2-40B4-BE49-F238E27FC236}">
                <a16:creationId xmlns:a16="http://schemas.microsoft.com/office/drawing/2014/main" id="{D76CD380-5BC1-EEBD-3107-2E83C67A6AD2}"/>
              </a:ext>
            </a:extLst>
          </p:cNvPr>
          <p:cNvCxnSpPr>
            <a:cxnSpLocks/>
          </p:cNvCxnSpPr>
          <p:nvPr/>
        </p:nvCxnSpPr>
        <p:spPr>
          <a:xfrm>
            <a:off x="123245" y="5761178"/>
            <a:ext cx="4822466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ovéPole 14">
                <a:extLst>
                  <a:ext uri="{FF2B5EF4-FFF2-40B4-BE49-F238E27FC236}">
                    <a16:creationId xmlns:a16="http://schemas.microsoft.com/office/drawing/2014/main" id="{7BD239AA-D3E1-8BD9-DAE5-4FA39C42FA60}"/>
                  </a:ext>
                </a:extLst>
              </p:cNvPr>
              <p:cNvSpPr txBox="1"/>
              <p:nvPr/>
            </p:nvSpPr>
            <p:spPr>
              <a:xfrm>
                <a:off x="123245" y="5813848"/>
                <a:ext cx="4886077" cy="41460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1400" dirty="0"/>
                  <a:t>1. </a:t>
                </a:r>
                <a14:m>
                  <m:oMath xmlns:m="http://schemas.openxmlformats.org/officeDocument/2006/math">
                    <m:r>
                      <a:rPr lang="cs-CZ" sz="1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  <m:r>
                      <a:rPr lang="cs-CZ" sz="1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sz="1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sz="1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  <m:r>
                          <a:rPr lang="cs-CZ" sz="1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</m:num>
                      <m:den>
                        <m:r>
                          <a:rPr lang="cs-CZ" sz="1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𝑇</m:t>
                        </m:r>
                      </m:den>
                    </m:f>
                    <m:r>
                      <a:rPr lang="cs-CZ" sz="1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sz="1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sz="1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  <m:r>
                          <a:rPr lang="cs-CZ" sz="1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</m:num>
                      <m:den>
                        <m:r>
                          <a:rPr lang="cs-CZ" sz="1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0,2</m:t>
                        </m:r>
                      </m:den>
                    </m:f>
                    <m:r>
                      <a:rPr lang="cs-CZ" sz="1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sSup>
                      <m:sSupPr>
                        <m:ctrlPr>
                          <a:rPr lang="cs-CZ" sz="1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sz="14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sz="1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cs-CZ" sz="1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=10</m:t>
                    </m:r>
                    <m:r>
                      <a:rPr lang="cs-CZ" sz="1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𝜋</m:t>
                    </m:r>
                    <m:r>
                      <a:rPr lang="cs-CZ" sz="1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sSup>
                      <m:sSupPr>
                        <m:ctrlPr>
                          <a:rPr lang="cs-CZ" sz="1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sz="14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sz="1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cs-CZ" sz="1400" dirty="0"/>
                  <a:t>       2.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cs-CZ" sz="140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sz="1400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</m:d>
                    <m:r>
                      <a:rPr lang="cs-CZ" sz="1400" b="0" i="1" smtClean="0">
                        <a:latin typeface="Cambria Math" panose="02040503050406030204" pitchFamily="18" charset="0"/>
                      </a:rPr>
                      <m:t>=6 . </m:t>
                    </m:r>
                    <m:sSup>
                      <m:sSupPr>
                        <m:ctrlPr>
                          <a:rPr lang="cs-CZ" sz="14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sz="1400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sz="1400" b="0" i="1" smtClean="0">
                            <a:latin typeface="Cambria Math" panose="02040503050406030204" pitchFamily="18" charset="0"/>
                          </a:rPr>
                          <m:t>−2</m:t>
                        </m:r>
                      </m:sup>
                    </m:sSup>
                    <m:r>
                      <a:rPr lang="cs-CZ" sz="1400" b="0" i="1" smtClean="0">
                        <a:latin typeface="Cambria Math" panose="02040503050406030204" pitchFamily="18" charset="0"/>
                      </a:rPr>
                      <m:t> </m:t>
                    </m:r>
                    <m:func>
                      <m:funcPr>
                        <m:ctrlPr>
                          <a:rPr lang="cs-CZ" sz="1400" b="0" i="1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cs-CZ" sz="1400" b="0" i="0" smtClean="0">
                            <a:latin typeface="Cambria Math" panose="02040503050406030204" pitchFamily="18" charset="0"/>
                          </a:rPr>
                          <m:t>sin</m:t>
                        </m:r>
                      </m:fName>
                      <m:e>
                        <m:r>
                          <a:rPr lang="cs-CZ" sz="1400" b="0" i="1" smtClean="0">
                            <a:latin typeface="Cambria Math" panose="02040503050406030204" pitchFamily="18" charset="0"/>
                          </a:rPr>
                          <m:t>10</m:t>
                        </m:r>
                        <m:r>
                          <a:rPr lang="cs-CZ" sz="1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  <m:r>
                          <a:rPr lang="cs-CZ" sz="1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. </m:t>
                        </m:r>
                        <m:d>
                          <m:dPr>
                            <m:begChr m:val="["/>
                            <m:endChr m:val="]"/>
                            <m:ctrlPr>
                              <a:rPr lang="cs-CZ" sz="14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cs-CZ" sz="14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𝑡</m:t>
                            </m:r>
                          </m:e>
                        </m:d>
                      </m:e>
                    </m:func>
                  </m:oMath>
                </a14:m>
                <a:endParaRPr lang="cs-CZ" sz="1400" dirty="0"/>
              </a:p>
            </p:txBody>
          </p:sp>
        </mc:Choice>
        <mc:Fallback xmlns="">
          <p:sp>
            <p:nvSpPr>
              <p:cNvPr id="15" name="TextovéPole 14">
                <a:extLst>
                  <a:ext uri="{FF2B5EF4-FFF2-40B4-BE49-F238E27FC236}">
                    <a16:creationId xmlns:a16="http://schemas.microsoft.com/office/drawing/2014/main" id="{7BD239AA-D3E1-8BD9-DAE5-4FA39C42FA6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3245" y="5813848"/>
                <a:ext cx="4886077" cy="414601"/>
              </a:xfrm>
              <a:prstGeom prst="rect">
                <a:avLst/>
              </a:prstGeom>
              <a:blipFill>
                <a:blip r:embed="rId7"/>
                <a:stretch>
                  <a:fillRect l="-37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ovéPole 17">
                <a:extLst>
                  <a:ext uri="{FF2B5EF4-FFF2-40B4-BE49-F238E27FC236}">
                    <a16:creationId xmlns:a16="http://schemas.microsoft.com/office/drawing/2014/main" id="{B8D9AB64-A0E0-BEB3-510D-CD0FD081DC62}"/>
                  </a:ext>
                </a:extLst>
              </p:cNvPr>
              <p:cNvSpPr txBox="1"/>
              <p:nvPr/>
            </p:nvSpPr>
            <p:spPr>
              <a:xfrm>
                <a:off x="123245" y="6228449"/>
                <a:ext cx="6329239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1200" dirty="0"/>
                  <a:t>Rovnice vyjadřuje vztah mezi číselnými hodnotami veličin, což je vyjádřeno hranatou závorkou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cs-CZ" sz="1200" i="1" smtClean="0">
                            <a:latin typeface="Cambria Math" panose="02040503050406030204" pitchFamily="18" charset="0"/>
                          </a:rPr>
                        </m:ctrlPr>
                      </m:dPr>
                      <m:e/>
                    </m:d>
                  </m:oMath>
                </a14:m>
                <a:r>
                  <a:rPr lang="cs-CZ" sz="1200" dirty="0"/>
                  <a:t>.</a:t>
                </a:r>
              </a:p>
            </p:txBody>
          </p:sp>
        </mc:Choice>
        <mc:Fallback xmlns="">
          <p:sp>
            <p:nvSpPr>
              <p:cNvPr id="18" name="TextovéPole 17">
                <a:extLst>
                  <a:ext uri="{FF2B5EF4-FFF2-40B4-BE49-F238E27FC236}">
                    <a16:creationId xmlns:a16="http://schemas.microsoft.com/office/drawing/2014/main" id="{B8D9AB64-A0E0-BEB3-510D-CD0FD081DC6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3245" y="6228449"/>
                <a:ext cx="6329239" cy="276999"/>
              </a:xfrm>
              <a:prstGeom prst="rect">
                <a:avLst/>
              </a:prstGeom>
              <a:blipFill>
                <a:blip r:embed="rId8"/>
                <a:stretch>
                  <a:fillRect t="-2222" b="-1777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6" name="Skupina 15">
            <a:extLst>
              <a:ext uri="{FF2B5EF4-FFF2-40B4-BE49-F238E27FC236}">
                <a16:creationId xmlns:a16="http://schemas.microsoft.com/office/drawing/2014/main" id="{361F3242-B5F8-2DAC-03FA-16D42483F334}"/>
              </a:ext>
            </a:extLst>
          </p:cNvPr>
          <p:cNvGrpSpPr/>
          <p:nvPr/>
        </p:nvGrpSpPr>
        <p:grpSpPr>
          <a:xfrm>
            <a:off x="246491" y="751133"/>
            <a:ext cx="3339548" cy="3282753"/>
            <a:chOff x="246491" y="751133"/>
            <a:chExt cx="3339548" cy="3282753"/>
          </a:xfrm>
        </p:grpSpPr>
        <p:pic>
          <p:nvPicPr>
            <p:cNvPr id="4" name="Obrázek 3">
              <a:extLst>
                <a:ext uri="{FF2B5EF4-FFF2-40B4-BE49-F238E27FC236}">
                  <a16:creationId xmlns:a16="http://schemas.microsoft.com/office/drawing/2014/main" id="{3EF4130C-C602-A462-48E3-039E1BC807DF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sharpenSoften amount="5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6491" y="751133"/>
              <a:ext cx="3339548" cy="3282753"/>
            </a:xfrm>
            <a:prstGeom prst="rect">
              <a:avLst/>
            </a:prstGeom>
          </p:spPr>
        </p:pic>
        <p:cxnSp>
          <p:nvCxnSpPr>
            <p:cNvPr id="10" name="Přímá spojnice 9">
              <a:extLst>
                <a:ext uri="{FF2B5EF4-FFF2-40B4-BE49-F238E27FC236}">
                  <a16:creationId xmlns:a16="http://schemas.microsoft.com/office/drawing/2014/main" id="{916F0B28-4DF7-7E7A-12C6-6161E3E4651A}"/>
                </a:ext>
              </a:extLst>
            </p:cNvPr>
            <p:cNvCxnSpPr/>
            <p:nvPr/>
          </p:nvCxnSpPr>
          <p:spPr>
            <a:xfrm>
              <a:off x="1836751" y="1534602"/>
              <a:ext cx="0" cy="1001864"/>
            </a:xfrm>
            <a:prstGeom prst="line">
              <a:avLst/>
            </a:prstGeom>
            <a:ln w="571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3" name="TextovéPole 12">
                  <a:extLst>
                    <a:ext uri="{FF2B5EF4-FFF2-40B4-BE49-F238E27FC236}">
                      <a16:creationId xmlns:a16="http://schemas.microsoft.com/office/drawing/2014/main" id="{702C7A8D-3525-1BE7-F74D-82C70E87639F}"/>
                    </a:ext>
                  </a:extLst>
                </p:cNvPr>
                <p:cNvSpPr txBox="1"/>
                <p:nvPr/>
              </p:nvSpPr>
              <p:spPr>
                <a:xfrm>
                  <a:off x="1868561" y="2989662"/>
                  <a:ext cx="970059" cy="33855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d>
                          <m:dPr>
                            <m:ctrlPr>
                              <a:rPr lang="cs-CZ" sz="160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cs-CZ" sz="160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cs-CZ" sz="1600" b="0" i="1" smtClean="0">
                                    <a:latin typeface="Cambria Math" panose="02040503050406030204" pitchFamily="18" charset="0"/>
                                  </a:rPr>
                                  <m:t>𝑦</m:t>
                                </m:r>
                              </m:e>
                              <m:sub>
                                <m:r>
                                  <a:rPr lang="cs-CZ" sz="1600" b="0" i="1" smtClean="0">
                                    <a:latin typeface="Cambria Math" panose="02040503050406030204" pitchFamily="18" charset="0"/>
                                  </a:rPr>
                                  <m:t>𝑚</m:t>
                                </m:r>
                              </m:sub>
                            </m:sSub>
                            <m:r>
                              <a:rPr lang="cs-CZ" sz="1600" b="0" i="1" smtClean="0">
                                <a:latin typeface="Cambria Math" panose="02040503050406030204" pitchFamily="18" charset="0"/>
                              </a:rPr>
                              <m:t>=</m:t>
                            </m:r>
                            <m:r>
                              <a:rPr lang="cs-CZ" sz="1600" b="0" i="1" smtClean="0">
                                <a:latin typeface="Cambria Math" panose="02040503050406030204" pitchFamily="18" charset="0"/>
                              </a:rPr>
                              <m:t>𝑟</m:t>
                            </m:r>
                          </m:e>
                        </m:d>
                      </m:oMath>
                    </m:oMathPara>
                  </a14:m>
                  <a:endParaRPr lang="cs-CZ" sz="1600" dirty="0"/>
                </a:p>
              </p:txBody>
            </p:sp>
          </mc:Choice>
          <mc:Fallback xmlns="">
            <p:sp>
              <p:nvSpPr>
                <p:cNvPr id="13" name="TextovéPole 12">
                  <a:extLst>
                    <a:ext uri="{FF2B5EF4-FFF2-40B4-BE49-F238E27FC236}">
                      <a16:creationId xmlns:a16="http://schemas.microsoft.com/office/drawing/2014/main" id="{702C7A8D-3525-1BE7-F74D-82C70E87639F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868561" y="2989662"/>
                  <a:ext cx="970059" cy="338554"/>
                </a:xfrm>
                <a:prstGeom prst="rect">
                  <a:avLst/>
                </a:prstGeom>
                <a:blipFill>
                  <a:blip r:embed="rId11"/>
                  <a:stretch>
                    <a:fillRect b="-3571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</p:grpSp>
    </p:spTree>
    <p:extLst>
      <p:ext uri="{BB962C8B-B14F-4D97-AF65-F5344CB8AC3E}">
        <p14:creationId xmlns:p14="http://schemas.microsoft.com/office/powerpoint/2010/main" val="9506657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8072E7BD-546A-25D8-9BCC-8543A60BD86F}"/>
                  </a:ext>
                </a:extLst>
              </p:cNvPr>
              <p:cNvSpPr txBox="1"/>
              <p:nvPr/>
            </p:nvSpPr>
            <p:spPr>
              <a:xfrm>
                <a:off x="230587" y="95582"/>
                <a:ext cx="807057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>
                    <a:hlinkClick r:id="rId2"/>
                  </a:rPr>
                  <a:t>Časový diagram kmitavého pohybu – graf funkce </a:t>
                </a:r>
                <a14:m>
                  <m:oMath xmlns:m="http://schemas.openxmlformats.org/officeDocument/2006/math">
                    <m:r>
                      <a:rPr lang="cs-CZ" b="1" i="1">
                        <a:latin typeface="Cambria Math" panose="02040503050406030204" pitchFamily="18" charset="0"/>
                        <a:hlinkClick r:id="rId2"/>
                      </a:rPr>
                      <m:t>𝒚</m:t>
                    </m:r>
                    <m:r>
                      <a:rPr lang="cs-CZ" b="1" i="1">
                        <a:latin typeface="Cambria Math" panose="02040503050406030204" pitchFamily="18" charset="0"/>
                        <a:hlinkClick r:id="rId2"/>
                      </a:rPr>
                      <m:t>=</m:t>
                    </m:r>
                    <m:sSub>
                      <m:sSubPr>
                        <m:ctrlPr>
                          <a:rPr lang="cs-CZ" b="1" i="1">
                            <a:latin typeface="Cambria Math" panose="02040503050406030204" pitchFamily="18" charset="0"/>
                            <a:hlinkClick r:id="rId2"/>
                          </a:rPr>
                        </m:ctrlPr>
                      </m:sSubPr>
                      <m:e>
                        <m:r>
                          <a:rPr lang="cs-CZ" b="1" i="1">
                            <a:latin typeface="Cambria Math" panose="02040503050406030204" pitchFamily="18" charset="0"/>
                            <a:hlinkClick r:id="rId2"/>
                          </a:rPr>
                          <m:t>𝒚</m:t>
                        </m:r>
                      </m:e>
                      <m:sub>
                        <m:r>
                          <a:rPr lang="cs-CZ" b="1" i="1">
                            <a:latin typeface="Cambria Math" panose="02040503050406030204" pitchFamily="18" charset="0"/>
                            <a:hlinkClick r:id="rId2"/>
                          </a:rPr>
                          <m:t>𝒎</m:t>
                        </m:r>
                      </m:sub>
                    </m:sSub>
                    <m:r>
                      <a:rPr lang="cs-CZ" b="1" i="1">
                        <a:latin typeface="Cambria Math" panose="02040503050406030204" pitchFamily="18" charset="0"/>
                        <a:ea typeface="Cambria Math" panose="02040503050406030204" pitchFamily="18" charset="0"/>
                        <a:hlinkClick r:id="rId2"/>
                      </a:rPr>
                      <m:t>∙</m:t>
                    </m:r>
                    <m:func>
                      <m:funcPr>
                        <m:ctrlPr>
                          <a:rPr lang="cs-CZ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hlinkClick r:id="rId2"/>
                          </a:rPr>
                        </m:ctrlPr>
                      </m:funcPr>
                      <m:fName>
                        <m:r>
                          <a:rPr lang="cs-CZ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hlinkClick r:id="rId2"/>
                          </a:rPr>
                          <m:t>𝒔𝒊𝒏</m:t>
                        </m:r>
                      </m:fName>
                      <m:e>
                        <m:r>
                          <a:rPr lang="cs-CZ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hlinkClick r:id="rId2"/>
                          </a:rPr>
                          <m:t>𝝎</m:t>
                        </m:r>
                        <m:r>
                          <a:rPr lang="cs-CZ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hlinkClick r:id="rId2"/>
                          </a:rPr>
                          <m:t>𝒕</m:t>
                        </m:r>
                      </m:e>
                    </m:func>
                  </m:oMath>
                </a14:m>
                <a:endParaRPr lang="cs-CZ" b="1" dirty="0"/>
              </a:p>
            </p:txBody>
          </p:sp>
        </mc:Choice>
        <mc:Fallback xmlns="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8072E7BD-546A-25D8-9BCC-8543A60BD86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0587" y="95582"/>
                <a:ext cx="8070575" cy="369332"/>
              </a:xfrm>
              <a:prstGeom prst="rect">
                <a:avLst/>
              </a:prstGeom>
              <a:blipFill>
                <a:blip r:embed="rId3"/>
                <a:stretch>
                  <a:fillRect l="-680" t="-10000" b="-26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extovéPole 2">
            <a:extLst>
              <a:ext uri="{FF2B5EF4-FFF2-40B4-BE49-F238E27FC236}">
                <a16:creationId xmlns:a16="http://schemas.microsoft.com/office/drawing/2014/main" id="{2D6E237E-7CFB-1E94-A540-8797CBF1229E}"/>
              </a:ext>
            </a:extLst>
          </p:cNvPr>
          <p:cNvSpPr txBox="1"/>
          <p:nvPr/>
        </p:nvSpPr>
        <p:spPr>
          <a:xfrm>
            <a:off x="230587" y="434741"/>
            <a:ext cx="115134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Časový diagram kmitavého pohybu je grafický záznam okamžité polohy kmitajícího tělesa v závislosti na čase. K zobrazení časového diagramu kmitavého pohybu použijeme pružinový oscilátor – viz obrázek.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0A08BEAE-F5C0-99FC-A87E-1627D4C2A879}"/>
                  </a:ext>
                </a:extLst>
              </p:cNvPr>
              <p:cNvSpPr txBox="1"/>
              <p:nvPr/>
            </p:nvSpPr>
            <p:spPr>
              <a:xfrm>
                <a:off x="4675367" y="1081072"/>
                <a:ext cx="7275443" cy="12003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Rozkýváním pružinového oscilátoru se současným posouváním papíru vykreslí tužka křivku, známou z matematiky jako </a:t>
                </a:r>
                <a:r>
                  <a:rPr lang="cs-CZ" b="1" dirty="0"/>
                  <a:t>sinusoidu </a:t>
                </a:r>
                <a:r>
                  <a:rPr lang="cs-CZ" dirty="0"/>
                  <a:t>o rovnici – viz předchozí snímek: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𝑦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𝑚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func>
                        <m:func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sin</m:t>
                          </m:r>
                        </m:fName>
                        <m:e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𝜔</m:t>
                          </m:r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e>
                      </m:func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0A08BEAE-F5C0-99FC-A87E-1627D4C2A87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75367" y="1081072"/>
                <a:ext cx="7275443" cy="1200329"/>
              </a:xfrm>
              <a:prstGeom prst="rect">
                <a:avLst/>
              </a:prstGeom>
              <a:blipFill>
                <a:blip r:embed="rId4"/>
                <a:stretch>
                  <a:fillRect l="-754" t="-2538" b="-152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8" name="Obrázek 7">
            <a:extLst>
              <a:ext uri="{FF2B5EF4-FFF2-40B4-BE49-F238E27FC236}">
                <a16:creationId xmlns:a16="http://schemas.microsoft.com/office/drawing/2014/main" id="{81D5111A-19A7-72C6-93DB-31D57DD4BD4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6957" b="8309"/>
          <a:stretch>
            <a:fillRect/>
          </a:stretch>
        </p:blipFill>
        <p:spPr>
          <a:xfrm>
            <a:off x="950842" y="3416548"/>
            <a:ext cx="3315032" cy="166754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72E33521-4432-9EE5-2139-FC176F077EB5}"/>
                  </a:ext>
                </a:extLst>
              </p:cNvPr>
              <p:cNvSpPr txBox="1"/>
              <p:nvPr/>
            </p:nvSpPr>
            <p:spPr>
              <a:xfrm>
                <a:off x="4731027" y="3416548"/>
                <a:ext cx="7013050" cy="214603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Veličinu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l-GR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ω</m:t>
                    </m:r>
                    <m:r>
                      <a:rPr lang="cs-CZ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cs-CZ" dirty="0"/>
                  <a:t> nazýváme </a:t>
                </a:r>
                <a:r>
                  <a:rPr lang="cs-CZ" b="1" dirty="0"/>
                  <a:t>fáze kmitavého pohybu</a:t>
                </a:r>
                <a:r>
                  <a:rPr lang="cs-CZ" dirty="0"/>
                  <a:t>, která má význam úhlu vyjádřeného v radiánech, který v každém okamžiku jednoznačně určuje výchylku. Veličina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</m:oMath>
                </a14:m>
                <a:r>
                  <a:rPr lang="cs-CZ" dirty="0"/>
                  <a:t> je úhlová rychlost – viz rovnoměrný pohyb po kružnici, ale ve vztazích vyjadřující kmitání ji nazýváme </a:t>
                </a:r>
                <a:r>
                  <a:rPr lang="cs-CZ" b="1" dirty="0"/>
                  <a:t>úhlová frekvence</a:t>
                </a:r>
                <a:r>
                  <a:rPr lang="cs-CZ" dirty="0"/>
                  <a:t> a platí pro ní vztah</a:t>
                </a:r>
              </a:p>
              <a:p>
                <a:pPr algn="ctr"/>
                <a:r>
                  <a:rPr lang="cs-CZ" dirty="0"/>
                  <a:t> 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𝑇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         </m:t>
                    </m:r>
                    <m:d>
                      <m:dPr>
                        <m:begChr m:val="["/>
                        <m:endChr m:val="]"/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𝜔</m:t>
                        </m:r>
                      </m:e>
                    </m:d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cs-CZ" dirty="0"/>
                  <a:t>  </a:t>
                </a:r>
              </a:p>
              <a:p>
                <a:r>
                  <a:rPr lang="cs-CZ" dirty="0"/>
                  <a:t>kde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𝑇</m:t>
                    </m:r>
                  </m:oMath>
                </a14:m>
                <a:r>
                  <a:rPr lang="cs-CZ" dirty="0"/>
                  <a:t>  je doba jednoho kmitu a nazývá se </a:t>
                </a:r>
                <a:r>
                  <a:rPr lang="cs-CZ" b="1" dirty="0"/>
                  <a:t>perioda</a:t>
                </a:r>
                <a:r>
                  <a:rPr lang="cs-CZ" dirty="0"/>
                  <a:t>.  </a:t>
                </a:r>
              </a:p>
            </p:txBody>
          </p:sp>
        </mc:Choice>
        <mc:Fallback xmlns=""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72E33521-4432-9EE5-2139-FC176F077EB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31027" y="3416548"/>
                <a:ext cx="7013050" cy="2146037"/>
              </a:xfrm>
              <a:prstGeom prst="rect">
                <a:avLst/>
              </a:prstGeom>
              <a:blipFill>
                <a:blip r:embed="rId7"/>
                <a:stretch>
                  <a:fillRect l="-695" t="-1420" b="-369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>
                <a:extLst>
                  <a:ext uri="{FF2B5EF4-FFF2-40B4-BE49-F238E27FC236}">
                    <a16:creationId xmlns:a16="http://schemas.microsoft.com/office/drawing/2014/main" id="{B3112D1C-437E-71C7-1EB5-67B9CE98E070}"/>
                  </a:ext>
                </a:extLst>
              </p:cNvPr>
              <p:cNvSpPr txBox="1"/>
              <p:nvPr/>
            </p:nvSpPr>
            <p:spPr>
              <a:xfrm>
                <a:off x="207520" y="5894725"/>
                <a:ext cx="11786485" cy="369332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Kmitavý pohyb, jehož výchylka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𝑦</m:t>
                    </m:r>
                  </m:oMath>
                </a14:m>
                <a:r>
                  <a:rPr lang="cs-CZ" dirty="0"/>
                  <a:t> závisí na čase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𝑡</m:t>
                    </m:r>
                    <m:r>
                      <a:rPr lang="cs-CZ" i="1" dirty="0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cs-CZ" dirty="0"/>
                  <a:t>podle funkce sinus, je jednoduchý kmitavý pohyb neboli </a:t>
                </a:r>
                <a:r>
                  <a:rPr lang="cs-CZ" b="1" dirty="0"/>
                  <a:t>harmonický pohyb.</a:t>
                </a:r>
                <a:endParaRPr lang="cs-CZ" dirty="0"/>
              </a:p>
            </p:txBody>
          </p:sp>
        </mc:Choice>
        <mc:Fallback xmlns="">
          <p:sp>
            <p:nvSpPr>
              <p:cNvPr id="10" name="TextovéPole 9">
                <a:extLst>
                  <a:ext uri="{FF2B5EF4-FFF2-40B4-BE49-F238E27FC236}">
                    <a16:creationId xmlns:a16="http://schemas.microsoft.com/office/drawing/2014/main" id="{B3112D1C-437E-71C7-1EB5-67B9CE98E07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7520" y="5894725"/>
                <a:ext cx="11786485" cy="369332"/>
              </a:xfrm>
              <a:prstGeom prst="rect">
                <a:avLst/>
              </a:prstGeom>
              <a:blipFill>
                <a:blip r:embed="rId8"/>
                <a:stretch>
                  <a:fillRect l="-361" t="-7813" b="-20313"/>
                </a:stretch>
              </a:blipFill>
              <a:ln w="1905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>
                <a:extLst>
                  <a:ext uri="{FF2B5EF4-FFF2-40B4-BE49-F238E27FC236}">
                    <a16:creationId xmlns:a16="http://schemas.microsoft.com/office/drawing/2014/main" id="{265C6A13-B1A0-0073-831C-997BDE6BE310}"/>
                  </a:ext>
                </a:extLst>
              </p:cNvPr>
              <p:cNvSpPr txBox="1"/>
              <p:nvPr/>
            </p:nvSpPr>
            <p:spPr>
              <a:xfrm>
                <a:off x="4731027" y="2564568"/>
                <a:ext cx="6849055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Veličina </a:t>
                </a:r>
                <a14:m>
                  <m:oMath xmlns:m="http://schemas.openxmlformats.org/officeDocument/2006/math">
                    <m:r>
                      <a:rPr lang="cs-CZ" i="1" dirty="0">
                        <a:latin typeface="Cambria Math" panose="02040503050406030204" pitchFamily="18" charset="0"/>
                      </a:rPr>
                      <m:t>𝑦</m:t>
                    </m:r>
                  </m:oMath>
                </a14:m>
                <a:r>
                  <a:rPr lang="cs-CZ" dirty="0"/>
                  <a:t> je </a:t>
                </a:r>
                <a:r>
                  <a:rPr lang="cs-CZ" b="1" dirty="0"/>
                  <a:t>okamžitá výchylka</a:t>
                </a:r>
                <a:r>
                  <a:rPr lang="cs-CZ" dirty="0"/>
                  <a:t> mechanického oscilátoru v čase </a:t>
                </a:r>
                <a14:m>
                  <m:oMath xmlns:m="http://schemas.openxmlformats.org/officeDocument/2006/math">
                    <m:r>
                      <a:rPr lang="cs-CZ" i="1" dirty="0"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cs-CZ" dirty="0"/>
                  <a:t>. Největší výchylka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</m:sSub>
                  </m:oMath>
                </a14:m>
                <a:r>
                  <a:rPr lang="cs-CZ" dirty="0"/>
                  <a:t> se nazývá </a:t>
                </a:r>
                <a:r>
                  <a:rPr lang="cs-CZ" b="1" dirty="0"/>
                  <a:t>amplituda výchylky.</a:t>
                </a:r>
              </a:p>
            </p:txBody>
          </p:sp>
        </mc:Choice>
        <mc:Fallback xmlns="">
          <p:sp>
            <p:nvSpPr>
              <p:cNvPr id="12" name="TextovéPole 11">
                <a:extLst>
                  <a:ext uri="{FF2B5EF4-FFF2-40B4-BE49-F238E27FC236}">
                    <a16:creationId xmlns:a16="http://schemas.microsoft.com/office/drawing/2014/main" id="{265C6A13-B1A0-0073-831C-997BDE6BE31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31027" y="2564568"/>
                <a:ext cx="6849055" cy="646331"/>
              </a:xfrm>
              <a:prstGeom prst="rect">
                <a:avLst/>
              </a:prstGeom>
              <a:blipFill>
                <a:blip r:embed="rId9"/>
                <a:stretch>
                  <a:fillRect l="-712" t="-5660" b="-141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3" name="Obrázek 12">
            <a:extLst>
              <a:ext uri="{FF2B5EF4-FFF2-40B4-BE49-F238E27FC236}">
                <a16:creationId xmlns:a16="http://schemas.microsoft.com/office/drawing/2014/main" id="{2175356D-FCE6-7C18-FDD4-0B7C024D44F2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091237" y="3424237"/>
            <a:ext cx="9526" cy="9526"/>
          </a:xfrm>
          <a:prstGeom prst="rect">
            <a:avLst/>
          </a:prstGeom>
        </p:spPr>
      </p:pic>
      <p:grpSp>
        <p:nvGrpSpPr>
          <p:cNvPr id="22" name="Skupina 21">
            <a:extLst>
              <a:ext uri="{FF2B5EF4-FFF2-40B4-BE49-F238E27FC236}">
                <a16:creationId xmlns:a16="http://schemas.microsoft.com/office/drawing/2014/main" id="{F5A8F675-6977-D4E6-AC32-25D559120A11}"/>
              </a:ext>
            </a:extLst>
          </p:cNvPr>
          <p:cNvGrpSpPr/>
          <p:nvPr/>
        </p:nvGrpSpPr>
        <p:grpSpPr>
          <a:xfrm>
            <a:off x="288358" y="1200646"/>
            <a:ext cx="4010898" cy="2278531"/>
            <a:chOff x="855300" y="1200646"/>
            <a:chExt cx="4010898" cy="2278531"/>
          </a:xfrm>
        </p:grpSpPr>
        <p:pic>
          <p:nvPicPr>
            <p:cNvPr id="19" name="Obrázek 18">
              <a:extLst>
                <a:ext uri="{FF2B5EF4-FFF2-40B4-BE49-F238E27FC236}">
                  <a16:creationId xmlns:a16="http://schemas.microsoft.com/office/drawing/2014/main" id="{F304F2B6-485C-4D01-B799-2D08C46B9B10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5300" y="1200646"/>
              <a:ext cx="4010898" cy="2278531"/>
            </a:xfrm>
            <a:prstGeom prst="rect">
              <a:avLst/>
            </a:prstGeom>
          </p:spPr>
        </p:pic>
        <p:pic>
          <p:nvPicPr>
            <p:cNvPr id="21" name="Obrázek 20">
              <a:extLst>
                <a:ext uri="{FF2B5EF4-FFF2-40B4-BE49-F238E27FC236}">
                  <a16:creationId xmlns:a16="http://schemas.microsoft.com/office/drawing/2014/main" id="{DB89F974-816B-117D-C2E9-A9F934E305E6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19078" y="2630247"/>
              <a:ext cx="1468879" cy="32160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935154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/>
              <p:cNvSpPr txBox="1"/>
              <p:nvPr/>
            </p:nvSpPr>
            <p:spPr>
              <a:xfrm>
                <a:off x="515380" y="852297"/>
                <a:ext cx="11471563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Kmitání kyvadla i každého jiného oscilátoru charakterizuje doba, za níž oscilátor vykoná jeden kmit. Je to doba </a:t>
                </a:r>
                <a:r>
                  <a:rPr lang="cs-CZ" b="1" dirty="0" err="1"/>
                  <a:t>doba</a:t>
                </a:r>
                <a:r>
                  <a:rPr lang="cs-CZ" b="1" dirty="0"/>
                  <a:t> kmitu</a:t>
                </a:r>
                <a:r>
                  <a:rPr lang="cs-CZ" dirty="0"/>
                  <a:t> neboli </a:t>
                </a:r>
                <a:r>
                  <a:rPr lang="cs-CZ" b="1" dirty="0"/>
                  <a:t>perioda </a:t>
                </a:r>
                <a14:m>
                  <m:oMath xmlns:m="http://schemas.openxmlformats.org/officeDocument/2006/math">
                    <m:r>
                      <a:rPr lang="cs-CZ" b="1" i="1" dirty="0" smtClean="0">
                        <a:latin typeface="Cambria Math" panose="02040503050406030204" pitchFamily="18" charset="0"/>
                      </a:rPr>
                      <m:t>𝑻</m:t>
                    </m:r>
                  </m:oMath>
                </a14:m>
                <a:r>
                  <a:rPr lang="cs-CZ" dirty="0"/>
                  <a:t>. Velikost periody souvisí s vlastnostmi oscilátoru, například u kyvadla s jeho délkou l. Kyvadlo s delším závěsem kmitá s delší periodou. Kyvadlo délky závěsu 25 cm kmitá s periodou přibližně 1 s.</a:t>
                </a:r>
              </a:p>
            </p:txBody>
          </p:sp>
        </mc:Choice>
        <mc:Fallback xmlns="">
          <p:sp>
            <p:nvSpPr>
              <p:cNvPr id="2" name="TextovéPole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5380" y="852297"/>
                <a:ext cx="11471563" cy="923330"/>
              </a:xfrm>
              <a:prstGeom prst="rect">
                <a:avLst/>
              </a:prstGeom>
              <a:blipFill>
                <a:blip r:embed="rId2"/>
                <a:stretch>
                  <a:fillRect l="-478" t="-3974" b="-993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extovéPole 2"/>
          <p:cNvSpPr txBox="1"/>
          <p:nvPr/>
        </p:nvSpPr>
        <p:spPr>
          <a:xfrm>
            <a:off x="515380" y="2850835"/>
            <a:ext cx="48965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Frekvence – počet kmitů za časovou jednotku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/>
              <p:cNvSpPr txBox="1"/>
              <p:nvPr/>
            </p:nvSpPr>
            <p:spPr>
              <a:xfrm>
                <a:off x="515380" y="3315730"/>
                <a:ext cx="10153128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 praxi často potřebujeme vyjádřit, kolik kmitů oscilátor vykoná za časovou jednotku. Takto zavedená  veličina se nazývá </a:t>
                </a:r>
                <a:r>
                  <a:rPr lang="cs-CZ" b="1" dirty="0"/>
                  <a:t>kmitočet</a:t>
                </a:r>
                <a:r>
                  <a:rPr lang="cs-CZ" dirty="0"/>
                  <a:t>, častěji </a:t>
                </a:r>
                <a:r>
                  <a:rPr lang="cs-CZ" b="1" dirty="0"/>
                  <a:t>frekvence</a:t>
                </a:r>
                <a:r>
                  <a:rPr lang="cs-CZ" dirty="0"/>
                  <a:t> a značí se </a:t>
                </a:r>
                <a14:m>
                  <m:oMath xmlns:m="http://schemas.openxmlformats.org/officeDocument/2006/math">
                    <m:r>
                      <a:rPr lang="cs-CZ" b="1" i="1" dirty="0" smtClean="0">
                        <a:latin typeface="Cambria Math" panose="02040503050406030204" pitchFamily="18" charset="0"/>
                      </a:rPr>
                      <m:t>𝒇</m:t>
                    </m:r>
                  </m:oMath>
                </a14:m>
                <a:r>
                  <a:rPr lang="cs-CZ" dirty="0"/>
                  <a:t>.</a:t>
                </a:r>
              </a:p>
            </p:txBody>
          </p:sp>
        </mc:Choice>
        <mc:Fallback xmlns=""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5380" y="3315730"/>
                <a:ext cx="10153128" cy="646331"/>
              </a:xfrm>
              <a:prstGeom prst="rect">
                <a:avLst/>
              </a:prstGeom>
              <a:blipFill>
                <a:blip r:embed="rId3"/>
                <a:stretch>
                  <a:fillRect l="-541" t="-5660" b="-141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ovéPole 4"/>
          <p:cNvSpPr txBox="1"/>
          <p:nvPr/>
        </p:nvSpPr>
        <p:spPr>
          <a:xfrm>
            <a:off x="515380" y="482965"/>
            <a:ext cx="447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Perioda – doba jednoho kmitu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E641AA57-E87C-0621-91E3-180BBC431813}"/>
              </a:ext>
            </a:extLst>
          </p:cNvPr>
          <p:cNvSpPr txBox="1"/>
          <p:nvPr/>
        </p:nvSpPr>
        <p:spPr>
          <a:xfrm>
            <a:off x="578990" y="5268231"/>
            <a:ext cx="48965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V praxi se používají větší jednotky frekvence</a:t>
            </a:r>
            <a:endParaRPr lang="cs-CZ" dirty="0"/>
          </a:p>
          <a:p>
            <a:r>
              <a:rPr lang="cs-CZ" dirty="0"/>
              <a:t>Kilohertz		1 kHz	10</a:t>
            </a:r>
            <a:r>
              <a:rPr lang="cs-CZ" baseline="30000" dirty="0"/>
              <a:t>3</a:t>
            </a:r>
            <a:r>
              <a:rPr lang="cs-CZ" dirty="0"/>
              <a:t> Hz</a:t>
            </a:r>
          </a:p>
          <a:p>
            <a:r>
              <a:rPr lang="cs-CZ" dirty="0"/>
              <a:t>Megahertz	1 MHz	10</a:t>
            </a:r>
            <a:r>
              <a:rPr lang="cs-CZ" baseline="30000" dirty="0"/>
              <a:t>6 </a:t>
            </a:r>
            <a:r>
              <a:rPr lang="cs-CZ" dirty="0"/>
              <a:t>Hz</a:t>
            </a:r>
          </a:p>
          <a:p>
            <a:r>
              <a:rPr lang="cs-CZ" dirty="0"/>
              <a:t>Gigahertz		1 GHz	10</a:t>
            </a:r>
            <a:r>
              <a:rPr lang="cs-CZ" baseline="30000" dirty="0"/>
              <a:t>9</a:t>
            </a:r>
            <a:r>
              <a:rPr lang="cs-CZ" dirty="0"/>
              <a:t> Hz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>
                <a:extLst>
                  <a:ext uri="{FF2B5EF4-FFF2-40B4-BE49-F238E27FC236}">
                    <a16:creationId xmlns:a16="http://schemas.microsoft.com/office/drawing/2014/main" id="{DE8FEE0F-437E-285A-6A24-E4F5E5B6E5C0}"/>
                  </a:ext>
                </a:extLst>
              </p:cNvPr>
              <p:cNvSpPr txBox="1"/>
              <p:nvPr/>
            </p:nvSpPr>
            <p:spPr>
              <a:xfrm>
                <a:off x="1235345" y="4532625"/>
                <a:ext cx="2716453" cy="51398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i="1">
                            <a:latin typeface="Cambria Math"/>
                          </a:rPr>
                          <m:t>𝑓</m:t>
                        </m:r>
                      </m:e>
                    </m:d>
                    <m:r>
                      <a:rPr lang="cs-CZ" i="1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i="1">
                            <a:latin typeface="Cambria Math"/>
                          </a:rPr>
                          <m:t>1</m:t>
                        </m:r>
                      </m:num>
                      <m:den>
                        <m:d>
                          <m:dPr>
                            <m:begChr m:val="["/>
                            <m:endChr m:val="]"/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cs-CZ" i="1">
                                <a:latin typeface="Cambria Math"/>
                              </a:rPr>
                              <m:t>𝑇</m:t>
                            </m:r>
                          </m:e>
                        </m:d>
                      </m:den>
                    </m:f>
                    <m:r>
                      <a:rPr lang="cs-CZ" i="1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i="1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i="1">
                            <a:latin typeface="Cambria Math"/>
                          </a:rPr>
                          <m:t>𝑠</m:t>
                        </m:r>
                      </m:den>
                    </m:f>
                    <m:r>
                      <a:rPr lang="cs-CZ" i="1">
                        <a:latin typeface="Cambria Math"/>
                      </a:rPr>
                      <m:t>=</m:t>
                    </m:r>
                    <m:r>
                      <m:rPr>
                        <m:sty m:val="p"/>
                      </m:rPr>
                      <a:rPr lang="cs-CZ">
                        <a:latin typeface="Cambria Math"/>
                      </a:rPr>
                      <m:t>Hz</m:t>
                    </m:r>
                  </m:oMath>
                </a14:m>
                <a:r>
                  <a:rPr lang="cs-CZ" dirty="0"/>
                  <a:t>  (hertz)</a:t>
                </a:r>
              </a:p>
            </p:txBody>
          </p:sp>
        </mc:Choice>
        <mc:Fallback xmlns="">
          <p:sp>
            <p:nvSpPr>
              <p:cNvPr id="10" name="TextovéPole 9">
                <a:extLst>
                  <a:ext uri="{FF2B5EF4-FFF2-40B4-BE49-F238E27FC236}">
                    <a16:creationId xmlns:a16="http://schemas.microsoft.com/office/drawing/2014/main" id="{DE8FEE0F-437E-285A-6A24-E4F5E5B6E5C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35345" y="4532625"/>
                <a:ext cx="2716453" cy="513987"/>
              </a:xfrm>
              <a:prstGeom prst="rect">
                <a:avLst/>
              </a:prstGeom>
              <a:blipFill>
                <a:blip r:embed="rId4"/>
                <a:stretch>
                  <a:fillRect r="-899" b="-238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ovéPole 10">
            <a:extLst>
              <a:ext uri="{FF2B5EF4-FFF2-40B4-BE49-F238E27FC236}">
                <a16:creationId xmlns:a16="http://schemas.microsoft.com/office/drawing/2014/main" id="{EFD213A1-2FCE-9F9A-3B6C-CFFF32040FB5}"/>
              </a:ext>
            </a:extLst>
          </p:cNvPr>
          <p:cNvSpPr txBox="1"/>
          <p:nvPr/>
        </p:nvSpPr>
        <p:spPr>
          <a:xfrm>
            <a:off x="515380" y="4057624"/>
            <a:ext cx="48965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Měrná jednotka frekvence</a:t>
            </a:r>
          </a:p>
        </p:txBody>
      </p:sp>
      <p:pic>
        <p:nvPicPr>
          <p:cNvPr id="12" name="Obrázek 11">
            <a:extLst>
              <a:ext uri="{FF2B5EF4-FFF2-40B4-BE49-F238E27FC236}">
                <a16:creationId xmlns:a16="http://schemas.microsoft.com/office/drawing/2014/main" id="{6235A5B4-D924-594F-BBFB-02CA04E8AD6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1161" y="3947611"/>
            <a:ext cx="4874155" cy="2641240"/>
          </a:xfrm>
          <a:prstGeom prst="rect">
            <a:avLst/>
          </a:prstGeom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E8DD6446-0E2A-5AB1-13DA-88CA587BE7FB}"/>
              </a:ext>
            </a:extLst>
          </p:cNvPr>
          <p:cNvSpPr txBox="1"/>
          <p:nvPr/>
        </p:nvSpPr>
        <p:spPr>
          <a:xfrm>
            <a:off x="515380" y="1824894"/>
            <a:ext cx="48965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Měrná jednotka periody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38777B6D-2BFC-6C03-4A90-93FA7CC6BC4F}"/>
                  </a:ext>
                </a:extLst>
              </p:cNvPr>
              <p:cNvSpPr txBox="1"/>
              <p:nvPr/>
            </p:nvSpPr>
            <p:spPr>
              <a:xfrm>
                <a:off x="578990" y="2315573"/>
                <a:ext cx="337280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</m:d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s</m:t>
                    </m:r>
                  </m:oMath>
                </a14:m>
                <a:r>
                  <a:rPr lang="cs-CZ" dirty="0"/>
                  <a:t>   (sekunda)</a:t>
                </a:r>
              </a:p>
            </p:txBody>
          </p:sp>
        </mc:Choice>
        <mc:Fallback xmlns="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38777B6D-2BFC-6C03-4A90-93FA7CC6BC4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8990" y="2315573"/>
                <a:ext cx="3372808" cy="369332"/>
              </a:xfrm>
              <a:prstGeom prst="rect">
                <a:avLst/>
              </a:prstGeom>
              <a:blipFill>
                <a:blip r:embed="rId7"/>
                <a:stretch>
                  <a:fillRect t="-10000" b="-26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3797169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7417D0BA-3FF3-830A-DA24-A49083BAF3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0086" y="535933"/>
            <a:ext cx="3289790" cy="2893067"/>
          </a:xfrm>
          <a:prstGeom prst="rect">
            <a:avLst/>
          </a:prstGeom>
        </p:spPr>
      </p:pic>
      <p:sp>
        <p:nvSpPr>
          <p:cNvPr id="2" name="TextovéPole 1">
            <a:extLst>
              <a:ext uri="{FF2B5EF4-FFF2-40B4-BE49-F238E27FC236}">
                <a16:creationId xmlns:a16="http://schemas.microsoft.com/office/drawing/2014/main" id="{48E6F6A5-1F60-0D60-DA31-6E51EC9837F0}"/>
              </a:ext>
            </a:extLst>
          </p:cNvPr>
          <p:cNvSpPr txBox="1"/>
          <p:nvPr/>
        </p:nvSpPr>
        <p:spPr>
          <a:xfrm>
            <a:off x="198783" y="238539"/>
            <a:ext cx="61543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Z rovnice harmonického pohybu lze odvodit následující vztahy: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185F307F-1897-DA14-949C-4613E389B91C}"/>
                  </a:ext>
                </a:extLst>
              </p:cNvPr>
              <p:cNvSpPr txBox="1"/>
              <p:nvPr/>
            </p:nvSpPr>
            <p:spPr>
              <a:xfrm>
                <a:off x="198783" y="766195"/>
                <a:ext cx="9692640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Rovnice harmonického pohybu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𝑦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func>
                        <m:func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sin</m:t>
                          </m:r>
                        </m:fName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𝜔</m:t>
                              </m:r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𝑡</m:t>
                              </m:r>
                            </m:e>
                          </m:d>
                        </m:e>
                      </m:func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185F307F-1897-DA14-949C-4613E389B91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8783" y="766195"/>
                <a:ext cx="9692640" cy="646331"/>
              </a:xfrm>
              <a:prstGeom prst="rect">
                <a:avLst/>
              </a:prstGeom>
              <a:blipFill>
                <a:blip r:embed="rId3"/>
                <a:stretch>
                  <a:fillRect l="-566" t="-5660" b="-283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A0D9D084-096F-3CB0-60FE-24305FE10503}"/>
                  </a:ext>
                </a:extLst>
              </p:cNvPr>
              <p:cNvSpPr txBox="1"/>
              <p:nvPr/>
            </p:nvSpPr>
            <p:spPr>
              <a:xfrm>
                <a:off x="198783" y="1521569"/>
                <a:ext cx="9692640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Rychlost kmitajícího hmotného bodu v čase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cs-CZ" dirty="0"/>
                  <a:t>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𝑣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𝑦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𝜔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func>
                        <m:func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cos</m:t>
                          </m:r>
                        </m:fName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𝜔</m:t>
                              </m:r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𝑡</m:t>
                              </m:r>
                            </m:e>
                          </m:d>
                        </m:e>
                      </m:func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A0D9D084-096F-3CB0-60FE-24305FE1050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8783" y="1521569"/>
                <a:ext cx="9692640" cy="646331"/>
              </a:xfrm>
              <a:prstGeom prst="rect">
                <a:avLst/>
              </a:prstGeom>
              <a:blipFill>
                <a:blip r:embed="rId4"/>
                <a:stretch>
                  <a:fillRect l="-566" t="-5660" b="-283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95C8DF61-BC23-B18D-C974-4526D7D385DE}"/>
                  </a:ext>
                </a:extLst>
              </p:cNvPr>
              <p:cNvSpPr txBox="1"/>
              <p:nvPr/>
            </p:nvSpPr>
            <p:spPr>
              <a:xfrm>
                <a:off x="198783" y="2301179"/>
                <a:ext cx="9692640" cy="6699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Zrychlení kmitajícího hmotného bodu v čase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cs-CZ" dirty="0"/>
                  <a:t>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𝑦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𝜔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func>
                        <m:func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sin</m:t>
                          </m:r>
                        </m:fName>
                        <m:e>
                          <m:d>
                            <m:dPr>
                              <m:ctrlP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𝜔</m:t>
                              </m:r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𝑡</m:t>
                              </m:r>
                            </m:e>
                          </m:d>
                        </m:e>
                      </m:func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=−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𝜔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𝑦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95C8DF61-BC23-B18D-C974-4526D7D385D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8783" y="2301179"/>
                <a:ext cx="9692640" cy="669992"/>
              </a:xfrm>
              <a:prstGeom prst="rect">
                <a:avLst/>
              </a:prstGeom>
              <a:blipFill>
                <a:blip r:embed="rId5"/>
                <a:stretch>
                  <a:fillRect l="-566" t="-454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81DD71FE-52B9-7BA9-8D05-6C46E018BC8B}"/>
                  </a:ext>
                </a:extLst>
              </p:cNvPr>
              <p:cNvSpPr txBox="1"/>
              <p:nvPr/>
            </p:nvSpPr>
            <p:spPr>
              <a:xfrm>
                <a:off x="3371652" y="3886830"/>
                <a:ext cx="5448695" cy="25499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Úhlová frekvence: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𝜔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𝜋</m:t>
                          </m:r>
                        </m:num>
                        <m:den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𝑇</m:t>
                          </m:r>
                        </m:den>
                      </m:f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=2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𝜋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𝑓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,      </m:t>
                      </m:r>
                      <m:d>
                        <m:dPr>
                          <m:begChr m:val="["/>
                          <m:endChr m:val="]"/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𝜔</m:t>
                          </m:r>
                        </m:e>
                      </m:d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𝑠</m:t>
                          </m:r>
                        </m:e>
                        <m:sup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r>
                  <a:rPr lang="cs-CZ" dirty="0"/>
                  <a:t>Okamžitá fáze: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cs-CZ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𝜑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𝜔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</m:t>
                      </m:r>
                    </m:oMath>
                  </m:oMathPara>
                </a14:m>
                <a:endParaRPr lang="cs-CZ" sz="800" dirty="0"/>
              </a:p>
              <a:p>
                <a:r>
                  <a:rPr lang="cs-CZ" dirty="0"/>
                  <a:t>Pro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𝑡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=0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s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cs-CZ" dirty="0"/>
                  <a:t> se výraz</a:t>
                </a:r>
              </a:p>
              <a:p>
                <a:pPr algn="ctr"/>
                <a:r>
                  <a:rPr lang="cs-CZ" dirty="0"/>
                  <a:t>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𝜑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endParaRPr lang="cs-CZ" dirty="0"/>
              </a:p>
              <a:p>
                <a:r>
                  <a:rPr lang="cs-CZ" dirty="0"/>
                  <a:t> a nazývá se počáteční fáze </a:t>
                </a:r>
              </a:p>
            </p:txBody>
          </p:sp>
        </mc:Choice>
        <mc:Fallback xmlns=""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81DD71FE-52B9-7BA9-8D05-6C46E018BC8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71652" y="3886830"/>
                <a:ext cx="5448695" cy="2549929"/>
              </a:xfrm>
              <a:prstGeom prst="rect">
                <a:avLst/>
              </a:prstGeom>
              <a:blipFill>
                <a:blip r:embed="rId6"/>
                <a:stretch>
                  <a:fillRect l="-895" t="-1435" b="-287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1" name="Přímá spojnice 10">
            <a:extLst>
              <a:ext uri="{FF2B5EF4-FFF2-40B4-BE49-F238E27FC236}">
                <a16:creationId xmlns:a16="http://schemas.microsoft.com/office/drawing/2014/main" id="{67474022-356B-9FB2-F1B1-5BE44C795D2F}"/>
              </a:ext>
            </a:extLst>
          </p:cNvPr>
          <p:cNvCxnSpPr/>
          <p:nvPr/>
        </p:nvCxnSpPr>
        <p:spPr>
          <a:xfrm flipV="1">
            <a:off x="262393" y="3747048"/>
            <a:ext cx="11664564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221406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1CEAD064-5593-6CBA-3B5B-41881D21DD98}"/>
              </a:ext>
            </a:extLst>
          </p:cNvPr>
          <p:cNvSpPr txBox="1"/>
          <p:nvPr/>
        </p:nvSpPr>
        <p:spPr>
          <a:xfrm>
            <a:off x="246490" y="318052"/>
            <a:ext cx="36019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Dynamika harmonického kmitání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12943D0C-D946-47FC-C200-7129CA1613FA}"/>
                  </a:ext>
                </a:extLst>
              </p:cNvPr>
              <p:cNvSpPr txBox="1"/>
              <p:nvPr/>
            </p:nvSpPr>
            <p:spPr>
              <a:xfrm>
                <a:off x="246490" y="687384"/>
                <a:ext cx="11585050" cy="36009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Pro velikost zrychlení harmonického kmitání platí:</a:t>
                </a:r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=−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𝑦</m:t>
                      </m:r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dirty="0"/>
                  <a:t>Znaménko mínus vyjadřuje, že směr zrychlení je opačný než okamžitá výchylka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𝑦</m:t>
                    </m:r>
                  </m:oMath>
                </a14:m>
                <a:r>
                  <a:rPr lang="cs-CZ" dirty="0"/>
                  <a:t>.</a:t>
                </a:r>
              </a:p>
              <a:p>
                <a:r>
                  <a:rPr lang="cs-CZ" dirty="0"/>
                  <a:t>Z druhého Newtonova pohybového zákona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 panose="02040503050406030204" pitchFamily="18" charset="0"/>
                      </a:rPr>
                      <m:t>𝑭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𝑚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r>
                      <a:rPr lang="cs-CZ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𝒂</m:t>
                    </m:r>
                  </m:oMath>
                </a14:m>
                <a:r>
                  <a:rPr lang="cs-CZ" b="1" dirty="0"/>
                  <a:t> </a:t>
                </a:r>
                <a:r>
                  <a:rPr lang="cs-CZ" dirty="0"/>
                  <a:t>vyplývá, že pro velikost síly vyvolávající harmonické kmity platí</a:t>
                </a:r>
              </a:p>
              <a:p>
                <a:r>
                  <a:rPr lang="cs-CZ" b="1" dirty="0"/>
                  <a:t>pohybová rovnice harmonického kmitání</a:t>
                </a:r>
                <a:r>
                  <a:rPr lang="cs-CZ" dirty="0"/>
                  <a:t>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latin typeface="Cambria Math" panose="02040503050406030204" pitchFamily="18" charset="0"/>
                        </a:rPr>
                        <m:t>𝐹</m:t>
                      </m:r>
                      <m:r>
                        <a:rPr lang="cs-CZ" sz="2400" b="0" i="1" smtClean="0">
                          <a:latin typeface="Cambria Math" panose="02040503050406030204" pitchFamily="18" charset="0"/>
                        </a:rPr>
                        <m:t>=−</m:t>
                      </m:r>
                      <m:r>
                        <a:rPr lang="cs-CZ" sz="2400" b="0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p>
                        <m:sSupPr>
                          <m:ctrlPr>
                            <a:rPr lang="cs-CZ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𝜔</m:t>
                          </m:r>
                        </m:e>
                        <m:sup>
                          <m:r>
                            <a:rPr lang="cs-CZ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cs-CZ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cs-CZ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𝑦</m:t>
                      </m:r>
                    </m:oMath>
                  </m:oMathPara>
                </a14:m>
                <a:endParaRPr lang="cs-CZ" sz="2400" dirty="0"/>
              </a:p>
              <a:p>
                <a:endParaRPr lang="cs-CZ" sz="800" dirty="0"/>
              </a:p>
              <a:p>
                <a:r>
                  <a:rPr lang="cs-CZ" dirty="0"/>
                  <a:t>kde výraz 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𝑚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𝜔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cs-CZ" dirty="0"/>
                  <a:t> je konstantní. Příčinou harmonického kmitání je síla. Jejíž velikost je přímo úměrná okamžité výchylce a má opačný směr, tj. 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𝑭</m:t>
                      </m:r>
                      <m:r>
                        <a:rPr lang="cs-CZ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~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𝑦</m:t>
                      </m:r>
                    </m:oMath>
                  </m:oMathPara>
                </a14:m>
                <a:endParaRPr lang="cs-CZ" dirty="0"/>
              </a:p>
              <a:p>
                <a:r>
                  <a:rPr lang="cs-CZ" dirty="0"/>
                  <a:t>a v každém okamžiku směřuje do rovnovážné polohy.</a:t>
                </a:r>
              </a:p>
              <a:p>
                <a:endParaRPr lang="cs-CZ" sz="800" dirty="0"/>
              </a:p>
              <a:p>
                <a:r>
                  <a:rPr lang="cs-CZ" dirty="0"/>
                  <a:t>Podmínku pro harmonické kmitání splňuje například </a:t>
                </a:r>
                <a:r>
                  <a:rPr lang="cs-CZ" b="1" dirty="0"/>
                  <a:t>pružinový oscilátor a matematické kyvadlo</a:t>
                </a:r>
                <a:r>
                  <a:rPr lang="cs-CZ" dirty="0"/>
                  <a:t>.</a:t>
                </a:r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12943D0C-D946-47FC-C200-7129CA1613F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6490" y="687384"/>
                <a:ext cx="11585050" cy="3600986"/>
              </a:xfrm>
              <a:prstGeom prst="rect">
                <a:avLst/>
              </a:prstGeom>
              <a:blipFill>
                <a:blip r:embed="rId2"/>
                <a:stretch>
                  <a:fillRect l="-421" t="-1017" b="-186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1" name="Skupina 10">
            <a:extLst>
              <a:ext uri="{FF2B5EF4-FFF2-40B4-BE49-F238E27FC236}">
                <a16:creationId xmlns:a16="http://schemas.microsoft.com/office/drawing/2014/main" id="{1692EA6A-E4E2-3B88-ACA9-D7E891E3EE61}"/>
              </a:ext>
            </a:extLst>
          </p:cNvPr>
          <p:cNvGrpSpPr/>
          <p:nvPr/>
        </p:nvGrpSpPr>
        <p:grpSpPr>
          <a:xfrm>
            <a:off x="3527456" y="4428876"/>
            <a:ext cx="5137087" cy="2334873"/>
            <a:chOff x="2211906" y="4253947"/>
            <a:chExt cx="5137087" cy="2334873"/>
          </a:xfrm>
        </p:grpSpPr>
        <p:pic>
          <p:nvPicPr>
            <p:cNvPr id="8" name="Obrázek 7">
              <a:extLst>
                <a:ext uri="{FF2B5EF4-FFF2-40B4-BE49-F238E27FC236}">
                  <a16:creationId xmlns:a16="http://schemas.microsoft.com/office/drawing/2014/main" id="{8EB297C0-C500-6321-3049-13DB384FA52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11906" y="4253947"/>
              <a:ext cx="2520000" cy="2281294"/>
            </a:xfrm>
            <a:prstGeom prst="rect">
              <a:avLst/>
            </a:prstGeom>
          </p:spPr>
        </p:pic>
        <p:pic>
          <p:nvPicPr>
            <p:cNvPr id="10" name="Obrázek 9">
              <a:extLst>
                <a:ext uri="{FF2B5EF4-FFF2-40B4-BE49-F238E27FC236}">
                  <a16:creationId xmlns:a16="http://schemas.microsoft.com/office/drawing/2014/main" id="{0BF41E95-49B0-D086-04B1-9F905D5599A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33553" y="4349925"/>
              <a:ext cx="1615440" cy="223889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5338735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8F04889A-0100-3EA6-B323-D7EE6FDD254D}"/>
              </a:ext>
            </a:extLst>
          </p:cNvPr>
          <p:cNvSpPr txBox="1"/>
          <p:nvPr/>
        </p:nvSpPr>
        <p:spPr>
          <a:xfrm>
            <a:off x="286248" y="349857"/>
            <a:ext cx="55977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Dynamika harmonického kmitání pružinového oscilátoru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769618E4-6232-1370-32B7-2284A4244A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566" y="1073426"/>
            <a:ext cx="4301655" cy="389418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18B90074-4076-C01F-F594-3250E4B33DB7}"/>
                  </a:ext>
                </a:extLst>
              </p:cNvPr>
              <p:cNvSpPr txBox="1"/>
              <p:nvPr/>
            </p:nvSpPr>
            <p:spPr>
              <a:xfrm>
                <a:off x="5446643" y="719189"/>
                <a:ext cx="6347791" cy="458510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Parametry pružinového oscilátoru jsou:</a:t>
                </a:r>
              </a:p>
              <a:p>
                <a:r>
                  <a:rPr lang="cs-CZ" dirty="0"/>
                  <a:t>hmotnost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𝑚</m:t>
                    </m:r>
                  </m:oMath>
                </a14:m>
                <a:r>
                  <a:rPr lang="cs-CZ" dirty="0"/>
                  <a:t> a tuhost pružiny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𝑘</m:t>
                    </m:r>
                  </m:oMath>
                </a14:m>
                <a:r>
                  <a:rPr lang="cs-CZ" dirty="0"/>
                  <a:t>, kde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𝑘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𝑦</m:t>
                          </m:r>
                        </m:den>
                      </m:f>
                    </m:oMath>
                  </m:oMathPara>
                </a14:m>
                <a:endParaRPr lang="cs-CZ" dirty="0"/>
              </a:p>
              <a:p>
                <a:r>
                  <a:rPr lang="cs-CZ" dirty="0">
                    <a:hlinkClick r:id="rId4" action="ppaction://hlinksldjump"/>
                  </a:rPr>
                  <a:t>Podrobně viz následující snímek.</a:t>
                </a:r>
                <a:endParaRPr lang="cs-CZ" dirty="0"/>
              </a:p>
              <a:p>
                <a:r>
                  <a:rPr lang="cs-CZ" dirty="0"/>
                  <a:t>Je zřejmé, že podmínka harmonického kmitání je splněna</a:t>
                </a:r>
              </a:p>
              <a:p>
                <a:endParaRPr lang="cs-CZ" sz="800" dirty="0"/>
              </a:p>
              <a:p>
                <a:pPr algn="ctr"/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𝐹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=−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𝑘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𝑦</m:t>
                    </m:r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  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      </m:t>
                    </m:r>
                  </m:oMath>
                </a14:m>
                <a:r>
                  <a:rPr lang="cs-CZ" dirty="0"/>
                  <a:t>viz obrázek</a:t>
                </a:r>
              </a:p>
              <a:p>
                <a:pPr algn="ctr"/>
                <a:endParaRPr lang="cs-CZ" sz="800" dirty="0"/>
              </a:p>
              <a:p>
                <a:r>
                  <a:rPr lang="cs-CZ" dirty="0"/>
                  <a:t>Porovnáním s rovnicí harmonického kmitání 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 panose="02040503050406030204" pitchFamily="18" charset="0"/>
                      </a:rPr>
                      <m:t>𝐹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=−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𝑚</m:t>
                    </m:r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sSup>
                      <m:sSupPr>
                        <m:ctrlP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𝜔</m:t>
                        </m:r>
                      </m:e>
                      <m:sup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𝑦</m:t>
                    </m:r>
                  </m:oMath>
                </a14:m>
                <a:endParaRPr lang="cs-CZ" dirty="0"/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𝑘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𝑦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𝜔</m:t>
                          </m:r>
                        </m:e>
                        <m:sup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𝑦</m:t>
                      </m:r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dirty="0"/>
                  <a:t>dostaneme vztah pro úhlovou frekvenci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</m:oMath>
                </a14:m>
                <a:r>
                  <a:rPr lang="cs-CZ" dirty="0"/>
                  <a:t>: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𝜔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f>
                            <m:f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𝑘</m:t>
                              </m:r>
                            </m:num>
                            <m:den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𝑚</m:t>
                              </m:r>
                            </m:den>
                          </m:f>
                        </m:e>
                      </m:rad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18B90074-4076-C01F-F594-3250E4B33DB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46643" y="719189"/>
                <a:ext cx="6347791" cy="4585101"/>
              </a:xfrm>
              <a:prstGeom prst="rect">
                <a:avLst/>
              </a:prstGeom>
              <a:blipFill>
                <a:blip r:embed="rId5"/>
                <a:stretch>
                  <a:fillRect l="-768" t="-79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>
                <a:extLst>
                  <a:ext uri="{FF2B5EF4-FFF2-40B4-BE49-F238E27FC236}">
                    <a16:creationId xmlns:a16="http://schemas.microsoft.com/office/drawing/2014/main" id="{D1A6DD1B-EADF-6D0D-B04B-8A2FFDFB224C}"/>
                  </a:ext>
                </a:extLst>
              </p:cNvPr>
              <p:cNvSpPr txBox="1"/>
              <p:nvPr/>
            </p:nvSpPr>
            <p:spPr>
              <a:xfrm>
                <a:off x="397566" y="5179568"/>
                <a:ext cx="11396868" cy="1210011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Úhlová frekvence závisí jen na parametrech pružinového oscilátoru. Kmitání se nazývá </a:t>
                </a:r>
                <a:r>
                  <a:rPr lang="cs-CZ" b="1" dirty="0"/>
                  <a:t>vlastní kmitání</a:t>
                </a:r>
                <a:r>
                  <a:rPr lang="cs-CZ" dirty="0"/>
                  <a:t> oscilátoru:</a:t>
                </a:r>
              </a:p>
              <a:p>
                <a:endParaRPr lang="cs-CZ" dirty="0"/>
              </a:p>
              <a:p>
                <a:pPr algn="ctr"/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𝜔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𝑘</m:t>
                            </m:r>
                          </m:num>
                          <m:den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𝑚</m:t>
                            </m:r>
                          </m:den>
                        </m:f>
                      </m:e>
                    </m:rad>
                  </m:oMath>
                </a14:m>
                <a:r>
                  <a:rPr lang="cs-CZ" dirty="0"/>
                  <a:t> ,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=2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𝜋</m:t>
                    </m:r>
                    <m:rad>
                      <m:radPr>
                        <m:degHide m:val="on"/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𝑚</m:t>
                            </m:r>
                          </m:num>
                          <m:den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𝑘</m:t>
                            </m:r>
                          </m:den>
                        </m:f>
                      </m:e>
                    </m:rad>
                  </m:oMath>
                </a14:m>
                <a:r>
                  <a:rPr lang="cs-CZ" dirty="0"/>
                  <a:t> ,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</m:den>
                    </m:f>
                    <m:rad>
                      <m:radPr>
                        <m:degHide m:val="on"/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𝑘</m:t>
                            </m:r>
                          </m:num>
                          <m:den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𝑚</m:t>
                            </m:r>
                          </m:den>
                        </m:f>
                      </m:e>
                    </m:rad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10" name="TextovéPole 9">
                <a:extLst>
                  <a:ext uri="{FF2B5EF4-FFF2-40B4-BE49-F238E27FC236}">
                    <a16:creationId xmlns:a16="http://schemas.microsoft.com/office/drawing/2014/main" id="{D1A6DD1B-EADF-6D0D-B04B-8A2FFDFB224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7566" y="5179568"/>
                <a:ext cx="11396868" cy="1210011"/>
              </a:xfrm>
              <a:prstGeom prst="rect">
                <a:avLst/>
              </a:prstGeom>
              <a:blipFill>
                <a:blip r:embed="rId6"/>
                <a:stretch>
                  <a:fillRect l="-374" t="-2488"/>
                </a:stretch>
              </a:blipFill>
              <a:ln w="1905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7447750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BC9BE1-07B2-4CEC-CE15-62CD9F8720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F54D3EDA-F7F3-46A2-EB3F-425E9374FA18}"/>
              </a:ext>
            </a:extLst>
          </p:cNvPr>
          <p:cNvSpPr txBox="1"/>
          <p:nvPr/>
        </p:nvSpPr>
        <p:spPr>
          <a:xfrm>
            <a:off x="1833932" y="255207"/>
            <a:ext cx="44160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Kmitání mechanického oscilátoru podrobně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2181F3E7-0198-5392-961C-67654890EAAB}"/>
                  </a:ext>
                </a:extLst>
              </p:cNvPr>
              <p:cNvSpPr txBox="1"/>
              <p:nvPr/>
            </p:nvSpPr>
            <p:spPr>
              <a:xfrm>
                <a:off x="377847" y="882595"/>
                <a:ext cx="4877966" cy="27512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Nezatížená pružina délky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𝑙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cs-CZ" dirty="0"/>
                  <a:t> se po zatížení tělesem o hmotnosti </a:t>
                </a:r>
                <a:r>
                  <a:rPr lang="cs-CZ" b="1" i="1" dirty="0"/>
                  <a:t>m</a:t>
                </a:r>
                <a:r>
                  <a:rPr lang="cs-CZ" dirty="0"/>
                  <a:t> prodlouží na délku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𝑙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𝑙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𝑙</m:t>
                    </m:r>
                  </m:oMath>
                </a14:m>
                <a:r>
                  <a:rPr lang="cs-CZ" b="1" i="1" dirty="0"/>
                  <a:t>.</a:t>
                </a:r>
              </a:p>
              <a:p>
                <a:r>
                  <a:rPr lang="cs-CZ" dirty="0"/>
                  <a:t>V rovnovážné poloze působí na těleso dvě síly:</a:t>
                </a:r>
              </a:p>
              <a:p>
                <a:pPr marL="285750" indent="-285750">
                  <a:buFontTx/>
                  <a:buChar char="-"/>
                </a:pPr>
                <a:r>
                  <a:rPr lang="cs-CZ" b="1" dirty="0"/>
                  <a:t>síla pružnosti :</a:t>
                </a:r>
                <a:r>
                  <a:rPr lang="cs-CZ" dirty="0"/>
                  <a:t>          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𝑘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.∆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𝑙</m:t>
                    </m:r>
                  </m:oMath>
                </a14:m>
                <a:endParaRPr lang="cs-CZ" dirty="0">
                  <a:ea typeface="Cambria Math" panose="02040503050406030204" pitchFamily="18" charset="0"/>
                </a:endParaRPr>
              </a:p>
              <a:p>
                <a:pPr marL="285750" indent="-285750">
                  <a:buFontTx/>
                  <a:buChar char="-"/>
                </a:pPr>
                <a:r>
                  <a:rPr lang="cs-CZ" b="1" dirty="0"/>
                  <a:t>tíhová síla (gravitační) 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𝐺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𝑚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.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𝑔</m:t>
                    </m:r>
                  </m:oMath>
                </a14:m>
                <a:endParaRPr lang="cs-CZ" dirty="0"/>
              </a:p>
              <a:p>
                <a:pPr marL="0" lvl="8"/>
                <a:r>
                  <a:rPr lang="cs-CZ" dirty="0"/>
                  <a:t>V rovnovážné poloze jsou tato síly opačného směru, ale stejné velikosti. Platí</a:t>
                </a:r>
              </a:p>
              <a:p>
                <a:pPr marL="0" lvl="8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𝑝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𝐺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  <a:p>
                <a:pPr marL="0" lvl="8"/>
                <a:endParaRPr lang="cs-CZ" sz="800" dirty="0"/>
              </a:p>
              <a:p>
                <a:pPr marL="0" lvl="8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𝑘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.∆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𝑙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𝑚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.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𝑔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2181F3E7-0198-5392-961C-67654890EAA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7847" y="882595"/>
                <a:ext cx="4877966" cy="2751266"/>
              </a:xfrm>
              <a:prstGeom prst="rect">
                <a:avLst/>
              </a:prstGeom>
              <a:blipFill>
                <a:blip r:embed="rId2"/>
                <a:stretch>
                  <a:fillRect l="-1125" t="-1330" r="-62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8" name="Obrázek 7">
            <a:extLst>
              <a:ext uri="{FF2B5EF4-FFF2-40B4-BE49-F238E27FC236}">
                <a16:creationId xmlns:a16="http://schemas.microsoft.com/office/drawing/2014/main" id="{DB10D926-12DE-A52F-7615-EB951CA49FB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847" y="101650"/>
            <a:ext cx="780945" cy="780945"/>
          </a:xfrm>
          <a:prstGeom prst="rect">
            <a:avLst/>
          </a:prstGeom>
        </p:spPr>
      </p:pic>
      <p:grpSp>
        <p:nvGrpSpPr>
          <p:cNvPr id="4" name="Skupina 3">
            <a:extLst>
              <a:ext uri="{FF2B5EF4-FFF2-40B4-BE49-F238E27FC236}">
                <a16:creationId xmlns:a16="http://schemas.microsoft.com/office/drawing/2014/main" id="{FB8281B0-7D8D-F4A4-A2A2-F818DB4E7151}"/>
              </a:ext>
            </a:extLst>
          </p:cNvPr>
          <p:cNvGrpSpPr/>
          <p:nvPr/>
        </p:nvGrpSpPr>
        <p:grpSpPr>
          <a:xfrm>
            <a:off x="429249" y="3633861"/>
            <a:ext cx="5407006" cy="2404376"/>
            <a:chOff x="429249" y="3633861"/>
            <a:chExt cx="5407006" cy="2404376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4" name="TextovéPole 13">
                  <a:extLst>
                    <a:ext uri="{FF2B5EF4-FFF2-40B4-BE49-F238E27FC236}">
                      <a16:creationId xmlns:a16="http://schemas.microsoft.com/office/drawing/2014/main" id="{DAA94371-B685-8575-12AD-8A2736FE3659}"/>
                    </a:ext>
                  </a:extLst>
                </p:cNvPr>
                <p:cNvSpPr txBox="1"/>
                <p:nvPr/>
              </p:nvSpPr>
              <p:spPr>
                <a:xfrm>
                  <a:off x="429249" y="3633861"/>
                  <a:ext cx="5407006" cy="2404376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dirty="0"/>
                    <a:t>Po rozkmitání se mění síla pružnosti </a:t>
                  </a:r>
                  <a14:m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𝑝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→    </m:t>
                      </m:r>
                    </m:oMath>
                  </a14:m>
                  <a:r>
                    <a:rPr lang="cs-CZ" dirty="0"/>
                    <a:t>mění se </a:t>
                  </a:r>
                  <a:r>
                    <a:rPr lang="cs-CZ" b="1" dirty="0"/>
                    <a:t>okamžité prodloužení</a:t>
                  </a:r>
                  <a:r>
                    <a:rPr lang="cs-CZ" dirty="0"/>
                    <a:t> </a:t>
                  </a:r>
                  <a14:m>
                    <m:oMath xmlns:m="http://schemas.openxmlformats.org/officeDocument/2006/math">
                      <m:r>
                        <a:rPr lang="cs-CZ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𝑙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𝑦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,  (∆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𝑙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𝑦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)</m:t>
                      </m:r>
                    </m:oMath>
                  </a14:m>
                  <a:r>
                    <a:rPr lang="cs-CZ" dirty="0"/>
                    <a:t> , ale síla </a:t>
                  </a:r>
                  <a14:m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𝐺</m:t>
                          </m:r>
                        </m:sub>
                      </m:sSub>
                    </m:oMath>
                  </a14:m>
                  <a:r>
                    <a:rPr lang="cs-CZ" dirty="0"/>
                    <a:t> zůstává stejná. </a:t>
                  </a:r>
                  <a:endParaRPr lang="cs-CZ" sz="800" dirty="0"/>
                </a:p>
                <a:p>
                  <a:r>
                    <a:rPr lang="cs-CZ" dirty="0"/>
                    <a:t>Pro výslednou sílu </a:t>
                  </a:r>
                  <a14:m>
                    <m:oMath xmlns:m="http://schemas.openxmlformats.org/officeDocument/2006/math"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𝑭</m:t>
                      </m:r>
                    </m:oMath>
                  </a14:m>
                  <a:r>
                    <a:rPr lang="cs-CZ" dirty="0"/>
                    <a:t> platí </a:t>
                  </a:r>
                  <a14:m>
                    <m:oMath xmlns:m="http://schemas.openxmlformats.org/officeDocument/2006/math"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𝑭</m:t>
                      </m:r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1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1" i="1" smtClean="0">
                              <a:latin typeface="Cambria Math" panose="02040503050406030204" pitchFamily="18" charset="0"/>
                            </a:rPr>
                            <m:t>𝑭</m:t>
                          </m:r>
                        </m:e>
                        <m:sub>
                          <m:r>
                            <a:rPr lang="cs-CZ" b="1" i="1" smtClean="0">
                              <a:latin typeface="Cambria Math" panose="02040503050406030204" pitchFamily="18" charset="0"/>
                            </a:rPr>
                            <m:t>𝑮</m:t>
                          </m:r>
                        </m:sub>
                      </m:sSub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cs-CZ" b="1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1" i="1" smtClean="0">
                              <a:latin typeface="Cambria Math" panose="02040503050406030204" pitchFamily="18" charset="0"/>
                            </a:rPr>
                            <m:t>𝑭</m:t>
                          </m:r>
                        </m:e>
                        <m:sub>
                          <m:r>
                            <a:rPr lang="cs-CZ" b="1" i="1" smtClean="0">
                              <a:latin typeface="Cambria Math" panose="02040503050406030204" pitchFamily="18" charset="0"/>
                            </a:rPr>
                            <m:t>𝒑</m:t>
                          </m:r>
                        </m:sub>
                      </m:sSub>
                    </m:oMath>
                  </a14:m>
                  <a:r>
                    <a:rPr lang="cs-CZ" b="1" dirty="0"/>
                    <a:t> </a:t>
                  </a:r>
                  <a:r>
                    <a:rPr lang="cs-CZ" dirty="0"/>
                    <a:t>(vektorový součet)</a:t>
                  </a:r>
                  <a:endParaRPr lang="cs-CZ" b="1" dirty="0"/>
                </a:p>
                <a:p>
                  <a:endParaRPr lang="cs-CZ" sz="800" b="1" dirty="0"/>
                </a:p>
                <a:p>
                  <a14:m>
                    <m:oMath xmlns:m="http://schemas.openxmlformats.org/officeDocument/2006/math">
                      <m:r>
                        <a:rPr lang="cs-CZ" sz="1600" b="0" i="1" smtClean="0">
                          <a:latin typeface="Cambria Math" panose="02040503050406030204" pitchFamily="18" charset="0"/>
                        </a:rPr>
                        <m:t>𝐹</m:t>
                      </m:r>
                      <m:r>
                        <a:rPr lang="cs-CZ" sz="1600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sz="16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600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sz="1600" b="0" i="1" smtClean="0">
                              <a:latin typeface="Cambria Math" panose="02040503050406030204" pitchFamily="18" charset="0"/>
                            </a:rPr>
                            <m:t>𝐺</m:t>
                          </m:r>
                        </m:sub>
                      </m:sSub>
                      <m:r>
                        <a:rPr lang="cs-CZ" sz="1600" b="0" i="1" smtClean="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cs-CZ" sz="16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600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sz="1600" b="0" i="1" smtClean="0">
                              <a:latin typeface="Cambria Math" panose="02040503050406030204" pitchFamily="18" charset="0"/>
                            </a:rPr>
                            <m:t>𝑝</m:t>
                          </m:r>
                        </m:sub>
                      </m:sSub>
                      <m:r>
                        <a:rPr lang="cs-CZ" sz="16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sz="1600" b="0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cs-CZ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𝑔</m:t>
                      </m:r>
                      <m:r>
                        <a:rPr lang="cs-CZ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  <m:r>
                        <a:rPr lang="cs-CZ" sz="1600" b="0" i="1" smtClean="0">
                          <a:latin typeface="Cambria Math" panose="02040503050406030204" pitchFamily="18" charset="0"/>
                        </a:rPr>
                        <m:t>𝑘</m:t>
                      </m:r>
                      <m:r>
                        <a:rPr lang="cs-CZ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d>
                        <m:dPr>
                          <m:ctrlPr>
                            <a:rPr lang="cs-CZ" sz="16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r>
                            <a:rPr lang="cs-CZ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𝑙</m:t>
                          </m:r>
                          <m:r>
                            <a:rPr lang="cs-CZ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</m:t>
                          </m:r>
                          <m:r>
                            <a:rPr lang="cs-CZ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𝑦</m:t>
                          </m:r>
                        </m:e>
                      </m:d>
                      <m:r>
                        <a:rPr lang="cs-CZ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a14:m>
                  <a:r>
                    <a:rPr lang="cs-CZ" sz="1600" dirty="0">
                      <a:ea typeface="Cambria Math" panose="02040503050406030204" pitchFamily="18" charset="0"/>
                    </a:rPr>
                    <a:t> </a:t>
                  </a:r>
                  <a14:m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sz="16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m</m:t>
                      </m:r>
                      <m:r>
                        <a:rPr lang="cs-CZ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cs-CZ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𝑔</m:t>
                      </m:r>
                      <m:r>
                        <a:rPr lang="cs-CZ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  <m:r>
                        <a:rPr lang="cs-CZ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𝑘</m:t>
                      </m:r>
                      <m:r>
                        <a:rPr lang="cs-CZ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∙∆</m:t>
                      </m:r>
                      <m:r>
                        <a:rPr lang="cs-CZ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𝑙</m:t>
                      </m:r>
                      <m:r>
                        <a:rPr lang="cs-CZ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  <m:r>
                        <a:rPr lang="cs-CZ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𝑘</m:t>
                      </m:r>
                      <m:r>
                        <a:rPr lang="cs-CZ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cs-CZ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𝑦</m:t>
                      </m:r>
                    </m:oMath>
                  </a14:m>
                  <a:endParaRPr lang="cs-CZ" dirty="0"/>
                </a:p>
                <a:p>
                  <a:endParaRPr lang="cs-CZ" sz="800" dirty="0"/>
                </a:p>
                <a:p>
                  <a:pPr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cs-CZ" sz="2400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  <m:r>
                          <a:rPr lang="cs-CZ" sz="2400" b="0" i="1" smtClean="0">
                            <a:latin typeface="Cambria Math" panose="02040503050406030204" pitchFamily="18" charset="0"/>
                          </a:rPr>
                          <m:t>=−</m:t>
                        </m:r>
                        <m:r>
                          <a:rPr lang="cs-CZ" sz="2400" b="0" i="1" smtClean="0">
                            <a:latin typeface="Cambria Math" panose="02040503050406030204" pitchFamily="18" charset="0"/>
                          </a:rPr>
                          <m:t>𝑘</m:t>
                        </m:r>
                        <m:r>
                          <a:rPr lang="cs-CZ" sz="2400" b="0" i="1" smtClean="0">
                            <a:latin typeface="Cambria Math" panose="02040503050406030204" pitchFamily="18" charset="0"/>
                          </a:rPr>
                          <m:t> . </m:t>
                        </m:r>
                        <m:r>
                          <a:rPr lang="cs-CZ" sz="2400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</m:oMath>
                    </m:oMathPara>
                  </a14:m>
                  <a:endParaRPr lang="cs-CZ" sz="2400" dirty="0"/>
                </a:p>
              </p:txBody>
            </p:sp>
          </mc:Choice>
          <mc:Fallback xmlns="">
            <p:sp>
              <p:nvSpPr>
                <p:cNvPr id="14" name="TextovéPole 13">
                  <a:extLst>
                    <a:ext uri="{FF2B5EF4-FFF2-40B4-BE49-F238E27FC236}">
                      <a16:creationId xmlns:a16="http://schemas.microsoft.com/office/drawing/2014/main" id="{DAA94371-B685-8575-12AD-8A2736FE3659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29249" y="3633861"/>
                  <a:ext cx="5407006" cy="2404376"/>
                </a:xfrm>
                <a:prstGeom prst="rect">
                  <a:avLst/>
                </a:prstGeom>
                <a:blipFill>
                  <a:blip r:embed="rId4"/>
                  <a:stretch>
                    <a:fillRect l="-902" t="-1013" b="-1266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50" name="Pravá složená závorka 49">
              <a:extLst>
                <a:ext uri="{FF2B5EF4-FFF2-40B4-BE49-F238E27FC236}">
                  <a16:creationId xmlns:a16="http://schemas.microsoft.com/office/drawing/2014/main" id="{3589EEF6-321E-A2AE-319C-2141E69726AB}"/>
                </a:ext>
              </a:extLst>
            </p:cNvPr>
            <p:cNvSpPr/>
            <p:nvPr/>
          </p:nvSpPr>
          <p:spPr>
            <a:xfrm rot="16200000">
              <a:off x="4226986" y="4560357"/>
              <a:ext cx="218289" cy="1173251"/>
            </a:xfrm>
            <a:prstGeom prst="rightBrace">
              <a:avLst>
                <a:gd name="adj1" fmla="val 8333"/>
                <a:gd name="adj2" fmla="val 51356"/>
              </a:avLst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1" name="TextovéPole 50">
              <a:extLst>
                <a:ext uri="{FF2B5EF4-FFF2-40B4-BE49-F238E27FC236}">
                  <a16:creationId xmlns:a16="http://schemas.microsoft.com/office/drawing/2014/main" id="{11B00E33-0EAE-F2B3-9D65-ECCE46F99FAA}"/>
                </a:ext>
              </a:extLst>
            </p:cNvPr>
            <p:cNvSpPr txBox="1"/>
            <p:nvPr/>
          </p:nvSpPr>
          <p:spPr>
            <a:xfrm>
              <a:off x="4208868" y="4777650"/>
              <a:ext cx="25452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/>
                <a:t>0</a:t>
              </a:r>
            </a:p>
          </p:txBody>
        </p:sp>
      </p:grpSp>
      <p:grpSp>
        <p:nvGrpSpPr>
          <p:cNvPr id="19" name="Skupina 18">
            <a:extLst>
              <a:ext uri="{FF2B5EF4-FFF2-40B4-BE49-F238E27FC236}">
                <a16:creationId xmlns:a16="http://schemas.microsoft.com/office/drawing/2014/main" id="{9086B210-9085-1A68-9AC2-CAB10C53688B}"/>
              </a:ext>
            </a:extLst>
          </p:cNvPr>
          <p:cNvGrpSpPr/>
          <p:nvPr/>
        </p:nvGrpSpPr>
        <p:grpSpPr>
          <a:xfrm>
            <a:off x="5542058" y="636295"/>
            <a:ext cx="6573807" cy="3444846"/>
            <a:chOff x="1956020" y="1127154"/>
            <a:chExt cx="6573807" cy="3444846"/>
          </a:xfrm>
        </p:grpSpPr>
        <p:pic>
          <p:nvPicPr>
            <p:cNvPr id="20" name="Obrázek 19">
              <a:extLst>
                <a:ext uri="{FF2B5EF4-FFF2-40B4-BE49-F238E27FC236}">
                  <a16:creationId xmlns:a16="http://schemas.microsoft.com/office/drawing/2014/main" id="{3DC81C64-6600-76D2-2745-0F0492622C2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349" b="9442"/>
            <a:stretch>
              <a:fillRect/>
            </a:stretch>
          </p:blipFill>
          <p:spPr>
            <a:xfrm>
              <a:off x="1956020" y="1127154"/>
              <a:ext cx="6573807" cy="3357989"/>
            </a:xfrm>
            <a:prstGeom prst="rect">
              <a:avLst/>
            </a:prstGeom>
          </p:spPr>
        </p:pic>
        <p:cxnSp>
          <p:nvCxnSpPr>
            <p:cNvPr id="21" name="Přímá spojnice se šipkou 20">
              <a:extLst>
                <a:ext uri="{FF2B5EF4-FFF2-40B4-BE49-F238E27FC236}">
                  <a16:creationId xmlns:a16="http://schemas.microsoft.com/office/drawing/2014/main" id="{85BFE11B-3D8B-3AA1-58E7-4E35506FBC73}"/>
                </a:ext>
              </a:extLst>
            </p:cNvPr>
            <p:cNvCxnSpPr/>
            <p:nvPr/>
          </p:nvCxnSpPr>
          <p:spPr>
            <a:xfrm flipV="1">
              <a:off x="7037808" y="3830467"/>
              <a:ext cx="0" cy="234575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Přímá spojnice se šipkou 21">
              <a:extLst>
                <a:ext uri="{FF2B5EF4-FFF2-40B4-BE49-F238E27FC236}">
                  <a16:creationId xmlns:a16="http://schemas.microsoft.com/office/drawing/2014/main" id="{642539A7-C454-F1C5-9C76-95A7865E7B1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6967370" y="3343502"/>
              <a:ext cx="0" cy="721540"/>
            </a:xfrm>
            <a:prstGeom prst="straightConnector1">
              <a:avLst/>
            </a:prstGeom>
            <a:ln w="76200">
              <a:solidFill>
                <a:schemeClr val="accent6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Přímá spojnice se šipkou 22">
              <a:extLst>
                <a:ext uri="{FF2B5EF4-FFF2-40B4-BE49-F238E27FC236}">
                  <a16:creationId xmlns:a16="http://schemas.microsoft.com/office/drawing/2014/main" id="{55D93F96-7D13-B8B7-5AF4-59D367A1D27F}"/>
                </a:ext>
              </a:extLst>
            </p:cNvPr>
            <p:cNvCxnSpPr/>
            <p:nvPr/>
          </p:nvCxnSpPr>
          <p:spPr>
            <a:xfrm>
              <a:off x="6967370" y="4065042"/>
              <a:ext cx="0" cy="506958"/>
            </a:xfrm>
            <a:prstGeom prst="straightConnector1">
              <a:avLst/>
            </a:prstGeom>
            <a:ln w="76200">
              <a:solidFill>
                <a:srgbClr val="00B0F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Přímá spojnice se šipkou 23">
              <a:extLst>
                <a:ext uri="{FF2B5EF4-FFF2-40B4-BE49-F238E27FC236}">
                  <a16:creationId xmlns:a16="http://schemas.microsoft.com/office/drawing/2014/main" id="{EE685C54-394F-46CF-4710-B83B48F7F17B}"/>
                </a:ext>
              </a:extLst>
            </p:cNvPr>
            <p:cNvCxnSpPr/>
            <p:nvPr/>
          </p:nvCxnSpPr>
          <p:spPr>
            <a:xfrm>
              <a:off x="4896560" y="2965536"/>
              <a:ext cx="0" cy="506958"/>
            </a:xfrm>
            <a:prstGeom prst="straightConnector1">
              <a:avLst/>
            </a:prstGeom>
            <a:ln w="76200">
              <a:solidFill>
                <a:srgbClr val="00B0F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Přímá spojnice se šipkou 24">
              <a:extLst>
                <a:ext uri="{FF2B5EF4-FFF2-40B4-BE49-F238E27FC236}">
                  <a16:creationId xmlns:a16="http://schemas.microsoft.com/office/drawing/2014/main" id="{ECA467E4-2CAF-47BE-FFF8-730FBE7C1526}"/>
                </a:ext>
              </a:extLst>
            </p:cNvPr>
            <p:cNvCxnSpPr/>
            <p:nvPr/>
          </p:nvCxnSpPr>
          <p:spPr>
            <a:xfrm>
              <a:off x="3861155" y="3486011"/>
              <a:ext cx="0" cy="506958"/>
            </a:xfrm>
            <a:prstGeom prst="straightConnector1">
              <a:avLst/>
            </a:prstGeom>
            <a:ln w="76200">
              <a:solidFill>
                <a:srgbClr val="00B0F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Přímá spojnice se šipkou 25">
              <a:extLst>
                <a:ext uri="{FF2B5EF4-FFF2-40B4-BE49-F238E27FC236}">
                  <a16:creationId xmlns:a16="http://schemas.microsoft.com/office/drawing/2014/main" id="{90C5B110-45E1-AC01-2AF3-EF346E9A890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861155" y="2996658"/>
              <a:ext cx="0" cy="506683"/>
            </a:xfrm>
            <a:prstGeom prst="straightConnector1">
              <a:avLst/>
            </a:prstGeom>
            <a:ln w="76200">
              <a:solidFill>
                <a:schemeClr val="accent6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Přímá spojnice se šipkou 26">
              <a:extLst>
                <a:ext uri="{FF2B5EF4-FFF2-40B4-BE49-F238E27FC236}">
                  <a16:creationId xmlns:a16="http://schemas.microsoft.com/office/drawing/2014/main" id="{6A2E91E9-27AF-D857-5644-A06AA209C5BC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4903603" y="2716843"/>
              <a:ext cx="0" cy="234575"/>
            </a:xfrm>
            <a:prstGeom prst="straightConnector1">
              <a:avLst/>
            </a:prstGeom>
            <a:ln w="76200">
              <a:solidFill>
                <a:schemeClr val="accent6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Přímá spojnice se šipkou 27">
              <a:extLst>
                <a:ext uri="{FF2B5EF4-FFF2-40B4-BE49-F238E27FC236}">
                  <a16:creationId xmlns:a16="http://schemas.microsoft.com/office/drawing/2014/main" id="{1C52EAC3-2411-9772-1A6E-C3CBD5898EF8}"/>
                </a:ext>
              </a:extLst>
            </p:cNvPr>
            <p:cNvCxnSpPr>
              <a:cxnSpLocks/>
            </p:cNvCxnSpPr>
            <p:nvPr/>
          </p:nvCxnSpPr>
          <p:spPr>
            <a:xfrm>
              <a:off x="4952910" y="2959869"/>
              <a:ext cx="0" cy="234575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ovéPole 28">
                <a:extLst>
                  <a:ext uri="{FF2B5EF4-FFF2-40B4-BE49-F238E27FC236}">
                    <a16:creationId xmlns:a16="http://schemas.microsoft.com/office/drawing/2014/main" id="{B5BA0AF6-8A6F-BC16-3973-31D3BD06EB43}"/>
                  </a:ext>
                </a:extLst>
              </p:cNvPr>
              <p:cNvSpPr txBox="1"/>
              <p:nvPr/>
            </p:nvSpPr>
            <p:spPr>
              <a:xfrm>
                <a:off x="6096000" y="4092081"/>
                <a:ext cx="5780184" cy="47596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cs-CZ" sz="1200" dirty="0"/>
                  <a:t>Po vychýlení oscilátoru z rovnovážné polohy, vznikne složením sil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1200" i="1" smtClean="0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200" b="1" i="1" smtClean="0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sz="1200" b="1" i="1" smtClean="0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</a:rPr>
                          <m:t>𝑮</m:t>
                        </m:r>
                      </m:sub>
                    </m:sSub>
                  </m:oMath>
                </a14:m>
                <a:r>
                  <a:rPr lang="cs-CZ" sz="1200" dirty="0"/>
                  <a:t> 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1200" i="1" smtClean="0">
                            <a:solidFill>
                              <a:schemeClr val="accent6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200" b="1" i="1">
                            <a:solidFill>
                              <a:schemeClr val="accent6"/>
                            </a:solidFill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sz="1200" b="0" i="1" smtClean="0">
                            <a:solidFill>
                              <a:schemeClr val="accent6"/>
                            </a:solidFill>
                            <a:latin typeface="Cambria Math" panose="02040503050406030204" pitchFamily="18" charset="0"/>
                          </a:rPr>
                          <m:t>𝑝</m:t>
                        </m:r>
                      </m:sub>
                    </m:sSub>
                  </m:oMath>
                </a14:m>
                <a:r>
                  <a:rPr lang="cs-CZ" sz="1200" dirty="0">
                    <a:solidFill>
                      <a:schemeClr val="accent6"/>
                    </a:solidFill>
                  </a:rPr>
                  <a:t> </a:t>
                </a:r>
                <a:r>
                  <a:rPr lang="cs-CZ" sz="1200" dirty="0"/>
                  <a:t>výsledná síla </a:t>
                </a:r>
                <a14:m>
                  <m:oMath xmlns:m="http://schemas.openxmlformats.org/officeDocument/2006/math">
                    <m:r>
                      <a:rPr lang="cs-CZ" sz="1200" b="1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𝑭</m:t>
                    </m:r>
                  </m:oMath>
                </a14:m>
                <a:r>
                  <a:rPr lang="cs-CZ" sz="1200" b="1" dirty="0"/>
                  <a:t> , </a:t>
                </a:r>
                <a:r>
                  <a:rPr lang="cs-CZ" sz="1200" dirty="0"/>
                  <a:t>která směřuje do rovnovážné polohy kyvadla a způsobuje kmitavý pohyb oscilátoru.</a:t>
                </a:r>
              </a:p>
            </p:txBody>
          </p:sp>
        </mc:Choice>
        <mc:Fallback xmlns="">
          <p:sp>
            <p:nvSpPr>
              <p:cNvPr id="29" name="TextovéPole 28">
                <a:extLst>
                  <a:ext uri="{FF2B5EF4-FFF2-40B4-BE49-F238E27FC236}">
                    <a16:creationId xmlns:a16="http://schemas.microsoft.com/office/drawing/2014/main" id="{B5BA0AF6-8A6F-BC16-3973-31D3BD06EB4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96000" y="4092081"/>
                <a:ext cx="5780184" cy="475964"/>
              </a:xfrm>
              <a:prstGeom prst="rect">
                <a:avLst/>
              </a:prstGeom>
              <a:blipFill>
                <a:blip r:embed="rId6"/>
                <a:stretch>
                  <a:fillRect b="-1025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A7D19064-CDA5-294A-2C25-5E36AD0E7381}"/>
                  </a:ext>
                </a:extLst>
              </p:cNvPr>
              <p:cNvSpPr txBox="1"/>
              <p:nvPr/>
            </p:nvSpPr>
            <p:spPr>
              <a:xfrm>
                <a:off x="6193798" y="4676907"/>
                <a:ext cx="5584588" cy="2031325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Harmonické kmitání mechanického oscilátoru je způsobeno silou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𝐹</m:t>
                    </m:r>
                  </m:oMath>
                </a14:m>
                <a:r>
                  <a:rPr lang="cs-CZ" dirty="0"/>
                  <a:t>, jejíž velikost je přímo úměrná okamžité výchylce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𝑦</m:t>
                    </m:r>
                  </m:oMath>
                </a14:m>
                <a:r>
                  <a:rPr lang="cs-CZ" dirty="0"/>
                  <a:t> a má v každém okamžiku směr do rovnovážné polohy: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𝐹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=−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𝑘𝑦</m:t>
                      </m:r>
                    </m:oMath>
                  </m:oMathPara>
                </a14:m>
                <a:endParaRPr lang="cs-CZ" dirty="0"/>
              </a:p>
              <a:p>
                <a:r>
                  <a:rPr lang="cs-CZ" dirty="0"/>
                  <a:t>Konstantou úměrnosti je tuhost pružiny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𝑘</m:t>
                    </m:r>
                  </m:oMath>
                </a14:m>
                <a:r>
                  <a:rPr lang="cs-CZ" dirty="0"/>
                  <a:t>, která je charakteristickou vlastností pružiny oscilátoru.</a:t>
                </a:r>
              </a:p>
            </p:txBody>
          </p:sp>
        </mc:Choice>
        <mc:Fallback xmlns="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A7D19064-CDA5-294A-2C25-5E36AD0E738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93798" y="4676907"/>
                <a:ext cx="5584588" cy="2031325"/>
              </a:xfrm>
              <a:prstGeom prst="rect">
                <a:avLst/>
              </a:prstGeom>
              <a:blipFill>
                <a:blip r:embed="rId7"/>
                <a:stretch>
                  <a:fillRect l="-762" t="-1190" b="-3274"/>
                </a:stretch>
              </a:blipFill>
              <a:ln w="1905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Ovál 5">
            <a:hlinkClick r:id="rId8" action="ppaction://hlinksldjump"/>
            <a:extLst>
              <a:ext uri="{FF2B5EF4-FFF2-40B4-BE49-F238E27FC236}">
                <a16:creationId xmlns:a16="http://schemas.microsoft.com/office/drawing/2014/main" id="{BCE3061F-18CF-983E-693C-865ED05B68BD}"/>
              </a:ext>
            </a:extLst>
          </p:cNvPr>
          <p:cNvSpPr/>
          <p:nvPr/>
        </p:nvSpPr>
        <p:spPr>
          <a:xfrm>
            <a:off x="429249" y="6076660"/>
            <a:ext cx="540000" cy="540000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8352647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63E5C818-B1FC-CF19-B72E-ED924C572B37}"/>
              </a:ext>
            </a:extLst>
          </p:cNvPr>
          <p:cNvSpPr txBox="1"/>
          <p:nvPr/>
        </p:nvSpPr>
        <p:spPr>
          <a:xfrm>
            <a:off x="407368" y="277086"/>
            <a:ext cx="24869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hlinkClick r:id="rId2"/>
              </a:rPr>
              <a:t>Matematické kyvadlo</a:t>
            </a:r>
            <a:endParaRPr lang="cs-CZ" b="1" dirty="0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4B3F25DE-78C6-1718-E8A6-35F28E103B3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6967" t="66174" r="10575" b="6870"/>
          <a:stretch/>
        </p:blipFill>
        <p:spPr>
          <a:xfrm>
            <a:off x="543433" y="827420"/>
            <a:ext cx="3344755" cy="2986389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C5150BBC-E267-2722-CE6A-5ECFECB7CD29}"/>
                  </a:ext>
                </a:extLst>
              </p:cNvPr>
              <p:cNvSpPr txBox="1"/>
              <p:nvPr/>
            </p:nvSpPr>
            <p:spPr>
              <a:xfrm>
                <a:off x="4309608" y="773996"/>
                <a:ext cx="7170644" cy="255454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Kulička zavěšená na nehmotném vlákně je modelem </a:t>
                </a:r>
                <a:r>
                  <a:rPr lang="cs-CZ" b="1" dirty="0"/>
                  <a:t>mechanického oscilátoru</a:t>
                </a:r>
                <a:r>
                  <a:rPr lang="cs-CZ" dirty="0"/>
                  <a:t>, kterému říkáme </a:t>
                </a:r>
                <a:r>
                  <a:rPr lang="cs-CZ" b="1" dirty="0"/>
                  <a:t>matematické kyvadlo</a:t>
                </a:r>
                <a:r>
                  <a:rPr lang="cs-CZ" dirty="0"/>
                  <a:t>.</a:t>
                </a:r>
              </a:p>
              <a:p>
                <a:endParaRPr lang="cs-CZ" sz="800" dirty="0"/>
              </a:p>
              <a:p>
                <a:r>
                  <a:rPr lang="cs-CZ" dirty="0"/>
                  <a:t>Příčinou kmitání kyvadla je tíhová síla, která působí na kuličku kyvadla. Volně zavěšené kyvadlo je v </a:t>
                </a:r>
                <a:r>
                  <a:rPr lang="cs-CZ" b="1" dirty="0"/>
                  <a:t>rovnovážné poloze</a:t>
                </a:r>
                <a:r>
                  <a:rPr lang="cs-CZ" dirty="0"/>
                  <a:t> ( obr. a). V rovnovážné poloze je tíhová síla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𝑮</m:t>
                        </m:r>
                      </m:sub>
                    </m:sSub>
                  </m:oMath>
                </a14:m>
                <a:r>
                  <a:rPr lang="cs-CZ" dirty="0"/>
                  <a:t> v rovnováze s tahovou silou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sub>
                    </m:sSub>
                  </m:oMath>
                </a14:m>
                <a:r>
                  <a:rPr lang="cs-CZ" dirty="0"/>
                  <a:t> závěsu.</a:t>
                </a:r>
              </a:p>
              <a:p>
                <a:endParaRPr lang="cs-CZ" sz="800" dirty="0"/>
              </a:p>
              <a:p>
                <a:r>
                  <a:rPr lang="cs-CZ" dirty="0"/>
                  <a:t>Po vychýlení kyvadla z rovnovážné polohy, vznikne složením sil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𝑮</m:t>
                        </m:r>
                      </m:sub>
                    </m:sSub>
                  </m:oMath>
                </a14:m>
                <a:r>
                  <a:rPr lang="cs-CZ" dirty="0"/>
                  <a:t> 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𝑡</m:t>
                        </m:r>
                      </m:sub>
                    </m:sSub>
                  </m:oMath>
                </a14:m>
                <a:r>
                  <a:rPr lang="cs-CZ" dirty="0"/>
                  <a:t> výsledná síla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 panose="02040503050406030204" pitchFamily="18" charset="0"/>
                      </a:rPr>
                      <m:t>𝑭</m:t>
                    </m:r>
                  </m:oMath>
                </a14:m>
                <a:r>
                  <a:rPr lang="cs-CZ" b="1" dirty="0"/>
                  <a:t> , </a:t>
                </a:r>
                <a:r>
                  <a:rPr lang="cs-CZ" dirty="0"/>
                  <a:t>která směřuje do rovnovážné polohy kyvadla a způsobuje kmitavý pohyb kyvadla.</a:t>
                </a:r>
              </a:p>
            </p:txBody>
          </p:sp>
        </mc:Choice>
        <mc:Fallback xmlns="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C5150BBC-E267-2722-CE6A-5ECFECB7CD2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09608" y="773996"/>
                <a:ext cx="7170644" cy="2554545"/>
              </a:xfrm>
              <a:prstGeom prst="rect">
                <a:avLst/>
              </a:prstGeom>
              <a:blipFill>
                <a:blip r:embed="rId5"/>
                <a:stretch>
                  <a:fillRect l="-765" t="-1432" b="-286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Obrázek 2">
            <a:extLst>
              <a:ext uri="{FF2B5EF4-FFF2-40B4-BE49-F238E27FC236}">
                <a16:creationId xmlns:a16="http://schemas.microsoft.com/office/drawing/2014/main" id="{4D05A314-DC45-D31E-D5B5-A616AF46BDA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223" t="18017" r="15280" b="57463"/>
          <a:stretch/>
        </p:blipFill>
        <p:spPr>
          <a:xfrm>
            <a:off x="407368" y="4175813"/>
            <a:ext cx="4592561" cy="2031325"/>
          </a:xfrm>
          <a:prstGeom prst="rect">
            <a:avLst/>
          </a:prstGeom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BD02573A-418B-6FC9-A620-9B98519447DC}"/>
              </a:ext>
            </a:extLst>
          </p:cNvPr>
          <p:cNvSpPr txBox="1"/>
          <p:nvPr/>
        </p:nvSpPr>
        <p:spPr>
          <a:xfrm>
            <a:off x="5174217" y="4175813"/>
            <a:ext cx="637759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arenR"/>
            </a:pPr>
            <a:r>
              <a:rPr lang="cs-CZ" dirty="0"/>
              <a:t>Rovnovážná poloha kyvadla. Největší rychlost.</a:t>
            </a:r>
          </a:p>
          <a:p>
            <a:pPr marL="342900" indent="-342900">
              <a:buAutoNum type="arabicParenR"/>
            </a:pPr>
            <a:r>
              <a:rPr lang="cs-CZ" dirty="0"/>
              <a:t>Největší výchylka ze které se kyvadlo vrací do rovnovážné polohy. Nulová rychlost.</a:t>
            </a:r>
          </a:p>
          <a:p>
            <a:pPr marL="342900" indent="-342900">
              <a:buAutoNum type="arabicParenR"/>
            </a:pPr>
            <a:r>
              <a:rPr lang="cs-CZ" dirty="0"/>
              <a:t>Rovnovážná poloha. Největší rychlost.</a:t>
            </a:r>
          </a:p>
          <a:p>
            <a:pPr marL="342900" indent="-342900">
              <a:buAutoNum type="arabicParenR"/>
            </a:pPr>
            <a:r>
              <a:rPr lang="cs-CZ" dirty="0"/>
              <a:t>Největší výchylka. Nulová rychlost.</a:t>
            </a:r>
          </a:p>
          <a:p>
            <a:pPr marL="342900" indent="-342900">
              <a:buAutoNum type="arabicParenR"/>
            </a:pPr>
            <a:endParaRPr lang="cs-CZ" dirty="0"/>
          </a:p>
          <a:p>
            <a:r>
              <a:rPr lang="cs-CZ" dirty="0"/>
              <a:t>Kyvadlo, které prošlo všemi polohami vykonalo </a:t>
            </a:r>
            <a:r>
              <a:rPr lang="cs-CZ" b="1" dirty="0"/>
              <a:t>jeden kmit</a:t>
            </a:r>
            <a:r>
              <a:rPr lang="cs-CZ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43811260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B6AA18FC-0E15-CC92-4763-238275507290}"/>
              </a:ext>
            </a:extLst>
          </p:cNvPr>
          <p:cNvSpPr txBox="1"/>
          <p:nvPr/>
        </p:nvSpPr>
        <p:spPr>
          <a:xfrm>
            <a:off x="407368" y="277086"/>
            <a:ext cx="24869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Matematické kyvadlo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C7A277CB-EA23-0BD8-9180-0710F72A18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367" y="962669"/>
            <a:ext cx="3040279" cy="421363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696C4B86-35E5-3D54-5D31-47A059FE9B0C}"/>
                  </a:ext>
                </a:extLst>
              </p:cNvPr>
              <p:cNvSpPr txBox="1"/>
              <p:nvPr/>
            </p:nvSpPr>
            <p:spPr>
              <a:xfrm>
                <a:off x="4182385" y="528652"/>
                <a:ext cx="7602247" cy="181985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Kmitání vyvolává pohybová složka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𝐹</m:t>
                    </m:r>
                  </m:oMath>
                </a14:m>
                <a:r>
                  <a:rPr lang="cs-CZ" dirty="0"/>
                  <a:t> tíhové síly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𝑔</m:t>
                        </m:r>
                      </m:sub>
                    </m:sSub>
                  </m:oMath>
                </a14:m>
                <a:r>
                  <a:rPr lang="cs-CZ" dirty="0"/>
                  <a:t> - viz obrázek.</a:t>
                </a:r>
              </a:p>
              <a:p>
                <a:endParaRPr lang="cs-CZ" dirty="0"/>
              </a:p>
              <a:p>
                <a:r>
                  <a:rPr lang="cs-CZ" dirty="0"/>
                  <a:t>Pro výchylky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𝛼</m:t>
                    </m:r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&lt;</m:t>
                    </m:r>
                    <m:sSup>
                      <m:sSupPr>
                        <m:ctrlPr>
                          <a:rPr lang="cs-CZ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5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</m:t>
                        </m:r>
                      </m:sup>
                    </m:sSup>
                  </m:oMath>
                </a14:m>
                <a:r>
                  <a:rPr lang="cs-CZ" dirty="0"/>
                  <a:t> s dostatečnou přesností platí:</a:t>
                </a:r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 i="0" smtClean="0">
                              <a:latin typeface="Cambria Math" panose="02040503050406030204" pitchFamily="18" charset="0"/>
                            </a:rPr>
                            <m:t>sin</m:t>
                          </m:r>
                        </m:fName>
                        <m:e>
                          <m:r>
                            <a:rPr lang="cs-CZ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𝛼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=</m:t>
                          </m:r>
                          <m:f>
                            <m:f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𝐹</m:t>
                              </m:r>
                            </m:num>
                            <m:den>
                              <m:sSub>
                                <m:sSubPr>
                                  <m:ctrlP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𝐹</m:t>
                                  </m:r>
                                </m:e>
                                <m:sub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𝑔</m:t>
                                  </m:r>
                                </m:sub>
                              </m:sSub>
                            </m:den>
                          </m:f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=</m:t>
                          </m:r>
                          <m:f>
                            <m:f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𝑦</m:t>
                              </m:r>
                            </m:num>
                            <m:den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𝑙</m:t>
                              </m:r>
                            </m:den>
                          </m:f>
                        </m:e>
                      </m:func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696C4B86-35E5-3D54-5D31-47A059FE9B0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82385" y="528652"/>
                <a:ext cx="7602247" cy="1819857"/>
              </a:xfrm>
              <a:prstGeom prst="rect">
                <a:avLst/>
              </a:prstGeom>
              <a:blipFill>
                <a:blip r:embed="rId4"/>
                <a:stretch>
                  <a:fillRect l="-642" t="-167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39E760F1-3088-50D7-8160-51527271AC30}"/>
                  </a:ext>
                </a:extLst>
              </p:cNvPr>
              <p:cNvSpPr txBox="1"/>
              <p:nvPr/>
            </p:nvSpPr>
            <p:spPr>
              <a:xfrm>
                <a:off x="4285753" y="2362324"/>
                <a:ext cx="7211833" cy="28139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Z této rovnice je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𝐹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𝑔</m:t>
                              </m:r>
                            </m:sub>
                          </m:s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𝑦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𝑙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𝑔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𝑦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𝑙</m:t>
                          </m:r>
                        </m:den>
                      </m:f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dirty="0"/>
                  <a:t>směr síly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𝐹</m:t>
                    </m:r>
                  </m:oMath>
                </a14:m>
                <a:r>
                  <a:rPr lang="cs-CZ" dirty="0"/>
                  <a:t> je opačný než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𝑦</m:t>
                    </m:r>
                  </m:oMath>
                </a14:m>
                <a:r>
                  <a:rPr lang="cs-CZ" dirty="0"/>
                  <a:t>.</a:t>
                </a:r>
              </a:p>
              <a:p>
                <a:endParaRPr lang="cs-CZ" dirty="0"/>
              </a:p>
              <a:p>
                <a:r>
                  <a:rPr lang="cs-CZ" dirty="0"/>
                  <a:t>Porovnáním s pohybovou rovnicí 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 panose="02040503050406030204" pitchFamily="18" charset="0"/>
                      </a:rPr>
                      <m:t>𝐹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=−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𝑚</m:t>
                    </m:r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sSup>
                      <m:sSupPr>
                        <m:ctrlP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𝜔</m:t>
                        </m:r>
                      </m:e>
                      <m:sup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𝑦</m:t>
                    </m:r>
                  </m:oMath>
                </a14:m>
                <a:r>
                  <a:rPr lang="cs-CZ" dirty="0"/>
                  <a:t> dostaneme vztahy pro úhlovou frekvenci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𝜔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cs-CZ" dirty="0"/>
                  <a:t>, periodu kmitání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cs-CZ" dirty="0"/>
                  <a:t> a frekvenci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cs-CZ" dirty="0"/>
                  <a:t>:</a:t>
                </a:r>
              </a:p>
              <a:p>
                <a:endParaRPr lang="cs-CZ" sz="800" dirty="0"/>
              </a:p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𝜔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𝑔</m:t>
                            </m:r>
                          </m:num>
                          <m:den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𝑙</m:t>
                            </m:r>
                          </m:den>
                        </m:f>
                      </m:e>
                    </m:rad>
                  </m:oMath>
                </a14:m>
                <a:r>
                  <a:rPr lang="cs-CZ" dirty="0"/>
                  <a:t>,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=2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𝜋</m:t>
                    </m:r>
                    <m:rad>
                      <m:radPr>
                        <m:degHide m:val="on"/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𝑙</m:t>
                            </m:r>
                          </m:num>
                          <m:den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𝑔</m:t>
                            </m:r>
                          </m:den>
                        </m:f>
                      </m:e>
                    </m:rad>
                  </m:oMath>
                </a14:m>
                <a:r>
                  <a:rPr lang="cs-CZ" dirty="0"/>
                  <a:t> ,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</m:den>
                    </m:f>
                    <m:rad>
                      <m:radPr>
                        <m:degHide m:val="on"/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𝑔</m:t>
                            </m:r>
                          </m:num>
                          <m:den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𝑙</m:t>
                            </m:r>
                          </m:den>
                        </m:f>
                      </m:e>
                    </m:rad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39E760F1-3088-50D7-8160-51527271AC3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85753" y="2362324"/>
                <a:ext cx="7211833" cy="2813975"/>
              </a:xfrm>
              <a:prstGeom prst="rect">
                <a:avLst/>
              </a:prstGeom>
              <a:blipFill>
                <a:blip r:embed="rId5"/>
                <a:stretch>
                  <a:fillRect l="-676" t="-130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E05A3CDA-B4AE-9AD3-012D-0A4815C1C667}"/>
                  </a:ext>
                </a:extLst>
              </p:cNvPr>
              <p:cNvSpPr txBox="1"/>
              <p:nvPr/>
            </p:nvSpPr>
            <p:spPr>
              <a:xfrm>
                <a:off x="588397" y="5709037"/>
                <a:ext cx="6162261" cy="9330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Poznámka:</a:t>
                </a:r>
              </a:p>
              <a:p>
                <a:r>
                  <a:rPr lang="cs-CZ" b="1" dirty="0"/>
                  <a:t>Kyv</a:t>
                </a:r>
                <a:r>
                  <a:rPr lang="cs-CZ" dirty="0"/>
                  <a:t> je polovina kmitu a pro dobu kyvu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´</m:t>
                        </m:r>
                      </m:sup>
                    </m:sSubSup>
                  </m:oMath>
                </a14:m>
                <a:r>
                  <a:rPr lang="cs-CZ" dirty="0"/>
                  <a:t> platí  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´</m:t>
                        </m:r>
                      </m:sup>
                    </m:sSubSup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𝑇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𝜋</m:t>
                    </m:r>
                    <m:rad>
                      <m:radPr>
                        <m:degHide m:val="on"/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𝑙</m:t>
                            </m:r>
                          </m:num>
                          <m:den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𝑔</m:t>
                            </m:r>
                          </m:den>
                        </m:f>
                      </m:e>
                    </m:rad>
                  </m:oMath>
                </a14:m>
                <a:r>
                  <a:rPr lang="cs-CZ" dirty="0"/>
                  <a:t> </a:t>
                </a:r>
                <a:endParaRPr lang="cs-CZ" b="1" dirty="0"/>
              </a:p>
            </p:txBody>
          </p:sp>
        </mc:Choice>
        <mc:Fallback xmlns="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E05A3CDA-B4AE-9AD3-012D-0A4815C1C66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8397" y="5709037"/>
                <a:ext cx="6162261" cy="933012"/>
              </a:xfrm>
              <a:prstGeom prst="rect">
                <a:avLst/>
              </a:prstGeom>
              <a:blipFill>
                <a:blip r:embed="rId6"/>
                <a:stretch>
                  <a:fillRect l="-891" t="-392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8" name="Přímá spojnice 7">
            <a:extLst>
              <a:ext uri="{FF2B5EF4-FFF2-40B4-BE49-F238E27FC236}">
                <a16:creationId xmlns:a16="http://schemas.microsoft.com/office/drawing/2014/main" id="{72E63365-6D08-F91F-1F4F-36A12726DFC2}"/>
              </a:ext>
            </a:extLst>
          </p:cNvPr>
          <p:cNvCxnSpPr/>
          <p:nvPr/>
        </p:nvCxnSpPr>
        <p:spPr>
          <a:xfrm flipV="1">
            <a:off x="407367" y="5629523"/>
            <a:ext cx="11320807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6502892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775A8114-E6BB-C038-E901-6A5004558552}"/>
              </a:ext>
            </a:extLst>
          </p:cNvPr>
          <p:cNvSpPr txBox="1"/>
          <p:nvPr/>
        </p:nvSpPr>
        <p:spPr>
          <a:xfrm>
            <a:off x="286247" y="397565"/>
            <a:ext cx="16538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Otázky a úlohy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BE42AAAB-24C4-85E2-120B-A86442ED01C0}"/>
              </a:ext>
            </a:extLst>
          </p:cNvPr>
          <p:cNvSpPr txBox="1"/>
          <p:nvPr/>
        </p:nvSpPr>
        <p:spPr>
          <a:xfrm>
            <a:off x="286247" y="1033670"/>
            <a:ext cx="114021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1)  Lidské srdce vykoná 75 tepů za minutu. Určete periodu a frekvenci srdeční činnosti</a:t>
            </a:r>
          </a:p>
          <a:p>
            <a:pPr algn="r"/>
            <a:r>
              <a:rPr lang="cs-CZ" dirty="0"/>
              <a:t>(0,8 s, 1,25 Hz)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99D005F3-F8D7-CABD-8FA5-EA594B8A7200}"/>
              </a:ext>
            </a:extLst>
          </p:cNvPr>
          <p:cNvSpPr txBox="1"/>
          <p:nvPr/>
        </p:nvSpPr>
        <p:spPr>
          <a:xfrm>
            <a:off x="286247" y="2345635"/>
            <a:ext cx="1140217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arenR" startAt="2"/>
            </a:pPr>
            <a:r>
              <a:rPr lang="cs-CZ" dirty="0"/>
              <a:t>Časové znamení v rozhlase je tvořeno čtyřmi zvukovými signály o frekvenci 1000 Hz, z nichž první tři trvají  po 100 </a:t>
            </a:r>
            <a:r>
              <a:rPr lang="cs-CZ" dirty="0" err="1"/>
              <a:t>ms</a:t>
            </a:r>
            <a:r>
              <a:rPr lang="cs-CZ" dirty="0"/>
              <a:t> a čtvrtý trvá 500 </a:t>
            </a:r>
            <a:r>
              <a:rPr lang="cs-CZ" dirty="0" err="1"/>
              <a:t>ms</a:t>
            </a:r>
            <a:r>
              <a:rPr lang="cs-CZ" dirty="0"/>
              <a:t>. Kolik kmitů při každém signálu proběhne?</a:t>
            </a:r>
          </a:p>
          <a:p>
            <a:pPr algn="r"/>
            <a:r>
              <a:rPr lang="cs-CZ" dirty="0"/>
              <a:t>(100, 500)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553DABC1-3B0B-2549-815A-C6F2F6463B60}"/>
              </a:ext>
            </a:extLst>
          </p:cNvPr>
          <p:cNvSpPr txBox="1"/>
          <p:nvPr/>
        </p:nvSpPr>
        <p:spPr>
          <a:xfrm>
            <a:off x="286247" y="3934599"/>
            <a:ext cx="112988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arenR" startAt="3"/>
            </a:pPr>
            <a:r>
              <a:rPr lang="cs-CZ" dirty="0"/>
              <a:t>V hudbě se jako základ hudební stupnice používá tón a (tzv. komorní a) o frekvenci 440 Hz. Určete periodu tohoto kmitání.</a:t>
            </a:r>
          </a:p>
          <a:p>
            <a:pPr algn="r"/>
            <a:r>
              <a:rPr lang="cs-CZ" dirty="0"/>
              <a:t>(2,3 </a:t>
            </a:r>
            <a:r>
              <a:rPr lang="cs-CZ" dirty="0" err="1"/>
              <a:t>ms</a:t>
            </a:r>
            <a:r>
              <a:rPr lang="cs-CZ" dirty="0"/>
              <a:t>)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8A5200CF-0322-5C9A-C5A1-99A925F9BCFD}"/>
              </a:ext>
            </a:extLst>
          </p:cNvPr>
          <p:cNvSpPr txBox="1"/>
          <p:nvPr/>
        </p:nvSpPr>
        <p:spPr>
          <a:xfrm>
            <a:off x="286247" y="5523563"/>
            <a:ext cx="115293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arenR" startAt="4"/>
            </a:pPr>
            <a:r>
              <a:rPr lang="cs-CZ" dirty="0"/>
              <a:t>Za 24 s vykonalo první kyvadlo 12 kmitů a druhé 16 kmitů. Určete periody a frekvence obou kyvadel.</a:t>
            </a:r>
          </a:p>
          <a:p>
            <a:pPr algn="r"/>
            <a:r>
              <a:rPr lang="cs-CZ" dirty="0"/>
              <a:t>12 s, 0,5 Hz, 1,5 s, 0,67 Hz</a:t>
            </a:r>
          </a:p>
        </p:txBody>
      </p:sp>
    </p:spTree>
    <p:extLst>
      <p:ext uri="{BB962C8B-B14F-4D97-AF65-F5344CB8AC3E}">
        <p14:creationId xmlns:p14="http://schemas.microsoft.com/office/powerpoint/2010/main" val="300854302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42C2AA-160A-E8BE-D469-A116DC3CB6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6A47B1F7-7F0F-CEC3-B529-695E011F86FC}"/>
              </a:ext>
            </a:extLst>
          </p:cNvPr>
          <p:cNvSpPr txBox="1"/>
          <p:nvPr/>
        </p:nvSpPr>
        <p:spPr>
          <a:xfrm>
            <a:off x="333955" y="437322"/>
            <a:ext cx="41426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Energie kmitání mechanického oscilátoru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5441D79C-A713-0121-1444-398FDF90D0D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468" y="1597114"/>
            <a:ext cx="5873729" cy="3709975"/>
          </a:xfrm>
          <a:prstGeom prst="rect">
            <a:avLst/>
          </a:prstGeom>
        </p:spPr>
      </p:pic>
      <p:sp>
        <p:nvSpPr>
          <p:cNvPr id="4" name="TextovéPole 3">
            <a:extLst>
              <a:ext uri="{FF2B5EF4-FFF2-40B4-BE49-F238E27FC236}">
                <a16:creationId xmlns:a16="http://schemas.microsoft.com/office/drawing/2014/main" id="{FB6C4129-84B7-C2BC-FEF2-20FB63787B42}"/>
              </a:ext>
            </a:extLst>
          </p:cNvPr>
          <p:cNvSpPr txBox="1"/>
          <p:nvPr/>
        </p:nvSpPr>
        <p:spPr>
          <a:xfrm>
            <a:off x="6512118" y="890544"/>
            <a:ext cx="5345927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Kmitání oscilátoru je provázeno přeměnami jeho energie.</a:t>
            </a:r>
          </a:p>
          <a:p>
            <a:r>
              <a:rPr lang="cs-CZ" dirty="0"/>
              <a:t>Jestliže v počátečním okamžiku oscilátor vychýlíme z rovnovážné polohy, dodáme mu tak </a:t>
            </a:r>
            <a:r>
              <a:rPr lang="cs-CZ" b="1" dirty="0"/>
              <a:t>potenciální energii pružnosti</a:t>
            </a:r>
            <a:r>
              <a:rPr lang="cs-CZ" dirty="0"/>
              <a:t>. V rovnovážné poloze má oscilátor největší rychlost, tedy největší kinetickou energii a potenciální energie oscilátoru je v rovnovážné poloze nulová.</a:t>
            </a:r>
          </a:p>
          <a:p>
            <a:r>
              <a:rPr lang="cs-CZ" dirty="0"/>
              <a:t>Při kmitání se tak periodicky mění potenciální energie oscilátoru v energii kinetickou a naopak. </a:t>
            </a:r>
            <a:r>
              <a:rPr lang="cs-CZ" b="1" dirty="0"/>
              <a:t>Celková energie oscilátoru však zůstává konstantní.</a:t>
            </a:r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0EC42182-3BDE-BB85-786F-424379B72D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97" r="8312" b="83776"/>
          <a:stretch/>
        </p:blipFill>
        <p:spPr>
          <a:xfrm>
            <a:off x="6583680" y="5307089"/>
            <a:ext cx="5361683" cy="1395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451532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D232970F-CB72-CEC2-B33A-6C2BD81F9394}"/>
              </a:ext>
            </a:extLst>
          </p:cNvPr>
          <p:cNvSpPr txBox="1"/>
          <p:nvPr/>
        </p:nvSpPr>
        <p:spPr>
          <a:xfrm>
            <a:off x="4874150" y="750825"/>
            <a:ext cx="6812280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400" dirty="0"/>
              <a:t>Pro periodické děje je charakteristické, že se při harmonickém kmitání také periodicky mění energie oscilátoru. Snadno si představíme, že v okamžiku, kdy oscilátor prochází rovnovážnou polohou, má největší rychlost, a tedy také největší kinetickou energii. Naopak v největší vzdálenosti od rovnovážné polohy, kdy je rychlost tělesa nulová, dosahuje největší hodnoty potenciální energie. U tělesa zavěšeného na pružině je to potenciální energie pružnosti a u kyvadla je to potenciální energie polohy.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92E3F394-C7D0-E376-27D3-3240C3A11A68}"/>
                  </a:ext>
                </a:extLst>
              </p:cNvPr>
              <p:cNvSpPr txBox="1"/>
              <p:nvPr/>
            </p:nvSpPr>
            <p:spPr>
              <a:xfrm>
                <a:off x="4903200" y="2140494"/>
                <a:ext cx="6812280" cy="277204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cs-CZ" sz="1400" dirty="0"/>
                  <a:t>Pro potenciální energii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1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400" b="0" i="1" smtClean="0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cs-CZ" sz="1400" b="0" i="1" smtClean="0">
                            <a:latin typeface="Cambria Math" panose="02040503050406030204" pitchFamily="18" charset="0"/>
                          </a:rPr>
                          <m:t>𝑝𝑟</m:t>
                        </m:r>
                      </m:sub>
                    </m:sSub>
                  </m:oMath>
                </a14:m>
                <a:r>
                  <a:rPr lang="cs-CZ" sz="1400" dirty="0"/>
                  <a:t>pružnosti deformované pružiny platí vztah</a:t>
                </a:r>
              </a:p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cs-CZ" sz="1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400" b="0" i="1" smtClean="0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cs-CZ" sz="1400" b="0" i="1" smtClean="0">
                            <a:latin typeface="Cambria Math" panose="02040503050406030204" pitchFamily="18" charset="0"/>
                          </a:rPr>
                          <m:t>𝑝𝑟</m:t>
                        </m:r>
                      </m:sub>
                    </m:sSub>
                    <m:r>
                      <a:rPr lang="cs-CZ" sz="14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sz="1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sz="14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cs-CZ" sz="1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cs-CZ" sz="1400" b="0" i="1" smtClean="0">
                        <a:latin typeface="Cambria Math" panose="02040503050406030204" pitchFamily="18" charset="0"/>
                      </a:rPr>
                      <m:t>𝑘</m:t>
                    </m:r>
                    <m:sSup>
                      <m:sSupPr>
                        <m:ctrlPr>
                          <a:rPr lang="cs-CZ" sz="14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sz="1400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  <m:sup>
                        <m:r>
                          <a:rPr lang="cs-CZ" sz="1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cs-CZ" sz="1400" dirty="0"/>
                  <a:t>, </a:t>
                </a:r>
              </a:p>
              <a:p>
                <a:pPr algn="ctr"/>
                <a:endParaRPr lang="cs-CZ" sz="800" dirty="0"/>
              </a:p>
              <a:p>
                <a:r>
                  <a:rPr lang="cs-CZ" sz="1400" dirty="0"/>
                  <a:t>Velikost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1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400" i="1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cs-CZ" sz="1400" i="1">
                            <a:latin typeface="Cambria Math" panose="02040503050406030204" pitchFamily="18" charset="0"/>
                          </a:rPr>
                          <m:t>𝑝𝑟</m:t>
                        </m:r>
                      </m:sub>
                    </m:sSub>
                  </m:oMath>
                </a14:m>
                <a:r>
                  <a:rPr lang="cs-CZ" sz="1400" dirty="0"/>
                  <a:t> je dána plochou pod polopřímkou vyjadřující závislost síly </a:t>
                </a:r>
                <a14:m>
                  <m:oMath xmlns:m="http://schemas.openxmlformats.org/officeDocument/2006/math">
                    <m:r>
                      <a:rPr lang="cs-CZ" sz="1400" i="1" dirty="0" smtClean="0">
                        <a:latin typeface="Cambria Math" panose="02040503050406030204" pitchFamily="18" charset="0"/>
                      </a:rPr>
                      <m:t>𝐹</m:t>
                    </m:r>
                  </m:oMath>
                </a14:m>
                <a:r>
                  <a:rPr lang="cs-CZ" sz="1400" dirty="0"/>
                  <a:t> na okamžité výchylce </a:t>
                </a:r>
                <a14:m>
                  <m:oMath xmlns:m="http://schemas.openxmlformats.org/officeDocument/2006/math">
                    <m:r>
                      <a:rPr lang="cs-CZ" sz="1400" i="1" dirty="0" smtClean="0">
                        <a:latin typeface="Cambria Math" panose="02040503050406030204" pitchFamily="18" charset="0"/>
                      </a:rPr>
                      <m:t>𝑦</m:t>
                    </m:r>
                  </m:oMath>
                </a14:m>
                <a:r>
                  <a:rPr lang="cs-CZ" sz="1400" dirty="0"/>
                  <a:t>, viz obrázek vlevo, kde </a:t>
                </a:r>
                <a14:m>
                  <m:oMath xmlns:m="http://schemas.openxmlformats.org/officeDocument/2006/math">
                    <m:r>
                      <a:rPr lang="cs-CZ" sz="1400" i="1" dirty="0" smtClean="0">
                        <a:latin typeface="Cambria Math" panose="02040503050406030204" pitchFamily="18" charset="0"/>
                      </a:rPr>
                      <m:t>𝑘</m:t>
                    </m:r>
                  </m:oMath>
                </a14:m>
                <a:r>
                  <a:rPr lang="cs-CZ" sz="1400" dirty="0"/>
                  <a:t> je tuhost pružiny a </a:t>
                </a:r>
                <a14:m>
                  <m:oMath xmlns:m="http://schemas.openxmlformats.org/officeDocument/2006/math">
                    <m:r>
                      <a:rPr lang="cs-CZ" sz="1400" i="1" dirty="0" smtClean="0">
                        <a:latin typeface="Cambria Math" panose="02040503050406030204" pitchFamily="18" charset="0"/>
                      </a:rPr>
                      <m:t>𝑦</m:t>
                    </m:r>
                  </m:oMath>
                </a14:m>
                <a:r>
                  <a:rPr lang="cs-CZ" sz="1400" dirty="0"/>
                  <a:t> je výchylka pružiny z rovnovážné polohy. Jestliže v počátečním okamžiku těleso pružinového oscilátoru vychýlíme do vzdálenosti odpovídající amplitudě výchylky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1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400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  <m:sub>
                        <m:r>
                          <a:rPr lang="cs-CZ" sz="1400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</m:sSub>
                  </m:oMath>
                </a14:m>
                <a:r>
                  <a:rPr lang="cs-CZ" sz="1400" dirty="0"/>
                  <a:t>, získá tak oscilátor vnějším působením potenciální energii pružnosti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400" i="1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cs-CZ" sz="1400" i="1">
                              <a:latin typeface="Cambria Math" panose="02040503050406030204" pitchFamily="18" charset="0"/>
                            </a:rPr>
                            <m:t>𝑝𝑟</m:t>
                          </m:r>
                        </m:sub>
                      </m:sSub>
                      <m:r>
                        <a:rPr lang="cs-CZ" sz="1400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sz="1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sz="1400" i="1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sz="1400" i="1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sz="1400" i="1">
                          <a:latin typeface="Cambria Math" panose="02040503050406030204" pitchFamily="18" charset="0"/>
                        </a:rPr>
                        <m:t>𝑘</m:t>
                      </m:r>
                      <m:sSubSup>
                        <m:sSubSupPr>
                          <m:ctrlPr>
                            <a:rPr lang="cs-CZ" sz="1400" i="1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cs-CZ" sz="1400" i="1">
                              <a:latin typeface="Cambria Math" panose="02040503050406030204" pitchFamily="18" charset="0"/>
                            </a:rPr>
                            <m:t>𝑦</m:t>
                          </m:r>
                        </m:e>
                        <m:sub>
                          <m:r>
                            <a:rPr lang="cs-CZ" sz="1400" i="1">
                              <a:latin typeface="Cambria Math" panose="02040503050406030204" pitchFamily="18" charset="0"/>
                            </a:rPr>
                            <m:t>𝑚</m:t>
                          </m:r>
                        </m:sub>
                        <m:sup>
                          <m:r>
                            <a:rPr lang="cs-CZ" sz="1400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bSup>
                    </m:oMath>
                  </m:oMathPara>
                </a14:m>
                <a:endParaRPr lang="cs-CZ" sz="1400" dirty="0"/>
              </a:p>
              <a:p>
                <a:r>
                  <a:rPr lang="cs-CZ" sz="1400" dirty="0"/>
                  <a:t>Jakmile začne oscilátor kmitat, mění se tato potenciální energie v energii kinetickou, která dosáhne největší hodnoty v okamžiku, kdy těleso oscilátoru prochází rovnovážnou polohou. </a:t>
                </a:r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92E3F394-C7D0-E376-27D3-3240C3A11A6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03200" y="2140494"/>
                <a:ext cx="6812280" cy="2772041"/>
              </a:xfrm>
              <a:prstGeom prst="rect">
                <a:avLst/>
              </a:prstGeom>
              <a:blipFill>
                <a:blip r:embed="rId2"/>
                <a:stretch>
                  <a:fillRect l="-268" t="-220" r="-26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27C2FF3A-CDC7-C416-4568-EC3325D89BA1}"/>
                  </a:ext>
                </a:extLst>
              </p:cNvPr>
              <p:cNvSpPr txBox="1"/>
              <p:nvPr/>
            </p:nvSpPr>
            <p:spPr>
              <a:xfrm>
                <a:off x="476520" y="4890156"/>
                <a:ext cx="11360425" cy="154529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cs-CZ" sz="1400" dirty="0"/>
                  <a:t>V rovnovážné poloze dosahuje těleso největší rychlost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1400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400" b="0" i="1" dirty="0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sz="1400" b="0" i="1" dirty="0" smtClean="0"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</m:sSub>
                  </m:oMath>
                </a14:m>
                <a:r>
                  <a:rPr lang="cs-CZ" sz="1400" dirty="0"/>
                  <a:t> a energie potenciální se přeměnila na kinetickou energii 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400" i="1" dirty="0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400" b="0" i="1" dirty="0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cs-CZ" sz="1400" b="0" i="1" dirty="0" smtClean="0">
                              <a:latin typeface="Cambria Math" panose="02040503050406030204" pitchFamily="18" charset="0"/>
                            </a:rPr>
                            <m:t>𝑘</m:t>
                          </m:r>
                        </m:sub>
                      </m:sSub>
                      <m:r>
                        <a:rPr lang="cs-CZ" sz="1400" i="1" dirty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sz="14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sz="1400" b="0" i="1" dirty="0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sz="1400" b="0" i="1" dirty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sz="1400" i="1" dirty="0">
                          <a:latin typeface="Cambria Math" panose="02040503050406030204" pitchFamily="18" charset="0"/>
                        </a:rPr>
                        <m:t>𝑚</m:t>
                      </m:r>
                      <m:sSubSup>
                        <m:sSubSupPr>
                          <m:ctrlPr>
                            <a:rPr lang="cs-CZ" sz="1400" i="1" dirty="0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cs-CZ" sz="1400" b="0" i="1" dirty="0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sz="1400" b="0" i="1" dirty="0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sub>
                        <m:sup>
                          <m:r>
                            <a:rPr lang="cs-CZ" sz="1400" b="0" i="1" dirty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bSup>
                      <m:r>
                        <a:rPr lang="cs-CZ" sz="1400" i="1" dirty="0">
                          <a:latin typeface="Cambria Math" panose="02040503050406030204" pitchFamily="18" charset="0"/>
                        </a:rPr>
                        <m:t>, </m:t>
                      </m:r>
                    </m:oMath>
                  </m:oMathPara>
                </a14:m>
                <a:endParaRPr lang="cs-CZ" sz="1400" dirty="0"/>
              </a:p>
              <a:p>
                <a:r>
                  <a:rPr lang="cs-CZ" sz="1400" dirty="0"/>
                  <a:t>kde </a:t>
                </a:r>
                <a14:m>
                  <m:oMath xmlns:m="http://schemas.openxmlformats.org/officeDocument/2006/math">
                    <m:r>
                      <a:rPr lang="cs-CZ" sz="1400" i="1" dirty="0" smtClean="0">
                        <a:latin typeface="Cambria Math" panose="02040503050406030204" pitchFamily="18" charset="0"/>
                      </a:rPr>
                      <m:t>𝑚</m:t>
                    </m:r>
                  </m:oMath>
                </a14:m>
                <a:r>
                  <a:rPr lang="cs-CZ" sz="1400" dirty="0"/>
                  <a:t> je hmotnost tělesa oscilátoru. Podle zákona zachování mechanické energie je v každém okamžiku součet potenciální energie pružnosti pružiny a kinetické energie tělesa oscilátoru konstantní a je roven celkové energii kmitání</a:t>
                </a: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1400" b="0" i="1" smtClean="0">
                          <a:latin typeface="Cambria Math" panose="02040503050406030204" pitchFamily="18" charset="0"/>
                        </a:rPr>
                        <m:t>𝐸</m:t>
                      </m:r>
                      <m:r>
                        <a:rPr lang="cs-CZ" sz="1400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sz="1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400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cs-CZ" sz="1400" b="0" i="1" smtClean="0">
                              <a:latin typeface="Cambria Math" panose="02040503050406030204" pitchFamily="18" charset="0"/>
                            </a:rPr>
                            <m:t>𝑝𝑟</m:t>
                          </m:r>
                        </m:sub>
                      </m:sSub>
                      <m:r>
                        <a:rPr lang="cs-CZ" sz="1400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cs-CZ" sz="1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400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cs-CZ" sz="1400" b="0" i="1" smtClean="0">
                              <a:latin typeface="Cambria Math" panose="02040503050406030204" pitchFamily="18" charset="0"/>
                            </a:rPr>
                            <m:t>𝑘</m:t>
                          </m:r>
                        </m:sub>
                      </m:sSub>
                      <m:r>
                        <a:rPr lang="cs-CZ" sz="14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sz="1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sz="1400" i="1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sz="1400" i="1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sz="1400" i="1">
                          <a:latin typeface="Cambria Math" panose="02040503050406030204" pitchFamily="18" charset="0"/>
                        </a:rPr>
                        <m:t>𝑘</m:t>
                      </m:r>
                      <m:sSup>
                        <m:sSupPr>
                          <m:ctrlPr>
                            <a:rPr lang="cs-CZ" sz="14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sz="1400" i="1">
                              <a:latin typeface="Cambria Math" panose="02040503050406030204" pitchFamily="18" charset="0"/>
                            </a:rPr>
                            <m:t>𝑦</m:t>
                          </m:r>
                        </m:e>
                        <m:sup>
                          <m:r>
                            <a:rPr lang="cs-CZ" sz="1400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cs-CZ" sz="1400" b="0" i="0" smtClean="0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cs-CZ" sz="1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sz="1400" i="1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sz="1400" i="1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sz="1400" b="0" i="1" smtClean="0">
                          <a:latin typeface="Cambria Math" panose="02040503050406030204" pitchFamily="18" charset="0"/>
                        </a:rPr>
                        <m:t>𝑚</m:t>
                      </m:r>
                      <m:sSup>
                        <m:sSupPr>
                          <m:ctrlPr>
                            <a:rPr lang="cs-CZ" sz="14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sz="1400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p>
                          <m:r>
                            <a:rPr lang="cs-CZ" sz="14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cs-CZ" sz="14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cs-CZ" sz="1400" b="0" i="0" smtClean="0">
                          <a:latin typeface="Cambria Math" panose="02040503050406030204" pitchFamily="18" charset="0"/>
                        </a:rPr>
                        <m:t>konstanta</m:t>
                      </m:r>
                    </m:oMath>
                  </m:oMathPara>
                </a14:m>
                <a:endParaRPr lang="cs-CZ" sz="1400" dirty="0"/>
              </a:p>
            </p:txBody>
          </p:sp>
        </mc:Choice>
        <mc:Fallback xmlns="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27C2FF3A-CDC7-C416-4568-EC3325D89BA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6520" y="4890156"/>
                <a:ext cx="11360425" cy="1545295"/>
              </a:xfrm>
              <a:prstGeom prst="rect">
                <a:avLst/>
              </a:prstGeom>
              <a:blipFill>
                <a:blip r:embed="rId3"/>
                <a:stretch>
                  <a:fillRect l="-161" t="-78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ovéPole 8">
            <a:extLst>
              <a:ext uri="{FF2B5EF4-FFF2-40B4-BE49-F238E27FC236}">
                <a16:creationId xmlns:a16="http://schemas.microsoft.com/office/drawing/2014/main" id="{DE404F34-C6A7-6273-142C-AAE9A2F19D67}"/>
              </a:ext>
            </a:extLst>
          </p:cNvPr>
          <p:cNvSpPr txBox="1"/>
          <p:nvPr/>
        </p:nvSpPr>
        <p:spPr>
          <a:xfrm>
            <a:off x="326005" y="211959"/>
            <a:ext cx="44765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Přeměny energie v mechanického oscilátoru</a:t>
            </a:r>
          </a:p>
        </p:txBody>
      </p:sp>
      <p:grpSp>
        <p:nvGrpSpPr>
          <p:cNvPr id="28" name="Skupina 27">
            <a:extLst>
              <a:ext uri="{FF2B5EF4-FFF2-40B4-BE49-F238E27FC236}">
                <a16:creationId xmlns:a16="http://schemas.microsoft.com/office/drawing/2014/main" id="{8708C731-0055-1DCE-D3EF-01B22E7B0261}"/>
              </a:ext>
            </a:extLst>
          </p:cNvPr>
          <p:cNvGrpSpPr/>
          <p:nvPr/>
        </p:nvGrpSpPr>
        <p:grpSpPr>
          <a:xfrm>
            <a:off x="428812" y="2299201"/>
            <a:ext cx="4421484" cy="2393077"/>
            <a:chOff x="278297" y="779493"/>
            <a:chExt cx="4421484" cy="2393077"/>
          </a:xfrm>
        </p:grpSpPr>
        <p:pic>
          <p:nvPicPr>
            <p:cNvPr id="11" name="Obrázek 10">
              <a:extLst>
                <a:ext uri="{FF2B5EF4-FFF2-40B4-BE49-F238E27FC236}">
                  <a16:creationId xmlns:a16="http://schemas.microsoft.com/office/drawing/2014/main" id="{9A3D96E5-E027-8425-B4DE-B405CDFE6C9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6005" y="779493"/>
              <a:ext cx="4184627" cy="2393077"/>
            </a:xfrm>
            <a:prstGeom prst="rect">
              <a:avLst/>
            </a:prstGeom>
          </p:spPr>
        </p:pic>
        <p:sp>
          <p:nvSpPr>
            <p:cNvPr id="12" name="TextovéPole 11">
              <a:extLst>
                <a:ext uri="{FF2B5EF4-FFF2-40B4-BE49-F238E27FC236}">
                  <a16:creationId xmlns:a16="http://schemas.microsoft.com/office/drawing/2014/main" id="{C3E684CA-C60F-4852-BC18-C82640C645E4}"/>
                </a:ext>
              </a:extLst>
            </p:cNvPr>
            <p:cNvSpPr txBox="1"/>
            <p:nvPr/>
          </p:nvSpPr>
          <p:spPr>
            <a:xfrm>
              <a:off x="278297" y="2532355"/>
              <a:ext cx="922351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100" dirty="0"/>
                <a:t>Rovnovážná</a:t>
              </a:r>
            </a:p>
            <a:p>
              <a:r>
                <a:rPr lang="cs-CZ" sz="1100" dirty="0"/>
                <a:t>poloha</a:t>
              </a:r>
            </a:p>
          </p:txBody>
        </p:sp>
        <p:cxnSp>
          <p:nvCxnSpPr>
            <p:cNvPr id="14" name="Přímá spojnice se šipkou 13">
              <a:extLst>
                <a:ext uri="{FF2B5EF4-FFF2-40B4-BE49-F238E27FC236}">
                  <a16:creationId xmlns:a16="http://schemas.microsoft.com/office/drawing/2014/main" id="{7E3D4E92-ADA7-3BAE-9659-627E680C7A41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152939" y="2504661"/>
              <a:ext cx="270344" cy="128839"/>
            </a:xfrm>
            <a:prstGeom prst="straightConnector1">
              <a:avLst/>
            </a:prstGeom>
            <a:ln w="1905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7" name="TextovéPole 16">
                  <a:extLst>
                    <a:ext uri="{FF2B5EF4-FFF2-40B4-BE49-F238E27FC236}">
                      <a16:creationId xmlns:a16="http://schemas.microsoft.com/office/drawing/2014/main" id="{FA461316-78D6-BEA7-4939-6D6F305B3A33}"/>
                    </a:ext>
                  </a:extLst>
                </p:cNvPr>
                <p:cNvSpPr txBox="1"/>
                <p:nvPr/>
              </p:nvSpPr>
              <p:spPr>
                <a:xfrm>
                  <a:off x="1941238" y="2499872"/>
                  <a:ext cx="1033670" cy="2616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r>
                        <a:rPr lang="cs-CZ" sz="1100" b="0" i="1" smtClean="0">
                          <a:latin typeface="Cambria Math" panose="02040503050406030204" pitchFamily="18" charset="0"/>
                        </a:rPr>
                        <m:t>𝑣</m:t>
                      </m:r>
                      <m:r>
                        <a:rPr lang="cs-CZ" sz="11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a14:m>
                  <a:r>
                    <a:rPr lang="cs-CZ" sz="1100" dirty="0"/>
                    <a:t> maximální</a:t>
                  </a:r>
                </a:p>
              </p:txBody>
            </p:sp>
          </mc:Choice>
          <mc:Fallback xmlns="">
            <p:sp>
              <p:nvSpPr>
                <p:cNvPr id="17" name="TextovéPole 16">
                  <a:extLst>
                    <a:ext uri="{FF2B5EF4-FFF2-40B4-BE49-F238E27FC236}">
                      <a16:creationId xmlns:a16="http://schemas.microsoft.com/office/drawing/2014/main" id="{FA461316-78D6-BEA7-4939-6D6F305B3A33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941238" y="2499872"/>
                  <a:ext cx="1033670" cy="261610"/>
                </a:xfrm>
                <a:prstGeom prst="rect">
                  <a:avLst/>
                </a:prstGeom>
                <a:blipFill>
                  <a:blip r:embed="rId5"/>
                  <a:stretch>
                    <a:fillRect b="-16279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18" name="Přímá spojnice se šipkou 17">
              <a:extLst>
                <a:ext uri="{FF2B5EF4-FFF2-40B4-BE49-F238E27FC236}">
                  <a16:creationId xmlns:a16="http://schemas.microsoft.com/office/drawing/2014/main" id="{1FF276CB-2DC6-1D28-B49E-154649FB34F6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601199" y="2371406"/>
              <a:ext cx="310099" cy="163803"/>
            </a:xfrm>
            <a:prstGeom prst="straightConnector1">
              <a:avLst/>
            </a:prstGeom>
            <a:ln w="1905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0" name="TextovéPole 19">
                  <a:extLst>
                    <a:ext uri="{FF2B5EF4-FFF2-40B4-BE49-F238E27FC236}">
                      <a16:creationId xmlns:a16="http://schemas.microsoft.com/office/drawing/2014/main" id="{01874551-C9B8-41D9-E704-C593A6D3D0EA}"/>
                    </a:ext>
                  </a:extLst>
                </p:cNvPr>
                <p:cNvSpPr txBox="1"/>
                <p:nvPr/>
              </p:nvSpPr>
              <p:spPr>
                <a:xfrm>
                  <a:off x="2554049" y="1698663"/>
                  <a:ext cx="825815" cy="2616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r>
                        <a:rPr lang="cs-CZ" sz="1100" b="0" i="1" smtClean="0">
                          <a:latin typeface="Cambria Math" panose="02040503050406030204" pitchFamily="18" charset="0"/>
                        </a:rPr>
                        <m:t>𝑣</m:t>
                      </m:r>
                      <m:r>
                        <a:rPr lang="cs-CZ" sz="11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a14:m>
                  <a:r>
                    <a:rPr lang="cs-CZ" sz="1100" dirty="0"/>
                    <a:t> nulová</a:t>
                  </a:r>
                </a:p>
              </p:txBody>
            </p:sp>
          </mc:Choice>
          <mc:Fallback xmlns="">
            <p:sp>
              <p:nvSpPr>
                <p:cNvPr id="20" name="TextovéPole 19">
                  <a:extLst>
                    <a:ext uri="{FF2B5EF4-FFF2-40B4-BE49-F238E27FC236}">
                      <a16:creationId xmlns:a16="http://schemas.microsoft.com/office/drawing/2014/main" id="{01874551-C9B8-41D9-E704-C593A6D3D0EA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554049" y="1698663"/>
                  <a:ext cx="825815" cy="261610"/>
                </a:xfrm>
                <a:prstGeom prst="rect">
                  <a:avLst/>
                </a:prstGeom>
                <a:blipFill>
                  <a:blip r:embed="rId6"/>
                  <a:stretch>
                    <a:fillRect b="-16279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22" name="Přímá spojnice se šipkou 21">
              <a:extLst>
                <a:ext uri="{FF2B5EF4-FFF2-40B4-BE49-F238E27FC236}">
                  <a16:creationId xmlns:a16="http://schemas.microsoft.com/office/drawing/2014/main" id="{DCB1E326-59CF-570B-F563-2174C121304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450122" y="1885732"/>
              <a:ext cx="306126" cy="74541"/>
            </a:xfrm>
            <a:prstGeom prst="straightConnector1">
              <a:avLst/>
            </a:prstGeom>
            <a:ln w="1905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4" name="TextovéPole 23">
                  <a:extLst>
                    <a:ext uri="{FF2B5EF4-FFF2-40B4-BE49-F238E27FC236}">
                      <a16:creationId xmlns:a16="http://schemas.microsoft.com/office/drawing/2014/main" id="{519F4DFE-184C-CBBE-8E42-9F8B502F6E0A}"/>
                    </a:ext>
                  </a:extLst>
                </p:cNvPr>
                <p:cNvSpPr txBox="1"/>
                <p:nvPr/>
              </p:nvSpPr>
              <p:spPr>
                <a:xfrm>
                  <a:off x="3873966" y="2747799"/>
                  <a:ext cx="825815" cy="2616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r>
                        <a:rPr lang="cs-CZ" sz="1100" b="0" i="1" smtClean="0">
                          <a:latin typeface="Cambria Math" panose="02040503050406030204" pitchFamily="18" charset="0"/>
                        </a:rPr>
                        <m:t>𝑣</m:t>
                      </m:r>
                      <m:r>
                        <a:rPr lang="cs-CZ" sz="11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a14:m>
                  <a:r>
                    <a:rPr lang="cs-CZ" sz="1100" dirty="0"/>
                    <a:t> nulová</a:t>
                  </a:r>
                </a:p>
              </p:txBody>
            </p:sp>
          </mc:Choice>
          <mc:Fallback xmlns="">
            <p:sp>
              <p:nvSpPr>
                <p:cNvPr id="24" name="TextovéPole 23">
                  <a:extLst>
                    <a:ext uri="{FF2B5EF4-FFF2-40B4-BE49-F238E27FC236}">
                      <a16:creationId xmlns:a16="http://schemas.microsoft.com/office/drawing/2014/main" id="{519F4DFE-184C-CBBE-8E42-9F8B502F6E0A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873966" y="2747799"/>
                  <a:ext cx="825815" cy="261610"/>
                </a:xfrm>
                <a:prstGeom prst="rect">
                  <a:avLst/>
                </a:prstGeom>
                <a:blipFill>
                  <a:blip r:embed="rId7"/>
                  <a:stretch>
                    <a:fillRect b="-16279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25" name="Přímá spojnice se šipkou 24">
              <a:extLst>
                <a:ext uri="{FF2B5EF4-FFF2-40B4-BE49-F238E27FC236}">
                  <a16:creationId xmlns:a16="http://schemas.microsoft.com/office/drawing/2014/main" id="{472045AD-7C24-1184-0FE3-F5A8367F8C61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3667790" y="2747799"/>
              <a:ext cx="371473" cy="46057"/>
            </a:xfrm>
            <a:prstGeom prst="straightConnector1">
              <a:avLst/>
            </a:prstGeom>
            <a:ln w="1905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" name="Skupina 6">
            <a:extLst>
              <a:ext uri="{FF2B5EF4-FFF2-40B4-BE49-F238E27FC236}">
                <a16:creationId xmlns:a16="http://schemas.microsoft.com/office/drawing/2014/main" id="{D95B2057-6157-5195-A8FB-4B4531BB6E6D}"/>
              </a:ext>
            </a:extLst>
          </p:cNvPr>
          <p:cNvGrpSpPr/>
          <p:nvPr/>
        </p:nvGrpSpPr>
        <p:grpSpPr>
          <a:xfrm>
            <a:off x="1303454" y="709757"/>
            <a:ext cx="2430583" cy="1561039"/>
            <a:chOff x="1303454" y="709757"/>
            <a:chExt cx="2430583" cy="1561039"/>
          </a:xfrm>
        </p:grpSpPr>
        <p:pic>
          <p:nvPicPr>
            <p:cNvPr id="4" name="Obrázek 3">
              <a:extLst>
                <a:ext uri="{FF2B5EF4-FFF2-40B4-BE49-F238E27FC236}">
                  <a16:creationId xmlns:a16="http://schemas.microsoft.com/office/drawing/2014/main" id="{FF11D7B7-4436-72F8-9A92-BBC497F5335E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03454" y="709757"/>
              <a:ext cx="2430583" cy="1561039"/>
            </a:xfrm>
            <a:prstGeom prst="rect">
              <a:avLst/>
            </a:prstGeom>
          </p:spPr>
        </p:pic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" name="TextovéPole 4">
                  <a:extLst>
                    <a:ext uri="{FF2B5EF4-FFF2-40B4-BE49-F238E27FC236}">
                      <a16:creationId xmlns:a16="http://schemas.microsoft.com/office/drawing/2014/main" id="{69149442-56F2-FDAB-0E08-8DB89FB1BCAA}"/>
                    </a:ext>
                  </a:extLst>
                </p:cNvPr>
                <p:cNvSpPr txBox="1"/>
                <p:nvPr/>
              </p:nvSpPr>
              <p:spPr>
                <a:xfrm>
                  <a:off x="1848457" y="1763636"/>
                  <a:ext cx="927110" cy="32438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sz="1400" b="0" i="1" smtClean="0">
                            <a:latin typeface="Cambria Math" panose="02040503050406030204" pitchFamily="18" charset="0"/>
                          </a:rPr>
                          <m:t>𝑊</m:t>
                        </m:r>
                        <m:r>
                          <a:rPr lang="cs-CZ" sz="1400" b="0" i="1" smtClean="0">
                            <a:latin typeface="Cambria Math" panose="02040503050406030204" pitchFamily="18" charset="0"/>
                          </a:rPr>
                          <m:t>=</m:t>
                        </m:r>
                        <m:sSub>
                          <m:sSubPr>
                            <m:ctrlPr>
                              <a:rPr lang="cs-CZ" sz="14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400" b="0" i="1" smtClean="0">
                                <a:latin typeface="Cambria Math" panose="02040503050406030204" pitchFamily="18" charset="0"/>
                              </a:rPr>
                              <m:t>𝐸</m:t>
                            </m:r>
                          </m:e>
                          <m:sub>
                            <m:r>
                              <a:rPr lang="cs-CZ" sz="1400" b="0" i="1" smtClean="0">
                                <a:latin typeface="Cambria Math" panose="02040503050406030204" pitchFamily="18" charset="0"/>
                              </a:rPr>
                              <m:t>𝑝𝑟</m:t>
                            </m:r>
                          </m:sub>
                        </m:sSub>
                      </m:oMath>
                    </m:oMathPara>
                  </a14:m>
                  <a:endParaRPr lang="cs-CZ" sz="1400" dirty="0"/>
                </a:p>
              </p:txBody>
            </p:sp>
          </mc:Choice>
          <mc:Fallback xmlns="">
            <p:sp>
              <p:nvSpPr>
                <p:cNvPr id="5" name="TextovéPole 4">
                  <a:extLst>
                    <a:ext uri="{FF2B5EF4-FFF2-40B4-BE49-F238E27FC236}">
                      <a16:creationId xmlns:a16="http://schemas.microsoft.com/office/drawing/2014/main" id="{69149442-56F2-FDAB-0E08-8DB89FB1BCAA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848457" y="1763636"/>
                  <a:ext cx="927110" cy="324384"/>
                </a:xfrm>
                <a:prstGeom prst="rect">
                  <a:avLst/>
                </a:prstGeom>
                <a:blipFill>
                  <a:blip r:embed="rId10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</p:grpSp>
      <p:cxnSp>
        <p:nvCxnSpPr>
          <p:cNvPr id="13" name="Přímá spojnice se šipkou 12">
            <a:extLst>
              <a:ext uri="{FF2B5EF4-FFF2-40B4-BE49-F238E27FC236}">
                <a16:creationId xmlns:a16="http://schemas.microsoft.com/office/drawing/2014/main" id="{24ACB235-5C0E-2128-C0CC-4E7062E45F60}"/>
              </a:ext>
            </a:extLst>
          </p:cNvPr>
          <p:cNvCxnSpPr>
            <a:cxnSpLocks/>
          </p:cNvCxnSpPr>
          <p:nvPr/>
        </p:nvCxnSpPr>
        <p:spPr>
          <a:xfrm flipH="1" flipV="1">
            <a:off x="3734037" y="1763636"/>
            <a:ext cx="1169163" cy="1047792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5151525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2DEEFAE4-0845-6934-D79B-6AAA9F00BE1A}"/>
              </a:ext>
            </a:extLst>
          </p:cNvPr>
          <p:cNvSpPr txBox="1"/>
          <p:nvPr/>
        </p:nvSpPr>
        <p:spPr>
          <a:xfrm>
            <a:off x="339365" y="386499"/>
            <a:ext cx="9238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4EFE812E-B5EC-E805-0199-626EC212FBD7}"/>
                  </a:ext>
                </a:extLst>
              </p:cNvPr>
              <p:cNvSpPr txBox="1"/>
              <p:nvPr/>
            </p:nvSpPr>
            <p:spPr>
              <a:xfrm>
                <a:off x="433633" y="970961"/>
                <a:ext cx="11274458" cy="20981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Zavěšením tělesa o hmotnosti 5 kg na pružinu se pružina prodloužila o 10 cm. </a:t>
                </a:r>
              </a:p>
              <a:p>
                <a:r>
                  <a:rPr lang="cs-CZ" dirty="0"/>
                  <a:t>Vypočítejte </a:t>
                </a:r>
              </a:p>
              <a:p>
                <a:pPr marL="342900" indent="-342900">
                  <a:buFont typeface="+mj-lt"/>
                  <a:buAutoNum type="arabicPeriod"/>
                </a:pPr>
                <a:r>
                  <a:rPr lang="cs-CZ" dirty="0"/>
                  <a:t>tuhost pružiny </a:t>
                </a:r>
              </a:p>
              <a:p>
                <a:pPr marL="342900" indent="-342900">
                  <a:buFont typeface="+mj-lt"/>
                  <a:buAutoNum type="arabicPeriod"/>
                </a:pPr>
                <a:r>
                  <a:rPr lang="cs-CZ" dirty="0"/>
                  <a:t>Jak velkou silou musíme působit na těleso, aby se pružina prodloužila o dalších 5 cm.</a:t>
                </a:r>
              </a:p>
              <a:p>
                <a:pPr marL="342900" indent="-342900">
                  <a:buFont typeface="+mj-lt"/>
                  <a:buAutoNum type="arabicPeriod"/>
                </a:pPr>
                <a:endParaRPr lang="cs-CZ" dirty="0"/>
              </a:p>
              <a:p>
                <a:r>
                  <a:rPr lang="cs-CZ" dirty="0"/>
                  <a:t>Řešení: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=5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kg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𝑙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=10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cm</m:t>
                      </m:r>
                      <m: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=0,1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m</m:t>
                      </m:r>
                      <m: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,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𝑦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=5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cm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=0,05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m</m:t>
                      </m:r>
                      <m: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,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𝑔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=10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m</m:t>
                          </m:r>
                          <m: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.</m:t>
                          </m:r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−2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,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𝑘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=?,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𝐹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=?</m:t>
                      </m:r>
                    </m:oMath>
                  </m:oMathPara>
                </a14:m>
                <a:endParaRPr lang="cs-CZ" i="1" dirty="0"/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4EFE812E-B5EC-E805-0199-626EC212FBD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3633" y="970961"/>
                <a:ext cx="11274458" cy="2098138"/>
              </a:xfrm>
              <a:prstGeom prst="rect">
                <a:avLst/>
              </a:prstGeom>
              <a:blipFill>
                <a:blip r:embed="rId2"/>
                <a:stretch>
                  <a:fillRect l="-432" t="-145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Přímá spojnice 4">
            <a:extLst>
              <a:ext uri="{FF2B5EF4-FFF2-40B4-BE49-F238E27FC236}">
                <a16:creationId xmlns:a16="http://schemas.microsoft.com/office/drawing/2014/main" id="{B786B92C-1A07-5B09-766A-B4AA7FBC02F7}"/>
              </a:ext>
            </a:extLst>
          </p:cNvPr>
          <p:cNvCxnSpPr/>
          <p:nvPr/>
        </p:nvCxnSpPr>
        <p:spPr>
          <a:xfrm>
            <a:off x="433633" y="3002286"/>
            <a:ext cx="1127445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53CC4115-75FC-B1B7-354F-F5C89D5CAA03}"/>
                  </a:ext>
                </a:extLst>
              </p:cNvPr>
              <p:cNvSpPr txBox="1"/>
              <p:nvPr/>
            </p:nvSpPr>
            <p:spPr>
              <a:xfrm>
                <a:off x="433633" y="3280528"/>
                <a:ext cx="11324734" cy="286360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Font typeface="+mj-lt"/>
                  <a:buAutoNum type="arabicPeriod"/>
                </a:pPr>
                <a:r>
                  <a:rPr lang="cs-CZ" dirty="0"/>
                  <a:t>Výpočet tuhosti pružiny: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𝐺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𝑘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∙∆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𝑙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    →       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𝑘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𝐹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𝐺</m:t>
                              </m:r>
                            </m:sub>
                          </m:sSub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𝑙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𝑚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. 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𝑔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𝑙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5 . 10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0,1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=500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N</m:t>
                      </m:r>
                      <m: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.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m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r>
                  <a:rPr lang="cs-CZ" b="1" dirty="0"/>
                  <a:t>Pružina má tuhost o velikosti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𝟓𝟎𝟎</m:t>
                    </m:r>
                    <m:r>
                      <a:rPr lang="cs-CZ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cs-CZ" b="1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𝐍</m:t>
                    </m:r>
                    <m:r>
                      <a:rPr lang="cs-CZ" b="1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. </m:t>
                    </m:r>
                    <m:sSup>
                      <m:sSupPr>
                        <m:ctrlPr>
                          <a:rPr lang="cs-CZ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1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𝐦</m:t>
                        </m:r>
                      </m:e>
                      <m:sup>
                        <m:r>
                          <a:rPr lang="cs-CZ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  <m:r>
                          <a:rPr lang="cs-CZ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𝟏</m:t>
                        </m:r>
                      </m:sup>
                    </m:sSup>
                  </m:oMath>
                </a14:m>
                <a:endParaRPr lang="cs-CZ" b="1" dirty="0"/>
              </a:p>
              <a:p>
                <a:endParaRPr lang="cs-CZ" dirty="0"/>
              </a:p>
              <a:p>
                <a:pPr marL="342900" indent="-342900">
                  <a:buFont typeface="+mj-lt"/>
                  <a:buAutoNum type="arabicPeriod" startAt="2"/>
                </a:pPr>
                <a:r>
                  <a:rPr lang="cs-CZ" dirty="0"/>
                  <a:t>Výpočet síly: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𝐹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=−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𝑘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.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       →        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𝐹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=500 . 0,05=25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N</m:t>
                      </m:r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r>
                  <a:rPr lang="cs-CZ" b="1" dirty="0"/>
                  <a:t>Síla o velikosti 25 N prodlouží pružinu o dalších 5 cm.</a:t>
                </a:r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53CC4115-75FC-B1B7-354F-F5C89D5CAA0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3633" y="3280528"/>
                <a:ext cx="11324734" cy="2863604"/>
              </a:xfrm>
              <a:prstGeom prst="rect">
                <a:avLst/>
              </a:prstGeom>
              <a:blipFill>
                <a:blip r:embed="rId3"/>
                <a:stretch>
                  <a:fillRect l="-431" t="-1064" b="-255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32048480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0B2EE19A-CB38-DA49-B14A-9B9D58153F53}"/>
              </a:ext>
            </a:extLst>
          </p:cNvPr>
          <p:cNvSpPr txBox="1"/>
          <p:nvPr/>
        </p:nvSpPr>
        <p:spPr>
          <a:xfrm>
            <a:off x="381663" y="421419"/>
            <a:ext cx="8825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6C610C69-2AE2-099C-71A7-E1EE3C9BF067}"/>
                  </a:ext>
                </a:extLst>
              </p:cNvPr>
              <p:cNvSpPr txBox="1"/>
              <p:nvPr/>
            </p:nvSpPr>
            <p:spPr>
              <a:xfrm>
                <a:off x="381663" y="821914"/>
                <a:ext cx="11211339" cy="6699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Vypočítej periodu a frekvenci kyvadla o délce závěsu 0,5 m, 1 m, 1,5 m. Výsledky výpočtu uspořádej do tabulky. Hodnota tíhového zrychlení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𝑔</m:t>
                    </m:r>
                    <m:r>
                      <a:rPr lang="cs-CZ" b="0" i="1" dirty="0" smtClean="0">
                        <a:latin typeface="Cambria Math" panose="02040503050406030204" pitchFamily="18" charset="0"/>
                      </a:rPr>
                      <m:t>=9,81 </m:t>
                    </m:r>
                    <m:sSup>
                      <m:sSupPr>
                        <m:ctrlPr>
                          <a:rPr lang="cs-CZ" b="0" i="1" dirty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dirty="0" smtClean="0">
                            <a:latin typeface="Cambria Math" panose="02040503050406030204" pitchFamily="18" charset="0"/>
                          </a:rPr>
                          <m:t>m</m:t>
                        </m:r>
                        <m:r>
                          <a:rPr lang="cs-CZ" b="0" i="0" dirty="0" smtClean="0">
                            <a:latin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 b="0" i="0" dirty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1" dirty="0" smtClean="0">
                            <a:latin typeface="Cambria Math" panose="02040503050406030204" pitchFamily="18" charset="0"/>
                          </a:rPr>
                          <m:t>−2</m:t>
                        </m:r>
                      </m:sup>
                    </m:sSup>
                  </m:oMath>
                </a14:m>
                <a:r>
                  <a:rPr lang="cs-CZ" dirty="0"/>
                  <a:t>.</a:t>
                </a:r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6C610C69-2AE2-099C-71A7-E1EE3C9BF06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1663" y="821914"/>
                <a:ext cx="11211339" cy="669992"/>
              </a:xfrm>
              <a:prstGeom prst="rect">
                <a:avLst/>
              </a:prstGeom>
              <a:blipFill>
                <a:blip r:embed="rId2"/>
                <a:stretch>
                  <a:fillRect l="-489" t="-5455" b="-10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1C599CB5-270A-D66E-EBD5-BEFE2F5F2CF2}"/>
                  </a:ext>
                </a:extLst>
              </p:cNvPr>
              <p:cNvSpPr txBox="1"/>
              <p:nvPr/>
            </p:nvSpPr>
            <p:spPr>
              <a:xfrm>
                <a:off x="381663" y="1523069"/>
                <a:ext cx="3236181" cy="16517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Font typeface="+mj-lt"/>
                  <a:buAutoNum type="arabicPeriod"/>
                </a:pPr>
                <a:r>
                  <a:rPr lang="cs-CZ" b="1" dirty="0"/>
                  <a:t>Délka závěsu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 panose="02040503050406030204" pitchFamily="18" charset="0"/>
                      </a:rPr>
                      <m:t>𝒍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𝟎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𝟓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cs-CZ" b="1" i="0" smtClean="0">
                        <a:latin typeface="Cambria Math" panose="02040503050406030204" pitchFamily="18" charset="0"/>
                      </a:rPr>
                      <m:t>𝐦</m:t>
                    </m:r>
                    <m:r>
                      <a:rPr lang="cs-CZ" b="1" i="0" smtClean="0">
                        <a:latin typeface="Cambria Math" panose="02040503050406030204" pitchFamily="18" charset="0"/>
                      </a:rPr>
                      <m:t>:</m:t>
                    </m:r>
                  </m:oMath>
                </a14:m>
                <a:endParaRPr lang="cs-CZ" b="1" dirty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1200" b="0" i="1" smtClean="0">
                          <a:latin typeface="Cambria Math" panose="02040503050406030204" pitchFamily="18" charset="0"/>
                        </a:rPr>
                        <m:t>𝑇</m:t>
                      </m:r>
                      <m:r>
                        <a:rPr lang="cs-CZ" sz="1200" b="0" i="1" smtClean="0">
                          <a:latin typeface="Cambria Math" panose="02040503050406030204" pitchFamily="18" charset="0"/>
                        </a:rPr>
                        <m:t>=2</m:t>
                      </m:r>
                      <m:r>
                        <a:rPr lang="cs-CZ" sz="1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𝜋</m:t>
                      </m:r>
                      <m:r>
                        <a:rPr lang="cs-CZ" sz="1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ad>
                        <m:radPr>
                          <m:degHide m:val="on"/>
                          <m:ctrlPr>
                            <a:rPr lang="cs-CZ" sz="1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f>
                            <m:fPr>
                              <m:ctrlPr>
                                <a:rPr lang="cs-CZ" sz="1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sz="1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𝑙</m:t>
                              </m:r>
                            </m:num>
                            <m:den>
                              <m:r>
                                <a:rPr lang="cs-CZ" sz="1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𝑔</m:t>
                              </m:r>
                            </m:den>
                          </m:f>
                        </m:e>
                      </m:rad>
                      <m:r>
                        <a:rPr lang="cs-CZ" sz="1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=2∙3,14∙</m:t>
                      </m:r>
                      <m:rad>
                        <m:radPr>
                          <m:degHide m:val="on"/>
                          <m:ctrlPr>
                            <a:rPr lang="cs-CZ" sz="1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f>
                            <m:fPr>
                              <m:ctrlPr>
                                <a:rPr lang="cs-CZ" sz="1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sz="1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0,5</m:t>
                              </m:r>
                            </m:num>
                            <m:den>
                              <m:r>
                                <a:rPr lang="cs-CZ" sz="1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9,81</m:t>
                              </m:r>
                            </m:den>
                          </m:f>
                        </m:e>
                      </m:rad>
                      <m:r>
                        <a:rPr lang="cs-CZ" sz="1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=1,418 </m:t>
                      </m:r>
                      <m:r>
                        <m:rPr>
                          <m:sty m:val="p"/>
                        </m:rPr>
                        <a:rPr lang="cs-CZ" sz="12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s</m:t>
                      </m:r>
                    </m:oMath>
                  </m:oMathPara>
                </a14:m>
                <a:endParaRPr lang="cs-CZ" sz="1200" dirty="0"/>
              </a:p>
              <a:p>
                <a:endParaRPr lang="cs-CZ" sz="1200" dirty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1200" b="0" i="1" smtClean="0">
                          <a:latin typeface="Cambria Math" panose="02040503050406030204" pitchFamily="18" charset="0"/>
                        </a:rPr>
                        <m:t>𝑓</m:t>
                      </m:r>
                      <m:r>
                        <a:rPr lang="cs-CZ" sz="12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sz="12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sz="12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sz="12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a:rPr lang="cs-CZ" sz="1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𝜋</m:t>
                          </m:r>
                        </m:den>
                      </m:f>
                      <m:r>
                        <a:rPr lang="cs-CZ" sz="1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ad>
                        <m:radPr>
                          <m:degHide m:val="on"/>
                          <m:ctrlPr>
                            <a:rPr lang="cs-CZ" sz="1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f>
                            <m:fPr>
                              <m:ctrlPr>
                                <a:rPr lang="cs-CZ" sz="1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sz="1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𝑔</m:t>
                              </m:r>
                            </m:num>
                            <m:den>
                              <m:r>
                                <a:rPr lang="cs-CZ" sz="1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𝑙</m:t>
                              </m:r>
                            </m:den>
                          </m:f>
                        </m:e>
                      </m:rad>
                      <m:r>
                        <a:rPr lang="cs-CZ" sz="1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sz="1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sz="1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sz="1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2∙3,14</m:t>
                          </m:r>
                        </m:den>
                      </m:f>
                      <m:r>
                        <a:rPr lang="cs-CZ" sz="1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ad>
                        <m:radPr>
                          <m:degHide m:val="on"/>
                          <m:ctrlPr>
                            <a:rPr lang="cs-CZ" sz="1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f>
                            <m:fPr>
                              <m:ctrlPr>
                                <a:rPr lang="cs-CZ" sz="1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sz="1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9,81</m:t>
                              </m:r>
                            </m:num>
                            <m:den>
                              <m:r>
                                <a:rPr lang="cs-CZ" sz="1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0,5</m:t>
                              </m:r>
                            </m:den>
                          </m:f>
                        </m:e>
                      </m:rad>
                      <m:r>
                        <a:rPr lang="cs-CZ" sz="1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=0,705 </m:t>
                      </m:r>
                      <m:r>
                        <m:rPr>
                          <m:sty m:val="p"/>
                        </m:rPr>
                        <a:rPr lang="cs-CZ" sz="12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Hz</m:t>
                      </m:r>
                    </m:oMath>
                  </m:oMathPara>
                </a14:m>
                <a:endParaRPr lang="cs-CZ" sz="1200" dirty="0"/>
              </a:p>
            </p:txBody>
          </p:sp>
        </mc:Choice>
        <mc:Fallback xmlns="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1C599CB5-270A-D66E-EBD5-BEFE2F5F2CF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1663" y="1523069"/>
                <a:ext cx="3236181" cy="1651799"/>
              </a:xfrm>
              <a:prstGeom prst="rect">
                <a:avLst/>
              </a:prstGeom>
              <a:blipFill>
                <a:blip r:embed="rId3"/>
                <a:stretch>
                  <a:fillRect l="-1698" t="-221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30E04E2F-9EDE-2A1E-E326-937107FACB54}"/>
                  </a:ext>
                </a:extLst>
              </p:cNvPr>
              <p:cNvSpPr txBox="1"/>
              <p:nvPr/>
            </p:nvSpPr>
            <p:spPr>
              <a:xfrm>
                <a:off x="381663" y="3206031"/>
                <a:ext cx="3236181" cy="16517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Font typeface="+mj-lt"/>
                  <a:buAutoNum type="arabicPeriod" startAt="2"/>
                </a:pPr>
                <a:r>
                  <a:rPr lang="cs-CZ" b="1" dirty="0"/>
                  <a:t>Délka závěsu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 panose="02040503050406030204" pitchFamily="18" charset="0"/>
                      </a:rPr>
                      <m:t>𝒍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𝟏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cs-CZ" b="1" i="0" smtClean="0">
                        <a:latin typeface="Cambria Math" panose="02040503050406030204" pitchFamily="18" charset="0"/>
                      </a:rPr>
                      <m:t>𝐦</m:t>
                    </m:r>
                    <m:r>
                      <a:rPr lang="cs-CZ" b="1" i="0" smtClean="0">
                        <a:latin typeface="Cambria Math" panose="02040503050406030204" pitchFamily="18" charset="0"/>
                      </a:rPr>
                      <m:t>:</m:t>
                    </m:r>
                  </m:oMath>
                </a14:m>
                <a:endParaRPr lang="cs-CZ" b="1" dirty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1200" b="0" i="1" smtClean="0">
                          <a:latin typeface="Cambria Math" panose="02040503050406030204" pitchFamily="18" charset="0"/>
                        </a:rPr>
                        <m:t>𝑇</m:t>
                      </m:r>
                      <m:r>
                        <a:rPr lang="cs-CZ" sz="1200" b="0" i="1" smtClean="0">
                          <a:latin typeface="Cambria Math" panose="02040503050406030204" pitchFamily="18" charset="0"/>
                        </a:rPr>
                        <m:t>=2</m:t>
                      </m:r>
                      <m:r>
                        <a:rPr lang="cs-CZ" sz="1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𝜋</m:t>
                      </m:r>
                      <m:r>
                        <a:rPr lang="cs-CZ" sz="1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ad>
                        <m:radPr>
                          <m:degHide m:val="on"/>
                          <m:ctrlPr>
                            <a:rPr lang="cs-CZ" sz="1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f>
                            <m:fPr>
                              <m:ctrlPr>
                                <a:rPr lang="cs-CZ" sz="1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sz="1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𝑙</m:t>
                              </m:r>
                            </m:num>
                            <m:den>
                              <m:r>
                                <a:rPr lang="cs-CZ" sz="1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𝑔</m:t>
                              </m:r>
                            </m:den>
                          </m:f>
                        </m:e>
                      </m:rad>
                      <m:r>
                        <a:rPr lang="cs-CZ" sz="1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=2∙3,14∙</m:t>
                      </m:r>
                      <m:rad>
                        <m:radPr>
                          <m:degHide m:val="on"/>
                          <m:ctrlPr>
                            <a:rPr lang="cs-CZ" sz="1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f>
                            <m:fPr>
                              <m:ctrlPr>
                                <a:rPr lang="cs-CZ" sz="1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sz="1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cs-CZ" sz="1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9,81</m:t>
                              </m:r>
                            </m:den>
                          </m:f>
                        </m:e>
                      </m:rad>
                      <m:r>
                        <a:rPr lang="cs-CZ" sz="1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=2,005 </m:t>
                      </m:r>
                      <m:r>
                        <m:rPr>
                          <m:sty m:val="p"/>
                        </m:rPr>
                        <a:rPr lang="cs-CZ" sz="12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s</m:t>
                      </m:r>
                    </m:oMath>
                  </m:oMathPara>
                </a14:m>
                <a:endParaRPr lang="cs-CZ" sz="1200" dirty="0"/>
              </a:p>
              <a:p>
                <a:endParaRPr lang="cs-CZ" sz="1200" dirty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1200" b="0" i="1" smtClean="0">
                          <a:latin typeface="Cambria Math" panose="02040503050406030204" pitchFamily="18" charset="0"/>
                        </a:rPr>
                        <m:t>𝑓</m:t>
                      </m:r>
                      <m:r>
                        <a:rPr lang="cs-CZ" sz="12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sz="12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sz="12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sz="12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a:rPr lang="cs-CZ" sz="1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𝜋</m:t>
                          </m:r>
                        </m:den>
                      </m:f>
                      <m:r>
                        <a:rPr lang="cs-CZ" sz="1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ad>
                        <m:radPr>
                          <m:degHide m:val="on"/>
                          <m:ctrlPr>
                            <a:rPr lang="cs-CZ" sz="1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f>
                            <m:fPr>
                              <m:ctrlPr>
                                <a:rPr lang="cs-CZ" sz="1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sz="1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𝑔</m:t>
                              </m:r>
                            </m:num>
                            <m:den>
                              <m:r>
                                <a:rPr lang="cs-CZ" sz="1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𝑙</m:t>
                              </m:r>
                            </m:den>
                          </m:f>
                        </m:e>
                      </m:rad>
                      <m:r>
                        <a:rPr lang="cs-CZ" sz="1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sz="1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sz="1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sz="1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2∙3,14</m:t>
                          </m:r>
                        </m:den>
                      </m:f>
                      <m:r>
                        <a:rPr lang="cs-CZ" sz="1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ad>
                        <m:radPr>
                          <m:degHide m:val="on"/>
                          <m:ctrlPr>
                            <a:rPr lang="cs-CZ" sz="1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f>
                            <m:fPr>
                              <m:ctrlPr>
                                <a:rPr lang="cs-CZ" sz="1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sz="1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9,81</m:t>
                              </m:r>
                            </m:num>
                            <m:den>
                              <m:r>
                                <a:rPr lang="cs-CZ" sz="1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den>
                          </m:f>
                        </m:e>
                      </m:rad>
                      <m:r>
                        <a:rPr lang="cs-CZ" sz="1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=0,499 </m:t>
                      </m:r>
                      <m:r>
                        <m:rPr>
                          <m:sty m:val="p"/>
                        </m:rPr>
                        <a:rPr lang="cs-CZ" sz="12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Hz</m:t>
                      </m:r>
                    </m:oMath>
                  </m:oMathPara>
                </a14:m>
                <a:endParaRPr lang="cs-CZ" sz="1200" dirty="0"/>
              </a:p>
            </p:txBody>
          </p:sp>
        </mc:Choice>
        <mc:Fallback xmlns="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30E04E2F-9EDE-2A1E-E326-937107FACB5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1663" y="3206031"/>
                <a:ext cx="3236181" cy="1651799"/>
              </a:xfrm>
              <a:prstGeom prst="rect">
                <a:avLst/>
              </a:prstGeom>
              <a:blipFill>
                <a:blip r:embed="rId4"/>
                <a:stretch>
                  <a:fillRect l="-1698" t="-221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BCDDE3E7-FDC8-D108-F202-1DD0F2F8458B}"/>
                  </a:ext>
                </a:extLst>
              </p:cNvPr>
              <p:cNvSpPr txBox="1"/>
              <p:nvPr/>
            </p:nvSpPr>
            <p:spPr>
              <a:xfrm>
                <a:off x="381663" y="4888993"/>
                <a:ext cx="3236181" cy="16517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Font typeface="+mj-lt"/>
                  <a:buAutoNum type="arabicPeriod" startAt="2"/>
                </a:pPr>
                <a:r>
                  <a:rPr lang="cs-CZ" b="1" dirty="0"/>
                  <a:t>Délka závěsu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 panose="02040503050406030204" pitchFamily="18" charset="0"/>
                      </a:rPr>
                      <m:t>𝒍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𝟏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, 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𝟓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cs-CZ" b="1" i="0" smtClean="0">
                        <a:latin typeface="Cambria Math" panose="02040503050406030204" pitchFamily="18" charset="0"/>
                      </a:rPr>
                      <m:t>𝐦</m:t>
                    </m:r>
                    <m:r>
                      <a:rPr lang="cs-CZ" b="1" i="0" smtClean="0">
                        <a:latin typeface="Cambria Math" panose="02040503050406030204" pitchFamily="18" charset="0"/>
                      </a:rPr>
                      <m:t>:</m:t>
                    </m:r>
                  </m:oMath>
                </a14:m>
                <a:endParaRPr lang="cs-CZ" b="1" dirty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1200" b="0" i="1" smtClean="0">
                          <a:latin typeface="Cambria Math" panose="02040503050406030204" pitchFamily="18" charset="0"/>
                        </a:rPr>
                        <m:t>𝑇</m:t>
                      </m:r>
                      <m:r>
                        <a:rPr lang="cs-CZ" sz="1200" b="0" i="1" smtClean="0">
                          <a:latin typeface="Cambria Math" panose="02040503050406030204" pitchFamily="18" charset="0"/>
                        </a:rPr>
                        <m:t>=2</m:t>
                      </m:r>
                      <m:r>
                        <a:rPr lang="cs-CZ" sz="1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𝜋</m:t>
                      </m:r>
                      <m:r>
                        <a:rPr lang="cs-CZ" sz="1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ad>
                        <m:radPr>
                          <m:degHide m:val="on"/>
                          <m:ctrlPr>
                            <a:rPr lang="cs-CZ" sz="1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f>
                            <m:fPr>
                              <m:ctrlPr>
                                <a:rPr lang="cs-CZ" sz="1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sz="1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𝑙</m:t>
                              </m:r>
                            </m:num>
                            <m:den>
                              <m:r>
                                <a:rPr lang="cs-CZ" sz="1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𝑔</m:t>
                              </m:r>
                            </m:den>
                          </m:f>
                        </m:e>
                      </m:rad>
                      <m:r>
                        <a:rPr lang="cs-CZ" sz="1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=2∙3,14∙</m:t>
                      </m:r>
                      <m:rad>
                        <m:radPr>
                          <m:degHide m:val="on"/>
                          <m:ctrlPr>
                            <a:rPr lang="cs-CZ" sz="1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f>
                            <m:fPr>
                              <m:ctrlPr>
                                <a:rPr lang="cs-CZ" sz="1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sz="1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1,5</m:t>
                              </m:r>
                            </m:num>
                            <m:den>
                              <m:r>
                                <a:rPr lang="cs-CZ" sz="1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9,81</m:t>
                              </m:r>
                            </m:den>
                          </m:f>
                        </m:e>
                      </m:rad>
                      <m:r>
                        <a:rPr lang="cs-CZ" sz="1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=2,456 </m:t>
                      </m:r>
                      <m:r>
                        <m:rPr>
                          <m:sty m:val="p"/>
                        </m:rPr>
                        <a:rPr lang="cs-CZ" sz="12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s</m:t>
                      </m:r>
                    </m:oMath>
                  </m:oMathPara>
                </a14:m>
                <a:endParaRPr lang="cs-CZ" sz="1200" dirty="0"/>
              </a:p>
              <a:p>
                <a:endParaRPr lang="cs-CZ" sz="1200" dirty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1200" b="0" i="1" smtClean="0">
                          <a:latin typeface="Cambria Math" panose="02040503050406030204" pitchFamily="18" charset="0"/>
                        </a:rPr>
                        <m:t>𝑓</m:t>
                      </m:r>
                      <m:r>
                        <a:rPr lang="cs-CZ" sz="12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sz="12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sz="12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sz="12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a:rPr lang="cs-CZ" sz="1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𝜋</m:t>
                          </m:r>
                        </m:den>
                      </m:f>
                      <m:r>
                        <a:rPr lang="cs-CZ" sz="1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ad>
                        <m:radPr>
                          <m:degHide m:val="on"/>
                          <m:ctrlPr>
                            <a:rPr lang="cs-CZ" sz="1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f>
                            <m:fPr>
                              <m:ctrlPr>
                                <a:rPr lang="cs-CZ" sz="1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sz="1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𝑔</m:t>
                              </m:r>
                            </m:num>
                            <m:den>
                              <m:r>
                                <a:rPr lang="cs-CZ" sz="1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𝑙</m:t>
                              </m:r>
                            </m:den>
                          </m:f>
                        </m:e>
                      </m:rad>
                      <m:r>
                        <a:rPr lang="cs-CZ" sz="1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sz="1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sz="1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sz="1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2∙3,14</m:t>
                          </m:r>
                        </m:den>
                      </m:f>
                      <m:r>
                        <a:rPr lang="cs-CZ" sz="1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ad>
                        <m:radPr>
                          <m:degHide m:val="on"/>
                          <m:ctrlPr>
                            <a:rPr lang="cs-CZ" sz="1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f>
                            <m:fPr>
                              <m:ctrlPr>
                                <a:rPr lang="cs-CZ" sz="1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sz="1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9,81</m:t>
                              </m:r>
                            </m:num>
                            <m:den>
                              <m:r>
                                <a:rPr lang="cs-CZ" sz="1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1,5</m:t>
                              </m:r>
                            </m:den>
                          </m:f>
                        </m:e>
                      </m:rad>
                      <m:r>
                        <a:rPr lang="cs-CZ" sz="1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=0,407 </m:t>
                      </m:r>
                      <m:r>
                        <m:rPr>
                          <m:sty m:val="p"/>
                        </m:rPr>
                        <a:rPr lang="cs-CZ" sz="12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Hz</m:t>
                      </m:r>
                    </m:oMath>
                  </m:oMathPara>
                </a14:m>
                <a:endParaRPr lang="cs-CZ" sz="1200" dirty="0"/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BCDDE3E7-FDC8-D108-F202-1DD0F2F8458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1663" y="4888993"/>
                <a:ext cx="3236181" cy="1651799"/>
              </a:xfrm>
              <a:prstGeom prst="rect">
                <a:avLst/>
              </a:prstGeom>
              <a:blipFill>
                <a:blip r:embed="rId5"/>
                <a:stretch>
                  <a:fillRect l="-1698" t="-184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7" name="Tabulka 6">
            <a:extLst>
              <a:ext uri="{FF2B5EF4-FFF2-40B4-BE49-F238E27FC236}">
                <a16:creationId xmlns:a16="http://schemas.microsoft.com/office/drawing/2014/main" id="{48F06355-7A9F-9422-B58E-3ADFC5EC8FD8}"/>
              </a:ext>
            </a:extLst>
          </p:cNvPr>
          <p:cNvGraphicFramePr>
            <a:graphicFrameLocks noGrp="1"/>
          </p:cNvGraphicFramePr>
          <p:nvPr/>
        </p:nvGraphicFramePr>
        <p:xfrm>
          <a:off x="3880236" y="1945640"/>
          <a:ext cx="7627950" cy="14833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542650">
                  <a:extLst>
                    <a:ext uri="{9D8B030D-6E8A-4147-A177-3AD203B41FA5}">
                      <a16:colId xmlns:a16="http://schemas.microsoft.com/office/drawing/2014/main" val="4042285847"/>
                    </a:ext>
                  </a:extLst>
                </a:gridCol>
                <a:gridCol w="2542650">
                  <a:extLst>
                    <a:ext uri="{9D8B030D-6E8A-4147-A177-3AD203B41FA5}">
                      <a16:colId xmlns:a16="http://schemas.microsoft.com/office/drawing/2014/main" val="1749074709"/>
                    </a:ext>
                  </a:extLst>
                </a:gridCol>
                <a:gridCol w="2542650">
                  <a:extLst>
                    <a:ext uri="{9D8B030D-6E8A-4147-A177-3AD203B41FA5}">
                      <a16:colId xmlns:a16="http://schemas.microsoft.com/office/drawing/2014/main" val="243166811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Délka závěsu  (m)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Perioda (s)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Frekvence (Hz)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1401683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0,5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1,418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0,705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3290672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1,0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2,005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0,499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659117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1,5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2,456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0,407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127732375"/>
                  </a:ext>
                </a:extLst>
              </a:tr>
            </a:tbl>
          </a:graphicData>
        </a:graphic>
      </p:graphicFrame>
      <p:graphicFrame>
        <p:nvGraphicFramePr>
          <p:cNvPr id="13" name="Graf 12">
            <a:extLst>
              <a:ext uri="{FF2B5EF4-FFF2-40B4-BE49-F238E27FC236}">
                <a16:creationId xmlns:a16="http://schemas.microsoft.com/office/drawing/2014/main" id="{4AA6BF1B-8EFF-D256-B0B2-6636367426BA}"/>
              </a:ext>
            </a:extLst>
          </p:cNvPr>
          <p:cNvGraphicFramePr/>
          <p:nvPr/>
        </p:nvGraphicFramePr>
        <p:xfrm>
          <a:off x="5581979" y="3710792"/>
          <a:ext cx="3675142" cy="26580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</p:spTree>
    <p:extLst>
      <p:ext uri="{BB962C8B-B14F-4D97-AF65-F5344CB8AC3E}">
        <p14:creationId xmlns:p14="http://schemas.microsoft.com/office/powerpoint/2010/main" val="85352917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3DC26822-9908-6D8C-8C04-D0FD3EE9FD7A}"/>
                  </a:ext>
                </a:extLst>
              </p:cNvPr>
              <p:cNvSpPr txBox="1"/>
              <p:nvPr/>
            </p:nvSpPr>
            <p:spPr>
              <a:xfrm>
                <a:off x="499621" y="913092"/>
                <a:ext cx="595774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Vypočítej délku kyvadla, které bude kývat s periodou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𝑇</m:t>
                    </m:r>
                    <m:r>
                      <a:rPr lang="cs-CZ" i="1" dirty="0" smtClean="0">
                        <a:latin typeface="Cambria Math" panose="02040503050406030204" pitchFamily="18" charset="0"/>
                      </a:rPr>
                      <m:t>=1</m:t>
                    </m:r>
                  </m:oMath>
                </a14:m>
                <a:r>
                  <a:rPr lang="cs-CZ" dirty="0"/>
                  <a:t> s.</a:t>
                </a:r>
              </a:p>
            </p:txBody>
          </p:sp>
        </mc:Choice>
        <mc:Fallback xmlns="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3DC26822-9908-6D8C-8C04-D0FD3EE9FD7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9621" y="913092"/>
                <a:ext cx="5957740" cy="369332"/>
              </a:xfrm>
              <a:prstGeom prst="rect">
                <a:avLst/>
              </a:prstGeom>
              <a:blipFill>
                <a:blip r:embed="rId2"/>
                <a:stretch>
                  <a:fillRect l="-921" t="-10000" b="-26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062B5E40-E962-4845-9E50-8C10BBD92909}"/>
                  </a:ext>
                </a:extLst>
              </p:cNvPr>
              <p:cNvSpPr txBox="1"/>
              <p:nvPr/>
            </p:nvSpPr>
            <p:spPr>
              <a:xfrm>
                <a:off x="499621" y="1442301"/>
                <a:ext cx="11208470" cy="14646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Font typeface="+mj-lt"/>
                  <a:buAutoNum type="arabicPeriod"/>
                </a:pPr>
                <a:r>
                  <a:rPr lang="cs-CZ" dirty="0"/>
                  <a:t>Úprava vztahu pro výpočet periody vyjádření délky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𝑙</m:t>
                    </m:r>
                    <m:r>
                      <a:rPr lang="cs-CZ" i="1" dirty="0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cs-CZ" dirty="0"/>
                  <a:t>závěsu:</a:t>
                </a:r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𝑇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=2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𝜋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ad>
                        <m:radPr>
                          <m:degHide m:val="on"/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f>
                            <m:f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𝑙</m:t>
                              </m:r>
                            </m:num>
                            <m:den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𝑔</m:t>
                              </m:r>
                            </m:den>
                          </m:f>
                        </m:e>
                      </m:rad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            →            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𝑙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𝑇</m:t>
                                  </m:r>
                                </m:num>
                                <m:den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2</m:t>
                                  </m:r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𝜋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𝑔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062B5E40-E962-4845-9E50-8C10BBD9290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9621" y="1442301"/>
                <a:ext cx="11208470" cy="1464696"/>
              </a:xfrm>
              <a:prstGeom prst="rect">
                <a:avLst/>
              </a:prstGeom>
              <a:blipFill>
                <a:blip r:embed="rId3"/>
                <a:stretch>
                  <a:fillRect l="-489" t="-25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24457546-03E1-C570-10F9-5E5AED3883AD}"/>
                  </a:ext>
                </a:extLst>
              </p:cNvPr>
              <p:cNvSpPr txBox="1"/>
              <p:nvPr/>
            </p:nvSpPr>
            <p:spPr>
              <a:xfrm>
                <a:off x="499621" y="3761295"/>
                <a:ext cx="9662474" cy="134786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Font typeface="+mj-lt"/>
                  <a:buAutoNum type="arabicPeriod" startAt="2"/>
                </a:pPr>
                <a:r>
                  <a:rPr lang="cs-CZ" dirty="0"/>
                  <a:t>Dosazení a výpočet:</a:t>
                </a:r>
              </a:p>
              <a:p>
                <a:pPr marL="342900" indent="-342900">
                  <a:buFont typeface="+mj-lt"/>
                  <a:buAutoNum type="arabicPeriod" startAt="2"/>
                </a:pPr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𝑙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cs-CZ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∙3,14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∙9,81=0,2487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m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≈0,25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m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24457546-03E1-C570-10F9-5E5AED3883A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9621" y="3761295"/>
                <a:ext cx="9662474" cy="1347869"/>
              </a:xfrm>
              <a:prstGeom prst="rect">
                <a:avLst/>
              </a:prstGeom>
              <a:blipFill>
                <a:blip r:embed="rId4"/>
                <a:stretch>
                  <a:fillRect l="-568" t="-226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3D93A8F7-5349-B756-9B35-208F635FDAEF}"/>
                  </a:ext>
                </a:extLst>
              </p:cNvPr>
              <p:cNvSpPr txBox="1"/>
              <p:nvPr/>
            </p:nvSpPr>
            <p:spPr>
              <a:xfrm>
                <a:off x="424206" y="5594130"/>
                <a:ext cx="6542203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Aby kyvadlo mělo periodu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 panose="02040503050406030204" pitchFamily="18" charset="0"/>
                      </a:rPr>
                      <m:t>𝑻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𝟏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cs-CZ" b="1" i="0" smtClean="0">
                        <a:latin typeface="Cambria Math" panose="02040503050406030204" pitchFamily="18" charset="0"/>
                      </a:rPr>
                      <m:t>𝐬</m:t>
                    </m:r>
                  </m:oMath>
                </a14:m>
                <a:r>
                  <a:rPr lang="cs-CZ" b="1" dirty="0"/>
                  <a:t>, musí mít závěs délku 0,2487 m</a:t>
                </a:r>
              </a:p>
            </p:txBody>
          </p:sp>
        </mc:Choice>
        <mc:Fallback xmlns="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3D93A8F7-5349-B756-9B35-208F635FDAE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4206" y="5594130"/>
                <a:ext cx="6542203" cy="369332"/>
              </a:xfrm>
              <a:prstGeom prst="rect">
                <a:avLst/>
              </a:prstGeom>
              <a:blipFill>
                <a:blip r:embed="rId5"/>
                <a:stretch>
                  <a:fillRect l="-839" t="-10000" b="-26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7" name="Přímá spojnice 6">
            <a:extLst>
              <a:ext uri="{FF2B5EF4-FFF2-40B4-BE49-F238E27FC236}">
                <a16:creationId xmlns:a16="http://schemas.microsoft.com/office/drawing/2014/main" id="{353C807C-35C4-5927-14AC-9C2B9AEF22B2}"/>
              </a:ext>
            </a:extLst>
          </p:cNvPr>
          <p:cNvCxnSpPr>
            <a:cxnSpLocks/>
          </p:cNvCxnSpPr>
          <p:nvPr/>
        </p:nvCxnSpPr>
        <p:spPr>
          <a:xfrm>
            <a:off x="8512405" y="1819373"/>
            <a:ext cx="192627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>
            <a:extLst>
              <a:ext uri="{FF2B5EF4-FFF2-40B4-BE49-F238E27FC236}">
                <a16:creationId xmlns:a16="http://schemas.microsoft.com/office/drawing/2014/main" id="{CF420912-92C0-AB2D-2099-4D8F113FBFE9}"/>
              </a:ext>
            </a:extLst>
          </p:cNvPr>
          <p:cNvCxnSpPr>
            <a:cxnSpLocks/>
          </p:cNvCxnSpPr>
          <p:nvPr/>
        </p:nvCxnSpPr>
        <p:spPr>
          <a:xfrm flipH="1">
            <a:off x="8512405" y="1640264"/>
            <a:ext cx="160256" cy="17910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>
            <a:extLst>
              <a:ext uri="{FF2B5EF4-FFF2-40B4-BE49-F238E27FC236}">
                <a16:creationId xmlns:a16="http://schemas.microsoft.com/office/drawing/2014/main" id="{0603838B-BC10-8155-25F7-077FF23F97A9}"/>
              </a:ext>
            </a:extLst>
          </p:cNvPr>
          <p:cNvCxnSpPr>
            <a:cxnSpLocks/>
          </p:cNvCxnSpPr>
          <p:nvPr/>
        </p:nvCxnSpPr>
        <p:spPr>
          <a:xfrm flipH="1">
            <a:off x="8927184" y="1640264"/>
            <a:ext cx="160256" cy="17910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>
            <a:extLst>
              <a:ext uri="{FF2B5EF4-FFF2-40B4-BE49-F238E27FC236}">
                <a16:creationId xmlns:a16="http://schemas.microsoft.com/office/drawing/2014/main" id="{A4881803-48A6-77D3-2DEA-9C76FB38A77B}"/>
              </a:ext>
            </a:extLst>
          </p:cNvPr>
          <p:cNvCxnSpPr>
            <a:cxnSpLocks/>
          </p:cNvCxnSpPr>
          <p:nvPr/>
        </p:nvCxnSpPr>
        <p:spPr>
          <a:xfrm flipH="1">
            <a:off x="9374957" y="1640263"/>
            <a:ext cx="160256" cy="17910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>
            <a:extLst>
              <a:ext uri="{FF2B5EF4-FFF2-40B4-BE49-F238E27FC236}">
                <a16:creationId xmlns:a16="http://schemas.microsoft.com/office/drawing/2014/main" id="{054C7237-0ADB-217A-1BE5-E384663A44FE}"/>
              </a:ext>
            </a:extLst>
          </p:cNvPr>
          <p:cNvCxnSpPr>
            <a:cxnSpLocks/>
          </p:cNvCxnSpPr>
          <p:nvPr/>
        </p:nvCxnSpPr>
        <p:spPr>
          <a:xfrm flipH="1">
            <a:off x="9874577" y="1644977"/>
            <a:ext cx="160256" cy="17910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>
            <a:extLst>
              <a:ext uri="{FF2B5EF4-FFF2-40B4-BE49-F238E27FC236}">
                <a16:creationId xmlns:a16="http://schemas.microsoft.com/office/drawing/2014/main" id="{1C676E3B-1D73-1491-FB48-E339CFED82B4}"/>
              </a:ext>
            </a:extLst>
          </p:cNvPr>
          <p:cNvCxnSpPr>
            <a:cxnSpLocks/>
          </p:cNvCxnSpPr>
          <p:nvPr/>
        </p:nvCxnSpPr>
        <p:spPr>
          <a:xfrm flipH="1">
            <a:off x="10216299" y="1635548"/>
            <a:ext cx="160256" cy="17910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>
            <a:extLst>
              <a:ext uri="{FF2B5EF4-FFF2-40B4-BE49-F238E27FC236}">
                <a16:creationId xmlns:a16="http://schemas.microsoft.com/office/drawing/2014/main" id="{171719DC-C98E-8CA2-DD15-6D312B29CDA9}"/>
              </a:ext>
            </a:extLst>
          </p:cNvPr>
          <p:cNvCxnSpPr>
            <a:cxnSpLocks/>
          </p:cNvCxnSpPr>
          <p:nvPr/>
        </p:nvCxnSpPr>
        <p:spPr>
          <a:xfrm>
            <a:off x="9389097" y="1814657"/>
            <a:ext cx="0" cy="1900675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Ovál 15">
            <a:extLst>
              <a:ext uri="{FF2B5EF4-FFF2-40B4-BE49-F238E27FC236}">
                <a16:creationId xmlns:a16="http://schemas.microsoft.com/office/drawing/2014/main" id="{E5404126-7942-C6EE-0F98-157A075E6B52}"/>
              </a:ext>
            </a:extLst>
          </p:cNvPr>
          <p:cNvSpPr/>
          <p:nvPr/>
        </p:nvSpPr>
        <p:spPr>
          <a:xfrm>
            <a:off x="9143999" y="3715332"/>
            <a:ext cx="547357" cy="490194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Pravá složená závorka 18">
            <a:extLst>
              <a:ext uri="{FF2B5EF4-FFF2-40B4-BE49-F238E27FC236}">
                <a16:creationId xmlns:a16="http://schemas.microsoft.com/office/drawing/2014/main" id="{A56FFA17-ECBF-8F3A-6B3A-F1C9669E1FA9}"/>
              </a:ext>
            </a:extLst>
          </p:cNvPr>
          <p:cNvSpPr/>
          <p:nvPr/>
        </p:nvSpPr>
        <p:spPr>
          <a:xfrm>
            <a:off x="9648331" y="1824086"/>
            <a:ext cx="247363" cy="2126913"/>
          </a:xfrm>
          <a:prstGeom prst="rightBrac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ovéPole 19">
                <a:extLst>
                  <a:ext uri="{FF2B5EF4-FFF2-40B4-BE49-F238E27FC236}">
                    <a16:creationId xmlns:a16="http://schemas.microsoft.com/office/drawing/2014/main" id="{85D1D6C2-167B-10D5-74B6-7ECBA9A86BEF}"/>
                  </a:ext>
                </a:extLst>
              </p:cNvPr>
              <p:cNvSpPr txBox="1"/>
              <p:nvPr/>
            </p:nvSpPr>
            <p:spPr>
              <a:xfrm>
                <a:off x="9834510" y="2702876"/>
                <a:ext cx="164733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𝑙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=0,2487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0" name="TextovéPole 19">
                <a:extLst>
                  <a:ext uri="{FF2B5EF4-FFF2-40B4-BE49-F238E27FC236}">
                    <a16:creationId xmlns:a16="http://schemas.microsoft.com/office/drawing/2014/main" id="{85D1D6C2-167B-10D5-74B6-7ECBA9A86BE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834510" y="2702876"/>
                <a:ext cx="1647337" cy="369332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8" name="TextovéPole 27">
            <a:extLst>
              <a:ext uri="{FF2B5EF4-FFF2-40B4-BE49-F238E27FC236}">
                <a16:creationId xmlns:a16="http://schemas.microsoft.com/office/drawing/2014/main" id="{462236AE-0570-6CC3-88FB-97F900C2BC6C}"/>
              </a:ext>
            </a:extLst>
          </p:cNvPr>
          <p:cNvSpPr txBox="1"/>
          <p:nvPr/>
        </p:nvSpPr>
        <p:spPr>
          <a:xfrm>
            <a:off x="7357619" y="5594130"/>
            <a:ext cx="3992253" cy="3693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/>
              <a:t>O výsledku se přesvědčte experimentem</a:t>
            </a:r>
          </a:p>
        </p:txBody>
      </p:sp>
      <p:sp>
        <p:nvSpPr>
          <p:cNvPr id="29" name="TextovéPole 28">
            <a:extLst>
              <a:ext uri="{FF2B5EF4-FFF2-40B4-BE49-F238E27FC236}">
                <a16:creationId xmlns:a16="http://schemas.microsoft.com/office/drawing/2014/main" id="{3AB16A08-180D-750E-06A8-24BDB75FB6BD}"/>
              </a:ext>
            </a:extLst>
          </p:cNvPr>
          <p:cNvSpPr txBox="1"/>
          <p:nvPr/>
        </p:nvSpPr>
        <p:spPr>
          <a:xfrm>
            <a:off x="424206" y="428126"/>
            <a:ext cx="8825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</a:t>
            </a:r>
          </a:p>
        </p:txBody>
      </p:sp>
    </p:spTree>
    <p:extLst>
      <p:ext uri="{BB962C8B-B14F-4D97-AF65-F5344CB8AC3E}">
        <p14:creationId xmlns:p14="http://schemas.microsoft.com/office/powerpoint/2010/main" val="364299798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05307" y="399245"/>
            <a:ext cx="9916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695459" y="1056068"/>
                <a:ext cx="10740980" cy="122398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Vypočítej periodu a frekvenci pružinového oscilátoru. Hmotnost závaží je 0,5 kg a tuhost pružiny je 7,5 N. mm</a:t>
                </a:r>
                <a:r>
                  <a:rPr lang="cs-CZ" baseline="30000" dirty="0"/>
                  <a:t>-1</a:t>
                </a:r>
                <a:r>
                  <a:rPr lang="cs-CZ" dirty="0"/>
                  <a:t>.</a:t>
                </a:r>
              </a:p>
              <a:p>
                <a:endParaRPr lang="cs-CZ" dirty="0"/>
              </a:p>
              <a:p>
                <a:r>
                  <a:rPr lang="cs-CZ" dirty="0"/>
                  <a:t>Řešení: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=0,5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kg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,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k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=7,5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N</m:t>
                          </m:r>
                          <m:r>
                            <a:rPr lang="cs-CZ" b="0" i="0" smtClean="0">
                              <a:latin typeface="Cambria Math" panose="02040503050406030204" pitchFamily="18" charset="0"/>
                            </a:rPr>
                            <m:t> . </m:t>
                          </m:r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mm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=7500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N</m:t>
                          </m:r>
                          <m:r>
                            <a:rPr lang="cs-CZ" b="0" i="0" smtClean="0">
                              <a:latin typeface="Cambria Math" panose="02040503050406030204" pitchFamily="18" charset="0"/>
                            </a:rPr>
                            <m:t> . </m:t>
                          </m:r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m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459" y="1056068"/>
                <a:ext cx="10740980" cy="1223989"/>
              </a:xfrm>
              <a:prstGeom prst="rect">
                <a:avLst/>
              </a:prstGeom>
              <a:blipFill>
                <a:blip r:embed="rId2"/>
                <a:stretch>
                  <a:fillRect l="-454" t="-2488" b="-149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Přímá spojnice 4"/>
          <p:cNvCxnSpPr/>
          <p:nvPr/>
        </p:nvCxnSpPr>
        <p:spPr>
          <a:xfrm>
            <a:off x="502276" y="2280057"/>
            <a:ext cx="1093416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605307" y="2575775"/>
                <a:ext cx="10831132" cy="323716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Výpočet periody pružinového oscilátoru:</a:t>
                </a:r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𝑇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=2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𝜋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ad>
                        <m:radPr>
                          <m:degHide m:val="on"/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f>
                            <m:f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𝑚</m:t>
                              </m:r>
                            </m:num>
                            <m:den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𝑘</m:t>
                              </m:r>
                            </m:den>
                          </m:f>
                        </m:e>
                      </m:rad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=6,28.</m:t>
                      </m:r>
                      <m:rad>
                        <m:radPr>
                          <m:degHide m:val="on"/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f>
                            <m:f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0,5</m:t>
                              </m:r>
                            </m:num>
                            <m:den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7500</m:t>
                              </m:r>
                            </m:den>
                          </m:f>
                        </m:e>
                      </m:rad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=0,05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s</m:t>
                      </m:r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endParaRPr lang="cs-CZ" sz="800" dirty="0"/>
              </a:p>
              <a:p>
                <a:r>
                  <a:rPr lang="cs-CZ" dirty="0"/>
                  <a:t>Výpočet frekvence pružinového oscilátoru:</a:t>
                </a:r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𝑓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𝜋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ad>
                        <m:radPr>
                          <m:degHide m:val="on"/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f>
                            <m:f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𝑘</m:t>
                              </m:r>
                            </m:num>
                            <m:den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𝑚</m:t>
                              </m:r>
                            </m:den>
                          </m:f>
                        </m:e>
                      </m:rad>
                      <m: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=20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Hz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5307" y="2575775"/>
                <a:ext cx="10831132" cy="3237168"/>
              </a:xfrm>
              <a:prstGeom prst="rect">
                <a:avLst/>
              </a:prstGeom>
              <a:blipFill>
                <a:blip r:embed="rId3"/>
                <a:stretch>
                  <a:fillRect l="-450" t="-113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ovéPole 6"/>
          <p:cNvSpPr txBox="1"/>
          <p:nvPr/>
        </p:nvSpPr>
        <p:spPr>
          <a:xfrm>
            <a:off x="3302833" y="6108660"/>
            <a:ext cx="5526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Pružinový oscilátor má periodu 0,05 s a frekvenci 20 Hz.</a:t>
            </a:r>
          </a:p>
        </p:txBody>
      </p:sp>
    </p:spTree>
    <p:extLst>
      <p:ext uri="{BB962C8B-B14F-4D97-AF65-F5344CB8AC3E}">
        <p14:creationId xmlns:p14="http://schemas.microsoft.com/office/powerpoint/2010/main" val="54374075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07727BB4-920D-D730-FC4D-0CE98619C78A}"/>
              </a:ext>
            </a:extLst>
          </p:cNvPr>
          <p:cNvSpPr txBox="1"/>
          <p:nvPr/>
        </p:nvSpPr>
        <p:spPr>
          <a:xfrm>
            <a:off x="386499" y="463103"/>
            <a:ext cx="9916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C6C34CC0-2CF4-FAF3-C8B8-0CB1FC2F9CCA}"/>
                  </a:ext>
                </a:extLst>
              </p:cNvPr>
              <p:cNvSpPr txBox="1"/>
              <p:nvPr/>
            </p:nvSpPr>
            <p:spPr>
              <a:xfrm>
                <a:off x="386499" y="989814"/>
                <a:ext cx="11576115" cy="14773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Pružinový oscilátor vznikl zavěšením tělesa o hmotnosti 10 kg na pružinu, která se prodloužila o 15 cm. Určete periodu pružinového oscilátoru.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𝑔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=10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m</m:t>
                        </m:r>
                        <m:r>
                          <a:rPr lang="cs-CZ" b="0" i="0" smtClean="0">
                            <a:latin typeface="Cambria Math" panose="02040503050406030204" pitchFamily="18" charset="0"/>
                          </a:rPr>
                          <m:t>.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−2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cs-CZ" dirty="0"/>
                  <a:t>.</a:t>
                </a:r>
              </a:p>
              <a:p>
                <a:endParaRPr lang="cs-CZ" dirty="0"/>
              </a:p>
              <a:p>
                <a:r>
                  <a:rPr lang="cs-CZ" dirty="0"/>
                  <a:t>Řešení: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=10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kg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𝑙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=15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cm</m:t>
                      </m:r>
                      <m: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=0,15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m</m:t>
                      </m:r>
                      <m: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,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𝑇</m:t>
                      </m:r>
                      <m: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=?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C6C34CC0-2CF4-FAF3-C8B8-0CB1FC2F9CC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6499" y="989814"/>
                <a:ext cx="11576115" cy="1477328"/>
              </a:xfrm>
              <a:prstGeom prst="rect">
                <a:avLst/>
              </a:prstGeom>
              <a:blipFill>
                <a:blip r:embed="rId2"/>
                <a:stretch>
                  <a:fillRect l="-421" t="-2058" b="-246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Přímá spojnice 4">
            <a:extLst>
              <a:ext uri="{FF2B5EF4-FFF2-40B4-BE49-F238E27FC236}">
                <a16:creationId xmlns:a16="http://schemas.microsoft.com/office/drawing/2014/main" id="{CB6FE488-75EE-B0D6-9EB0-CB77CF011257}"/>
              </a:ext>
            </a:extLst>
          </p:cNvPr>
          <p:cNvCxnSpPr/>
          <p:nvPr/>
        </p:nvCxnSpPr>
        <p:spPr>
          <a:xfrm>
            <a:off x="386499" y="2467142"/>
            <a:ext cx="11576115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B2E87124-69CD-8633-8977-B69D37C135E8}"/>
                  </a:ext>
                </a:extLst>
              </p:cNvPr>
              <p:cNvSpPr txBox="1"/>
              <p:nvPr/>
            </p:nvSpPr>
            <p:spPr>
              <a:xfrm>
                <a:off x="386499" y="2809188"/>
                <a:ext cx="11576115" cy="319234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𝑇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=2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𝜋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rad>
                      <m:radPr>
                        <m:degHide m:val="on"/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𝑚</m:t>
                            </m:r>
                          </m:num>
                          <m:den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𝑘</m:t>
                            </m:r>
                          </m:den>
                        </m:f>
                      </m:e>
                    </m:rad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,  </m:t>
                    </m:r>
                  </m:oMath>
                </a14:m>
                <a:r>
                  <a:rPr lang="cs-CZ" dirty="0"/>
                  <a:t>kde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𝑚</m:t>
                    </m:r>
                  </m:oMath>
                </a14:m>
                <a:r>
                  <a:rPr lang="cs-CZ" dirty="0"/>
                  <a:t> je hmotnost zavěšeného tělesa a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𝑘</m:t>
                    </m:r>
                  </m:oMath>
                </a14:m>
                <a:r>
                  <a:rPr lang="cs-CZ" dirty="0"/>
                  <a:t> je tuhost pružiny, pro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𝑘</m:t>
                    </m:r>
                  </m:oMath>
                </a14:m>
                <a:r>
                  <a:rPr lang="cs-CZ" dirty="0"/>
                  <a:t> platí  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𝑘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𝑝</m:t>
                            </m:r>
                          </m:sub>
                        </m:sSub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∆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𝑙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.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𝑔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∆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𝑙</m:t>
                        </m:r>
                      </m:den>
                    </m:f>
                  </m:oMath>
                </a14:m>
                <a:r>
                  <a:rPr lang="cs-CZ" dirty="0"/>
                  <a:t> </a:t>
                </a:r>
              </a:p>
              <a:p>
                <a:endParaRPr lang="cs-CZ" dirty="0"/>
              </a:p>
              <a:p>
                <a:pPr algn="ctr"/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𝑇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=2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𝜋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rad>
                      <m:radPr>
                        <m:degHide m:val="on"/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𝑚</m:t>
                            </m:r>
                          </m:num>
                          <m:den>
                            <m:f>
                              <m:fPr>
                                <m:ctrlPr>
                                  <a:rPr lang="cs-CZ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cs-CZ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𝑚</m:t>
                                </m:r>
                                <m:r>
                                  <a:rPr lang="cs-CZ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.</m:t>
                                </m:r>
                                <m:r>
                                  <a:rPr lang="cs-CZ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𝑔</m:t>
                                </m:r>
                              </m:num>
                              <m:den>
                                <m:r>
                                  <a:rPr lang="cs-CZ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∆</m:t>
                                </m:r>
                                <m:r>
                                  <a:rPr lang="cs-CZ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𝑙</m:t>
                                </m:r>
                              </m:den>
                            </m:f>
                          </m:den>
                        </m:f>
                      </m:e>
                    </m:rad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=2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𝜋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rad>
                      <m:radPr>
                        <m:degHide m:val="on"/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𝑚</m:t>
                            </m:r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.∆</m:t>
                            </m:r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𝑙</m:t>
                            </m:r>
                          </m:num>
                          <m:den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𝑚</m:t>
                            </m:r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.</m:t>
                            </m:r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𝑔</m:t>
                            </m:r>
                          </m:den>
                        </m:f>
                      </m:e>
                    </m:rad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=2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𝜋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rad>
                      <m:radPr>
                        <m:degHide m:val="on"/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∆</m:t>
                            </m:r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𝑙</m:t>
                            </m:r>
                          </m:num>
                          <m:den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𝑔</m:t>
                            </m:r>
                          </m:den>
                        </m:f>
                      </m:e>
                    </m:rad>
                  </m:oMath>
                </a14:m>
                <a:r>
                  <a:rPr lang="cs-CZ" dirty="0"/>
                  <a:t> </a:t>
                </a:r>
              </a:p>
              <a:p>
                <a:pPr algn="ctr"/>
                <a:endParaRPr lang="cs-CZ" dirty="0"/>
              </a:p>
              <a:p>
                <a:r>
                  <a:rPr lang="cs-CZ" dirty="0"/>
                  <a:t>Po dosazení zadaných hodnot</a:t>
                </a:r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𝑇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=2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𝜋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ad>
                        <m:radPr>
                          <m:degHide m:val="on"/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f>
                            <m:f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0,15</m:t>
                              </m:r>
                            </m:num>
                            <m:den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10</m:t>
                              </m:r>
                            </m:den>
                          </m:f>
                        </m:e>
                      </m:rad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=0,75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s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B2E87124-69CD-8633-8977-B69D37C135E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6499" y="2809188"/>
                <a:ext cx="11576115" cy="3192349"/>
              </a:xfrm>
              <a:prstGeom prst="rect">
                <a:avLst/>
              </a:prstGeom>
              <a:blipFill>
                <a:blip r:embed="rId3"/>
                <a:stretch>
                  <a:fillRect l="-42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ovéPole 6">
            <a:extLst>
              <a:ext uri="{FF2B5EF4-FFF2-40B4-BE49-F238E27FC236}">
                <a16:creationId xmlns:a16="http://schemas.microsoft.com/office/drawing/2014/main" id="{319F0530-28F7-1789-CBA0-E23306826307}"/>
              </a:ext>
            </a:extLst>
          </p:cNvPr>
          <p:cNvSpPr txBox="1"/>
          <p:nvPr/>
        </p:nvSpPr>
        <p:spPr>
          <a:xfrm>
            <a:off x="4020531" y="6158916"/>
            <a:ext cx="43080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Pružinový oscilátor kmitá s periodou 0,75 s</a:t>
            </a:r>
          </a:p>
        </p:txBody>
      </p:sp>
    </p:spTree>
    <p:extLst>
      <p:ext uri="{BB962C8B-B14F-4D97-AF65-F5344CB8AC3E}">
        <p14:creationId xmlns:p14="http://schemas.microsoft.com/office/powerpoint/2010/main" val="152722533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D6FB596-A826-FCA1-7CD3-1A2089D363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92" t="228" r="7447" b="46990"/>
          <a:stretch/>
        </p:blipFill>
        <p:spPr>
          <a:xfrm>
            <a:off x="2390692" y="477077"/>
            <a:ext cx="7410616" cy="61261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421269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einrich Rudolf Hertz citáty | Citáty slavných osobností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502" y="1120614"/>
            <a:ext cx="3674916" cy="46167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délník 2"/>
          <p:cNvSpPr/>
          <p:nvPr/>
        </p:nvSpPr>
        <p:spPr>
          <a:xfrm>
            <a:off x="5209997" y="1843951"/>
            <a:ext cx="6343247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b="1" dirty="0"/>
              <a:t>Heinrich Rudolf Hertz</a:t>
            </a:r>
          </a:p>
          <a:p>
            <a:r>
              <a:rPr lang="cs-CZ" sz="2400" b="1" dirty="0"/>
              <a:t>22. února 1857 Hamburk – 1. ledna 1894 Bonn</a:t>
            </a:r>
          </a:p>
          <a:p>
            <a:r>
              <a:rPr lang="cs-CZ" sz="2400" dirty="0"/>
              <a:t>byl německý fyzik, který experimentálně ověřil Maxwellovy a Faradayovy teoretické předpoklady o šíření elektromagnetických vln, a tím odstartoval cestu k vývoji bezdrátového spojení. Je po něm pojmenována jednotka pro frekvenci – Hz.</a:t>
            </a:r>
          </a:p>
        </p:txBody>
      </p:sp>
    </p:spTree>
    <p:extLst>
      <p:ext uri="{BB962C8B-B14F-4D97-AF65-F5344CB8AC3E}">
        <p14:creationId xmlns:p14="http://schemas.microsoft.com/office/powerpoint/2010/main" val="252179606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E8C68009-FAA0-6761-3CFB-7DC838DFE78F}"/>
              </a:ext>
            </a:extLst>
          </p:cNvPr>
          <p:cNvSpPr txBox="1"/>
          <p:nvPr/>
        </p:nvSpPr>
        <p:spPr>
          <a:xfrm>
            <a:off x="5487725" y="3136613"/>
            <a:ext cx="12165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/>
              <a:t>Konec</a:t>
            </a:r>
          </a:p>
        </p:txBody>
      </p:sp>
    </p:spTree>
    <p:extLst>
      <p:ext uri="{BB962C8B-B14F-4D97-AF65-F5344CB8AC3E}">
        <p14:creationId xmlns:p14="http://schemas.microsoft.com/office/powerpoint/2010/main" val="277137259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3259F1A-B90A-16C2-7797-571DB213A3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285" t="58945" r="7289" b="3959"/>
          <a:stretch/>
        </p:blipFill>
        <p:spPr>
          <a:xfrm>
            <a:off x="333955" y="326003"/>
            <a:ext cx="5709553" cy="3339548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E817937C-C1FF-2DCC-03E8-1844BD74FD2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757" r="2084" b="33512"/>
          <a:stretch/>
        </p:blipFill>
        <p:spPr>
          <a:xfrm>
            <a:off x="6172349" y="716610"/>
            <a:ext cx="5607049" cy="5897881"/>
          </a:xfrm>
          <a:prstGeom prst="rect">
            <a:avLst/>
          </a:prstGeom>
        </p:spPr>
      </p:pic>
      <p:sp>
        <p:nvSpPr>
          <p:cNvPr id="2" name="Ovál 1">
            <a:hlinkClick r:id="rId6" action="ppaction://hlinksldjump"/>
          </p:cNvPr>
          <p:cNvSpPr/>
          <p:nvPr/>
        </p:nvSpPr>
        <p:spPr>
          <a:xfrm>
            <a:off x="333955" y="5624945"/>
            <a:ext cx="748146" cy="74814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86063720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681</TotalTime>
  <Words>2590</Words>
  <Application>Microsoft Office PowerPoint</Application>
  <PresentationFormat>Širokoúhlá obrazovka</PresentationFormat>
  <Paragraphs>273</Paragraphs>
  <Slides>24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24</vt:i4>
      </vt:variant>
    </vt:vector>
  </HeadingPairs>
  <TitlesOfParts>
    <vt:vector size="29" baseType="lpstr">
      <vt:lpstr>Arial</vt:lpstr>
      <vt:lpstr>Calibri</vt:lpstr>
      <vt:lpstr>Calibri Light</vt:lpstr>
      <vt:lpstr>Cambria Math</vt:lpstr>
      <vt:lpstr>Motiv Office</vt:lpstr>
      <vt:lpstr>Mechanické kmitání  Fyz 90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Karel Sixl</dc:creator>
  <cp:lastModifiedBy>Karel Sixl</cp:lastModifiedBy>
  <cp:revision>31</cp:revision>
  <dcterms:created xsi:type="dcterms:W3CDTF">2025-08-08T03:32:23Z</dcterms:created>
  <dcterms:modified xsi:type="dcterms:W3CDTF">2025-12-13T10:32:47Z</dcterms:modified>
</cp:coreProperties>
</file>