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93" r:id="rId4"/>
    <p:sldId id="294" r:id="rId5"/>
    <p:sldId id="290" r:id="rId6"/>
    <p:sldId id="291" r:id="rId7"/>
    <p:sldId id="292" r:id="rId8"/>
    <p:sldId id="258" r:id="rId9"/>
    <p:sldId id="297" r:id="rId10"/>
    <p:sldId id="295" r:id="rId11"/>
    <p:sldId id="296" r:id="rId12"/>
    <p:sldId id="288" r:id="rId13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8C916F-FC56-4EB1-BC3F-5BC4CAB407F3}" type="datetimeFigureOut">
              <a:rPr lang="cs-CZ" smtClean="0"/>
              <a:t>15.03.2026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2FA256-F892-4F97-B7AA-642CE62BB23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32832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2FA256-F892-4F97-B7AA-642CE62BB236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38269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6B6B6-8041-42F0-BB2E-521FD56D7626}" type="datetimeFigureOut">
              <a:rPr lang="cs-CZ" smtClean="0"/>
              <a:t>15.03.2026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6AA06-86C3-47AC-9171-3AC7673D80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13836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6B6B6-8041-42F0-BB2E-521FD56D7626}" type="datetimeFigureOut">
              <a:rPr lang="cs-CZ" smtClean="0"/>
              <a:t>15.03.2026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6AA06-86C3-47AC-9171-3AC7673D80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26140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6B6B6-8041-42F0-BB2E-521FD56D7626}" type="datetimeFigureOut">
              <a:rPr lang="cs-CZ" smtClean="0"/>
              <a:t>15.03.2026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6AA06-86C3-47AC-9171-3AC7673D80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3857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6B6B6-8041-42F0-BB2E-521FD56D7626}" type="datetimeFigureOut">
              <a:rPr lang="cs-CZ" smtClean="0"/>
              <a:t>15.03.2026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6AA06-86C3-47AC-9171-3AC7673D80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42650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6B6B6-8041-42F0-BB2E-521FD56D7626}" type="datetimeFigureOut">
              <a:rPr lang="cs-CZ" smtClean="0"/>
              <a:t>15.03.2026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6AA06-86C3-47AC-9171-3AC7673D80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18532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6B6B6-8041-42F0-BB2E-521FD56D7626}" type="datetimeFigureOut">
              <a:rPr lang="cs-CZ" smtClean="0"/>
              <a:t>15.03.2026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6AA06-86C3-47AC-9171-3AC7673D80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78883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6B6B6-8041-42F0-BB2E-521FD56D7626}" type="datetimeFigureOut">
              <a:rPr lang="cs-CZ" smtClean="0"/>
              <a:t>15.03.2026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6AA06-86C3-47AC-9171-3AC7673D80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26585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6B6B6-8041-42F0-BB2E-521FD56D7626}" type="datetimeFigureOut">
              <a:rPr lang="cs-CZ" smtClean="0"/>
              <a:t>15.03.2026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6AA06-86C3-47AC-9171-3AC7673D80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23142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6B6B6-8041-42F0-BB2E-521FD56D7626}" type="datetimeFigureOut">
              <a:rPr lang="cs-CZ" smtClean="0"/>
              <a:t>15.03.2026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6AA06-86C3-47AC-9171-3AC7673D80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48845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6B6B6-8041-42F0-BB2E-521FD56D7626}" type="datetimeFigureOut">
              <a:rPr lang="cs-CZ" smtClean="0"/>
              <a:t>15.03.2026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6AA06-86C3-47AC-9171-3AC7673D80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64869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6B6B6-8041-42F0-BB2E-521FD56D7626}" type="datetimeFigureOut">
              <a:rPr lang="cs-CZ" smtClean="0"/>
              <a:t>15.03.2026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6AA06-86C3-47AC-9171-3AC7673D80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37205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26B6B6-8041-42F0-BB2E-521FD56D7626}" type="datetimeFigureOut">
              <a:rPr lang="cs-CZ" smtClean="0"/>
              <a:t>15.03.2026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66AA06-86C3-47AC-9171-3AC7673D80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41071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10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12" Type="http://schemas.openxmlformats.org/officeDocument/2006/relationships/image" Target="../media/image26.png"/><Relationship Id="rId2" Type="http://schemas.openxmlformats.org/officeDocument/2006/relationships/image" Target="../media/image16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12" Type="http://schemas.openxmlformats.org/officeDocument/2006/relationships/image" Target="../media/image30.png"/><Relationship Id="rId2" Type="http://schemas.openxmlformats.org/officeDocument/2006/relationships/image" Target="../media/image25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11" Type="http://schemas.openxmlformats.org/officeDocument/2006/relationships/image" Target="../media/image29.png"/><Relationship Id="rId5" Type="http://schemas.openxmlformats.org/officeDocument/2006/relationships/image" Target="../media/image27.png"/><Relationship Id="rId10" Type="http://schemas.openxmlformats.org/officeDocument/2006/relationships/image" Target="../media/image28.png"/><Relationship Id="rId4" Type="http://schemas.openxmlformats.org/officeDocument/2006/relationships/image" Target="../media/image261.png"/><Relationship Id="rId9" Type="http://schemas.openxmlformats.org/officeDocument/2006/relationships/image" Target="../media/image2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1.png"/><Relationship Id="rId3" Type="http://schemas.openxmlformats.org/officeDocument/2006/relationships/image" Target="../media/image250.png"/><Relationship Id="rId7" Type="http://schemas.openxmlformats.org/officeDocument/2006/relationships/image" Target="../media/image271.png"/><Relationship Id="rId2" Type="http://schemas.openxmlformats.org/officeDocument/2006/relationships/image" Target="../media/image24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0.png"/><Relationship Id="rId5" Type="http://schemas.openxmlformats.org/officeDocument/2006/relationships/image" Target="../media/image150.png"/><Relationship Id="rId9" Type="http://schemas.openxmlformats.org/officeDocument/2006/relationships/image" Target="../media/image18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1.png"/><Relationship Id="rId7" Type="http://schemas.openxmlformats.org/officeDocument/2006/relationships/image" Target="../media/image33.png"/><Relationship Id="rId2" Type="http://schemas.openxmlformats.org/officeDocument/2006/relationships/slide" Target="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10" Type="http://schemas.openxmlformats.org/officeDocument/2006/relationships/image" Target="../media/image36.png"/><Relationship Id="rId4" Type="http://schemas.openxmlformats.org/officeDocument/2006/relationships/image" Target="../media/image300.png"/><Relationship Id="rId9" Type="http://schemas.openxmlformats.org/officeDocument/2006/relationships/image" Target="../media/image3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image" Target="../media/image46.png"/><Relationship Id="rId3" Type="http://schemas.openxmlformats.org/officeDocument/2006/relationships/image" Target="../media/image37.png"/><Relationship Id="rId7" Type="http://schemas.openxmlformats.org/officeDocument/2006/relationships/image" Target="../media/image320.png"/><Relationship Id="rId12" Type="http://schemas.openxmlformats.org/officeDocument/2006/relationships/image" Target="../media/image45.png"/><Relationship Id="rId2" Type="http://schemas.openxmlformats.org/officeDocument/2006/relationships/slide" Target="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11" Type="http://schemas.openxmlformats.org/officeDocument/2006/relationships/image" Target="../media/image44.png"/><Relationship Id="rId5" Type="http://schemas.openxmlformats.org/officeDocument/2006/relationships/image" Target="../media/image39.png"/><Relationship Id="rId10" Type="http://schemas.openxmlformats.org/officeDocument/2006/relationships/image" Target="../media/image43.png"/><Relationship Id="rId4" Type="http://schemas.openxmlformats.org/officeDocument/2006/relationships/image" Target="../media/image38.png"/><Relationship Id="rId9" Type="http://schemas.openxmlformats.org/officeDocument/2006/relationships/image" Target="../media/image4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slide" Target="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9.png"/><Relationship Id="rId4" Type="http://schemas.openxmlformats.org/officeDocument/2006/relationships/image" Target="../media/image6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image" Target="../media/image17.jpeg"/><Relationship Id="rId7" Type="http://schemas.openxmlformats.org/officeDocument/2006/relationships/image" Target="../media/image53.png"/><Relationship Id="rId2" Type="http://schemas.openxmlformats.org/officeDocument/2006/relationships/slide" Target="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png"/><Relationship Id="rId11" Type="http://schemas.openxmlformats.org/officeDocument/2006/relationships/image" Target="../media/image57.png"/><Relationship Id="rId5" Type="http://schemas.openxmlformats.org/officeDocument/2006/relationships/image" Target="../media/image51.png"/><Relationship Id="rId10" Type="http://schemas.openxmlformats.org/officeDocument/2006/relationships/image" Target="../media/image56.png"/><Relationship Id="rId4" Type="http://schemas.openxmlformats.org/officeDocument/2006/relationships/image" Target="../media/image50.png"/><Relationship Id="rId9" Type="http://schemas.openxmlformats.org/officeDocument/2006/relationships/image" Target="../media/image55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NULL"/><Relationship Id="rId3" Type="http://schemas.openxmlformats.org/officeDocument/2006/relationships/image" Target="NULL"/><Relationship Id="rId7" Type="http://schemas.openxmlformats.org/officeDocument/2006/relationships/image" Target="NULL"/><Relationship Id="rId12" Type="http://schemas.openxmlformats.org/officeDocument/2006/relationships/image" Target="NULL"/><Relationship Id="rId1" Type="http://schemas.openxmlformats.org/officeDocument/2006/relationships/slideLayout" Target="../slideLayouts/slideLayout7.xml"/><Relationship Id="rId11" Type="http://schemas.openxmlformats.org/officeDocument/2006/relationships/image" Target="NULL"/><Relationship Id="rId5" Type="http://schemas.openxmlformats.org/officeDocument/2006/relationships/image" Target="../media/image18.wmf"/><Relationship Id="rId10" Type="http://schemas.openxmlformats.org/officeDocument/2006/relationships/image" Target="NULL"/><Relationship Id="rId4" Type="http://schemas.openxmlformats.org/officeDocument/2006/relationships/oleObject" Target="../embeddings/oleObject1.bin"/><Relationship Id="rId9" Type="http://schemas.openxmlformats.org/officeDocument/2006/relationships/image" Target="../media/image6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3999" y="2342776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cs-CZ" dirty="0"/>
              <a:t>Těžiště tělesa</a:t>
            </a:r>
            <a:br>
              <a:rPr lang="cs-CZ" dirty="0"/>
            </a:br>
            <a:r>
              <a:rPr lang="cs-CZ" dirty="0"/>
              <a:t>kinetická energie rotujícího tělesa</a:t>
            </a:r>
            <a:br>
              <a:rPr lang="cs-CZ" dirty="0"/>
            </a:br>
            <a:r>
              <a:rPr lang="cs-CZ" dirty="0"/>
              <a:t>(Fyz66-2)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1034472" y="6059054"/>
            <a:ext cx="1237674" cy="3694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15. 3. 2026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8D887680-C309-B9C3-FE9A-24350EACFB84}"/>
              </a:ext>
            </a:extLst>
          </p:cNvPr>
          <p:cNvSpPr txBox="1"/>
          <p:nvPr/>
        </p:nvSpPr>
        <p:spPr>
          <a:xfrm>
            <a:off x="5591092" y="5073739"/>
            <a:ext cx="10098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Příklady</a:t>
            </a:r>
          </a:p>
        </p:txBody>
      </p:sp>
      <p:grpSp>
        <p:nvGrpSpPr>
          <p:cNvPr id="4" name="Skupina 3">
            <a:extLst>
              <a:ext uri="{FF2B5EF4-FFF2-40B4-BE49-F238E27FC236}">
                <a16:creationId xmlns:a16="http://schemas.microsoft.com/office/drawing/2014/main" id="{5EEB4E40-72A4-234E-D7C3-E7EB7E3AF520}"/>
              </a:ext>
            </a:extLst>
          </p:cNvPr>
          <p:cNvGrpSpPr/>
          <p:nvPr/>
        </p:nvGrpSpPr>
        <p:grpSpPr>
          <a:xfrm>
            <a:off x="4296000" y="376476"/>
            <a:ext cx="3600001" cy="900000"/>
            <a:chOff x="5375920" y="674864"/>
            <a:chExt cx="4750522" cy="1130585"/>
          </a:xfrm>
        </p:grpSpPr>
        <p:pic>
          <p:nvPicPr>
            <p:cNvPr id="7" name="Obrázek 6">
              <a:extLst>
                <a:ext uri="{FF2B5EF4-FFF2-40B4-BE49-F238E27FC236}">
                  <a16:creationId xmlns:a16="http://schemas.microsoft.com/office/drawing/2014/main" id="{AD0AE4ED-9F59-A3EC-6CC6-BDC912B8963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75920" y="674864"/>
              <a:ext cx="1188777" cy="1130585"/>
            </a:xfrm>
            <a:prstGeom prst="rect">
              <a:avLst/>
            </a:prstGeom>
          </p:spPr>
        </p:pic>
        <p:pic>
          <p:nvPicPr>
            <p:cNvPr id="8" name="Obrázek 7">
              <a:extLst>
                <a:ext uri="{FF2B5EF4-FFF2-40B4-BE49-F238E27FC236}">
                  <a16:creationId xmlns:a16="http://schemas.microsoft.com/office/drawing/2014/main" id="{28F4E119-6706-4E81-5141-BD6AD7D56B7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90728" y="674864"/>
              <a:ext cx="3535714" cy="110006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1580459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1934029" y="5300626"/>
                <a:ext cx="3233091" cy="8925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30+70=2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𝑥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=50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cm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34029" y="5300626"/>
                <a:ext cx="3233091" cy="892552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ovéPole 31"/>
              <p:cNvSpPr txBox="1"/>
              <p:nvPr/>
            </p:nvSpPr>
            <p:spPr>
              <a:xfrm>
                <a:off x="2737157" y="6224080"/>
                <a:ext cx="653295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Těžiště leží ve vzdálenosti 50 cm od bodu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𝑂</m:t>
                    </m:r>
                  </m:oMath>
                </a14:m>
                <a:r>
                  <a:rPr lang="cs-CZ" dirty="0"/>
                  <a:t> (20 cm od středu koule)</a:t>
                </a:r>
              </a:p>
            </p:txBody>
          </p:sp>
        </mc:Choice>
        <mc:Fallback xmlns="">
          <p:sp>
            <p:nvSpPr>
              <p:cNvPr id="32" name="TextovéPole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37157" y="6224080"/>
                <a:ext cx="6532955" cy="369332"/>
              </a:xfrm>
              <a:prstGeom prst="rect">
                <a:avLst/>
              </a:prstGeom>
              <a:blipFill>
                <a:blip r:embed="rId4"/>
                <a:stretch>
                  <a:fillRect l="-746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Ovál 4"/>
          <p:cNvSpPr/>
          <p:nvPr/>
        </p:nvSpPr>
        <p:spPr>
          <a:xfrm>
            <a:off x="6917793" y="1916972"/>
            <a:ext cx="1448928" cy="140008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2630940" y="2490016"/>
            <a:ext cx="4304146" cy="23090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7" name="Přímá spojnice se šipkou 6"/>
          <p:cNvCxnSpPr/>
          <p:nvPr/>
        </p:nvCxnSpPr>
        <p:spPr>
          <a:xfrm>
            <a:off x="2630940" y="3058051"/>
            <a:ext cx="4304146" cy="0"/>
          </a:xfrm>
          <a:prstGeom prst="straightConnector1">
            <a:avLst/>
          </a:prstGeom>
          <a:ln w="5715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3025122" y="2704821"/>
                <a:ext cx="114064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𝑙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cs-CZ" dirty="0"/>
                  <a:t>60 cm</a:t>
                </a:r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25122" y="2704821"/>
                <a:ext cx="1140642" cy="369332"/>
              </a:xfrm>
              <a:prstGeom prst="rect">
                <a:avLst/>
              </a:prstGeom>
              <a:blipFill>
                <a:blip r:embed="rId5"/>
                <a:stretch>
                  <a:fillRect t="-10000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8434222" y="2388597"/>
                <a:ext cx="134851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𝑟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cm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34222" y="2388597"/>
                <a:ext cx="1348512" cy="36933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4" name="Přímá spojnice se šipkou 13"/>
          <p:cNvCxnSpPr/>
          <p:nvPr/>
        </p:nvCxnSpPr>
        <p:spPr>
          <a:xfrm>
            <a:off x="7659550" y="2605469"/>
            <a:ext cx="724464" cy="1"/>
          </a:xfrm>
          <a:prstGeom prst="straightConnector1">
            <a:avLst/>
          </a:prstGeom>
          <a:ln w="5715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5020553" y="2410068"/>
                <a:ext cx="51723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20553" y="2410068"/>
                <a:ext cx="517237" cy="369332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Ovál 15"/>
          <p:cNvSpPr/>
          <p:nvPr/>
        </p:nvSpPr>
        <p:spPr>
          <a:xfrm>
            <a:off x="4912321" y="2523528"/>
            <a:ext cx="166254" cy="166254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 16"/>
          <p:cNvSpPr/>
          <p:nvPr/>
        </p:nvSpPr>
        <p:spPr>
          <a:xfrm>
            <a:off x="7576423" y="2522342"/>
            <a:ext cx="166254" cy="166254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7400931" y="2069885"/>
                <a:ext cx="51723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00931" y="2069885"/>
                <a:ext cx="517237" cy="369332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/>
              <p:cNvSpPr txBox="1"/>
              <p:nvPr/>
            </p:nvSpPr>
            <p:spPr>
              <a:xfrm>
                <a:off x="4466962" y="1915052"/>
                <a:ext cx="44535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𝑥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66962" y="1915052"/>
                <a:ext cx="445359" cy="369332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2" name="Přímá spojnice se šipkou 21"/>
          <p:cNvCxnSpPr/>
          <p:nvPr/>
        </p:nvCxnSpPr>
        <p:spPr>
          <a:xfrm>
            <a:off x="2630940" y="2254551"/>
            <a:ext cx="3934691" cy="0"/>
          </a:xfrm>
          <a:prstGeom prst="straightConnector1">
            <a:avLst/>
          </a:prstGeom>
          <a:ln w="57150">
            <a:solidFill>
              <a:srgbClr val="00B05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>
            <a:off x="6547159" y="2268436"/>
            <a:ext cx="0" cy="19452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>
            <a:off x="2640176" y="2270955"/>
            <a:ext cx="0" cy="19452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26"/>
          <p:cNvCxnSpPr/>
          <p:nvPr/>
        </p:nvCxnSpPr>
        <p:spPr>
          <a:xfrm>
            <a:off x="6935086" y="2720923"/>
            <a:ext cx="0" cy="3371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28"/>
          <p:cNvCxnSpPr/>
          <p:nvPr/>
        </p:nvCxnSpPr>
        <p:spPr>
          <a:xfrm>
            <a:off x="2630940" y="2720923"/>
            <a:ext cx="0" cy="3371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Ovál 29"/>
          <p:cNvSpPr/>
          <p:nvPr/>
        </p:nvSpPr>
        <p:spPr>
          <a:xfrm>
            <a:off x="2409267" y="2507300"/>
            <a:ext cx="221673" cy="221673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ovéPole 30"/>
              <p:cNvSpPr txBox="1"/>
              <p:nvPr/>
            </p:nvSpPr>
            <p:spPr>
              <a:xfrm>
                <a:off x="6003635" y="2430761"/>
                <a:ext cx="73286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</m:t>
                      </m:r>
                      <m:r>
                        <a:rPr lang="cs-CZ" i="1" dirty="0" smtClean="0">
                          <a:latin typeface="Cambria Math" panose="02040503050406030204" pitchFamily="18" charset="0"/>
                        </a:rPr>
                        <m:t>𝑇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1" name="TextovéPole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03635" y="2430761"/>
                <a:ext cx="732869" cy="369332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ovéPole 33"/>
              <p:cNvSpPr txBox="1"/>
              <p:nvPr/>
            </p:nvSpPr>
            <p:spPr>
              <a:xfrm>
                <a:off x="2047036" y="2420803"/>
                <a:ext cx="36021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𝑂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4" name="TextovéPole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47036" y="2420803"/>
                <a:ext cx="360218" cy="369332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TextovéPole 1">
            <a:extLst>
              <a:ext uri="{FF2B5EF4-FFF2-40B4-BE49-F238E27FC236}">
                <a16:creationId xmlns:a16="http://schemas.microsoft.com/office/drawing/2014/main" id="{5C58993F-E879-162E-BCBF-F1F2E948A4CA}"/>
              </a:ext>
            </a:extLst>
          </p:cNvPr>
          <p:cNvSpPr txBox="1"/>
          <p:nvPr/>
        </p:nvSpPr>
        <p:spPr>
          <a:xfrm>
            <a:off x="1110904" y="140634"/>
            <a:ext cx="7951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Úloha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2F29A58E-CB0E-9BD7-26AF-8FB33AF124E3}"/>
                  </a:ext>
                </a:extLst>
              </p:cNvPr>
              <p:cNvSpPr txBox="1"/>
              <p:nvPr/>
            </p:nvSpPr>
            <p:spPr>
              <a:xfrm>
                <a:off x="1110904" y="449254"/>
                <a:ext cx="10933044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Na konci tyče o délce 60 cm je připevněna koule o poloměru 10 cm, jejíž střed leží na ose tyče. Obě tělesa jsou stejnorodá a </a:t>
                </a:r>
                <a:r>
                  <a:rPr lang="cs-CZ" b="1" dirty="0"/>
                  <a:t>mají stejnou hmotnost</a:t>
                </a:r>
                <a:r>
                  <a:rPr lang="cs-CZ" dirty="0"/>
                  <a:t>. Určete polohu těžiště tohoto útvaru.</a:t>
                </a:r>
              </a:p>
              <a:p>
                <a:endParaRPr lang="cs-CZ" sz="800" dirty="0"/>
              </a:p>
              <a:p>
                <a:r>
                  <a:rPr lang="cs-CZ" dirty="0"/>
                  <a:t>Řešení: </a:t>
                </a:r>
              </a:p>
              <a:p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𝑙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=60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cm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𝑟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=10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cm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=? </m:t>
                    </m:r>
                  </m:oMath>
                </a14:m>
                <a:r>
                  <a:rPr lang="cs-CZ" dirty="0"/>
                  <a:t>(vzdálenost těžiště útvaru od bodu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𝑂</m:t>
                    </m:r>
                  </m:oMath>
                </a14:m>
                <a:r>
                  <a:rPr lang="cs-CZ" dirty="0"/>
                  <a:t>)</a:t>
                </a:r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2F29A58E-CB0E-9BD7-26AF-8FB33AF124E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10904" y="449254"/>
                <a:ext cx="10933044" cy="1323439"/>
              </a:xfrm>
              <a:prstGeom prst="rect">
                <a:avLst/>
              </a:prstGeom>
              <a:blipFill>
                <a:blip r:embed="rId12"/>
                <a:stretch>
                  <a:fillRect l="-446" t="-2765" b="-645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" name="Přímá spojnice 9">
            <a:extLst>
              <a:ext uri="{FF2B5EF4-FFF2-40B4-BE49-F238E27FC236}">
                <a16:creationId xmlns:a16="http://schemas.microsoft.com/office/drawing/2014/main" id="{53CB4B0D-CB12-3AA6-CFA2-552A7A933E37}"/>
              </a:ext>
            </a:extLst>
          </p:cNvPr>
          <p:cNvCxnSpPr/>
          <p:nvPr/>
        </p:nvCxnSpPr>
        <p:spPr>
          <a:xfrm flipV="1">
            <a:off x="1087263" y="1778980"/>
            <a:ext cx="10919792" cy="1403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13" name="TextovéPole 12">
                <a:extLst>
                  <a:ext uri="{FF2B5EF4-FFF2-40B4-BE49-F238E27FC236}">
                    <a16:creationId xmlns:a16="http://schemas.microsoft.com/office/drawing/2014/main" id="{6685AF9B-F9FA-6916-627B-7512DF8F7CCE}"/>
                  </a:ext>
                </a:extLst>
              </p:cNvPr>
              <p:cNvSpPr txBox="1"/>
              <p:nvPr/>
            </p:nvSpPr>
            <p:spPr>
              <a:xfrm>
                <a:off x="1288722" y="3666605"/>
                <a:ext cx="4425359" cy="181504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𝑔</m:t>
                      </m:r>
                    </m:oMath>
                  </m:oMathPara>
                </a14:m>
                <a:endParaRPr lang="cs-CZ" b="0" i="1" dirty="0"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 . 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𝑙</m:t>
                          </m:r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 . </m:t>
                      </m:r>
                      <m:d>
                        <m:d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𝑙</m:t>
                          </m:r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2 . 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cs-CZ" b="0" i="1" dirty="0">
                  <a:latin typeface="Cambria Math" panose="02040503050406030204" pitchFamily="18" charset="0"/>
                </a:endParaRPr>
              </a:p>
              <a:p>
                <a:r>
                  <a:rPr lang="cs-CZ" b="0" dirty="0"/>
                  <a:t>-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𝐹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𝑙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𝐹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d>
                      <m:d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𝑙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𝑟</m:t>
                        </m:r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𝑣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𝑥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=0   /: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𝐹</m:t>
                    </m:r>
                  </m:oMath>
                </a14:m>
                <a:endParaRPr lang="cs-CZ" b="0" i="1" dirty="0"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𝑙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𝑙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𝑟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+2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cs-CZ" b="0" i="1" dirty="0">
                  <a:latin typeface="Cambria Math" panose="02040503050406030204" pitchFamily="18" charset="0"/>
                </a:endParaRPr>
              </a:p>
            </p:txBody>
          </p:sp>
        </mc:Choice>
        <mc:Fallback>
          <p:sp>
            <p:nvSpPr>
              <p:cNvPr id="13" name="TextovéPole 12">
                <a:extLst>
                  <a:ext uri="{FF2B5EF4-FFF2-40B4-BE49-F238E27FC236}">
                    <a16:creationId xmlns:a16="http://schemas.microsoft.com/office/drawing/2014/main" id="{6685AF9B-F9FA-6916-627B-7512DF8F7CC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88722" y="3666605"/>
                <a:ext cx="4425359" cy="1815049"/>
              </a:xfrm>
              <a:prstGeom prst="rect">
                <a:avLst/>
              </a:prstGeom>
              <a:blipFill>
                <a:blip r:embed="rId13"/>
                <a:stretch>
                  <a:fillRect l="-110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TextovéPole 20">
            <a:extLst>
              <a:ext uri="{FF2B5EF4-FFF2-40B4-BE49-F238E27FC236}">
                <a16:creationId xmlns:a16="http://schemas.microsoft.com/office/drawing/2014/main" id="{B7236DFC-4E83-2F6B-9185-7B2E4B3386F4}"/>
              </a:ext>
            </a:extLst>
          </p:cNvPr>
          <p:cNvSpPr txBox="1"/>
          <p:nvPr/>
        </p:nvSpPr>
        <p:spPr>
          <a:xfrm>
            <a:off x="4770649" y="1922493"/>
            <a:ext cx="11559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= 50 cm</a:t>
            </a:r>
          </a:p>
        </p:txBody>
      </p:sp>
      <p:cxnSp>
        <p:nvCxnSpPr>
          <p:cNvPr id="9" name="Přímá spojnice se šipkou 8">
            <a:extLst>
              <a:ext uri="{FF2B5EF4-FFF2-40B4-BE49-F238E27FC236}">
                <a16:creationId xmlns:a16="http://schemas.microsoft.com/office/drawing/2014/main" id="{65886A2B-DFCF-4244-A9F4-B61903AB21B2}"/>
              </a:ext>
            </a:extLst>
          </p:cNvPr>
          <p:cNvCxnSpPr/>
          <p:nvPr/>
        </p:nvCxnSpPr>
        <p:spPr>
          <a:xfrm flipH="1">
            <a:off x="4980113" y="2679069"/>
            <a:ext cx="0" cy="900000"/>
          </a:xfrm>
          <a:prstGeom prst="straightConnector1">
            <a:avLst/>
          </a:prstGeom>
          <a:ln w="38100">
            <a:solidFill>
              <a:schemeClr val="accent2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nice se šipkou 35">
            <a:extLst>
              <a:ext uri="{FF2B5EF4-FFF2-40B4-BE49-F238E27FC236}">
                <a16:creationId xmlns:a16="http://schemas.microsoft.com/office/drawing/2014/main" id="{CC42243B-9371-4AEE-BC87-904010AF0397}"/>
              </a:ext>
            </a:extLst>
          </p:cNvPr>
          <p:cNvCxnSpPr/>
          <p:nvPr/>
        </p:nvCxnSpPr>
        <p:spPr>
          <a:xfrm flipH="1">
            <a:off x="7652776" y="2704820"/>
            <a:ext cx="0" cy="900000"/>
          </a:xfrm>
          <a:prstGeom prst="straightConnector1">
            <a:avLst/>
          </a:prstGeom>
          <a:ln w="38100">
            <a:solidFill>
              <a:schemeClr val="accent2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se šipkou 36">
            <a:extLst>
              <a:ext uri="{FF2B5EF4-FFF2-40B4-BE49-F238E27FC236}">
                <a16:creationId xmlns:a16="http://schemas.microsoft.com/office/drawing/2014/main" id="{24F87DE2-8F2C-4A99-9B83-CF3F39D47689}"/>
              </a:ext>
            </a:extLst>
          </p:cNvPr>
          <p:cNvCxnSpPr>
            <a:cxnSpLocks/>
          </p:cNvCxnSpPr>
          <p:nvPr/>
        </p:nvCxnSpPr>
        <p:spPr>
          <a:xfrm rot="10800000" flipH="1">
            <a:off x="6567031" y="2600849"/>
            <a:ext cx="0" cy="1800000"/>
          </a:xfrm>
          <a:prstGeom prst="straightConnector1">
            <a:avLst/>
          </a:prstGeom>
          <a:ln w="38100">
            <a:solidFill>
              <a:schemeClr val="accent2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D12C539E-693E-4C16-A058-69841335938D}"/>
                  </a:ext>
                </a:extLst>
              </p:cNvPr>
              <p:cNvSpPr txBox="1"/>
              <p:nvPr/>
            </p:nvSpPr>
            <p:spPr>
              <a:xfrm>
                <a:off x="4987831" y="3244334"/>
                <a:ext cx="40270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D12C539E-693E-4C16-A058-69841335938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87831" y="3244334"/>
                <a:ext cx="402701" cy="369332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ovéPole 37">
                <a:extLst>
                  <a:ext uri="{FF2B5EF4-FFF2-40B4-BE49-F238E27FC236}">
                    <a16:creationId xmlns:a16="http://schemas.microsoft.com/office/drawing/2014/main" id="{9087EE55-7B6E-4E57-BE51-BD82C26A7872}"/>
                  </a:ext>
                </a:extLst>
              </p:cNvPr>
              <p:cNvSpPr txBox="1"/>
              <p:nvPr/>
            </p:nvSpPr>
            <p:spPr>
              <a:xfrm>
                <a:off x="7685049" y="3298645"/>
                <a:ext cx="40270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8" name="TextovéPole 37">
                <a:extLst>
                  <a:ext uri="{FF2B5EF4-FFF2-40B4-BE49-F238E27FC236}">
                    <a16:creationId xmlns:a16="http://schemas.microsoft.com/office/drawing/2014/main" id="{9087EE55-7B6E-4E57-BE51-BD82C26A787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85049" y="3298645"/>
                <a:ext cx="402701" cy="369332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3" name="TextovéPole 22">
                <a:extLst>
                  <a:ext uri="{FF2B5EF4-FFF2-40B4-BE49-F238E27FC236}">
                    <a16:creationId xmlns:a16="http://schemas.microsoft.com/office/drawing/2014/main" id="{730E66E8-5EEE-4927-BE75-4B62F733EC0E}"/>
                  </a:ext>
                </a:extLst>
              </p:cNvPr>
              <p:cNvSpPr txBox="1"/>
              <p:nvPr/>
            </p:nvSpPr>
            <p:spPr>
              <a:xfrm>
                <a:off x="6655378" y="4100072"/>
                <a:ext cx="5229467" cy="14465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:r>
                  <a:rPr lang="cs-CZ" dirty="0">
                    <a:latin typeface="Cambria Math" panose="02040503050406030204" pitchFamily="18" charset="0"/>
                  </a:rPr>
                  <a:t>Velikost výslednice sil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a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</m:t>
                    </m:r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𝑘</m:t>
                        </m:r>
                      </m:sub>
                    </m:sSub>
                  </m:oMath>
                </a14:m>
                <a:endParaRPr lang="cs-CZ" dirty="0">
                  <a:latin typeface="Cambria Math" panose="02040503050406030204" pitchFamily="18" charset="0"/>
                </a:endParaRPr>
              </a:p>
              <a:p>
                <a:pPr/>
                <a:endParaRPr lang="cs-CZ" sz="800" dirty="0"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=2∙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  <a:p>
                <a:pPr/>
                <a:endParaRPr lang="cs-CZ" sz="800" dirty="0"/>
              </a:p>
              <a:p>
                <a:pPr/>
                <a:r>
                  <a:rPr lang="cs-CZ" dirty="0"/>
                  <a:t>Má-li být těleso v rovnováze, musí výslednice působit na opačnou stranu než 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>
                        <a:latin typeface="Cambria Math" panose="02040503050406030204" pitchFamily="18" charset="0"/>
                      </a:rPr>
                      <m:t>a</m:t>
                    </m:r>
                    <m:r>
                      <a:rPr lang="cs-CZ">
                        <a:latin typeface="Cambria Math" panose="02040503050406030204" pitchFamily="18" charset="0"/>
                      </a:rPr>
                      <m:t> </m:t>
                    </m:r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𝑘</m:t>
                        </m:r>
                      </m:sub>
                    </m:sSub>
                  </m:oMath>
                </a14:m>
                <a:r>
                  <a:rPr lang="cs-CZ" dirty="0"/>
                  <a:t>.</a:t>
                </a:r>
              </a:p>
            </p:txBody>
          </p:sp>
        </mc:Choice>
        <mc:Fallback>
          <p:sp>
            <p:nvSpPr>
              <p:cNvPr id="23" name="TextovéPole 22">
                <a:extLst>
                  <a:ext uri="{FF2B5EF4-FFF2-40B4-BE49-F238E27FC236}">
                    <a16:creationId xmlns:a16="http://schemas.microsoft.com/office/drawing/2014/main" id="{730E66E8-5EEE-4927-BE75-4B62F733EC0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55378" y="4100072"/>
                <a:ext cx="5229467" cy="1446550"/>
              </a:xfrm>
              <a:prstGeom prst="rect">
                <a:avLst/>
              </a:prstGeom>
              <a:blipFill>
                <a:blip r:embed="rId16"/>
                <a:stretch>
                  <a:fillRect l="-1049" t="-2954" b="-590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C9C4A13B-CE33-D65D-81F9-8B4CA9C0FBC4}"/>
                  </a:ext>
                </a:extLst>
              </p:cNvPr>
              <p:cNvSpPr txBox="1"/>
              <p:nvPr/>
            </p:nvSpPr>
            <p:spPr>
              <a:xfrm>
                <a:off x="6599303" y="3619924"/>
                <a:ext cx="40269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C9C4A13B-CE33-D65D-81F9-8B4CA9C0FBC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99303" y="3619924"/>
                <a:ext cx="402698" cy="369332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59773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32" grpId="0"/>
      <p:bldP spid="13" grpId="0"/>
      <p:bldP spid="2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EA2F70F2-398E-468E-939C-BC1D0FC48B08}"/>
              </a:ext>
            </a:extLst>
          </p:cNvPr>
          <p:cNvSpPr txBox="1"/>
          <p:nvPr/>
        </p:nvSpPr>
        <p:spPr>
          <a:xfrm>
            <a:off x="1554901" y="216547"/>
            <a:ext cx="7951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Úloha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8610A658-DC3D-44DB-AF85-77ABCA1CC5B1}"/>
              </a:ext>
            </a:extLst>
          </p:cNvPr>
          <p:cNvSpPr txBox="1"/>
          <p:nvPr/>
        </p:nvSpPr>
        <p:spPr>
          <a:xfrm>
            <a:off x="1550034" y="538377"/>
            <a:ext cx="99427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Dvě koule o </a:t>
            </a:r>
            <a:r>
              <a:rPr lang="cs-CZ" b="1" dirty="0"/>
              <a:t>stejných poloměrech</a:t>
            </a:r>
            <a:r>
              <a:rPr lang="cs-CZ" dirty="0"/>
              <a:t> jsou spojeny v bodě dotyku. První koule má dvakrát větší hmotnost než koule druhá. Určete těžiště obou koulí.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ovéPole 26">
                <a:extLst>
                  <a:ext uri="{FF2B5EF4-FFF2-40B4-BE49-F238E27FC236}">
                    <a16:creationId xmlns:a16="http://schemas.microsoft.com/office/drawing/2014/main" id="{05F995C8-54A0-42C2-9305-BBA64AF3CA83}"/>
                  </a:ext>
                </a:extLst>
              </p:cNvPr>
              <p:cNvSpPr txBox="1"/>
              <p:nvPr/>
            </p:nvSpPr>
            <p:spPr>
              <a:xfrm>
                <a:off x="6275781" y="2177735"/>
                <a:ext cx="5441318" cy="34290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𝑟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𝑟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=2 . </m:t>
                      </m:r>
                      <m:sSub>
                        <m:sSubPr>
                          <m:ctrlPr>
                            <a:rPr lang="cs-CZ" sz="1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,  </m:t>
                      </m:r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sz="1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sz="1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=3 . </m:t>
                      </m:r>
                      <m:sSub>
                        <m:sSubPr>
                          <m:ctrlPr>
                            <a:rPr lang="cs-CZ" sz="1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sz="1400" dirty="0"/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2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𝑟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𝑟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−3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   /: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b="0" dirty="0"/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𝑟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𝑟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=3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𝑥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Těžiště tělesa vytvořeného spojením dvou koulí leží v těžší kouli na úsečce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cs-CZ" dirty="0"/>
                  <a:t>ve vzdálenosti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𝑟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/3</m:t>
                    </m:r>
                  </m:oMath>
                </a14:m>
                <a:r>
                  <a:rPr lang="cs-CZ" dirty="0"/>
                  <a:t> od bodu dotyku.</a:t>
                </a:r>
              </a:p>
            </p:txBody>
          </p:sp>
        </mc:Choice>
        <mc:Fallback xmlns="">
          <p:sp>
            <p:nvSpPr>
              <p:cNvPr id="27" name="TextovéPole 26">
                <a:extLst>
                  <a:ext uri="{FF2B5EF4-FFF2-40B4-BE49-F238E27FC236}">
                    <a16:creationId xmlns:a16="http://schemas.microsoft.com/office/drawing/2014/main" id="{05F995C8-54A0-42C2-9305-BBA64AF3CA8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75781" y="2177735"/>
                <a:ext cx="5441318" cy="3429016"/>
              </a:xfrm>
              <a:prstGeom prst="rect">
                <a:avLst/>
              </a:prstGeom>
              <a:blipFill>
                <a:blip r:embed="rId2"/>
                <a:stretch>
                  <a:fillRect l="-89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Ovál 4">
            <a:extLst>
              <a:ext uri="{FF2B5EF4-FFF2-40B4-BE49-F238E27FC236}">
                <a16:creationId xmlns:a16="http://schemas.microsoft.com/office/drawing/2014/main" id="{FAEFC021-A45B-4B97-BC05-E686EDC106BA}"/>
              </a:ext>
            </a:extLst>
          </p:cNvPr>
          <p:cNvSpPr/>
          <p:nvPr/>
        </p:nvSpPr>
        <p:spPr>
          <a:xfrm>
            <a:off x="1550034" y="2384851"/>
            <a:ext cx="2160000" cy="216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>
            <a:extLst>
              <a:ext uri="{FF2B5EF4-FFF2-40B4-BE49-F238E27FC236}">
                <a16:creationId xmlns:a16="http://schemas.microsoft.com/office/drawing/2014/main" id="{F4D96C6D-E240-4BDE-985A-182181719006}"/>
              </a:ext>
            </a:extLst>
          </p:cNvPr>
          <p:cNvSpPr/>
          <p:nvPr/>
        </p:nvSpPr>
        <p:spPr>
          <a:xfrm>
            <a:off x="3710034" y="2389085"/>
            <a:ext cx="2160000" cy="2160000"/>
          </a:xfrm>
          <a:prstGeom prst="ellipse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>
            <a:extLst>
              <a:ext uri="{FF2B5EF4-FFF2-40B4-BE49-F238E27FC236}">
                <a16:creationId xmlns:a16="http://schemas.microsoft.com/office/drawing/2014/main" id="{DF5AAB7D-BF65-4867-850E-FCB54F360281}"/>
              </a:ext>
            </a:extLst>
          </p:cNvPr>
          <p:cNvSpPr/>
          <p:nvPr/>
        </p:nvSpPr>
        <p:spPr>
          <a:xfrm>
            <a:off x="2589307" y="3455886"/>
            <a:ext cx="62753" cy="62753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>
            <a:extLst>
              <a:ext uri="{FF2B5EF4-FFF2-40B4-BE49-F238E27FC236}">
                <a16:creationId xmlns:a16="http://schemas.microsoft.com/office/drawing/2014/main" id="{B1C6EA90-39C6-4E9D-AB93-1DC9FCE8DFD3}"/>
              </a:ext>
            </a:extLst>
          </p:cNvPr>
          <p:cNvSpPr/>
          <p:nvPr/>
        </p:nvSpPr>
        <p:spPr>
          <a:xfrm>
            <a:off x="4758657" y="3455886"/>
            <a:ext cx="62753" cy="62753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0" name="Přímá spojnice 9">
            <a:extLst>
              <a:ext uri="{FF2B5EF4-FFF2-40B4-BE49-F238E27FC236}">
                <a16:creationId xmlns:a16="http://schemas.microsoft.com/office/drawing/2014/main" id="{5D4EBD82-3985-4A53-857F-562341AC5C22}"/>
              </a:ext>
            </a:extLst>
          </p:cNvPr>
          <p:cNvCxnSpPr>
            <a:stCxn id="7" idx="6"/>
            <a:endCxn id="8" idx="4"/>
          </p:cNvCxnSpPr>
          <p:nvPr/>
        </p:nvCxnSpPr>
        <p:spPr>
          <a:xfrm>
            <a:off x="2652060" y="3487263"/>
            <a:ext cx="2137974" cy="0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23C6FE96-3E32-41FC-B2E2-726769031313}"/>
                  </a:ext>
                </a:extLst>
              </p:cNvPr>
              <p:cNvSpPr txBox="1"/>
              <p:nvPr/>
            </p:nvSpPr>
            <p:spPr>
              <a:xfrm>
                <a:off x="4071598" y="3455886"/>
                <a:ext cx="22411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dirty="0" smtClean="0">
                          <a:latin typeface="Cambria Math" panose="02040503050406030204" pitchFamily="18" charset="0"/>
                        </a:rPr>
                        <m:t>𝑟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23C6FE96-3E32-41FC-B2E2-72676903131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1598" y="3455886"/>
                <a:ext cx="224117" cy="369332"/>
              </a:xfrm>
              <a:prstGeom prst="rect">
                <a:avLst/>
              </a:prstGeom>
              <a:blipFill>
                <a:blip r:embed="rId3"/>
                <a:stretch>
                  <a:fillRect r="-1621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F84EFD9C-BFC5-4768-9412-19EE3078DB80}"/>
                  </a:ext>
                </a:extLst>
              </p:cNvPr>
              <p:cNvSpPr txBox="1"/>
              <p:nvPr/>
            </p:nvSpPr>
            <p:spPr>
              <a:xfrm>
                <a:off x="2746136" y="3487263"/>
                <a:ext cx="22411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dirty="0" smtClean="0">
                          <a:latin typeface="Cambria Math" panose="02040503050406030204" pitchFamily="18" charset="0"/>
                        </a:rPr>
                        <m:t>𝑟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F84EFD9C-BFC5-4768-9412-19EE3078DB8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46136" y="3487263"/>
                <a:ext cx="224117" cy="369332"/>
              </a:xfrm>
              <a:prstGeom prst="rect">
                <a:avLst/>
              </a:prstGeom>
              <a:blipFill>
                <a:blip r:embed="rId4"/>
                <a:stretch>
                  <a:fillRect r="-1621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ovéPole 12">
            <a:extLst>
              <a:ext uri="{FF2B5EF4-FFF2-40B4-BE49-F238E27FC236}">
                <a16:creationId xmlns:a16="http://schemas.microsoft.com/office/drawing/2014/main" id="{EBEAFE96-E589-4CC9-B6C5-05FCADB4DE9F}"/>
              </a:ext>
            </a:extLst>
          </p:cNvPr>
          <p:cNvSpPr txBox="1"/>
          <p:nvPr/>
        </p:nvSpPr>
        <p:spPr>
          <a:xfrm>
            <a:off x="3044307" y="3149307"/>
            <a:ext cx="197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T</a:t>
            </a:r>
          </a:p>
        </p:txBody>
      </p:sp>
      <p:cxnSp>
        <p:nvCxnSpPr>
          <p:cNvPr id="22" name="Přímá spojnice se šipkou 21">
            <a:extLst>
              <a:ext uri="{FF2B5EF4-FFF2-40B4-BE49-F238E27FC236}">
                <a16:creationId xmlns:a16="http://schemas.microsoft.com/office/drawing/2014/main" id="{AAD71995-035A-4769-9021-00B85C4836FB}"/>
              </a:ext>
            </a:extLst>
          </p:cNvPr>
          <p:cNvCxnSpPr/>
          <p:nvPr/>
        </p:nvCxnSpPr>
        <p:spPr>
          <a:xfrm>
            <a:off x="3304286" y="2384851"/>
            <a:ext cx="405459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>
                <a:extLst>
                  <a:ext uri="{FF2B5EF4-FFF2-40B4-BE49-F238E27FC236}">
                    <a16:creationId xmlns:a16="http://schemas.microsoft.com/office/drawing/2014/main" id="{FD466764-E148-428F-9FA3-BC58AEEA21D4}"/>
                  </a:ext>
                </a:extLst>
              </p:cNvPr>
              <p:cNvSpPr txBox="1"/>
              <p:nvPr/>
            </p:nvSpPr>
            <p:spPr>
              <a:xfrm>
                <a:off x="3367042" y="2056110"/>
                <a:ext cx="43030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dirty="0" smtClean="0">
                          <a:latin typeface="Cambria Math" panose="02040503050406030204" pitchFamily="18" charset="0"/>
                        </a:rPr>
                        <m:t>𝑥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3" name="TextovéPole 22">
                <a:extLst>
                  <a:ext uri="{FF2B5EF4-FFF2-40B4-BE49-F238E27FC236}">
                    <a16:creationId xmlns:a16="http://schemas.microsoft.com/office/drawing/2014/main" id="{FD466764-E148-428F-9FA3-BC58AEEA21D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67042" y="2056110"/>
                <a:ext cx="430306" cy="36933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5" name="Přímá spojnice se šipkou 24">
            <a:extLst>
              <a:ext uri="{FF2B5EF4-FFF2-40B4-BE49-F238E27FC236}">
                <a16:creationId xmlns:a16="http://schemas.microsoft.com/office/drawing/2014/main" id="{3EE1B1F9-8A43-4519-B584-FC2BF4F96EE8}"/>
              </a:ext>
            </a:extLst>
          </p:cNvPr>
          <p:cNvCxnSpPr/>
          <p:nvPr/>
        </p:nvCxnSpPr>
        <p:spPr>
          <a:xfrm flipH="1">
            <a:off x="2625167" y="3509674"/>
            <a:ext cx="0" cy="144000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se šipkou 25">
            <a:extLst>
              <a:ext uri="{FF2B5EF4-FFF2-40B4-BE49-F238E27FC236}">
                <a16:creationId xmlns:a16="http://schemas.microsoft.com/office/drawing/2014/main" id="{BAC41599-2CB1-4378-8D7E-E998144CE524}"/>
              </a:ext>
            </a:extLst>
          </p:cNvPr>
          <p:cNvCxnSpPr/>
          <p:nvPr/>
        </p:nvCxnSpPr>
        <p:spPr>
          <a:xfrm flipH="1">
            <a:off x="4798858" y="3505192"/>
            <a:ext cx="0" cy="72000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ovéPole 27">
                <a:extLst>
                  <a:ext uri="{FF2B5EF4-FFF2-40B4-BE49-F238E27FC236}">
                    <a16:creationId xmlns:a16="http://schemas.microsoft.com/office/drawing/2014/main" id="{083858DC-27CA-4873-8549-AA7404582E8D}"/>
                  </a:ext>
                </a:extLst>
              </p:cNvPr>
              <p:cNvSpPr txBox="1"/>
              <p:nvPr/>
            </p:nvSpPr>
            <p:spPr>
              <a:xfrm>
                <a:off x="2402308" y="3056060"/>
                <a:ext cx="31376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𝑆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8" name="TextovéPole 27">
                <a:extLst>
                  <a:ext uri="{FF2B5EF4-FFF2-40B4-BE49-F238E27FC236}">
                    <a16:creationId xmlns:a16="http://schemas.microsoft.com/office/drawing/2014/main" id="{083858DC-27CA-4873-8549-AA7404582E8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2308" y="3056060"/>
                <a:ext cx="313765" cy="369332"/>
              </a:xfrm>
              <a:prstGeom prst="rect">
                <a:avLst/>
              </a:prstGeom>
              <a:blipFill>
                <a:blip r:embed="rId6"/>
                <a:stretch>
                  <a:fillRect r="-1153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ovéPole 28">
                <a:extLst>
                  <a:ext uri="{FF2B5EF4-FFF2-40B4-BE49-F238E27FC236}">
                    <a16:creationId xmlns:a16="http://schemas.microsoft.com/office/drawing/2014/main" id="{807CDBFD-989F-48F3-8297-71D6CD745338}"/>
                  </a:ext>
                </a:extLst>
              </p:cNvPr>
              <p:cNvSpPr txBox="1"/>
              <p:nvPr/>
            </p:nvSpPr>
            <p:spPr>
              <a:xfrm>
                <a:off x="4633150" y="3017766"/>
                <a:ext cx="31376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𝑆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9" name="TextovéPole 28">
                <a:extLst>
                  <a:ext uri="{FF2B5EF4-FFF2-40B4-BE49-F238E27FC236}">
                    <a16:creationId xmlns:a16="http://schemas.microsoft.com/office/drawing/2014/main" id="{807CDBFD-989F-48F3-8297-71D6CD74533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33150" y="3017766"/>
                <a:ext cx="313765" cy="369332"/>
              </a:xfrm>
              <a:prstGeom prst="rect">
                <a:avLst/>
              </a:prstGeom>
              <a:blipFill>
                <a:blip r:embed="rId7"/>
                <a:stretch>
                  <a:fillRect r="-1346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ovéPole 29">
                <a:extLst>
                  <a:ext uri="{FF2B5EF4-FFF2-40B4-BE49-F238E27FC236}">
                    <a16:creationId xmlns:a16="http://schemas.microsoft.com/office/drawing/2014/main" id="{56F42FFD-DC46-4A12-B9B4-35EACC563C9B}"/>
                  </a:ext>
                </a:extLst>
              </p:cNvPr>
              <p:cNvSpPr txBox="1"/>
              <p:nvPr/>
            </p:nvSpPr>
            <p:spPr>
              <a:xfrm>
                <a:off x="2652060" y="4606722"/>
                <a:ext cx="35858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0" name="TextovéPole 29">
                <a:extLst>
                  <a:ext uri="{FF2B5EF4-FFF2-40B4-BE49-F238E27FC236}">
                    <a16:creationId xmlns:a16="http://schemas.microsoft.com/office/drawing/2014/main" id="{56F42FFD-DC46-4A12-B9B4-35EACC563C9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52060" y="4606722"/>
                <a:ext cx="358586" cy="369332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ovéPole 30">
                <a:extLst>
                  <a:ext uri="{FF2B5EF4-FFF2-40B4-BE49-F238E27FC236}">
                    <a16:creationId xmlns:a16="http://schemas.microsoft.com/office/drawing/2014/main" id="{979B07C6-C5FC-4DF4-8EAE-3121F9B8AFA6}"/>
                  </a:ext>
                </a:extLst>
              </p:cNvPr>
              <p:cNvSpPr txBox="1"/>
              <p:nvPr/>
            </p:nvSpPr>
            <p:spPr>
              <a:xfrm>
                <a:off x="4865760" y="3825218"/>
                <a:ext cx="35858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1" name="TextovéPole 30">
                <a:extLst>
                  <a:ext uri="{FF2B5EF4-FFF2-40B4-BE49-F238E27FC236}">
                    <a16:creationId xmlns:a16="http://schemas.microsoft.com/office/drawing/2014/main" id="{979B07C6-C5FC-4DF4-8EAE-3121F9B8AFA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65760" y="3825218"/>
                <a:ext cx="358586" cy="369332"/>
              </a:xfrm>
              <a:prstGeom prst="rect">
                <a:avLst/>
              </a:prstGeom>
              <a:blipFill>
                <a:blip r:embed="rId9"/>
                <a:stretch>
                  <a:fillRect r="-169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9" name="Přímá spojnice 18">
            <a:extLst>
              <a:ext uri="{FF2B5EF4-FFF2-40B4-BE49-F238E27FC236}">
                <a16:creationId xmlns:a16="http://schemas.microsoft.com/office/drawing/2014/main" id="{C8912338-E723-45E1-A715-41232C52ADA1}"/>
              </a:ext>
            </a:extLst>
          </p:cNvPr>
          <p:cNvCxnSpPr/>
          <p:nvPr/>
        </p:nvCxnSpPr>
        <p:spPr>
          <a:xfrm flipV="1">
            <a:off x="3304286" y="2307490"/>
            <a:ext cx="0" cy="131693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>
            <a:extLst>
              <a:ext uri="{FF2B5EF4-FFF2-40B4-BE49-F238E27FC236}">
                <a16:creationId xmlns:a16="http://schemas.microsoft.com/office/drawing/2014/main" id="{82A0C8EB-ADC8-4305-A4BE-BECCF94D63E9}"/>
              </a:ext>
            </a:extLst>
          </p:cNvPr>
          <p:cNvCxnSpPr/>
          <p:nvPr/>
        </p:nvCxnSpPr>
        <p:spPr>
          <a:xfrm flipV="1">
            <a:off x="3709745" y="2276114"/>
            <a:ext cx="0" cy="131693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Ovál 1">
            <a:extLst>
              <a:ext uri="{FF2B5EF4-FFF2-40B4-BE49-F238E27FC236}">
                <a16:creationId xmlns:a16="http://schemas.microsoft.com/office/drawing/2014/main" id="{17664956-5369-4E36-874F-66C293761959}"/>
              </a:ext>
            </a:extLst>
          </p:cNvPr>
          <p:cNvSpPr/>
          <p:nvPr/>
        </p:nvSpPr>
        <p:spPr>
          <a:xfrm>
            <a:off x="3661389" y="3455886"/>
            <a:ext cx="131902" cy="131902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4" name="Přímá spojnice se šipkou 13">
            <a:extLst>
              <a:ext uri="{FF2B5EF4-FFF2-40B4-BE49-F238E27FC236}">
                <a16:creationId xmlns:a16="http://schemas.microsoft.com/office/drawing/2014/main" id="{684C9850-4AF1-4F1F-8768-F24C20E1B41C}"/>
              </a:ext>
            </a:extLst>
          </p:cNvPr>
          <p:cNvCxnSpPr/>
          <p:nvPr/>
        </p:nvCxnSpPr>
        <p:spPr>
          <a:xfrm flipV="1">
            <a:off x="3321724" y="3567724"/>
            <a:ext cx="0" cy="288000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Obdélník 8">
                <a:extLst>
                  <a:ext uri="{FF2B5EF4-FFF2-40B4-BE49-F238E27FC236}">
                    <a16:creationId xmlns:a16="http://schemas.microsoft.com/office/drawing/2014/main" id="{C59C40BF-BBE3-A5C4-E620-1F69D663718C}"/>
                  </a:ext>
                </a:extLst>
              </p:cNvPr>
              <p:cNvSpPr/>
              <p:nvPr/>
            </p:nvSpPr>
            <p:spPr>
              <a:xfrm>
                <a:off x="3510395" y="3741078"/>
                <a:ext cx="398699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dirty="0">
                          <a:latin typeface="Cambria Math" panose="02040503050406030204" pitchFamily="18" charset="0"/>
                        </a:rPr>
                        <m:t>𝑂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9" name="Obdélník 8">
                <a:extLst>
                  <a:ext uri="{FF2B5EF4-FFF2-40B4-BE49-F238E27FC236}">
                    <a16:creationId xmlns:a16="http://schemas.microsoft.com/office/drawing/2014/main" id="{C59C40BF-BBE3-A5C4-E620-1F69D663718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10395" y="3741078"/>
                <a:ext cx="398699" cy="369332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>
                <a:extLst>
                  <a:ext uri="{FF2B5EF4-FFF2-40B4-BE49-F238E27FC236}">
                    <a16:creationId xmlns:a16="http://schemas.microsoft.com/office/drawing/2014/main" id="{A12BFE86-E17E-1C84-DFE0-0CD2270198D1}"/>
                  </a:ext>
                </a:extLst>
              </p:cNvPr>
              <p:cNvSpPr txBox="1"/>
              <p:nvPr/>
            </p:nvSpPr>
            <p:spPr>
              <a:xfrm>
                <a:off x="3304286" y="5980984"/>
                <a:ext cx="34433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=2 .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=3 .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6" name="TextovéPole 15">
                <a:extLst>
                  <a:ext uri="{FF2B5EF4-FFF2-40B4-BE49-F238E27FC236}">
                    <a16:creationId xmlns:a16="http://schemas.microsoft.com/office/drawing/2014/main" id="{A12BFE86-E17E-1C84-DFE0-0CD2270198D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04286" y="5980984"/>
                <a:ext cx="3443300" cy="369332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>
                <a:extLst>
                  <a:ext uri="{FF2B5EF4-FFF2-40B4-BE49-F238E27FC236}">
                    <a16:creationId xmlns:a16="http://schemas.microsoft.com/office/drawing/2014/main" id="{8EF3F5FB-C29B-A3D8-2F16-2CB0696C4173}"/>
                  </a:ext>
                </a:extLst>
              </p:cNvPr>
              <p:cNvSpPr txBox="1"/>
              <p:nvPr/>
            </p:nvSpPr>
            <p:spPr>
              <a:xfrm>
                <a:off x="1498556" y="1516513"/>
                <a:ext cx="432566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Bod otáčení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𝑂</m:t>
                    </m:r>
                  </m:oMath>
                </a14:m>
                <a:r>
                  <a:rPr lang="cs-CZ" dirty="0"/>
                  <a:t> je zvolen v místě dotyku koulí</a:t>
                </a:r>
              </a:p>
            </p:txBody>
          </p:sp>
        </mc:Choice>
        <mc:Fallback xmlns="">
          <p:sp>
            <p:nvSpPr>
              <p:cNvPr id="17" name="TextovéPole 16">
                <a:extLst>
                  <a:ext uri="{FF2B5EF4-FFF2-40B4-BE49-F238E27FC236}">
                    <a16:creationId xmlns:a16="http://schemas.microsoft.com/office/drawing/2014/main" id="{8EF3F5FB-C29B-A3D8-2F16-2CB0696C417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98556" y="1516513"/>
                <a:ext cx="4325665" cy="369332"/>
              </a:xfrm>
              <a:prstGeom prst="rect">
                <a:avLst/>
              </a:prstGeom>
              <a:blipFill>
                <a:blip r:embed="rId12"/>
                <a:stretch>
                  <a:fillRect l="-1269" t="-10000" r="-282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387287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EA2F70F2-398E-468E-939C-BC1D0FC48B08}"/>
              </a:ext>
            </a:extLst>
          </p:cNvPr>
          <p:cNvSpPr txBox="1"/>
          <p:nvPr/>
        </p:nvSpPr>
        <p:spPr>
          <a:xfrm>
            <a:off x="1554901" y="216547"/>
            <a:ext cx="7951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Úloha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8610A658-DC3D-44DB-AF85-77ABCA1CC5B1}"/>
              </a:ext>
            </a:extLst>
          </p:cNvPr>
          <p:cNvSpPr txBox="1"/>
          <p:nvPr/>
        </p:nvSpPr>
        <p:spPr>
          <a:xfrm>
            <a:off x="1550034" y="538377"/>
            <a:ext cx="99427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Dvě koule o </a:t>
            </a:r>
            <a:r>
              <a:rPr lang="cs-CZ" b="1" dirty="0"/>
              <a:t>stejných poloměrech</a:t>
            </a:r>
            <a:r>
              <a:rPr lang="cs-CZ" dirty="0"/>
              <a:t> jsou spojeny v bodě dotyku. První koule má dvakrát větší hmotnost než koule druhá. Určete polohu těžiště obou koulí.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ovéPole 26">
                <a:extLst>
                  <a:ext uri="{FF2B5EF4-FFF2-40B4-BE49-F238E27FC236}">
                    <a16:creationId xmlns:a16="http://schemas.microsoft.com/office/drawing/2014/main" id="{05F995C8-54A0-42C2-9305-BBA64AF3CA83}"/>
                  </a:ext>
                </a:extLst>
              </p:cNvPr>
              <p:cNvSpPr txBox="1"/>
              <p:nvPr/>
            </p:nvSpPr>
            <p:spPr>
              <a:xfrm>
                <a:off x="6275781" y="2177735"/>
                <a:ext cx="5441318" cy="32036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𝑟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3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𝑟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=2 .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−2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𝑟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3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𝑟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+3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cs-CZ" b="0" dirty="0"/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2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r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−3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r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+3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x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Těžiště tělesa vytvořeného spojením dvou koulí leží v ve vzdálenosti 5/3 r od bodu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𝑂</m:t>
                    </m:r>
                  </m:oMath>
                </a14:m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27" name="TextovéPole 26">
                <a:extLst>
                  <a:ext uri="{FF2B5EF4-FFF2-40B4-BE49-F238E27FC236}">
                    <a16:creationId xmlns:a16="http://schemas.microsoft.com/office/drawing/2014/main" id="{05F995C8-54A0-42C2-9305-BBA64AF3CA8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75781" y="2177735"/>
                <a:ext cx="5441318" cy="3203634"/>
              </a:xfrm>
              <a:prstGeom prst="rect">
                <a:avLst/>
              </a:prstGeom>
              <a:blipFill>
                <a:blip r:embed="rId2"/>
                <a:stretch>
                  <a:fillRect l="-896" b="-209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Ovál 4">
            <a:extLst>
              <a:ext uri="{FF2B5EF4-FFF2-40B4-BE49-F238E27FC236}">
                <a16:creationId xmlns:a16="http://schemas.microsoft.com/office/drawing/2014/main" id="{FAEFC021-A45B-4B97-BC05-E686EDC106BA}"/>
              </a:ext>
            </a:extLst>
          </p:cNvPr>
          <p:cNvSpPr/>
          <p:nvPr/>
        </p:nvSpPr>
        <p:spPr>
          <a:xfrm>
            <a:off x="1550034" y="2384851"/>
            <a:ext cx="2160000" cy="216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>
            <a:extLst>
              <a:ext uri="{FF2B5EF4-FFF2-40B4-BE49-F238E27FC236}">
                <a16:creationId xmlns:a16="http://schemas.microsoft.com/office/drawing/2014/main" id="{F4D96C6D-E240-4BDE-985A-182181719006}"/>
              </a:ext>
            </a:extLst>
          </p:cNvPr>
          <p:cNvSpPr/>
          <p:nvPr/>
        </p:nvSpPr>
        <p:spPr>
          <a:xfrm>
            <a:off x="3710034" y="2389085"/>
            <a:ext cx="2160000" cy="2160000"/>
          </a:xfrm>
          <a:prstGeom prst="ellipse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>
            <a:extLst>
              <a:ext uri="{FF2B5EF4-FFF2-40B4-BE49-F238E27FC236}">
                <a16:creationId xmlns:a16="http://schemas.microsoft.com/office/drawing/2014/main" id="{DF5AAB7D-BF65-4867-850E-FCB54F360281}"/>
              </a:ext>
            </a:extLst>
          </p:cNvPr>
          <p:cNvSpPr/>
          <p:nvPr/>
        </p:nvSpPr>
        <p:spPr>
          <a:xfrm>
            <a:off x="2589307" y="3455886"/>
            <a:ext cx="62753" cy="62753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>
            <a:extLst>
              <a:ext uri="{FF2B5EF4-FFF2-40B4-BE49-F238E27FC236}">
                <a16:creationId xmlns:a16="http://schemas.microsoft.com/office/drawing/2014/main" id="{B1C6EA90-39C6-4E9D-AB93-1DC9FCE8DFD3}"/>
              </a:ext>
            </a:extLst>
          </p:cNvPr>
          <p:cNvSpPr/>
          <p:nvPr/>
        </p:nvSpPr>
        <p:spPr>
          <a:xfrm>
            <a:off x="4758657" y="3455886"/>
            <a:ext cx="62753" cy="62753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0" name="Přímá spojnice 9">
            <a:extLst>
              <a:ext uri="{FF2B5EF4-FFF2-40B4-BE49-F238E27FC236}">
                <a16:creationId xmlns:a16="http://schemas.microsoft.com/office/drawing/2014/main" id="{5D4EBD82-3985-4A53-857F-562341AC5C22}"/>
              </a:ext>
            </a:extLst>
          </p:cNvPr>
          <p:cNvCxnSpPr>
            <a:cxnSpLocks/>
            <a:stCxn id="5" idx="2"/>
            <a:endCxn id="8" idx="4"/>
          </p:cNvCxnSpPr>
          <p:nvPr/>
        </p:nvCxnSpPr>
        <p:spPr>
          <a:xfrm>
            <a:off x="1550034" y="3464851"/>
            <a:ext cx="3240000" cy="0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23C6FE96-3E32-41FC-B2E2-726769031313}"/>
                  </a:ext>
                </a:extLst>
              </p:cNvPr>
              <p:cNvSpPr txBox="1"/>
              <p:nvPr/>
            </p:nvSpPr>
            <p:spPr>
              <a:xfrm>
                <a:off x="4071598" y="3455886"/>
                <a:ext cx="22411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dirty="0" smtClean="0">
                          <a:latin typeface="Cambria Math" panose="02040503050406030204" pitchFamily="18" charset="0"/>
                        </a:rPr>
                        <m:t>𝑟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23C6FE96-3E32-41FC-B2E2-72676903131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1598" y="3455886"/>
                <a:ext cx="224117" cy="369332"/>
              </a:xfrm>
              <a:prstGeom prst="rect">
                <a:avLst/>
              </a:prstGeom>
              <a:blipFill>
                <a:blip r:embed="rId3"/>
                <a:stretch>
                  <a:fillRect r="-1621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F84EFD9C-BFC5-4768-9412-19EE3078DB80}"/>
                  </a:ext>
                </a:extLst>
              </p:cNvPr>
              <p:cNvSpPr txBox="1"/>
              <p:nvPr/>
            </p:nvSpPr>
            <p:spPr>
              <a:xfrm>
                <a:off x="1975542" y="3440772"/>
                <a:ext cx="22411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dirty="0" smtClean="0">
                          <a:latin typeface="Cambria Math" panose="02040503050406030204" pitchFamily="18" charset="0"/>
                        </a:rPr>
                        <m:t>𝑟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F84EFD9C-BFC5-4768-9412-19EE3078DB8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75542" y="3440772"/>
                <a:ext cx="224117" cy="369332"/>
              </a:xfrm>
              <a:prstGeom prst="rect">
                <a:avLst/>
              </a:prstGeom>
              <a:blipFill>
                <a:blip r:embed="rId4"/>
                <a:stretch>
                  <a:fillRect r="-1621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ovéPole 12">
            <a:extLst>
              <a:ext uri="{FF2B5EF4-FFF2-40B4-BE49-F238E27FC236}">
                <a16:creationId xmlns:a16="http://schemas.microsoft.com/office/drawing/2014/main" id="{EBEAFE96-E589-4CC9-B6C5-05FCADB4DE9F}"/>
              </a:ext>
            </a:extLst>
          </p:cNvPr>
          <p:cNvSpPr txBox="1"/>
          <p:nvPr/>
        </p:nvSpPr>
        <p:spPr>
          <a:xfrm>
            <a:off x="3044307" y="3149307"/>
            <a:ext cx="197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T</a:t>
            </a:r>
          </a:p>
        </p:txBody>
      </p:sp>
      <p:cxnSp>
        <p:nvCxnSpPr>
          <p:cNvPr id="22" name="Přímá spojnice se šipkou 21">
            <a:extLst>
              <a:ext uri="{FF2B5EF4-FFF2-40B4-BE49-F238E27FC236}">
                <a16:creationId xmlns:a16="http://schemas.microsoft.com/office/drawing/2014/main" id="{AAD71995-035A-4769-9021-00B85C4836FB}"/>
              </a:ext>
            </a:extLst>
          </p:cNvPr>
          <p:cNvCxnSpPr>
            <a:cxnSpLocks/>
          </p:cNvCxnSpPr>
          <p:nvPr/>
        </p:nvCxnSpPr>
        <p:spPr>
          <a:xfrm>
            <a:off x="1567109" y="2322096"/>
            <a:ext cx="1728000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>
                <a:extLst>
                  <a:ext uri="{FF2B5EF4-FFF2-40B4-BE49-F238E27FC236}">
                    <a16:creationId xmlns:a16="http://schemas.microsoft.com/office/drawing/2014/main" id="{FD466764-E148-428F-9FA3-BC58AEEA21D4}"/>
                  </a:ext>
                </a:extLst>
              </p:cNvPr>
              <p:cNvSpPr txBox="1"/>
              <p:nvPr/>
            </p:nvSpPr>
            <p:spPr>
              <a:xfrm>
                <a:off x="2062274" y="1921567"/>
                <a:ext cx="64177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dirty="0" smtClean="0">
                          <a:latin typeface="Cambria Math" panose="02040503050406030204" pitchFamily="18" charset="0"/>
                        </a:rPr>
                        <m:t>𝑥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3" name="TextovéPole 22">
                <a:extLst>
                  <a:ext uri="{FF2B5EF4-FFF2-40B4-BE49-F238E27FC236}">
                    <a16:creationId xmlns:a16="http://schemas.microsoft.com/office/drawing/2014/main" id="{FD466764-E148-428F-9FA3-BC58AEEA21D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62274" y="1921567"/>
                <a:ext cx="641772" cy="36933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5" name="Přímá spojnice se šipkou 24">
            <a:extLst>
              <a:ext uri="{FF2B5EF4-FFF2-40B4-BE49-F238E27FC236}">
                <a16:creationId xmlns:a16="http://schemas.microsoft.com/office/drawing/2014/main" id="{3EE1B1F9-8A43-4519-B584-FC2BF4F96EE8}"/>
              </a:ext>
            </a:extLst>
          </p:cNvPr>
          <p:cNvCxnSpPr/>
          <p:nvPr/>
        </p:nvCxnSpPr>
        <p:spPr>
          <a:xfrm flipH="1">
            <a:off x="2625167" y="3509674"/>
            <a:ext cx="0" cy="144000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se šipkou 25">
            <a:extLst>
              <a:ext uri="{FF2B5EF4-FFF2-40B4-BE49-F238E27FC236}">
                <a16:creationId xmlns:a16="http://schemas.microsoft.com/office/drawing/2014/main" id="{BAC41599-2CB1-4378-8D7E-E998144CE524}"/>
              </a:ext>
            </a:extLst>
          </p:cNvPr>
          <p:cNvCxnSpPr/>
          <p:nvPr/>
        </p:nvCxnSpPr>
        <p:spPr>
          <a:xfrm flipH="1">
            <a:off x="4798858" y="3505192"/>
            <a:ext cx="0" cy="72000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ovéPole 27">
                <a:extLst>
                  <a:ext uri="{FF2B5EF4-FFF2-40B4-BE49-F238E27FC236}">
                    <a16:creationId xmlns:a16="http://schemas.microsoft.com/office/drawing/2014/main" id="{083858DC-27CA-4873-8549-AA7404582E8D}"/>
                  </a:ext>
                </a:extLst>
              </p:cNvPr>
              <p:cNvSpPr txBox="1"/>
              <p:nvPr/>
            </p:nvSpPr>
            <p:spPr>
              <a:xfrm>
                <a:off x="2402308" y="3056060"/>
                <a:ext cx="31376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𝑆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8" name="TextovéPole 27">
                <a:extLst>
                  <a:ext uri="{FF2B5EF4-FFF2-40B4-BE49-F238E27FC236}">
                    <a16:creationId xmlns:a16="http://schemas.microsoft.com/office/drawing/2014/main" id="{083858DC-27CA-4873-8549-AA7404582E8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2308" y="3056060"/>
                <a:ext cx="313765" cy="369332"/>
              </a:xfrm>
              <a:prstGeom prst="rect">
                <a:avLst/>
              </a:prstGeom>
              <a:blipFill>
                <a:blip r:embed="rId6"/>
                <a:stretch>
                  <a:fillRect r="-1153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ovéPole 28">
                <a:extLst>
                  <a:ext uri="{FF2B5EF4-FFF2-40B4-BE49-F238E27FC236}">
                    <a16:creationId xmlns:a16="http://schemas.microsoft.com/office/drawing/2014/main" id="{807CDBFD-989F-48F3-8297-71D6CD745338}"/>
                  </a:ext>
                </a:extLst>
              </p:cNvPr>
              <p:cNvSpPr txBox="1"/>
              <p:nvPr/>
            </p:nvSpPr>
            <p:spPr>
              <a:xfrm>
                <a:off x="4633150" y="3017766"/>
                <a:ext cx="31376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𝑆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9" name="TextovéPole 28">
                <a:extLst>
                  <a:ext uri="{FF2B5EF4-FFF2-40B4-BE49-F238E27FC236}">
                    <a16:creationId xmlns:a16="http://schemas.microsoft.com/office/drawing/2014/main" id="{807CDBFD-989F-48F3-8297-71D6CD74533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33150" y="3017766"/>
                <a:ext cx="313765" cy="369332"/>
              </a:xfrm>
              <a:prstGeom prst="rect">
                <a:avLst/>
              </a:prstGeom>
              <a:blipFill>
                <a:blip r:embed="rId7"/>
                <a:stretch>
                  <a:fillRect r="-1346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ovéPole 29">
                <a:extLst>
                  <a:ext uri="{FF2B5EF4-FFF2-40B4-BE49-F238E27FC236}">
                    <a16:creationId xmlns:a16="http://schemas.microsoft.com/office/drawing/2014/main" id="{56F42FFD-DC46-4A12-B9B4-35EACC563C9B}"/>
                  </a:ext>
                </a:extLst>
              </p:cNvPr>
              <p:cNvSpPr txBox="1"/>
              <p:nvPr/>
            </p:nvSpPr>
            <p:spPr>
              <a:xfrm>
                <a:off x="2652060" y="4606722"/>
                <a:ext cx="35858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0" name="TextovéPole 29">
                <a:extLst>
                  <a:ext uri="{FF2B5EF4-FFF2-40B4-BE49-F238E27FC236}">
                    <a16:creationId xmlns:a16="http://schemas.microsoft.com/office/drawing/2014/main" id="{56F42FFD-DC46-4A12-B9B4-35EACC563C9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52060" y="4606722"/>
                <a:ext cx="358586" cy="369332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ovéPole 30">
                <a:extLst>
                  <a:ext uri="{FF2B5EF4-FFF2-40B4-BE49-F238E27FC236}">
                    <a16:creationId xmlns:a16="http://schemas.microsoft.com/office/drawing/2014/main" id="{979B07C6-C5FC-4DF4-8EAE-3121F9B8AFA6}"/>
                  </a:ext>
                </a:extLst>
              </p:cNvPr>
              <p:cNvSpPr txBox="1"/>
              <p:nvPr/>
            </p:nvSpPr>
            <p:spPr>
              <a:xfrm>
                <a:off x="4865760" y="3825218"/>
                <a:ext cx="35858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1" name="TextovéPole 30">
                <a:extLst>
                  <a:ext uri="{FF2B5EF4-FFF2-40B4-BE49-F238E27FC236}">
                    <a16:creationId xmlns:a16="http://schemas.microsoft.com/office/drawing/2014/main" id="{979B07C6-C5FC-4DF4-8EAE-3121F9B8AFA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65760" y="3825218"/>
                <a:ext cx="358586" cy="369332"/>
              </a:xfrm>
              <a:prstGeom prst="rect">
                <a:avLst/>
              </a:prstGeom>
              <a:blipFill>
                <a:blip r:embed="rId9"/>
                <a:stretch>
                  <a:fillRect r="-169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0" name="Přímá spojnice 19">
            <a:extLst>
              <a:ext uri="{FF2B5EF4-FFF2-40B4-BE49-F238E27FC236}">
                <a16:creationId xmlns:a16="http://schemas.microsoft.com/office/drawing/2014/main" id="{82A0C8EB-ADC8-4305-A4BE-BECCF94D63E9}"/>
              </a:ext>
            </a:extLst>
          </p:cNvPr>
          <p:cNvCxnSpPr/>
          <p:nvPr/>
        </p:nvCxnSpPr>
        <p:spPr>
          <a:xfrm flipV="1">
            <a:off x="3315293" y="2168534"/>
            <a:ext cx="0" cy="131693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Ovál 1">
            <a:extLst>
              <a:ext uri="{FF2B5EF4-FFF2-40B4-BE49-F238E27FC236}">
                <a16:creationId xmlns:a16="http://schemas.microsoft.com/office/drawing/2014/main" id="{17664956-5369-4E36-874F-66C293761959}"/>
              </a:ext>
            </a:extLst>
          </p:cNvPr>
          <p:cNvSpPr/>
          <p:nvPr/>
        </p:nvSpPr>
        <p:spPr>
          <a:xfrm>
            <a:off x="1453137" y="3398900"/>
            <a:ext cx="131902" cy="131902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4" name="Přímá spojnice se šipkou 13">
            <a:extLst>
              <a:ext uri="{FF2B5EF4-FFF2-40B4-BE49-F238E27FC236}">
                <a16:creationId xmlns:a16="http://schemas.microsoft.com/office/drawing/2014/main" id="{684C9850-4AF1-4F1F-8768-F24C20E1B41C}"/>
              </a:ext>
            </a:extLst>
          </p:cNvPr>
          <p:cNvCxnSpPr/>
          <p:nvPr/>
        </p:nvCxnSpPr>
        <p:spPr>
          <a:xfrm flipV="1">
            <a:off x="3321724" y="3513934"/>
            <a:ext cx="0" cy="288000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>
                <a:extLst>
                  <a:ext uri="{FF2B5EF4-FFF2-40B4-BE49-F238E27FC236}">
                    <a16:creationId xmlns:a16="http://schemas.microsoft.com/office/drawing/2014/main" id="{9916B59E-BDD8-4F96-9B91-D210739D741D}"/>
                  </a:ext>
                </a:extLst>
              </p:cNvPr>
              <p:cNvSpPr txBox="1"/>
              <p:nvPr/>
            </p:nvSpPr>
            <p:spPr>
              <a:xfrm>
                <a:off x="3170034" y="5950291"/>
                <a:ext cx="382473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=2 .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=3 .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5" name="TextovéPole 14">
                <a:extLst>
                  <a:ext uri="{FF2B5EF4-FFF2-40B4-BE49-F238E27FC236}">
                    <a16:creationId xmlns:a16="http://schemas.microsoft.com/office/drawing/2014/main" id="{9916B59E-BDD8-4F96-9B91-D210739D741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70034" y="5950291"/>
                <a:ext cx="3824735" cy="369332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2" name="Přímá spojnice 31">
            <a:extLst>
              <a:ext uri="{FF2B5EF4-FFF2-40B4-BE49-F238E27FC236}">
                <a16:creationId xmlns:a16="http://schemas.microsoft.com/office/drawing/2014/main" id="{67785F06-D023-45D8-AD25-948A593BB2CE}"/>
              </a:ext>
            </a:extLst>
          </p:cNvPr>
          <p:cNvCxnSpPr/>
          <p:nvPr/>
        </p:nvCxnSpPr>
        <p:spPr>
          <a:xfrm flipV="1">
            <a:off x="1574426" y="2170324"/>
            <a:ext cx="0" cy="131693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Obdélník 16">
                <a:extLst>
                  <a:ext uri="{FF2B5EF4-FFF2-40B4-BE49-F238E27FC236}">
                    <a16:creationId xmlns:a16="http://schemas.microsoft.com/office/drawing/2014/main" id="{105AABB2-F0B8-4D5A-80ED-484685629526}"/>
                  </a:ext>
                </a:extLst>
              </p:cNvPr>
              <p:cNvSpPr/>
              <p:nvPr/>
            </p:nvSpPr>
            <p:spPr>
              <a:xfrm>
                <a:off x="1109467" y="3425392"/>
                <a:ext cx="398699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dirty="0">
                          <a:latin typeface="Cambria Math" panose="02040503050406030204" pitchFamily="18" charset="0"/>
                        </a:rPr>
                        <m:t>𝑂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7" name="Obdélník 16">
                <a:extLst>
                  <a:ext uri="{FF2B5EF4-FFF2-40B4-BE49-F238E27FC236}">
                    <a16:creationId xmlns:a16="http://schemas.microsoft.com/office/drawing/2014/main" id="{105AABB2-F0B8-4D5A-80ED-48468562952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09467" y="3425392"/>
                <a:ext cx="398699" cy="369332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E85DA019-1852-0D4E-F283-C8AE17745FFB}"/>
                  </a:ext>
                </a:extLst>
              </p:cNvPr>
              <p:cNvSpPr txBox="1"/>
              <p:nvPr/>
            </p:nvSpPr>
            <p:spPr>
              <a:xfrm>
                <a:off x="1554946" y="1532506"/>
                <a:ext cx="648782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Bod otáčení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𝑂</m:t>
                    </m:r>
                  </m:oMath>
                </a14:m>
                <a:r>
                  <a:rPr lang="cs-CZ" dirty="0"/>
                  <a:t> je zvolen na přímce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při levém okraji těžší koule</a:t>
                </a:r>
              </a:p>
            </p:txBody>
          </p:sp>
        </mc:Choice>
        <mc:Fallback xmlns="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E85DA019-1852-0D4E-F283-C8AE17745FF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54946" y="1532506"/>
                <a:ext cx="6487824" cy="369332"/>
              </a:xfrm>
              <a:prstGeom prst="rect">
                <a:avLst/>
              </a:prstGeom>
              <a:blipFill>
                <a:blip r:embed="rId12"/>
                <a:stretch>
                  <a:fillRect l="-752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123300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4B4507B0-8C35-9293-46A9-32803A99EBA2}"/>
              </a:ext>
            </a:extLst>
          </p:cNvPr>
          <p:cNvSpPr txBox="1"/>
          <p:nvPr/>
        </p:nvSpPr>
        <p:spPr>
          <a:xfrm>
            <a:off x="1577788" y="483185"/>
            <a:ext cx="978011" cy="381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Úloha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9A6F511A-068D-0D3C-8A3A-D874B672BF52}"/>
                  </a:ext>
                </a:extLst>
              </p:cNvPr>
              <p:cNvSpPr txBox="1"/>
              <p:nvPr/>
            </p:nvSpPr>
            <p:spPr>
              <a:xfrm>
                <a:off x="1577788" y="763116"/>
                <a:ext cx="9776675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Vypočítej kinetickou energii tělesa (viz obrázek) o poloměru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𝑟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=15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cm</m:t>
                    </m:r>
                  </m:oMath>
                </a14:m>
                <a:r>
                  <a:rPr lang="cs-CZ" dirty="0"/>
                  <a:t> a výšce </a:t>
                </a:r>
                <a14:m>
                  <m:oMath xmlns:m="http://schemas.openxmlformats.org/officeDocument/2006/math"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𝑙</m:t>
                    </m:r>
                    <m:r>
                      <a:rPr lang="cs-CZ" i="1" dirty="0" smtClean="0">
                        <a:latin typeface="Cambria Math" panose="02040503050406030204" pitchFamily="18" charset="0"/>
                      </a:rPr>
                      <m:t>=1</m:t>
                    </m:r>
                  </m:oMath>
                </a14:m>
                <a:r>
                  <a:rPr lang="cs-CZ" dirty="0"/>
                  <a:t> cm, který se pohybuje ve směru osy O rychlostí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𝑣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=3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. Hustota materiálu, ze kterého je těleso vyrobeno je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7850 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kg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9A6F511A-068D-0D3C-8A3A-D874B672BF5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77788" y="763116"/>
                <a:ext cx="9776675" cy="923330"/>
              </a:xfrm>
              <a:prstGeom prst="rect">
                <a:avLst/>
              </a:prstGeom>
              <a:blipFill>
                <a:blip r:embed="rId2"/>
                <a:stretch>
                  <a:fillRect l="-561" t="-3289" b="-460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A0399288-4B9C-912E-64D4-F5DCC6D402B9}"/>
                  </a:ext>
                </a:extLst>
              </p:cNvPr>
              <p:cNvSpPr txBox="1"/>
              <p:nvPr/>
            </p:nvSpPr>
            <p:spPr>
              <a:xfrm>
                <a:off x="1577788" y="1582364"/>
                <a:ext cx="999135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𝑟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cm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=0,15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𝑙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cm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=0,01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=3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m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</a:rPr>
                            <m:t> ,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m:rPr>
                          <m:sty m:val="p"/>
                        </m:rPr>
                        <a:rPr lang="el-GR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ρ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=7850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kg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−3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A0399288-4B9C-912E-64D4-F5DCC6D402B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77788" y="1582364"/>
                <a:ext cx="9991359" cy="646331"/>
              </a:xfrm>
              <a:prstGeom prst="rect">
                <a:avLst/>
              </a:prstGeom>
              <a:blipFill>
                <a:blip r:embed="rId3"/>
                <a:stretch>
                  <a:fillRect l="-549" t="-5660" b="-660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4" name="Přímá spojnice 13">
            <a:extLst>
              <a:ext uri="{FF2B5EF4-FFF2-40B4-BE49-F238E27FC236}">
                <a16:creationId xmlns:a16="http://schemas.microsoft.com/office/drawing/2014/main" id="{CA4F8511-8019-CA55-B633-C0976628BDCF}"/>
              </a:ext>
            </a:extLst>
          </p:cNvPr>
          <p:cNvCxnSpPr>
            <a:cxnSpLocks/>
          </p:cNvCxnSpPr>
          <p:nvPr/>
        </p:nvCxnSpPr>
        <p:spPr>
          <a:xfrm>
            <a:off x="1676400" y="2228695"/>
            <a:ext cx="989274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>
                <a:extLst>
                  <a:ext uri="{FF2B5EF4-FFF2-40B4-BE49-F238E27FC236}">
                    <a16:creationId xmlns:a16="http://schemas.microsoft.com/office/drawing/2014/main" id="{06A4A51E-D1D5-73C5-AA3F-C88346FAA0BC}"/>
                  </a:ext>
                </a:extLst>
              </p:cNvPr>
              <p:cNvSpPr txBox="1"/>
              <p:nvPr/>
            </p:nvSpPr>
            <p:spPr>
              <a:xfrm>
                <a:off x="4675367" y="6334520"/>
                <a:ext cx="521605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Těleso má kinetickou energii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𝑬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𝒌</m:t>
                        </m:r>
                      </m:sub>
                    </m:sSub>
                    <m:r>
                      <a:rPr lang="cs-CZ" b="1" i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1" i="0" smtClean="0">
                        <a:latin typeface="Cambria Math" panose="02040503050406030204" pitchFamily="18" charset="0"/>
                      </a:rPr>
                      <m:t>𝟐𝟒</m:t>
                    </m:r>
                    <m:r>
                      <a:rPr lang="cs-CZ" b="1" i="0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cs-CZ" b="1" i="0" smtClean="0">
                        <a:latin typeface="Cambria Math" panose="02040503050406030204" pitchFamily="18" charset="0"/>
                      </a:rPr>
                      <m:t>𝟗𝟖</m:t>
                    </m:r>
                    <m:r>
                      <a:rPr lang="cs-CZ" b="1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1" i="0" smtClean="0">
                        <a:latin typeface="Cambria Math" panose="02040503050406030204" pitchFamily="18" charset="0"/>
                      </a:rPr>
                      <m:t>𝐉</m:t>
                    </m:r>
                  </m:oMath>
                </a14:m>
                <a:r>
                  <a:rPr lang="cs-CZ" b="1" dirty="0"/>
                  <a:t>     (Joulů)</a:t>
                </a:r>
              </a:p>
            </p:txBody>
          </p:sp>
        </mc:Choice>
        <mc:Fallback xmlns="">
          <p:sp>
            <p:nvSpPr>
              <p:cNvPr id="17" name="TextovéPole 16">
                <a:extLst>
                  <a:ext uri="{FF2B5EF4-FFF2-40B4-BE49-F238E27FC236}">
                    <a16:creationId xmlns:a16="http://schemas.microsoft.com/office/drawing/2014/main" id="{06A4A51E-D1D5-73C5-AA3F-C88346FAA0B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367" y="6334520"/>
                <a:ext cx="5216056" cy="369332"/>
              </a:xfrm>
              <a:prstGeom prst="rect">
                <a:avLst/>
              </a:prstGeom>
              <a:blipFill>
                <a:blip r:embed="rId5"/>
                <a:stretch>
                  <a:fillRect l="-1051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7" name="Skupina 6">
            <a:extLst>
              <a:ext uri="{FF2B5EF4-FFF2-40B4-BE49-F238E27FC236}">
                <a16:creationId xmlns:a16="http://schemas.microsoft.com/office/drawing/2014/main" id="{BDD45057-EE87-4AAA-9DA4-783E6C67F1CB}"/>
              </a:ext>
            </a:extLst>
          </p:cNvPr>
          <p:cNvGrpSpPr/>
          <p:nvPr/>
        </p:nvGrpSpPr>
        <p:grpSpPr>
          <a:xfrm>
            <a:off x="1184517" y="2703239"/>
            <a:ext cx="2344967" cy="3698390"/>
            <a:chOff x="72885" y="2703239"/>
            <a:chExt cx="2344967" cy="3698390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" name="TextovéPole 10">
                  <a:extLst>
                    <a:ext uri="{FF2B5EF4-FFF2-40B4-BE49-F238E27FC236}">
                      <a16:creationId xmlns:a16="http://schemas.microsoft.com/office/drawing/2014/main" id="{B7CF69AB-5FD2-1B58-3C37-F3E3A6E3BB84}"/>
                    </a:ext>
                  </a:extLst>
                </p:cNvPr>
                <p:cNvSpPr txBox="1"/>
                <p:nvPr/>
              </p:nvSpPr>
              <p:spPr>
                <a:xfrm>
                  <a:off x="72885" y="3340623"/>
                  <a:ext cx="975360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sz="1200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  <m:r>
                          <a:rPr lang="cs-CZ" sz="1200" b="0" i="1" smtClean="0">
                            <a:latin typeface="Cambria Math" panose="02040503050406030204" pitchFamily="18" charset="0"/>
                          </a:rPr>
                          <m:t>=15 </m:t>
                        </m:r>
                        <m:r>
                          <m:rPr>
                            <m:sty m:val="p"/>
                          </m:rPr>
                          <a:rPr lang="cs-CZ" sz="1200" b="0" i="0" smtClean="0">
                            <a:latin typeface="Cambria Math" panose="02040503050406030204" pitchFamily="18" charset="0"/>
                          </a:rPr>
                          <m:t>cm</m:t>
                        </m:r>
                      </m:oMath>
                    </m:oMathPara>
                  </a14:m>
                  <a:endParaRPr lang="cs-CZ" sz="1200" dirty="0"/>
                </a:p>
              </p:txBody>
            </p:sp>
          </mc:Choice>
          <mc:Fallback xmlns="">
            <p:sp>
              <p:nvSpPr>
                <p:cNvPr id="11" name="TextovéPole 10">
                  <a:extLst>
                    <a:ext uri="{FF2B5EF4-FFF2-40B4-BE49-F238E27FC236}">
                      <a16:creationId xmlns:a16="http://schemas.microsoft.com/office/drawing/2014/main" id="{B7CF69AB-5FD2-1B58-3C37-F3E3A6E3BB84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2885" y="3340623"/>
                  <a:ext cx="975360" cy="276999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grpSp>
          <p:nvGrpSpPr>
            <p:cNvPr id="5" name="Skupina 4">
              <a:extLst>
                <a:ext uri="{FF2B5EF4-FFF2-40B4-BE49-F238E27FC236}">
                  <a16:creationId xmlns:a16="http://schemas.microsoft.com/office/drawing/2014/main" id="{41C1E534-CE32-4A7B-A597-F4E8DD7EA2B3}"/>
                </a:ext>
              </a:extLst>
            </p:cNvPr>
            <p:cNvGrpSpPr/>
            <p:nvPr/>
          </p:nvGrpSpPr>
          <p:grpSpPr>
            <a:xfrm>
              <a:off x="807046" y="2703239"/>
              <a:ext cx="1610806" cy="3698390"/>
              <a:chOff x="807046" y="2703239"/>
              <a:chExt cx="1610806" cy="3698390"/>
            </a:xfrm>
          </p:grpSpPr>
          <p:sp>
            <p:nvSpPr>
              <p:cNvPr id="4" name="Vývojový diagram: magnetický disk 3">
                <a:extLst>
                  <a:ext uri="{FF2B5EF4-FFF2-40B4-BE49-F238E27FC236}">
                    <a16:creationId xmlns:a16="http://schemas.microsoft.com/office/drawing/2014/main" id="{E7EA7D9B-20C9-C0F1-4B93-3D09E5415F2A}"/>
                  </a:ext>
                </a:extLst>
              </p:cNvPr>
              <p:cNvSpPr/>
              <p:nvPr/>
            </p:nvSpPr>
            <p:spPr>
              <a:xfrm rot="16200000">
                <a:off x="47707" y="3816422"/>
                <a:ext cx="2862469" cy="636104"/>
              </a:xfrm>
              <a:prstGeom prst="flowChartMagneticDisk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6" name="Přímá spojnice 5">
                <a:extLst>
                  <a:ext uri="{FF2B5EF4-FFF2-40B4-BE49-F238E27FC236}">
                    <a16:creationId xmlns:a16="http://schemas.microsoft.com/office/drawing/2014/main" id="{17DC4D3B-FC81-E332-5DDF-912DC70A3C6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22959" y="4150379"/>
                <a:ext cx="1311964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" name="Přímá spojnice 7">
                <a:extLst>
                  <a:ext uri="{FF2B5EF4-FFF2-40B4-BE49-F238E27FC236}">
                    <a16:creationId xmlns:a16="http://schemas.microsoft.com/office/drawing/2014/main" id="{C172EE9E-5BCA-5DB3-BB77-FCB61C63434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07046" y="2714961"/>
                <a:ext cx="4680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Přímá spojnice se šipkou 9">
                <a:extLst>
                  <a:ext uri="{FF2B5EF4-FFF2-40B4-BE49-F238E27FC236}">
                    <a16:creationId xmlns:a16="http://schemas.microsoft.com/office/drawing/2014/main" id="{79924C22-7B21-EAF4-E9AD-6F477AA8397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66083" y="2703239"/>
                <a:ext cx="0" cy="1440000"/>
              </a:xfrm>
              <a:prstGeom prst="straightConnector1">
                <a:avLst/>
              </a:prstGeom>
              <a:ln>
                <a:headEnd type="triangl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8" name="TextovéPole 17">
                    <a:extLst>
                      <a:ext uri="{FF2B5EF4-FFF2-40B4-BE49-F238E27FC236}">
                        <a16:creationId xmlns:a16="http://schemas.microsoft.com/office/drawing/2014/main" id="{DE677ED7-9A4D-F911-B87F-3AEEBFDCA7A0}"/>
                      </a:ext>
                    </a:extLst>
                  </p:cNvPr>
                  <p:cNvSpPr txBox="1"/>
                  <p:nvPr/>
                </p:nvSpPr>
                <p:spPr>
                  <a:xfrm>
                    <a:off x="2022941" y="3878593"/>
                    <a:ext cx="394911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𝑜</m:t>
                          </m:r>
                        </m:oMath>
                      </m:oMathPara>
                    </a14:m>
                    <a:endParaRPr lang="cs-CZ" dirty="0"/>
                  </a:p>
                </p:txBody>
              </p:sp>
            </mc:Choice>
            <mc:Fallback xmlns="">
              <p:sp>
                <p:nvSpPr>
                  <p:cNvPr id="18" name="TextovéPole 17">
                    <a:extLst>
                      <a:ext uri="{FF2B5EF4-FFF2-40B4-BE49-F238E27FC236}">
                        <a16:creationId xmlns:a16="http://schemas.microsoft.com/office/drawing/2014/main" id="{DE677ED7-9A4D-F911-B87F-3AEEBFDCA7A0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2022941" y="3878593"/>
                    <a:ext cx="394911" cy="369332"/>
                  </a:xfrm>
                  <a:prstGeom prst="rect">
                    <a:avLst/>
                  </a:prstGeom>
                  <a:blipFill>
                    <a:blip r:embed="rId7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cxnSp>
            <p:nvCxnSpPr>
              <p:cNvPr id="24" name="Přímá spojnice 23">
                <a:extLst>
                  <a:ext uri="{FF2B5EF4-FFF2-40B4-BE49-F238E27FC236}">
                    <a16:creationId xmlns:a16="http://schemas.microsoft.com/office/drawing/2014/main" id="{E7BA2134-D793-198C-C120-8F137AFF6EDF}"/>
                  </a:ext>
                </a:extLst>
              </p:cNvPr>
              <p:cNvCxnSpPr/>
              <p:nvPr/>
            </p:nvCxnSpPr>
            <p:spPr>
              <a:xfrm>
                <a:off x="1264258" y="5565709"/>
                <a:ext cx="0" cy="377487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Přímá spojnice 24">
                <a:extLst>
                  <a:ext uri="{FF2B5EF4-FFF2-40B4-BE49-F238E27FC236}">
                    <a16:creationId xmlns:a16="http://schemas.microsoft.com/office/drawing/2014/main" id="{84ABD1E1-109B-1206-8B05-A8E4DE5BADC2}"/>
                  </a:ext>
                </a:extLst>
              </p:cNvPr>
              <p:cNvCxnSpPr/>
              <p:nvPr/>
            </p:nvCxnSpPr>
            <p:spPr>
              <a:xfrm>
                <a:off x="1701580" y="5565709"/>
                <a:ext cx="0" cy="377487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Přímá spojnice se šipkou 26">
                <a:extLst>
                  <a:ext uri="{FF2B5EF4-FFF2-40B4-BE49-F238E27FC236}">
                    <a16:creationId xmlns:a16="http://schemas.microsoft.com/office/drawing/2014/main" id="{44AA22AD-81B5-3C6D-6367-0749FAB8B516}"/>
                  </a:ext>
                </a:extLst>
              </p:cNvPr>
              <p:cNvCxnSpPr/>
              <p:nvPr/>
            </p:nvCxnSpPr>
            <p:spPr>
              <a:xfrm>
                <a:off x="1264258" y="5943196"/>
                <a:ext cx="429371" cy="0"/>
              </a:xfrm>
              <a:prstGeom prst="straightConnector1">
                <a:avLst/>
              </a:prstGeom>
              <a:ln>
                <a:headEnd type="triangl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8" name="TextovéPole 27">
                    <a:extLst>
                      <a:ext uri="{FF2B5EF4-FFF2-40B4-BE49-F238E27FC236}">
                        <a16:creationId xmlns:a16="http://schemas.microsoft.com/office/drawing/2014/main" id="{0E61B571-02A5-3B09-BB93-9D08A1067469}"/>
                      </a:ext>
                    </a:extLst>
                  </p:cNvPr>
                  <p:cNvSpPr txBox="1"/>
                  <p:nvPr/>
                </p:nvSpPr>
                <p:spPr>
                  <a:xfrm>
                    <a:off x="830913" y="6032297"/>
                    <a:ext cx="1311962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𝑙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=1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cm</m:t>
                          </m:r>
                        </m:oMath>
                      </m:oMathPara>
                    </a14:m>
                    <a:endParaRPr lang="cs-CZ" dirty="0"/>
                  </a:p>
                </p:txBody>
              </p:sp>
            </mc:Choice>
            <mc:Fallback xmlns="">
              <p:sp>
                <p:nvSpPr>
                  <p:cNvPr id="28" name="TextovéPole 27">
                    <a:extLst>
                      <a:ext uri="{FF2B5EF4-FFF2-40B4-BE49-F238E27FC236}">
                        <a16:creationId xmlns:a16="http://schemas.microsoft.com/office/drawing/2014/main" id="{0E61B571-02A5-3B09-BB93-9D08A1067469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830913" y="6032297"/>
                    <a:ext cx="1311962" cy="369332"/>
                  </a:xfrm>
                  <a:prstGeom prst="rect">
                    <a:avLst/>
                  </a:prstGeom>
                  <a:blipFill>
                    <a:blip r:embed="rId8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ovéPole 29">
                <a:extLst>
                  <a:ext uri="{FF2B5EF4-FFF2-40B4-BE49-F238E27FC236}">
                    <a16:creationId xmlns:a16="http://schemas.microsoft.com/office/drawing/2014/main" id="{E8215C2F-9041-7532-C665-75BC23612607}"/>
                  </a:ext>
                </a:extLst>
              </p:cNvPr>
              <p:cNvSpPr txBox="1"/>
              <p:nvPr/>
            </p:nvSpPr>
            <p:spPr>
              <a:xfrm>
                <a:off x="3609891" y="2219547"/>
                <a:ext cx="7959256" cy="411497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Těleso koná posuvný pouze posuvný pohyb a jeho kinetická energie je: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Neznámou veličinou potřebnou k výpočtu je hmotnost tělesa, kterou ale vypočteme ze známých rozměrů a hustoty tělesa podle vztahu: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𝑉</m:t>
                      </m:r>
                    </m:oMath>
                  </m:oMathPara>
                </a14:m>
                <a:endParaRPr lang="cs-CZ" dirty="0"/>
              </a:p>
              <a:p>
                <a:pPr marL="342900" indent="-342900">
                  <a:buFont typeface="+mj-lt"/>
                  <a:buAutoNum type="alphaLcParenR"/>
                </a:pPr>
                <a:r>
                  <a:rPr lang="cs-CZ" dirty="0"/>
                  <a:t>Výpočet objemu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𝑉</m:t>
                    </m:r>
                  </m:oMath>
                </a14:m>
                <a:r>
                  <a:rPr lang="cs-CZ" dirty="0"/>
                  <a:t>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𝑉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𝜋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𝑟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𝑙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  →      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𝑉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=3,14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0,15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 0,01 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=7,065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−4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pPr marL="342900" indent="-342900">
                  <a:buFont typeface="+mj-lt"/>
                  <a:buAutoNum type="alphaLcParenR" startAt="2"/>
                </a:pPr>
                <a:r>
                  <a:rPr lang="cs-CZ" dirty="0"/>
                  <a:t>Výpočet hmotnosti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i="1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cs-CZ" dirty="0"/>
                  <a:t>tělesa: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𝑉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   →        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=7850 . 7,065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−4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kg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=5,55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kg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pPr marL="342900" indent="-342900">
                  <a:buFont typeface="+mj-lt"/>
                  <a:buAutoNum type="alphaLcParenR" startAt="3"/>
                </a:pPr>
                <a:r>
                  <a:rPr lang="cs-CZ" dirty="0"/>
                  <a:t>Výpočet kinetické energie posuvného pohybu: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     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          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𝑘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∙5,55∙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J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=24,98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J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0" name="TextovéPole 29">
                <a:extLst>
                  <a:ext uri="{FF2B5EF4-FFF2-40B4-BE49-F238E27FC236}">
                    <a16:creationId xmlns:a16="http://schemas.microsoft.com/office/drawing/2014/main" id="{E8215C2F-9041-7532-C665-75BC2361260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9891" y="2219547"/>
                <a:ext cx="7959256" cy="4114973"/>
              </a:xfrm>
              <a:prstGeom prst="rect">
                <a:avLst/>
              </a:prstGeom>
              <a:blipFill>
                <a:blip r:embed="rId9"/>
                <a:stretch>
                  <a:fillRect l="-613" t="-74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326223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ACC7B4-CB20-27C1-4598-BA53173132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BC371E3D-4CD2-4B60-DD51-3F9CAEB9CA8A}"/>
              </a:ext>
            </a:extLst>
          </p:cNvPr>
          <p:cNvSpPr txBox="1"/>
          <p:nvPr/>
        </p:nvSpPr>
        <p:spPr>
          <a:xfrm>
            <a:off x="1721225" y="381454"/>
            <a:ext cx="978011" cy="381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hlinkClick r:id="rId2" action="ppaction://hlinksldjump"/>
              </a:rPr>
              <a:t>Úloha</a:t>
            </a:r>
            <a:endParaRPr lang="cs-CZ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28EE4153-564D-D25E-24F1-19F46BFD6F44}"/>
                  </a:ext>
                </a:extLst>
              </p:cNvPr>
              <p:cNvSpPr txBox="1"/>
              <p:nvPr/>
            </p:nvSpPr>
            <p:spPr>
              <a:xfrm>
                <a:off x="1721225" y="763116"/>
                <a:ext cx="9633238" cy="10374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Vypočítej kinetickou energii setrvačníku (viz obrázek), jehož hmotnost je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=5,55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kg</m:t>
                    </m:r>
                  </m:oMath>
                </a14:m>
                <a:r>
                  <a:rPr lang="cs-CZ" dirty="0"/>
                  <a:t>, poloměr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𝑟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=15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cm</m:t>
                    </m:r>
                  </m:oMath>
                </a14:m>
                <a:r>
                  <a:rPr lang="cs-CZ" dirty="0"/>
                  <a:t>  a který se otáčí úhlovou rychlostí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=10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rad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 kolem osy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𝑜</m:t>
                    </m:r>
                  </m:oMath>
                </a14:m>
                <a:r>
                  <a:rPr lang="cs-CZ" dirty="0"/>
                  <a:t> procházející těžištěm setrvačníku, moment setrvačnosti setrvačníku je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𝐽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𝑜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28EE4153-564D-D25E-24F1-19F46BFD6F4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21225" y="763116"/>
                <a:ext cx="9633238" cy="1037463"/>
              </a:xfrm>
              <a:prstGeom prst="rect">
                <a:avLst/>
              </a:prstGeom>
              <a:blipFill>
                <a:blip r:embed="rId3"/>
                <a:stretch>
                  <a:fillRect l="-506" t="-2941" b="-352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A43A179A-65A8-B5DD-DAEB-EE3BF93BE013}"/>
                  </a:ext>
                </a:extLst>
              </p:cNvPr>
              <p:cNvSpPr txBox="1"/>
              <p:nvPr/>
            </p:nvSpPr>
            <p:spPr>
              <a:xfrm>
                <a:off x="4338139" y="2033248"/>
                <a:ext cx="7016323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=5,55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kg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𝑟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cm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=0,15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m:rPr>
                          <m:sty m:val="p"/>
                        </m:rPr>
                        <a:rPr lang="el-GR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ω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=10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𝜋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rad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=31,4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rad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A43A179A-65A8-B5DD-DAEB-EE3BF93BE01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38139" y="2033248"/>
                <a:ext cx="7016323" cy="646331"/>
              </a:xfrm>
              <a:prstGeom prst="rect">
                <a:avLst/>
              </a:prstGeom>
              <a:blipFill>
                <a:blip r:embed="rId4"/>
                <a:stretch>
                  <a:fillRect l="-782" t="-5660" b="-660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4" name="Přímá spojnice 13">
            <a:extLst>
              <a:ext uri="{FF2B5EF4-FFF2-40B4-BE49-F238E27FC236}">
                <a16:creationId xmlns:a16="http://schemas.microsoft.com/office/drawing/2014/main" id="{E45E97BF-8D02-742A-2E14-07E37AF9A60D}"/>
              </a:ext>
            </a:extLst>
          </p:cNvPr>
          <p:cNvCxnSpPr>
            <a:cxnSpLocks/>
          </p:cNvCxnSpPr>
          <p:nvPr/>
        </p:nvCxnSpPr>
        <p:spPr>
          <a:xfrm>
            <a:off x="4330187" y="2703444"/>
            <a:ext cx="628535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>
                <a:extLst>
                  <a:ext uri="{FF2B5EF4-FFF2-40B4-BE49-F238E27FC236}">
                    <a16:creationId xmlns:a16="http://schemas.microsoft.com/office/drawing/2014/main" id="{23CDCC0B-CEB5-211F-818C-3E1B1E7EB0E8}"/>
                  </a:ext>
                </a:extLst>
              </p:cNvPr>
              <p:cNvSpPr txBox="1"/>
              <p:nvPr/>
            </p:nvSpPr>
            <p:spPr>
              <a:xfrm>
                <a:off x="5367335" y="2811705"/>
                <a:ext cx="6285351" cy="7855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rabicPeriod"/>
                </a:pPr>
                <a:r>
                  <a:rPr lang="cs-CZ" dirty="0"/>
                  <a:t>Výpočet momentu setrvačnosti:</a:t>
                </a:r>
              </a:p>
              <a:p>
                <a:pPr algn="ctr"/>
                <a:r>
                  <a:rPr lang="cs-CZ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𝐽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𝑜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 5,55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0,15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kg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=0,062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kg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15" name="TextovéPole 14">
                <a:extLst>
                  <a:ext uri="{FF2B5EF4-FFF2-40B4-BE49-F238E27FC236}">
                    <a16:creationId xmlns:a16="http://schemas.microsoft.com/office/drawing/2014/main" id="{23CDCC0B-CEB5-211F-818C-3E1B1E7EB0E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67335" y="2811705"/>
                <a:ext cx="6285351" cy="785536"/>
              </a:xfrm>
              <a:prstGeom prst="rect">
                <a:avLst/>
              </a:prstGeom>
              <a:blipFill>
                <a:blip r:embed="rId5"/>
                <a:stretch>
                  <a:fillRect l="-775" t="-387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>
                <a:extLst>
                  <a:ext uri="{FF2B5EF4-FFF2-40B4-BE49-F238E27FC236}">
                    <a16:creationId xmlns:a16="http://schemas.microsoft.com/office/drawing/2014/main" id="{2A16247F-A4D2-653B-EE7E-2611F62A81A7}"/>
                  </a:ext>
                </a:extLst>
              </p:cNvPr>
              <p:cNvSpPr txBox="1"/>
              <p:nvPr/>
            </p:nvSpPr>
            <p:spPr>
              <a:xfrm>
                <a:off x="5518410" y="3986853"/>
                <a:ext cx="6285350" cy="9117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rabicPeriod" startAt="2"/>
                </a:pPr>
                <a:r>
                  <a:rPr lang="cs-CZ" dirty="0"/>
                  <a:t>Výpočet kinetické energie setrvačníku: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8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8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sz="1800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sub>
                      </m:sSub>
                      <m:r>
                        <a:rPr lang="cs-CZ" sz="18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1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8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sz="1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sz="1800" b="0" i="1" smtClean="0">
                          <a:latin typeface="Cambria Math" panose="02040503050406030204" pitchFamily="18" charset="0"/>
                        </a:rPr>
                        <m:t> </m:t>
                      </m:r>
                      <m:sSub>
                        <m:sSubPr>
                          <m:ctrlPr>
                            <a:rPr lang="cs-CZ" sz="18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800" b="0" i="1" smtClean="0">
                              <a:latin typeface="Cambria Math" panose="02040503050406030204" pitchFamily="18" charset="0"/>
                            </a:rPr>
                            <m:t>𝐽</m:t>
                          </m:r>
                        </m:e>
                        <m:sub>
                          <m:r>
                            <a:rPr lang="cs-CZ" sz="1800" b="0" i="1" smtClean="0">
                              <a:latin typeface="Cambria Math" panose="02040503050406030204" pitchFamily="18" charset="0"/>
                            </a:rPr>
                            <m:t>𝑜</m:t>
                          </m:r>
                        </m:sub>
                      </m:sSub>
                      <m:r>
                        <a:rPr lang="cs-CZ" sz="1800" b="0" i="1" smtClean="0">
                          <a:latin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sz="18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1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𝜔</m:t>
                          </m:r>
                        </m:e>
                        <m:sup>
                          <m:r>
                            <a:rPr lang="cs-CZ" sz="1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sz="18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1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8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sz="1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sz="1800" b="0" i="1" smtClean="0">
                          <a:latin typeface="Cambria Math" panose="02040503050406030204" pitchFamily="18" charset="0"/>
                        </a:rPr>
                        <m:t> 0,062 . </m:t>
                      </m:r>
                      <m:sSup>
                        <m:sSupPr>
                          <m:ctrlPr>
                            <a:rPr lang="cs-CZ" sz="18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1800" b="0" i="1" smtClean="0">
                              <a:latin typeface="Cambria Math" panose="02040503050406030204" pitchFamily="18" charset="0"/>
                            </a:rPr>
                            <m:t>31,4</m:t>
                          </m:r>
                        </m:e>
                        <m:sup>
                          <m:r>
                            <a:rPr lang="cs-CZ" sz="1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sz="18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sz="1800" b="0" i="0" smtClean="0">
                          <a:latin typeface="Cambria Math" panose="02040503050406030204" pitchFamily="18" charset="0"/>
                        </a:rPr>
                        <m:t>J</m:t>
                      </m:r>
                      <m:r>
                        <a:rPr lang="cs-CZ" sz="1800" b="0" i="0" smtClean="0">
                          <a:latin typeface="Cambria Math" panose="02040503050406030204" pitchFamily="18" charset="0"/>
                        </a:rPr>
                        <m:t>=30,56 </m:t>
                      </m:r>
                      <m:r>
                        <m:rPr>
                          <m:sty m:val="p"/>
                        </m:rPr>
                        <a:rPr lang="cs-CZ" sz="1800" b="0" i="0" smtClean="0">
                          <a:latin typeface="Cambria Math" panose="02040503050406030204" pitchFamily="18" charset="0"/>
                        </a:rPr>
                        <m:t>J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6" name="TextovéPole 15">
                <a:extLst>
                  <a:ext uri="{FF2B5EF4-FFF2-40B4-BE49-F238E27FC236}">
                    <a16:creationId xmlns:a16="http://schemas.microsoft.com/office/drawing/2014/main" id="{2A16247F-A4D2-653B-EE7E-2611F62A81A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18410" y="3986853"/>
                <a:ext cx="6285350" cy="911788"/>
              </a:xfrm>
              <a:prstGeom prst="rect">
                <a:avLst/>
              </a:prstGeom>
              <a:blipFill>
                <a:blip r:embed="rId6"/>
                <a:stretch>
                  <a:fillRect l="-776" t="-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>
                <a:extLst>
                  <a:ext uri="{FF2B5EF4-FFF2-40B4-BE49-F238E27FC236}">
                    <a16:creationId xmlns:a16="http://schemas.microsoft.com/office/drawing/2014/main" id="{E9518218-E05F-1AB7-2153-5CAA1266811E}"/>
                  </a:ext>
                </a:extLst>
              </p:cNvPr>
              <p:cNvSpPr txBox="1"/>
              <p:nvPr/>
            </p:nvSpPr>
            <p:spPr>
              <a:xfrm>
                <a:off x="5518411" y="5288253"/>
                <a:ext cx="571035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Otáčející se setrvačník má kinetickou energii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𝑬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𝒌</m:t>
                        </m:r>
                      </m:sub>
                    </m:sSub>
                    <m:r>
                      <a:rPr lang="cs-CZ" b="1" i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1" i="0" smtClean="0">
                        <a:latin typeface="Cambria Math" panose="02040503050406030204" pitchFamily="18" charset="0"/>
                      </a:rPr>
                      <m:t>𝟑𝟎</m:t>
                    </m:r>
                    <m:r>
                      <a:rPr lang="cs-CZ" b="1" i="0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cs-CZ" b="1" i="0" smtClean="0">
                        <a:latin typeface="Cambria Math" panose="02040503050406030204" pitchFamily="18" charset="0"/>
                      </a:rPr>
                      <m:t>𝟓𝟔</m:t>
                    </m:r>
                    <m:r>
                      <a:rPr lang="cs-CZ" b="1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1" i="0" smtClean="0">
                        <a:latin typeface="Cambria Math" panose="02040503050406030204" pitchFamily="18" charset="0"/>
                      </a:rPr>
                      <m:t>𝐉</m:t>
                    </m:r>
                  </m:oMath>
                </a14:m>
                <a:r>
                  <a:rPr lang="cs-CZ" b="1" dirty="0"/>
                  <a:t>     (Joulů)</a:t>
                </a:r>
              </a:p>
            </p:txBody>
          </p:sp>
        </mc:Choice>
        <mc:Fallback xmlns="">
          <p:sp>
            <p:nvSpPr>
              <p:cNvPr id="17" name="TextovéPole 16">
                <a:extLst>
                  <a:ext uri="{FF2B5EF4-FFF2-40B4-BE49-F238E27FC236}">
                    <a16:creationId xmlns:a16="http://schemas.microsoft.com/office/drawing/2014/main" id="{E9518218-E05F-1AB7-2153-5CAA1266811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18411" y="5288253"/>
                <a:ext cx="5710350" cy="646331"/>
              </a:xfrm>
              <a:prstGeom prst="rect">
                <a:avLst/>
              </a:prstGeom>
              <a:blipFill>
                <a:blip r:embed="rId7"/>
                <a:stretch>
                  <a:fillRect l="-854" t="-4673" b="-1308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0" name="Skupina 19">
            <a:extLst>
              <a:ext uri="{FF2B5EF4-FFF2-40B4-BE49-F238E27FC236}">
                <a16:creationId xmlns:a16="http://schemas.microsoft.com/office/drawing/2014/main" id="{56696ED3-CF8B-48A9-B0FE-4302F8838ABE}"/>
              </a:ext>
            </a:extLst>
          </p:cNvPr>
          <p:cNvGrpSpPr/>
          <p:nvPr/>
        </p:nvGrpSpPr>
        <p:grpSpPr>
          <a:xfrm>
            <a:off x="1760403" y="3144461"/>
            <a:ext cx="3458816" cy="2804620"/>
            <a:chOff x="0" y="2570463"/>
            <a:chExt cx="3458816" cy="2804620"/>
          </a:xfrm>
        </p:grpSpPr>
        <p:sp>
          <p:nvSpPr>
            <p:cNvPr id="4" name="Vývojový diagram: magnetický disk 3">
              <a:extLst>
                <a:ext uri="{FF2B5EF4-FFF2-40B4-BE49-F238E27FC236}">
                  <a16:creationId xmlns:a16="http://schemas.microsoft.com/office/drawing/2014/main" id="{CA20398C-E4E2-CC24-5CB1-7B4B34B51EED}"/>
                </a:ext>
              </a:extLst>
            </p:cNvPr>
            <p:cNvSpPr/>
            <p:nvPr/>
          </p:nvSpPr>
          <p:spPr>
            <a:xfrm>
              <a:off x="596347" y="3848433"/>
              <a:ext cx="2862469" cy="636104"/>
            </a:xfrm>
            <a:prstGeom prst="flowChartMagneticDisk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6" name="Přímá spojnice 5">
              <a:extLst>
                <a:ext uri="{FF2B5EF4-FFF2-40B4-BE49-F238E27FC236}">
                  <a16:creationId xmlns:a16="http://schemas.microsoft.com/office/drawing/2014/main" id="{071D470A-B56B-B6CF-996C-3B7C7912CF46}"/>
                </a:ext>
              </a:extLst>
            </p:cNvPr>
            <p:cNvCxnSpPr/>
            <p:nvPr/>
          </p:nvCxnSpPr>
          <p:spPr>
            <a:xfrm>
              <a:off x="2027581" y="2957887"/>
              <a:ext cx="0" cy="241719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Přímá spojnice 7">
              <a:extLst>
                <a:ext uri="{FF2B5EF4-FFF2-40B4-BE49-F238E27FC236}">
                  <a16:creationId xmlns:a16="http://schemas.microsoft.com/office/drawing/2014/main" id="{C3A70F18-1DD7-AB3F-7ADC-8E637BFC61DF}"/>
                </a:ext>
              </a:extLst>
            </p:cNvPr>
            <p:cNvCxnSpPr/>
            <p:nvPr/>
          </p:nvCxnSpPr>
          <p:spPr>
            <a:xfrm flipV="1">
              <a:off x="3458816" y="2957887"/>
              <a:ext cx="0" cy="99391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Přímá spojnice se šipkou 9">
              <a:extLst>
                <a:ext uri="{FF2B5EF4-FFF2-40B4-BE49-F238E27FC236}">
                  <a16:creationId xmlns:a16="http://schemas.microsoft.com/office/drawing/2014/main" id="{FDE430FB-09EA-861D-A5CA-7A26A455FDD2}"/>
                </a:ext>
              </a:extLst>
            </p:cNvPr>
            <p:cNvCxnSpPr/>
            <p:nvPr/>
          </p:nvCxnSpPr>
          <p:spPr>
            <a:xfrm>
              <a:off x="2027581" y="3442916"/>
              <a:ext cx="1431235" cy="0"/>
            </a:xfrm>
            <a:prstGeom prst="straightConnector1">
              <a:avLst/>
            </a:prstGeom>
            <a:ln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" name="TextovéPole 10">
                  <a:extLst>
                    <a:ext uri="{FF2B5EF4-FFF2-40B4-BE49-F238E27FC236}">
                      <a16:creationId xmlns:a16="http://schemas.microsoft.com/office/drawing/2014/main" id="{D4991D12-725F-D0EA-2F14-D5C835A6B167}"/>
                    </a:ext>
                  </a:extLst>
                </p:cNvPr>
                <p:cNvSpPr txBox="1"/>
                <p:nvPr/>
              </p:nvSpPr>
              <p:spPr>
                <a:xfrm>
                  <a:off x="2255518" y="3178237"/>
                  <a:ext cx="975360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sz="1200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  <m:r>
                          <a:rPr lang="cs-CZ" sz="1200" b="0" i="1" smtClean="0">
                            <a:latin typeface="Cambria Math" panose="02040503050406030204" pitchFamily="18" charset="0"/>
                          </a:rPr>
                          <m:t>=15 </m:t>
                        </m:r>
                        <m:r>
                          <m:rPr>
                            <m:sty m:val="p"/>
                          </m:rPr>
                          <a:rPr lang="cs-CZ" sz="1200" b="0" i="0" smtClean="0">
                            <a:latin typeface="Cambria Math" panose="02040503050406030204" pitchFamily="18" charset="0"/>
                          </a:rPr>
                          <m:t>cm</m:t>
                        </m:r>
                      </m:oMath>
                    </m:oMathPara>
                  </a14:m>
                  <a:endParaRPr lang="cs-CZ" sz="1200" dirty="0"/>
                </a:p>
              </p:txBody>
            </p:sp>
          </mc:Choice>
          <mc:Fallback xmlns="">
            <p:sp>
              <p:nvSpPr>
                <p:cNvPr id="11" name="TextovéPole 10">
                  <a:extLst>
                    <a:ext uri="{FF2B5EF4-FFF2-40B4-BE49-F238E27FC236}">
                      <a16:creationId xmlns:a16="http://schemas.microsoft.com/office/drawing/2014/main" id="{D4991D12-725F-D0EA-2F14-D5C835A6B167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255518" y="3178237"/>
                  <a:ext cx="975360" cy="276999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8" name="TextovéPole 17">
                  <a:extLst>
                    <a:ext uri="{FF2B5EF4-FFF2-40B4-BE49-F238E27FC236}">
                      <a16:creationId xmlns:a16="http://schemas.microsoft.com/office/drawing/2014/main" id="{A16A2537-F2B7-A8B3-C5FD-873B5EB003E4}"/>
                    </a:ext>
                  </a:extLst>
                </p:cNvPr>
                <p:cNvSpPr txBox="1"/>
                <p:nvPr/>
              </p:nvSpPr>
              <p:spPr>
                <a:xfrm>
                  <a:off x="1830125" y="2570463"/>
                  <a:ext cx="394911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𝑜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18" name="TextovéPole 17">
                  <a:extLst>
                    <a:ext uri="{FF2B5EF4-FFF2-40B4-BE49-F238E27FC236}">
                      <a16:creationId xmlns:a16="http://schemas.microsoft.com/office/drawing/2014/main" id="{A16A2537-F2B7-A8B3-C5FD-873B5EB003E4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830125" y="2570463"/>
                  <a:ext cx="394911" cy="369332"/>
                </a:xfrm>
                <a:prstGeom prst="rect">
                  <a:avLst/>
                </a:prstGeom>
                <a:blipFill>
                  <a:blip r:embed="rId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5" name="Přímá spojnice 4">
              <a:extLst>
                <a:ext uri="{FF2B5EF4-FFF2-40B4-BE49-F238E27FC236}">
                  <a16:creationId xmlns:a16="http://schemas.microsoft.com/office/drawing/2014/main" id="{E7FDE03D-EE33-A152-631D-D1D5BCEC6D0F}"/>
                </a:ext>
              </a:extLst>
            </p:cNvPr>
            <p:cNvCxnSpPr>
              <a:cxnSpLocks/>
            </p:cNvCxnSpPr>
            <p:nvPr/>
          </p:nvCxnSpPr>
          <p:spPr>
            <a:xfrm>
              <a:off x="182880" y="3951799"/>
              <a:ext cx="413467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Přímá spojnice 6">
              <a:extLst>
                <a:ext uri="{FF2B5EF4-FFF2-40B4-BE49-F238E27FC236}">
                  <a16:creationId xmlns:a16="http://schemas.microsoft.com/office/drawing/2014/main" id="{979C76B1-FE98-B5ED-6FA3-AACEC7C88E4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86247" y="4365063"/>
              <a:ext cx="29419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Přímá spojnice se šipkou 8">
              <a:extLst>
                <a:ext uri="{FF2B5EF4-FFF2-40B4-BE49-F238E27FC236}">
                  <a16:creationId xmlns:a16="http://schemas.microsoft.com/office/drawing/2014/main" id="{091CF889-A716-FB21-A620-333937EFDB25}"/>
                </a:ext>
              </a:extLst>
            </p:cNvPr>
            <p:cNvCxnSpPr>
              <a:cxnSpLocks/>
            </p:cNvCxnSpPr>
            <p:nvPr/>
          </p:nvCxnSpPr>
          <p:spPr>
            <a:xfrm>
              <a:off x="353834" y="3951799"/>
              <a:ext cx="0" cy="386043"/>
            </a:xfrm>
            <a:prstGeom prst="straightConnector1">
              <a:avLst/>
            </a:prstGeom>
            <a:ln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" name="TextovéPole 12">
                  <a:extLst>
                    <a:ext uri="{FF2B5EF4-FFF2-40B4-BE49-F238E27FC236}">
                      <a16:creationId xmlns:a16="http://schemas.microsoft.com/office/drawing/2014/main" id="{DE4445BE-9D68-65FC-1CE2-AE4CDB6BA6C0}"/>
                    </a:ext>
                  </a:extLst>
                </p:cNvPr>
                <p:cNvSpPr txBox="1"/>
                <p:nvPr/>
              </p:nvSpPr>
              <p:spPr>
                <a:xfrm>
                  <a:off x="0" y="4528468"/>
                  <a:ext cx="1311962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𝑙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=1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cm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13" name="TextovéPole 12">
                  <a:extLst>
                    <a:ext uri="{FF2B5EF4-FFF2-40B4-BE49-F238E27FC236}">
                      <a16:creationId xmlns:a16="http://schemas.microsoft.com/office/drawing/2014/main" id="{DE4445BE-9D68-65FC-1CE2-AE4CDB6BA6C0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0" y="4528468"/>
                  <a:ext cx="1311962" cy="369332"/>
                </a:xfrm>
                <a:prstGeom prst="rect">
                  <a:avLst/>
                </a:prstGeom>
                <a:blipFill>
                  <a:blip r:embed="rId10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572860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4B4507B0-8C35-9293-46A9-32803A99EBA2}"/>
              </a:ext>
            </a:extLst>
          </p:cNvPr>
          <p:cNvSpPr txBox="1"/>
          <p:nvPr/>
        </p:nvSpPr>
        <p:spPr>
          <a:xfrm>
            <a:off x="2217044" y="227048"/>
            <a:ext cx="978011" cy="381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hlinkClick r:id="rId2" action="ppaction://hlinksldjump"/>
              </a:rPr>
              <a:t>Úloha</a:t>
            </a:r>
            <a:endParaRPr lang="cs-CZ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9A6F511A-068D-0D3C-8A3A-D874B672BF52}"/>
                  </a:ext>
                </a:extLst>
              </p:cNvPr>
              <p:cNvSpPr txBox="1"/>
              <p:nvPr/>
            </p:nvSpPr>
            <p:spPr>
              <a:xfrm>
                <a:off x="3195055" y="174826"/>
                <a:ext cx="8527059" cy="132568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Vypočítej kinetickou energii setrvačníku (viz obrázek), jehož hmotnost je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=5,55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kg</m:t>
                    </m:r>
                  </m:oMath>
                </a14:m>
                <a:r>
                  <a:rPr lang="cs-CZ" dirty="0"/>
                  <a:t>, poloměr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𝑟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=15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cm</m:t>
                    </m:r>
                  </m:oMath>
                </a14:m>
                <a:r>
                  <a:rPr lang="cs-CZ" dirty="0"/>
                  <a:t>  a který se otáčí úhlovou rychlostí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=10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rad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 kolem osy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𝑜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´</m:t>
                        </m:r>
                      </m:sup>
                    </m:sSup>
                  </m:oMath>
                </a14:m>
                <a:r>
                  <a:rPr lang="cs-CZ" dirty="0"/>
                  <a:t>, vzdálené od osy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𝑜</m:t>
                    </m:r>
                  </m:oMath>
                </a14:m>
                <a:r>
                  <a:rPr lang="cs-CZ" dirty="0"/>
                  <a:t> 5 cm. Moment setrvačnosti setrvačníku otáčejícího se kolem osy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𝑜</m:t>
                    </m:r>
                  </m:oMath>
                </a14:m>
                <a:r>
                  <a:rPr lang="cs-CZ" dirty="0"/>
                  <a:t> procházející těžištěm setrvačníku je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𝐽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𝑜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9A6F511A-068D-0D3C-8A3A-D874B672BF5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95055" y="174826"/>
                <a:ext cx="8527059" cy="1325684"/>
              </a:xfrm>
              <a:prstGeom prst="rect">
                <a:avLst/>
              </a:prstGeom>
              <a:blipFill>
                <a:blip r:embed="rId3"/>
                <a:stretch>
                  <a:fillRect l="-572" t="-2765" b="-276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A0399288-4B9C-912E-64D4-F5DCC6D402B9}"/>
                  </a:ext>
                </a:extLst>
              </p:cNvPr>
              <p:cNvSpPr txBox="1"/>
              <p:nvPr/>
            </p:nvSpPr>
            <p:spPr>
              <a:xfrm>
                <a:off x="5744308" y="2033248"/>
                <a:ext cx="5808936" cy="91698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=5,55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kg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𝑟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cm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=0,15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𝑑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cm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=0,05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</m:t>
                      </m:r>
                    </m:oMath>
                  </m:oMathPara>
                </a14:m>
                <a:endParaRPr lang="cs-CZ" b="0" i="1" dirty="0"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l-GR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ω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=10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𝜋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rad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A0399288-4B9C-912E-64D4-F5DCC6D402B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44308" y="2033248"/>
                <a:ext cx="5808936" cy="916982"/>
              </a:xfrm>
              <a:prstGeom prst="rect">
                <a:avLst/>
              </a:prstGeom>
              <a:blipFill>
                <a:blip r:embed="rId4"/>
                <a:stretch>
                  <a:fillRect l="-839" t="-4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4" name="Přímá spojnice 13">
            <a:extLst>
              <a:ext uri="{FF2B5EF4-FFF2-40B4-BE49-F238E27FC236}">
                <a16:creationId xmlns:a16="http://schemas.microsoft.com/office/drawing/2014/main" id="{CA4F8511-8019-CA55-B633-C0976628BDCF}"/>
              </a:ext>
            </a:extLst>
          </p:cNvPr>
          <p:cNvCxnSpPr>
            <a:cxnSpLocks/>
          </p:cNvCxnSpPr>
          <p:nvPr/>
        </p:nvCxnSpPr>
        <p:spPr>
          <a:xfrm flipV="1">
            <a:off x="5744308" y="2993463"/>
            <a:ext cx="5838618" cy="9959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>
                <a:extLst>
                  <a:ext uri="{FF2B5EF4-FFF2-40B4-BE49-F238E27FC236}">
                    <a16:creationId xmlns:a16="http://schemas.microsoft.com/office/drawing/2014/main" id="{EA866AB0-1AC7-533E-2D6C-FBDD4E346A8A}"/>
                  </a:ext>
                </a:extLst>
              </p:cNvPr>
              <p:cNvSpPr txBox="1"/>
              <p:nvPr/>
            </p:nvSpPr>
            <p:spPr>
              <a:xfrm>
                <a:off x="5760214" y="3093057"/>
                <a:ext cx="5808934" cy="10374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rabicPeriod"/>
                </a:pPr>
                <a:r>
                  <a:rPr lang="cs-CZ" dirty="0"/>
                  <a:t>Výpočet momentu setrvačnosti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𝐽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𝑜</m:t>
                        </m:r>
                      </m:sub>
                    </m:sSub>
                  </m:oMath>
                </a14:m>
                <a:r>
                  <a:rPr lang="cs-CZ" dirty="0"/>
                  <a:t> setrvačníku otáčejícího se kolem osy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𝑜</m:t>
                    </m:r>
                  </m:oMath>
                </a14:m>
                <a:r>
                  <a:rPr lang="cs-CZ" dirty="0"/>
                  <a:t>:</a:t>
                </a:r>
              </a:p>
              <a:p>
                <a:pPr algn="ctr"/>
                <a:r>
                  <a:rPr lang="cs-CZ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𝐽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𝑜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 5,55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0,15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kg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=0,0624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kg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15" name="TextovéPole 14">
                <a:extLst>
                  <a:ext uri="{FF2B5EF4-FFF2-40B4-BE49-F238E27FC236}">
                    <a16:creationId xmlns:a16="http://schemas.microsoft.com/office/drawing/2014/main" id="{EA866AB0-1AC7-533E-2D6C-FBDD4E346A8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60214" y="3093057"/>
                <a:ext cx="5808934" cy="1037463"/>
              </a:xfrm>
              <a:prstGeom prst="rect">
                <a:avLst/>
              </a:prstGeom>
              <a:blipFill>
                <a:blip r:embed="rId5"/>
                <a:stretch>
                  <a:fillRect l="-944" t="-292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>
                <a:extLst>
                  <a:ext uri="{FF2B5EF4-FFF2-40B4-BE49-F238E27FC236}">
                    <a16:creationId xmlns:a16="http://schemas.microsoft.com/office/drawing/2014/main" id="{3D903C3F-1226-8C7F-69CD-37B5367A7D75}"/>
                  </a:ext>
                </a:extLst>
              </p:cNvPr>
              <p:cNvSpPr txBox="1"/>
              <p:nvPr/>
            </p:nvSpPr>
            <p:spPr>
              <a:xfrm>
                <a:off x="5760214" y="5024134"/>
                <a:ext cx="5838620" cy="9117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rabicPeriod" startAt="3"/>
                </a:pPr>
                <a:r>
                  <a:rPr lang="cs-CZ" dirty="0"/>
                  <a:t>Výpočet kinetické energie setrvačníku: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8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8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sz="1800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sub>
                      </m:sSub>
                      <m:r>
                        <a:rPr lang="cs-CZ" sz="18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1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8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sz="1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sz="18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sz="1800" b="0" i="1" smtClean="0">
                          <a:latin typeface="Cambria Math" panose="02040503050406030204" pitchFamily="18" charset="0"/>
                        </a:rPr>
                        <m:t>𝐽</m:t>
                      </m:r>
                      <m:r>
                        <a:rPr lang="cs-CZ" sz="1800" b="0" i="1" smtClean="0">
                          <a:latin typeface="Cambria Math" panose="02040503050406030204" pitchFamily="18" charset="0"/>
                        </a:rPr>
                        <m:t>. </m:t>
                      </m:r>
                      <m:sSup>
                        <m:sSupPr>
                          <m:ctrlPr>
                            <a:rPr lang="cs-CZ" sz="18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1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𝜔</m:t>
                          </m:r>
                        </m:e>
                        <m:sup>
                          <m:r>
                            <a:rPr lang="cs-CZ" sz="1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sz="18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1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8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sz="1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sz="1800" b="0" i="1" smtClean="0">
                          <a:latin typeface="Cambria Math" panose="02040503050406030204" pitchFamily="18" charset="0"/>
                        </a:rPr>
                        <m:t> 0,0763 . </m:t>
                      </m:r>
                      <m:sSup>
                        <m:sSupPr>
                          <m:ctrlPr>
                            <a:rPr lang="cs-CZ" sz="18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sz="1800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cs-CZ" sz="1800" b="0" i="1" smtClean="0">
                                  <a:latin typeface="Cambria Math" panose="02040503050406030204" pitchFamily="18" charset="0"/>
                                </a:rPr>
                                <m:t>10</m:t>
                              </m:r>
                              <m:r>
                                <a:rPr lang="cs-CZ" sz="1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𝜋</m:t>
                              </m:r>
                            </m:e>
                          </m:d>
                        </m:e>
                        <m:sup>
                          <m:r>
                            <a:rPr lang="cs-CZ" sz="1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sz="18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sz="1800" b="0" i="0" smtClean="0">
                          <a:latin typeface="Cambria Math" panose="02040503050406030204" pitchFamily="18" charset="0"/>
                        </a:rPr>
                        <m:t>J</m:t>
                      </m:r>
                      <m:r>
                        <a:rPr lang="cs-CZ" sz="1800" b="0" i="0" smtClean="0">
                          <a:latin typeface="Cambria Math" panose="02040503050406030204" pitchFamily="18" charset="0"/>
                        </a:rPr>
                        <m:t>=37,614 </m:t>
                      </m:r>
                      <m:r>
                        <m:rPr>
                          <m:sty m:val="p"/>
                        </m:rPr>
                        <a:rPr lang="cs-CZ" sz="1800" b="0" i="0" smtClean="0">
                          <a:latin typeface="Cambria Math" panose="02040503050406030204" pitchFamily="18" charset="0"/>
                        </a:rPr>
                        <m:t>J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6" name="TextovéPole 15">
                <a:extLst>
                  <a:ext uri="{FF2B5EF4-FFF2-40B4-BE49-F238E27FC236}">
                    <a16:creationId xmlns:a16="http://schemas.microsoft.com/office/drawing/2014/main" id="{3D903C3F-1226-8C7F-69CD-37B5367A7D7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60214" y="5024134"/>
                <a:ext cx="5838620" cy="911788"/>
              </a:xfrm>
              <a:prstGeom prst="rect">
                <a:avLst/>
              </a:prstGeom>
              <a:blipFill>
                <a:blip r:embed="rId6"/>
                <a:stretch>
                  <a:fillRect l="-939" t="-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>
                <a:extLst>
                  <a:ext uri="{FF2B5EF4-FFF2-40B4-BE49-F238E27FC236}">
                    <a16:creationId xmlns:a16="http://schemas.microsoft.com/office/drawing/2014/main" id="{06A4A51E-D1D5-73C5-AA3F-C88346FAA0BC}"/>
                  </a:ext>
                </a:extLst>
              </p:cNvPr>
              <p:cNvSpPr txBox="1"/>
              <p:nvPr/>
            </p:nvSpPr>
            <p:spPr>
              <a:xfrm>
                <a:off x="3334245" y="5975943"/>
                <a:ext cx="8248681" cy="38055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Setrvačník otáčející se kolem osy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𝒐</m:t>
                        </m:r>
                      </m:e>
                      <m:sup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´</m:t>
                        </m:r>
                      </m:sup>
                    </m:sSup>
                  </m:oMath>
                </a14:m>
                <a:r>
                  <a:rPr lang="cs-CZ" b="1" dirty="0"/>
                  <a:t>  má kinetickou energii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𝑬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𝒌</m:t>
                        </m:r>
                      </m:sub>
                    </m:sSub>
                    <m:r>
                      <a:rPr lang="cs-CZ" b="1" i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1" i="0" smtClean="0">
                        <a:latin typeface="Cambria Math" panose="02040503050406030204" pitchFamily="18" charset="0"/>
                      </a:rPr>
                      <m:t>𝟑𝟕</m:t>
                    </m:r>
                    <m:r>
                      <a:rPr lang="cs-CZ" b="1" i="0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cs-CZ" b="1" i="0" smtClean="0">
                        <a:latin typeface="Cambria Math" panose="02040503050406030204" pitchFamily="18" charset="0"/>
                      </a:rPr>
                      <m:t>𝟔𝟏𝟒</m:t>
                    </m:r>
                    <m:r>
                      <a:rPr lang="cs-CZ" b="1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1" i="0" smtClean="0">
                        <a:latin typeface="Cambria Math" panose="02040503050406030204" pitchFamily="18" charset="0"/>
                      </a:rPr>
                      <m:t>𝐉</m:t>
                    </m:r>
                  </m:oMath>
                </a14:m>
                <a:r>
                  <a:rPr lang="cs-CZ" b="1" dirty="0"/>
                  <a:t>     (Joulů)</a:t>
                </a:r>
              </a:p>
            </p:txBody>
          </p:sp>
        </mc:Choice>
        <mc:Fallback xmlns="">
          <p:sp>
            <p:nvSpPr>
              <p:cNvPr id="17" name="TextovéPole 16">
                <a:extLst>
                  <a:ext uri="{FF2B5EF4-FFF2-40B4-BE49-F238E27FC236}">
                    <a16:creationId xmlns:a16="http://schemas.microsoft.com/office/drawing/2014/main" id="{06A4A51E-D1D5-73C5-AA3F-C88346FAA0B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34245" y="5975943"/>
                <a:ext cx="8248681" cy="380553"/>
              </a:xfrm>
              <a:prstGeom prst="rect">
                <a:avLst/>
              </a:prstGeom>
              <a:blipFill>
                <a:blip r:embed="rId7"/>
                <a:stretch>
                  <a:fillRect l="-665" t="-4762" b="-2381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ovéPole 21">
                <a:extLst>
                  <a:ext uri="{FF2B5EF4-FFF2-40B4-BE49-F238E27FC236}">
                    <a16:creationId xmlns:a16="http://schemas.microsoft.com/office/drawing/2014/main" id="{9C189F02-7B3B-AC1C-C128-FEF095CB2914}"/>
                  </a:ext>
                </a:extLst>
              </p:cNvPr>
              <p:cNvSpPr txBox="1"/>
              <p:nvPr/>
            </p:nvSpPr>
            <p:spPr>
              <a:xfrm>
                <a:off x="5744308" y="4047214"/>
                <a:ext cx="5838618" cy="9345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rabicPeriod" startAt="2"/>
                </a:pPr>
                <a:r>
                  <a:rPr lang="cs-CZ" dirty="0"/>
                  <a:t>Výpočet momentu setrvačnosti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</a:rPr>
                      <m:t>𝐽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cs-CZ" dirty="0"/>
                  <a:t>otáčejícího se kolem osy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𝑜</m:t>
                        </m:r>
                      </m:e>
                      <m:sup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´</m:t>
                        </m:r>
                      </m:sup>
                    </m:sSup>
                  </m:oMath>
                </a14:m>
                <a:r>
                  <a:rPr lang="cs-CZ" dirty="0"/>
                  <a:t>:</a:t>
                </a: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 panose="02040503050406030204" pitchFamily="18" charset="0"/>
                        </a:rPr>
                        <m:t>𝐽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𝐽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𝑜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𝑑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=0,0624+5,55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0,05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=0,0763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 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kg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2" name="TextovéPole 21">
                <a:extLst>
                  <a:ext uri="{FF2B5EF4-FFF2-40B4-BE49-F238E27FC236}">
                    <a16:creationId xmlns:a16="http://schemas.microsoft.com/office/drawing/2014/main" id="{9C189F02-7B3B-AC1C-C128-FEF095CB291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44308" y="4047214"/>
                <a:ext cx="5838618" cy="934551"/>
              </a:xfrm>
              <a:prstGeom prst="rect">
                <a:avLst/>
              </a:prstGeom>
              <a:blipFill>
                <a:blip r:embed="rId8"/>
                <a:stretch>
                  <a:fillRect l="-835" t="-3922" b="-45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5" name="Skupina 24">
            <a:extLst>
              <a:ext uri="{FF2B5EF4-FFF2-40B4-BE49-F238E27FC236}">
                <a16:creationId xmlns:a16="http://schemas.microsoft.com/office/drawing/2014/main" id="{22A7DAB9-3979-7726-BAAA-D0CECBEFA4E5}"/>
              </a:ext>
            </a:extLst>
          </p:cNvPr>
          <p:cNvGrpSpPr/>
          <p:nvPr/>
        </p:nvGrpSpPr>
        <p:grpSpPr>
          <a:xfrm>
            <a:off x="1841233" y="2135826"/>
            <a:ext cx="3291842" cy="2951924"/>
            <a:chOff x="270341" y="2518574"/>
            <a:chExt cx="3291842" cy="2951924"/>
          </a:xfrm>
        </p:grpSpPr>
        <p:sp>
          <p:nvSpPr>
            <p:cNvPr id="4" name="Vývojový diagram: magnetický disk 3">
              <a:extLst>
                <a:ext uri="{FF2B5EF4-FFF2-40B4-BE49-F238E27FC236}">
                  <a16:creationId xmlns:a16="http://schemas.microsoft.com/office/drawing/2014/main" id="{E7EA7D9B-20C9-C0F1-4B93-3D09E5415F2A}"/>
                </a:ext>
              </a:extLst>
            </p:cNvPr>
            <p:cNvSpPr/>
            <p:nvPr/>
          </p:nvSpPr>
          <p:spPr>
            <a:xfrm>
              <a:off x="699714" y="3943848"/>
              <a:ext cx="2862469" cy="636104"/>
            </a:xfrm>
            <a:prstGeom prst="flowChartMagneticDisk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6" name="Přímá spojnice 5">
              <a:extLst>
                <a:ext uri="{FF2B5EF4-FFF2-40B4-BE49-F238E27FC236}">
                  <a16:creationId xmlns:a16="http://schemas.microsoft.com/office/drawing/2014/main" id="{17DC4D3B-FC81-E332-5DDF-912DC70A3C6E}"/>
                </a:ext>
              </a:extLst>
            </p:cNvPr>
            <p:cNvCxnSpPr/>
            <p:nvPr/>
          </p:nvCxnSpPr>
          <p:spPr>
            <a:xfrm>
              <a:off x="2130948" y="3053302"/>
              <a:ext cx="0" cy="241719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Přímá spojnice 7">
              <a:extLst>
                <a:ext uri="{FF2B5EF4-FFF2-40B4-BE49-F238E27FC236}">
                  <a16:creationId xmlns:a16="http://schemas.microsoft.com/office/drawing/2014/main" id="{C172EE9E-5BCA-5DB3-BB77-FCB61C634340}"/>
                </a:ext>
              </a:extLst>
            </p:cNvPr>
            <p:cNvCxnSpPr/>
            <p:nvPr/>
          </p:nvCxnSpPr>
          <p:spPr>
            <a:xfrm flipV="1">
              <a:off x="3562183" y="3053302"/>
              <a:ext cx="0" cy="99391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Přímá spojnice se šipkou 9">
              <a:extLst>
                <a:ext uri="{FF2B5EF4-FFF2-40B4-BE49-F238E27FC236}">
                  <a16:creationId xmlns:a16="http://schemas.microsoft.com/office/drawing/2014/main" id="{79924C22-7B21-EAF4-E9AD-6F477AA83976}"/>
                </a:ext>
              </a:extLst>
            </p:cNvPr>
            <p:cNvCxnSpPr/>
            <p:nvPr/>
          </p:nvCxnSpPr>
          <p:spPr>
            <a:xfrm>
              <a:off x="2130948" y="3538331"/>
              <a:ext cx="1431235" cy="0"/>
            </a:xfrm>
            <a:prstGeom prst="straightConnector1">
              <a:avLst/>
            </a:prstGeom>
            <a:ln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" name="TextovéPole 10">
                  <a:extLst>
                    <a:ext uri="{FF2B5EF4-FFF2-40B4-BE49-F238E27FC236}">
                      <a16:creationId xmlns:a16="http://schemas.microsoft.com/office/drawing/2014/main" id="{B7CF69AB-5FD2-1B58-3C37-F3E3A6E3BB84}"/>
                    </a:ext>
                  </a:extLst>
                </p:cNvPr>
                <p:cNvSpPr txBox="1"/>
                <p:nvPr/>
              </p:nvSpPr>
              <p:spPr>
                <a:xfrm>
                  <a:off x="2358885" y="3273652"/>
                  <a:ext cx="975360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sz="1200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  <m:r>
                          <a:rPr lang="cs-CZ" sz="1200" b="0" i="1" smtClean="0">
                            <a:latin typeface="Cambria Math" panose="02040503050406030204" pitchFamily="18" charset="0"/>
                          </a:rPr>
                          <m:t>=15 </m:t>
                        </m:r>
                        <m:r>
                          <m:rPr>
                            <m:sty m:val="p"/>
                          </m:rPr>
                          <a:rPr lang="cs-CZ" sz="1200" b="0" i="0" smtClean="0">
                            <a:latin typeface="Cambria Math" panose="02040503050406030204" pitchFamily="18" charset="0"/>
                          </a:rPr>
                          <m:t>cm</m:t>
                        </m:r>
                      </m:oMath>
                    </m:oMathPara>
                  </a14:m>
                  <a:endParaRPr lang="cs-CZ" sz="1200" dirty="0"/>
                </a:p>
              </p:txBody>
            </p:sp>
          </mc:Choice>
          <mc:Fallback xmlns="">
            <p:sp>
              <p:nvSpPr>
                <p:cNvPr id="11" name="TextovéPole 10">
                  <a:extLst>
                    <a:ext uri="{FF2B5EF4-FFF2-40B4-BE49-F238E27FC236}">
                      <a16:creationId xmlns:a16="http://schemas.microsoft.com/office/drawing/2014/main" id="{B7CF69AB-5FD2-1B58-3C37-F3E3A6E3BB84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358885" y="3273652"/>
                  <a:ext cx="975360" cy="276999"/>
                </a:xfrm>
                <a:prstGeom prst="rect">
                  <a:avLst/>
                </a:prstGeom>
                <a:blipFill>
                  <a:blip r:embed="rId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" name="TextovéPole 4">
                  <a:extLst>
                    <a:ext uri="{FF2B5EF4-FFF2-40B4-BE49-F238E27FC236}">
                      <a16:creationId xmlns:a16="http://schemas.microsoft.com/office/drawing/2014/main" id="{C94FD586-25B2-444B-6218-238039991B65}"/>
                    </a:ext>
                  </a:extLst>
                </p:cNvPr>
                <p:cNvSpPr txBox="1"/>
                <p:nvPr/>
              </p:nvSpPr>
              <p:spPr>
                <a:xfrm>
                  <a:off x="1963971" y="2518574"/>
                  <a:ext cx="333953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𝑜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5" name="TextovéPole 4">
                  <a:extLst>
                    <a:ext uri="{FF2B5EF4-FFF2-40B4-BE49-F238E27FC236}">
                      <a16:creationId xmlns:a16="http://schemas.microsoft.com/office/drawing/2014/main" id="{C94FD586-25B2-444B-6218-238039991B65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963971" y="2518574"/>
                  <a:ext cx="333953" cy="369332"/>
                </a:xfrm>
                <a:prstGeom prst="rect">
                  <a:avLst/>
                </a:prstGeom>
                <a:blipFill>
                  <a:blip r:embed="rId10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7" name="Přímá spojnice 6">
              <a:extLst>
                <a:ext uri="{FF2B5EF4-FFF2-40B4-BE49-F238E27FC236}">
                  <a16:creationId xmlns:a16="http://schemas.microsoft.com/office/drawing/2014/main" id="{C9A7AB3B-9015-CE14-550D-289D35914270}"/>
                </a:ext>
              </a:extLst>
            </p:cNvPr>
            <p:cNvCxnSpPr/>
            <p:nvPr/>
          </p:nvCxnSpPr>
          <p:spPr>
            <a:xfrm>
              <a:off x="1526651" y="3021496"/>
              <a:ext cx="0" cy="241719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" name="TextovéPole 8">
                  <a:extLst>
                    <a:ext uri="{FF2B5EF4-FFF2-40B4-BE49-F238E27FC236}">
                      <a16:creationId xmlns:a16="http://schemas.microsoft.com/office/drawing/2014/main" id="{E8A59D39-51B7-46F3-D24E-9A1A7E11F760}"/>
                    </a:ext>
                  </a:extLst>
                </p:cNvPr>
                <p:cNvSpPr txBox="1"/>
                <p:nvPr/>
              </p:nvSpPr>
              <p:spPr>
                <a:xfrm>
                  <a:off x="1399429" y="2525086"/>
                  <a:ext cx="333953" cy="39299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p>
                          <m:sSup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𝑜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´</m:t>
                            </m:r>
                          </m:sup>
                        </m:sSup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9" name="TextovéPole 8">
                  <a:extLst>
                    <a:ext uri="{FF2B5EF4-FFF2-40B4-BE49-F238E27FC236}">
                      <a16:creationId xmlns:a16="http://schemas.microsoft.com/office/drawing/2014/main" id="{E8A59D39-51B7-46F3-D24E-9A1A7E11F760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399429" y="2525086"/>
                  <a:ext cx="333953" cy="392993"/>
                </a:xfrm>
                <a:prstGeom prst="rect">
                  <a:avLst/>
                </a:prstGeom>
                <a:blipFill>
                  <a:blip r:embed="rId11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18" name="Přímá spojnice se šipkou 17">
              <a:extLst>
                <a:ext uri="{FF2B5EF4-FFF2-40B4-BE49-F238E27FC236}">
                  <a16:creationId xmlns:a16="http://schemas.microsoft.com/office/drawing/2014/main" id="{8CAEAFB0-A1EF-5AD2-57E9-3C1897412EF1}"/>
                </a:ext>
              </a:extLst>
            </p:cNvPr>
            <p:cNvCxnSpPr>
              <a:cxnSpLocks/>
            </p:cNvCxnSpPr>
            <p:nvPr/>
          </p:nvCxnSpPr>
          <p:spPr>
            <a:xfrm>
              <a:off x="1526651" y="5141882"/>
              <a:ext cx="604296" cy="0"/>
            </a:xfrm>
            <a:prstGeom prst="straightConnector1">
              <a:avLst/>
            </a:prstGeom>
            <a:ln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9" name="TextovéPole 18">
                  <a:extLst>
                    <a:ext uri="{FF2B5EF4-FFF2-40B4-BE49-F238E27FC236}">
                      <a16:creationId xmlns:a16="http://schemas.microsoft.com/office/drawing/2014/main" id="{810C5168-39AE-D895-C11C-D1D8C5BD1F0A}"/>
                    </a:ext>
                  </a:extLst>
                </p:cNvPr>
                <p:cNvSpPr txBox="1"/>
                <p:nvPr/>
              </p:nvSpPr>
              <p:spPr>
                <a:xfrm>
                  <a:off x="1431236" y="5141882"/>
                  <a:ext cx="792477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sz="1200" i="1">
                            <a:latin typeface="Cambria Math" panose="02040503050406030204" pitchFamily="18" charset="0"/>
                          </a:rPr>
                          <m:t>𝑑</m:t>
                        </m:r>
                        <m:r>
                          <a:rPr lang="cs-CZ" sz="1200" i="1">
                            <a:latin typeface="Cambria Math" panose="02040503050406030204" pitchFamily="18" charset="0"/>
                          </a:rPr>
                          <m:t>=5 </m:t>
                        </m:r>
                        <m:r>
                          <m:rPr>
                            <m:sty m:val="p"/>
                          </m:rPr>
                          <a:rPr lang="cs-CZ" sz="1200" i="1">
                            <a:latin typeface="Cambria Math" panose="02040503050406030204" pitchFamily="18" charset="0"/>
                          </a:rPr>
                          <m:t>cm</m:t>
                        </m:r>
                      </m:oMath>
                    </m:oMathPara>
                  </a14:m>
                  <a:endParaRPr lang="cs-CZ" sz="1200" i="1" dirty="0">
                    <a:latin typeface="Cambria Math" panose="02040503050406030204" pitchFamily="18" charset="0"/>
                  </a:endParaRPr>
                </a:p>
              </p:txBody>
            </p:sp>
          </mc:Choice>
          <mc:Fallback xmlns="">
            <p:sp>
              <p:nvSpPr>
                <p:cNvPr id="19" name="TextovéPole 18">
                  <a:extLst>
                    <a:ext uri="{FF2B5EF4-FFF2-40B4-BE49-F238E27FC236}">
                      <a16:creationId xmlns:a16="http://schemas.microsoft.com/office/drawing/2014/main" id="{810C5168-39AE-D895-C11C-D1D8C5BD1F0A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431236" y="5141882"/>
                  <a:ext cx="792477" cy="276999"/>
                </a:xfrm>
                <a:prstGeom prst="rect">
                  <a:avLst/>
                </a:prstGeom>
                <a:blipFill>
                  <a:blip r:embed="rId12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13" name="Přímá spojnice 12">
              <a:extLst>
                <a:ext uri="{FF2B5EF4-FFF2-40B4-BE49-F238E27FC236}">
                  <a16:creationId xmlns:a16="http://schemas.microsoft.com/office/drawing/2014/main" id="{57525626-DB2B-1C78-8A08-F753BD92C20C}"/>
                </a:ext>
              </a:extLst>
            </p:cNvPr>
            <p:cNvCxnSpPr>
              <a:cxnSpLocks/>
            </p:cNvCxnSpPr>
            <p:nvPr/>
          </p:nvCxnSpPr>
          <p:spPr>
            <a:xfrm>
              <a:off x="270341" y="4063113"/>
              <a:ext cx="413467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Přímá spojnice 19">
              <a:extLst>
                <a:ext uri="{FF2B5EF4-FFF2-40B4-BE49-F238E27FC236}">
                  <a16:creationId xmlns:a16="http://schemas.microsoft.com/office/drawing/2014/main" id="{F1934D8B-BF03-C093-5510-CB0FDFDF2BA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73708" y="4476377"/>
              <a:ext cx="29419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Přímá spojnice se šipkou 20">
              <a:extLst>
                <a:ext uri="{FF2B5EF4-FFF2-40B4-BE49-F238E27FC236}">
                  <a16:creationId xmlns:a16="http://schemas.microsoft.com/office/drawing/2014/main" id="{95353F37-A44B-5004-A218-2B34321BC42B}"/>
                </a:ext>
              </a:extLst>
            </p:cNvPr>
            <p:cNvCxnSpPr>
              <a:cxnSpLocks/>
            </p:cNvCxnSpPr>
            <p:nvPr/>
          </p:nvCxnSpPr>
          <p:spPr>
            <a:xfrm>
              <a:off x="441295" y="4063113"/>
              <a:ext cx="0" cy="386043"/>
            </a:xfrm>
            <a:prstGeom prst="straightConnector1">
              <a:avLst/>
            </a:prstGeom>
            <a:ln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>
                <a:extLst>
                  <a:ext uri="{FF2B5EF4-FFF2-40B4-BE49-F238E27FC236}">
                    <a16:creationId xmlns:a16="http://schemas.microsoft.com/office/drawing/2014/main" id="{B4D513F9-6FE6-6156-9BD3-753BEFB0F7D6}"/>
                  </a:ext>
                </a:extLst>
              </p:cNvPr>
              <p:cNvSpPr txBox="1"/>
              <p:nvPr/>
            </p:nvSpPr>
            <p:spPr>
              <a:xfrm>
                <a:off x="1658359" y="4281237"/>
                <a:ext cx="131196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𝑙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cm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3" name="TextovéPole 22">
                <a:extLst>
                  <a:ext uri="{FF2B5EF4-FFF2-40B4-BE49-F238E27FC236}">
                    <a16:creationId xmlns:a16="http://schemas.microsoft.com/office/drawing/2014/main" id="{B4D513F9-6FE6-6156-9BD3-753BEFB0F7D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58359" y="4281237"/>
                <a:ext cx="1311962" cy="369332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73953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F8938D5C-B208-4E8B-B242-0D68E2889801}"/>
              </a:ext>
            </a:extLst>
          </p:cNvPr>
          <p:cNvSpPr txBox="1"/>
          <p:nvPr/>
        </p:nvSpPr>
        <p:spPr>
          <a:xfrm>
            <a:off x="1731447" y="287727"/>
            <a:ext cx="978011" cy="381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hlinkClick r:id="rId2" action="ppaction://hlinksldjump"/>
              </a:rPr>
              <a:t>Úloha</a:t>
            </a:r>
            <a:endParaRPr lang="cs-CZ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61922689-B3DA-4FCF-874C-F31C1CF92B08}"/>
                  </a:ext>
                </a:extLst>
              </p:cNvPr>
              <p:cNvSpPr txBox="1"/>
              <p:nvPr/>
            </p:nvSpPr>
            <p:spPr>
              <a:xfrm>
                <a:off x="1731447" y="690283"/>
                <a:ext cx="9976458" cy="199157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Jakou energii má kruhový kotouč o hmotnosti 8 kg a poloměru 25 cm, jestliže za jednu minutu vykoná 500 otáček?</a:t>
                </a:r>
              </a:p>
              <a:p>
                <a:r>
                  <a:rPr lang="cs-CZ" dirty="0"/>
                  <a:t>Moment setrvačnosti kruhového kotouče vzhledem k ose otáčení procházející kolmo jeho středem je 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𝐽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dirty="0"/>
                  <a:t>.</a:t>
                </a:r>
              </a:p>
              <a:p>
                <a:endParaRPr lang="cs-CZ" sz="800" dirty="0"/>
              </a:p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=8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kg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𝑟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=0,25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=60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s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𝑛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=500,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61922689-B3DA-4FCF-874C-F31C1CF92B0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31447" y="690283"/>
                <a:ext cx="9976458" cy="1991571"/>
              </a:xfrm>
              <a:prstGeom prst="rect">
                <a:avLst/>
              </a:prstGeom>
              <a:blipFill>
                <a:blip r:embed="rId3"/>
                <a:stretch>
                  <a:fillRect l="-489" t="-1529" b="-183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28516F2E-39BE-4703-BCC8-AB150FC3BA43}"/>
              </a:ext>
            </a:extLst>
          </p:cNvPr>
          <p:cNvCxnSpPr>
            <a:cxnSpLocks/>
          </p:cNvCxnSpPr>
          <p:nvPr/>
        </p:nvCxnSpPr>
        <p:spPr>
          <a:xfrm>
            <a:off x="1731447" y="2681854"/>
            <a:ext cx="101019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4AC092DA-4326-4C11-B770-BD72D82F6744}"/>
                  </a:ext>
                </a:extLst>
              </p:cNvPr>
              <p:cNvSpPr txBox="1"/>
              <p:nvPr/>
            </p:nvSpPr>
            <p:spPr>
              <a:xfrm>
                <a:off x="2422538" y="2893579"/>
                <a:ext cx="9115158" cy="35596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Kinetická energie rotujícího kotouče je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𝐽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𝜔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r>
                  <a:rPr lang="cs-CZ" dirty="0"/>
                  <a:t>kde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𝐽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cs-CZ" i="1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dirty="0"/>
                  <a:t> je moment setrvačnosti kotouče.</a:t>
                </a:r>
              </a:p>
              <a:p>
                <a:endParaRPr lang="cs-CZ" sz="800" dirty="0"/>
              </a:p>
              <a:p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=2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𝑓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=2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𝑛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den>
                    </m:f>
                  </m:oMath>
                </a14:m>
                <a:r>
                  <a:rPr lang="cs-CZ" dirty="0"/>
                  <a:t> je úhlová rychlost kotouče</a:t>
                </a:r>
              </a:p>
              <a:p>
                <a:endParaRPr lang="cs-CZ" sz="800" dirty="0"/>
              </a:p>
              <a:p>
                <a:r>
                  <a:rPr lang="cs-CZ" dirty="0"/>
                  <a:t>Po dosazení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cs-CZ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𝜋</m:t>
                              </m:r>
                              <m:f>
                                <m:fPr>
                                  <m:ctrlP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num>
                                <m:den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𝑡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𝜋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. 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. 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.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     →           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𝑘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3,14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.8.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0,25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.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500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60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J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≈342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J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endParaRPr lang="cs-CZ" dirty="0"/>
              </a:p>
              <a:p>
                <a:pPr algn="ctr"/>
                <a:r>
                  <a:rPr lang="cs-CZ" b="1" dirty="0"/>
                  <a:t>Kinetická energie rotujícího kotouče je 342 </a:t>
                </a:r>
                <a14:m>
                  <m:oMath xmlns:m="http://schemas.openxmlformats.org/officeDocument/2006/math">
                    <m:r>
                      <a:rPr lang="cs-CZ" b="1" i="0" dirty="0" smtClean="0">
                        <a:latin typeface="Cambria Math" panose="02040503050406030204" pitchFamily="18" charset="0"/>
                      </a:rPr>
                      <m:t>𝐉</m:t>
                    </m:r>
                  </m:oMath>
                </a14:m>
                <a:endParaRPr lang="cs-CZ" b="1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4AC092DA-4326-4C11-B770-BD72D82F674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22538" y="2893579"/>
                <a:ext cx="9115158" cy="3559692"/>
              </a:xfrm>
              <a:prstGeom prst="rect">
                <a:avLst/>
              </a:prstGeom>
              <a:blipFill>
                <a:blip r:embed="rId4"/>
                <a:stretch>
                  <a:fillRect l="-535" t="-1027" b="-188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479428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19A9C45E-2A8A-C271-8ED0-7AE7AA9F2590}"/>
                  </a:ext>
                </a:extLst>
              </p:cNvPr>
              <p:cNvSpPr txBox="1"/>
              <p:nvPr/>
            </p:nvSpPr>
            <p:spPr>
              <a:xfrm>
                <a:off x="633046" y="949570"/>
                <a:ext cx="11019692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Vypočítej kinetickou energii koule o poloměru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𝑟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=0,5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</m:oMath>
                </a14:m>
                <a:r>
                  <a:rPr lang="cs-CZ" dirty="0"/>
                  <a:t>, která se otáčí kolem své osy </a:t>
                </a:r>
                <a:r>
                  <a:rPr lang="cs-CZ" i="1" dirty="0"/>
                  <a:t>O</a:t>
                </a:r>
                <a:r>
                  <a:rPr lang="cs-CZ" dirty="0"/>
                  <a:t> a obvodová rychlost bodu na průměru kolmém k ose otáčení je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𝑣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=2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. Koule je vyrobena z materiálu, který má hustotu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=500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kg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−3</m:t>
                        </m:r>
                      </m:sup>
                    </m:sSup>
                  </m:oMath>
                </a14:m>
                <a:r>
                  <a:rPr lang="cs-CZ" dirty="0"/>
                  <a:t>. </a:t>
                </a:r>
              </a:p>
            </p:txBody>
          </p:sp>
        </mc:Choice>
        <mc:Fallback xmlns="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19A9C45E-2A8A-C271-8ED0-7AE7AA9F259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3046" y="949570"/>
                <a:ext cx="11019692" cy="923330"/>
              </a:xfrm>
              <a:prstGeom prst="rect">
                <a:avLst/>
              </a:prstGeom>
              <a:blipFill>
                <a:blip r:embed="rId2"/>
                <a:stretch>
                  <a:fillRect l="-498" t="-3974" b="-993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ovéPole 2">
            <a:extLst>
              <a:ext uri="{FF2B5EF4-FFF2-40B4-BE49-F238E27FC236}">
                <a16:creationId xmlns:a16="http://schemas.microsoft.com/office/drawing/2014/main" id="{7813127A-A439-0DFA-790F-2771BCB265B4}"/>
              </a:ext>
            </a:extLst>
          </p:cNvPr>
          <p:cNvSpPr txBox="1"/>
          <p:nvPr/>
        </p:nvSpPr>
        <p:spPr>
          <a:xfrm>
            <a:off x="633046" y="304800"/>
            <a:ext cx="8440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Úloha</a:t>
            </a:r>
          </a:p>
        </p:txBody>
      </p:sp>
      <p:sp>
        <p:nvSpPr>
          <p:cNvPr id="4" name="Ovál 3">
            <a:extLst>
              <a:ext uri="{FF2B5EF4-FFF2-40B4-BE49-F238E27FC236}">
                <a16:creationId xmlns:a16="http://schemas.microsoft.com/office/drawing/2014/main" id="{A59247FD-A58A-EE33-DFB7-437AFDACC5DB}"/>
              </a:ext>
            </a:extLst>
          </p:cNvPr>
          <p:cNvSpPr/>
          <p:nvPr/>
        </p:nvSpPr>
        <p:spPr>
          <a:xfrm>
            <a:off x="715108" y="2215662"/>
            <a:ext cx="1957754" cy="195775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77069F55-69C0-78FC-5673-758D878A1E2D}"/>
              </a:ext>
            </a:extLst>
          </p:cNvPr>
          <p:cNvSpPr txBox="1"/>
          <p:nvPr/>
        </p:nvSpPr>
        <p:spPr>
          <a:xfrm>
            <a:off x="1508741" y="3281789"/>
            <a:ext cx="3516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/>
              <a:t>O</a:t>
            </a:r>
          </a:p>
        </p:txBody>
      </p:sp>
      <p:cxnSp>
        <p:nvCxnSpPr>
          <p:cNvPr id="9" name="Přímá spojnice se šipkou 8">
            <a:extLst>
              <a:ext uri="{FF2B5EF4-FFF2-40B4-BE49-F238E27FC236}">
                <a16:creationId xmlns:a16="http://schemas.microsoft.com/office/drawing/2014/main" id="{948166E3-3CCF-C759-2F0E-1431135FB076}"/>
              </a:ext>
            </a:extLst>
          </p:cNvPr>
          <p:cNvCxnSpPr>
            <a:stCxn id="4" idx="2"/>
            <a:endCxn id="4" idx="6"/>
          </p:cNvCxnSpPr>
          <p:nvPr/>
        </p:nvCxnSpPr>
        <p:spPr>
          <a:xfrm>
            <a:off x="715108" y="3194539"/>
            <a:ext cx="936000" cy="0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vál 9">
            <a:extLst>
              <a:ext uri="{FF2B5EF4-FFF2-40B4-BE49-F238E27FC236}">
                <a16:creationId xmlns:a16="http://schemas.microsoft.com/office/drawing/2014/main" id="{1B9262C8-4439-5408-D59B-4FA74AE4DC66}"/>
              </a:ext>
            </a:extLst>
          </p:cNvPr>
          <p:cNvSpPr/>
          <p:nvPr/>
        </p:nvSpPr>
        <p:spPr>
          <a:xfrm>
            <a:off x="1610908" y="3118339"/>
            <a:ext cx="152400" cy="1524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2" name="Přímá spojnice se šipkou 11">
            <a:extLst>
              <a:ext uri="{FF2B5EF4-FFF2-40B4-BE49-F238E27FC236}">
                <a16:creationId xmlns:a16="http://schemas.microsoft.com/office/drawing/2014/main" id="{6C8268BC-DBE0-3C9D-51C8-67C66F5B492E}"/>
              </a:ext>
            </a:extLst>
          </p:cNvPr>
          <p:cNvCxnSpPr>
            <a:stCxn id="4" idx="6"/>
          </p:cNvCxnSpPr>
          <p:nvPr/>
        </p:nvCxnSpPr>
        <p:spPr>
          <a:xfrm flipV="1">
            <a:off x="2672862" y="2204612"/>
            <a:ext cx="0" cy="989927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32F52543-CF94-777B-E04C-C5E05C9E7F3B}"/>
              </a:ext>
            </a:extLst>
          </p:cNvPr>
          <p:cNvSpPr txBox="1"/>
          <p:nvPr/>
        </p:nvSpPr>
        <p:spPr>
          <a:xfrm>
            <a:off x="2672862" y="2441640"/>
            <a:ext cx="4806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/>
              <a:t>v</a:t>
            </a:r>
          </a:p>
        </p:txBody>
      </p:sp>
      <p:sp>
        <p:nvSpPr>
          <p:cNvPr id="14" name="Šipka: zahnutá doprava 13">
            <a:extLst>
              <a:ext uri="{FF2B5EF4-FFF2-40B4-BE49-F238E27FC236}">
                <a16:creationId xmlns:a16="http://schemas.microsoft.com/office/drawing/2014/main" id="{F90BD8BD-CD95-27F4-D5EF-D0480336EB69}"/>
              </a:ext>
            </a:extLst>
          </p:cNvPr>
          <p:cNvSpPr/>
          <p:nvPr/>
        </p:nvSpPr>
        <p:spPr>
          <a:xfrm rot="5161868">
            <a:off x="1538049" y="2513667"/>
            <a:ext cx="293077" cy="621323"/>
          </a:xfrm>
          <a:prstGeom prst="curved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>
                <a:extLst>
                  <a:ext uri="{FF2B5EF4-FFF2-40B4-BE49-F238E27FC236}">
                    <a16:creationId xmlns:a16="http://schemas.microsoft.com/office/drawing/2014/main" id="{C41446B6-8A98-ECDC-277A-69BAC16AA8A9}"/>
                  </a:ext>
                </a:extLst>
              </p:cNvPr>
              <p:cNvSpPr txBox="1"/>
              <p:nvPr/>
            </p:nvSpPr>
            <p:spPr>
              <a:xfrm>
                <a:off x="1016374" y="3176684"/>
                <a:ext cx="37513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𝑟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5" name="TextovéPole 14">
                <a:extLst>
                  <a:ext uri="{FF2B5EF4-FFF2-40B4-BE49-F238E27FC236}">
                    <a16:creationId xmlns:a16="http://schemas.microsoft.com/office/drawing/2014/main" id="{C41446B6-8A98-ECDC-277A-69BAC16AA8A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6374" y="3176684"/>
                <a:ext cx="375136" cy="369332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7" name="Přímá spojnice 16">
            <a:extLst>
              <a:ext uri="{FF2B5EF4-FFF2-40B4-BE49-F238E27FC236}">
                <a16:creationId xmlns:a16="http://schemas.microsoft.com/office/drawing/2014/main" id="{DF1CD4C0-F331-E6C0-CF59-7F7A7D97C535}"/>
              </a:ext>
            </a:extLst>
          </p:cNvPr>
          <p:cNvCxnSpPr>
            <a:stCxn id="10" idx="2"/>
            <a:endCxn id="4" idx="6"/>
          </p:cNvCxnSpPr>
          <p:nvPr/>
        </p:nvCxnSpPr>
        <p:spPr>
          <a:xfrm>
            <a:off x="1610908" y="3194539"/>
            <a:ext cx="106195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>
                <a:extLst>
                  <a:ext uri="{FF2B5EF4-FFF2-40B4-BE49-F238E27FC236}">
                    <a16:creationId xmlns:a16="http://schemas.microsoft.com/office/drawing/2014/main" id="{1460F9CC-248B-4F76-C2B7-BA54B2DC1552}"/>
                  </a:ext>
                </a:extLst>
              </p:cNvPr>
              <p:cNvSpPr txBox="1"/>
              <p:nvPr/>
            </p:nvSpPr>
            <p:spPr>
              <a:xfrm>
                <a:off x="539259" y="4314092"/>
                <a:ext cx="2332894" cy="824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400" dirty="0"/>
                  <a:t>Moment setrvačnosti koule je</a:t>
                </a:r>
              </a:p>
              <a:p>
                <a:endParaRPr lang="cs-CZ" sz="800" dirty="0"/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𝐽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dirty="0"/>
                  <a:t> </a:t>
                </a:r>
              </a:p>
            </p:txBody>
          </p:sp>
        </mc:Choice>
        <mc:Fallback xmlns="">
          <p:sp>
            <p:nvSpPr>
              <p:cNvPr id="18" name="TextovéPole 17">
                <a:extLst>
                  <a:ext uri="{FF2B5EF4-FFF2-40B4-BE49-F238E27FC236}">
                    <a16:creationId xmlns:a16="http://schemas.microsoft.com/office/drawing/2014/main" id="{1460F9CC-248B-4F76-C2B7-BA54B2DC155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259" y="4314092"/>
                <a:ext cx="2332894" cy="824328"/>
              </a:xfrm>
              <a:prstGeom prst="rect">
                <a:avLst/>
              </a:prstGeom>
              <a:blipFill>
                <a:blip r:embed="rId4"/>
                <a:stretch>
                  <a:fillRect l="-783" t="-1481" r="-522" b="-74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B8CFCB40-B99A-002D-EA1E-55B2B91399D7}"/>
                  </a:ext>
                </a:extLst>
              </p:cNvPr>
              <p:cNvSpPr txBox="1"/>
              <p:nvPr/>
            </p:nvSpPr>
            <p:spPr>
              <a:xfrm>
                <a:off x="3582416" y="1872900"/>
                <a:ext cx="8173939" cy="47634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rabicParenR"/>
                </a:pPr>
                <a:r>
                  <a:rPr lang="cs-CZ" dirty="0"/>
                  <a:t>Výpočet hmotnosti koule:</a:t>
                </a:r>
              </a:p>
              <a:p>
                <a:pPr marL="800100" lvl="1" indent="-342900">
                  <a:buFont typeface="+mj-lt"/>
                  <a:buAutoNum type="alphaLcParenR"/>
                </a:pPr>
                <a:r>
                  <a:rPr lang="cs-CZ" dirty="0"/>
                  <a:t>Výpočet objemu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𝑉</m:t>
                    </m:r>
                  </m:oMath>
                </a14:m>
                <a:r>
                  <a:rPr lang="cs-CZ" dirty="0"/>
                  <a:t> koule:</a:t>
                </a:r>
              </a:p>
              <a:p>
                <a:pPr lvl="1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𝑉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𝜋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𝑟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4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∙3,14∙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0,5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=0,52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pPr marL="800100" lvl="1" indent="-342900">
                  <a:buFont typeface="+mj-lt"/>
                  <a:buAutoNum type="alphaLcParenR" startAt="2"/>
                </a:pPr>
                <a:r>
                  <a:rPr lang="cs-CZ" dirty="0"/>
                  <a:t>Výpočet hmotnosti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𝑚</m:t>
                    </m:r>
                  </m:oMath>
                </a14:m>
                <a:r>
                  <a:rPr lang="cs-CZ" dirty="0"/>
                  <a:t> koule:</a:t>
                </a:r>
              </a:p>
              <a:p>
                <a:pPr lvl="1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𝑉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→    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𝑉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=500 . 0,52=260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kg</m:t>
                      </m:r>
                    </m:oMath>
                  </m:oMathPara>
                </a14:m>
                <a:endParaRPr lang="cs-CZ" dirty="0"/>
              </a:p>
              <a:p>
                <a:pPr marL="342900" indent="-342900">
                  <a:buFont typeface="+mj-lt"/>
                  <a:buAutoNum type="arabicParenR"/>
                </a:pPr>
                <a:r>
                  <a:rPr lang="cs-CZ" dirty="0"/>
                  <a:t>Výpočet momentu setrvačnosti koule: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𝐽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∙260∙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0,5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=26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kg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pPr marL="342900" indent="-342900">
                  <a:buFont typeface="+mj-lt"/>
                  <a:buAutoNum type="arabicPeriod" startAt="3"/>
                </a:pPr>
                <a:r>
                  <a:rPr lang="cs-CZ" dirty="0"/>
                  <a:t>Výpočet úhlové rychlosti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</m:oMath>
                </a14:m>
                <a:r>
                  <a:rPr lang="cs-CZ" dirty="0"/>
                  <a:t>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𝜔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𝑟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  →      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𝜔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𝑟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0,5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=4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rad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pPr marL="342900" indent="-342900">
                  <a:buFont typeface="+mj-lt"/>
                  <a:buAutoNum type="arabicPeriod" startAt="4"/>
                </a:pPr>
                <a:r>
                  <a:rPr lang="cs-CZ" dirty="0"/>
                  <a:t>Výpočet kinetické energie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</m:sub>
                    </m:sSub>
                  </m:oMath>
                </a14:m>
                <a:r>
                  <a:rPr lang="cs-CZ" dirty="0"/>
                  <a:t> rotující koule:</a:t>
                </a:r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𝐽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𝜔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∙26∙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4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=208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J</m:t>
                    </m:r>
                  </m:oMath>
                </a14:m>
                <a:r>
                  <a:rPr lang="cs-CZ" dirty="0"/>
                  <a:t> </a:t>
                </a:r>
              </a:p>
              <a:p>
                <a:pPr algn="ctr"/>
                <a:endParaRPr lang="cs-CZ" dirty="0"/>
              </a:p>
              <a:p>
                <a:pPr algn="ctr"/>
                <a:r>
                  <a:rPr lang="cs-CZ" b="1" dirty="0"/>
                  <a:t>Rotující koule má kinetickou energii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𝑬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𝒌</m:t>
                        </m:r>
                      </m:sub>
                    </m:sSub>
                    <m:r>
                      <a:rPr lang="cs-CZ" b="1" i="1" smtClean="0"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cs-CZ" b="1" dirty="0"/>
                  <a:t>208 J</a:t>
                </a:r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B8CFCB40-B99A-002D-EA1E-55B2B91399D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82416" y="1872900"/>
                <a:ext cx="8173939" cy="4763420"/>
              </a:xfrm>
              <a:prstGeom prst="rect">
                <a:avLst/>
              </a:prstGeom>
              <a:blipFill>
                <a:blip r:embed="rId5"/>
                <a:stretch>
                  <a:fillRect l="-671" t="-639" b="-102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633145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0C5E39F5-BA45-CB20-0DDA-007CEFCA40C7}"/>
              </a:ext>
            </a:extLst>
          </p:cNvPr>
          <p:cNvSpPr txBox="1"/>
          <p:nvPr/>
        </p:nvSpPr>
        <p:spPr>
          <a:xfrm>
            <a:off x="1055077" y="328095"/>
            <a:ext cx="978011" cy="381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hlinkClick r:id="rId2" action="ppaction://hlinksldjump"/>
              </a:rPr>
              <a:t>Úloha</a:t>
            </a:r>
            <a:endParaRPr lang="cs-CZ" b="1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A3B52CA3-0D74-35F2-81EC-DBF55B3FA6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11457" y="40313"/>
            <a:ext cx="2552700" cy="2552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>
            <a:extLst>
              <a:ext uri="{FF2B5EF4-FFF2-40B4-BE49-F238E27FC236}">
                <a16:creationId xmlns:a16="http://schemas.microsoft.com/office/drawing/2014/main" id="{F7ED89CC-3124-D6FD-9D95-6B19D00892D7}"/>
              </a:ext>
            </a:extLst>
          </p:cNvPr>
          <p:cNvSpPr txBox="1"/>
          <p:nvPr/>
        </p:nvSpPr>
        <p:spPr>
          <a:xfrm>
            <a:off x="9964619" y="2472657"/>
            <a:ext cx="2133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/>
              <a:t>Vícestupňová řemenice</a:t>
            </a:r>
          </a:p>
          <a:p>
            <a:r>
              <a:rPr lang="cs-CZ" sz="1600" dirty="0"/>
              <a:t>Ilustrativní obrázek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36EB173B-AF5C-242D-0082-3694DF674314}"/>
                  </a:ext>
                </a:extLst>
              </p:cNvPr>
              <p:cNvSpPr txBox="1"/>
              <p:nvPr/>
            </p:nvSpPr>
            <p:spPr>
              <a:xfrm>
                <a:off x="1055077" y="667837"/>
                <a:ext cx="8556377" cy="9469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Vypočítej kinetickou energii dvoustupňové řemenice vyrobené z oceli o hustotě </a:t>
                </a:r>
              </a:p>
              <a:p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=7850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kg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−3</m:t>
                        </m:r>
                      </m:sup>
                    </m:sSup>
                  </m:oMath>
                </a14:m>
                <a:r>
                  <a:rPr lang="cs-CZ" dirty="0"/>
                  <a:t>, rozměry viz obrázek: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𝑑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</a:rPr>
                      <m:t>=10 </m:t>
                    </m:r>
                    <m:r>
                      <m:rPr>
                        <m:sty m:val="p"/>
                      </m:rPr>
                      <a:rPr lang="cs-CZ">
                        <a:latin typeface="Cambria Math" panose="02040503050406030204" pitchFamily="18" charset="0"/>
                      </a:rPr>
                      <m:t>cm</m:t>
                    </m:r>
                    <m:r>
                      <a:rPr lang="cs-CZ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𝑑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</a:rPr>
                      <m:t>=5 </m:t>
                    </m:r>
                    <m:r>
                      <m:rPr>
                        <m:sty m:val="p"/>
                      </m:rPr>
                      <a:rPr lang="cs-CZ">
                        <a:latin typeface="Cambria Math" panose="02040503050406030204" pitchFamily="18" charset="0"/>
                      </a:rPr>
                      <m:t>cm</m:t>
                    </m:r>
                    <m:r>
                      <a:rPr lang="cs-CZ">
                        <a:latin typeface="Cambria Math" panose="02040503050406030204" pitchFamily="18" charset="0"/>
                      </a:rPr>
                      <m:t>,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h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=2 </m:t>
                    </m:r>
                    <m:r>
                      <m:rPr>
                        <m:sty m:val="p"/>
                      </m:rPr>
                      <a:rPr lang="cs-CZ">
                        <a:latin typeface="Cambria Math" panose="02040503050406030204" pitchFamily="18" charset="0"/>
                      </a:rPr>
                      <m:t>cm</m:t>
                    </m:r>
                  </m:oMath>
                </a14:m>
                <a:r>
                  <a:rPr lang="cs-CZ" dirty="0"/>
                  <a:t>.</a:t>
                </a:r>
              </a:p>
              <a:p>
                <a:r>
                  <a:rPr lang="cs-CZ" dirty="0"/>
                  <a:t>Obvodová rychlost větší řemenice (1) je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𝑣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=2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36EB173B-AF5C-242D-0082-3694DF67431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55077" y="667837"/>
                <a:ext cx="8556377" cy="946991"/>
              </a:xfrm>
              <a:prstGeom prst="rect">
                <a:avLst/>
              </a:prstGeom>
              <a:blipFill>
                <a:blip r:embed="rId4"/>
                <a:stretch>
                  <a:fillRect l="-570" t="-3871" b="-709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Obdélník 4">
            <a:extLst>
              <a:ext uri="{FF2B5EF4-FFF2-40B4-BE49-F238E27FC236}">
                <a16:creationId xmlns:a16="http://schemas.microsoft.com/office/drawing/2014/main" id="{CBA30D42-3B1F-7564-D1DA-22BFE6C1B21A}"/>
              </a:ext>
            </a:extLst>
          </p:cNvPr>
          <p:cNvSpPr/>
          <p:nvPr/>
        </p:nvSpPr>
        <p:spPr>
          <a:xfrm>
            <a:off x="1160581" y="2004646"/>
            <a:ext cx="468000" cy="1620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8" name="Přímá spojnice 7">
            <a:extLst>
              <a:ext uri="{FF2B5EF4-FFF2-40B4-BE49-F238E27FC236}">
                <a16:creationId xmlns:a16="http://schemas.microsoft.com/office/drawing/2014/main" id="{26D93678-9CE1-2BF8-4D6E-BC32400FD6FA}"/>
              </a:ext>
            </a:extLst>
          </p:cNvPr>
          <p:cNvCxnSpPr/>
          <p:nvPr/>
        </p:nvCxnSpPr>
        <p:spPr>
          <a:xfrm flipV="1">
            <a:off x="915863" y="2777679"/>
            <a:ext cx="1440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Obdélník 5">
            <a:extLst>
              <a:ext uri="{FF2B5EF4-FFF2-40B4-BE49-F238E27FC236}">
                <a16:creationId xmlns:a16="http://schemas.microsoft.com/office/drawing/2014/main" id="{374C778D-8541-F8F8-ACD1-515794310868}"/>
              </a:ext>
            </a:extLst>
          </p:cNvPr>
          <p:cNvSpPr/>
          <p:nvPr/>
        </p:nvSpPr>
        <p:spPr>
          <a:xfrm>
            <a:off x="1633166" y="2360045"/>
            <a:ext cx="468000" cy="810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0" name="Přímá spojnice 9">
            <a:extLst>
              <a:ext uri="{FF2B5EF4-FFF2-40B4-BE49-F238E27FC236}">
                <a16:creationId xmlns:a16="http://schemas.microsoft.com/office/drawing/2014/main" id="{7E077857-3430-4401-4E33-A196A7AE9C7F}"/>
              </a:ext>
            </a:extLst>
          </p:cNvPr>
          <p:cNvCxnSpPr/>
          <p:nvPr/>
        </p:nvCxnSpPr>
        <p:spPr>
          <a:xfrm>
            <a:off x="1160581" y="3624646"/>
            <a:ext cx="0" cy="40809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4373DEC0-0199-9674-B6CE-1258AD27E4F1}"/>
              </a:ext>
            </a:extLst>
          </p:cNvPr>
          <p:cNvCxnSpPr/>
          <p:nvPr/>
        </p:nvCxnSpPr>
        <p:spPr>
          <a:xfrm>
            <a:off x="1628581" y="3624646"/>
            <a:ext cx="0" cy="40809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>
            <a:extLst>
              <a:ext uri="{FF2B5EF4-FFF2-40B4-BE49-F238E27FC236}">
                <a16:creationId xmlns:a16="http://schemas.microsoft.com/office/drawing/2014/main" id="{FADA04F3-D334-CFA2-50B3-CDBB61CA73BD}"/>
              </a:ext>
            </a:extLst>
          </p:cNvPr>
          <p:cNvCxnSpPr>
            <a:cxnSpLocks/>
          </p:cNvCxnSpPr>
          <p:nvPr/>
        </p:nvCxnSpPr>
        <p:spPr>
          <a:xfrm>
            <a:off x="2111962" y="3170045"/>
            <a:ext cx="0" cy="86269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>
            <a:extLst>
              <a:ext uri="{FF2B5EF4-FFF2-40B4-BE49-F238E27FC236}">
                <a16:creationId xmlns:a16="http://schemas.microsoft.com/office/drawing/2014/main" id="{FDF63D7E-6BE2-5E2B-4A47-79ABB0A2DD6A}"/>
              </a:ext>
            </a:extLst>
          </p:cNvPr>
          <p:cNvCxnSpPr/>
          <p:nvPr/>
        </p:nvCxnSpPr>
        <p:spPr>
          <a:xfrm>
            <a:off x="1160581" y="3887307"/>
            <a:ext cx="468000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>
            <a:extLst>
              <a:ext uri="{FF2B5EF4-FFF2-40B4-BE49-F238E27FC236}">
                <a16:creationId xmlns:a16="http://schemas.microsoft.com/office/drawing/2014/main" id="{7BA30614-CCEE-6597-46AF-0C61090B2D7A}"/>
              </a:ext>
            </a:extLst>
          </p:cNvPr>
          <p:cNvCxnSpPr/>
          <p:nvPr/>
        </p:nvCxnSpPr>
        <p:spPr>
          <a:xfrm>
            <a:off x="1643962" y="3894276"/>
            <a:ext cx="468000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>
            <a:extLst>
              <a:ext uri="{FF2B5EF4-FFF2-40B4-BE49-F238E27FC236}">
                <a16:creationId xmlns:a16="http://schemas.microsoft.com/office/drawing/2014/main" id="{23EEC44B-5A49-3633-DB34-32B280DA55E6}"/>
              </a:ext>
            </a:extLst>
          </p:cNvPr>
          <p:cNvCxnSpPr/>
          <p:nvPr/>
        </p:nvCxnSpPr>
        <p:spPr>
          <a:xfrm flipH="1">
            <a:off x="820615" y="3624646"/>
            <a:ext cx="360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>
            <a:extLst>
              <a:ext uri="{FF2B5EF4-FFF2-40B4-BE49-F238E27FC236}">
                <a16:creationId xmlns:a16="http://schemas.microsoft.com/office/drawing/2014/main" id="{6F151B23-E2F0-8222-F6FB-BA97604F9EDC}"/>
              </a:ext>
            </a:extLst>
          </p:cNvPr>
          <p:cNvCxnSpPr/>
          <p:nvPr/>
        </p:nvCxnSpPr>
        <p:spPr>
          <a:xfrm flipH="1">
            <a:off x="800581" y="2006861"/>
            <a:ext cx="360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>
            <a:extLst>
              <a:ext uri="{FF2B5EF4-FFF2-40B4-BE49-F238E27FC236}">
                <a16:creationId xmlns:a16="http://schemas.microsoft.com/office/drawing/2014/main" id="{59C0F91F-846E-50DC-4D23-78165FEDB236}"/>
              </a:ext>
            </a:extLst>
          </p:cNvPr>
          <p:cNvCxnSpPr/>
          <p:nvPr/>
        </p:nvCxnSpPr>
        <p:spPr>
          <a:xfrm>
            <a:off x="800581" y="2004646"/>
            <a:ext cx="0" cy="162000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>
            <a:extLst>
              <a:ext uri="{FF2B5EF4-FFF2-40B4-BE49-F238E27FC236}">
                <a16:creationId xmlns:a16="http://schemas.microsoft.com/office/drawing/2014/main" id="{B6C174C0-CD79-115D-779C-30BF993619FA}"/>
              </a:ext>
            </a:extLst>
          </p:cNvPr>
          <p:cNvCxnSpPr/>
          <p:nvPr/>
        </p:nvCxnSpPr>
        <p:spPr>
          <a:xfrm>
            <a:off x="2101166" y="2360045"/>
            <a:ext cx="39584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>
            <a:extLst>
              <a:ext uri="{FF2B5EF4-FFF2-40B4-BE49-F238E27FC236}">
                <a16:creationId xmlns:a16="http://schemas.microsoft.com/office/drawing/2014/main" id="{3C8E765F-D059-B2F8-3932-16444C42F2B1}"/>
              </a:ext>
            </a:extLst>
          </p:cNvPr>
          <p:cNvCxnSpPr/>
          <p:nvPr/>
        </p:nvCxnSpPr>
        <p:spPr>
          <a:xfrm>
            <a:off x="2101166" y="3170045"/>
            <a:ext cx="39584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ovéPole 24">
                <a:extLst>
                  <a:ext uri="{FF2B5EF4-FFF2-40B4-BE49-F238E27FC236}">
                    <a16:creationId xmlns:a16="http://schemas.microsoft.com/office/drawing/2014/main" id="{78AD726E-985B-E841-4DB1-BCBCF34C8DDD}"/>
                  </a:ext>
                </a:extLst>
              </p:cNvPr>
              <p:cNvSpPr txBox="1"/>
              <p:nvPr/>
            </p:nvSpPr>
            <p:spPr>
              <a:xfrm>
                <a:off x="407916" y="2593013"/>
                <a:ext cx="39584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𝑑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5" name="TextovéPole 24">
                <a:extLst>
                  <a:ext uri="{FF2B5EF4-FFF2-40B4-BE49-F238E27FC236}">
                    <a16:creationId xmlns:a16="http://schemas.microsoft.com/office/drawing/2014/main" id="{78AD726E-985B-E841-4DB1-BCBCF34C8DD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916" y="2593013"/>
                <a:ext cx="395849" cy="36933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7" name="Přímá spojnice se šipkou 26">
            <a:extLst>
              <a:ext uri="{FF2B5EF4-FFF2-40B4-BE49-F238E27FC236}">
                <a16:creationId xmlns:a16="http://schemas.microsoft.com/office/drawing/2014/main" id="{D196BE6B-E6CD-BFC0-AA3D-1DBDB1DA7041}"/>
              </a:ext>
            </a:extLst>
          </p:cNvPr>
          <p:cNvCxnSpPr/>
          <p:nvPr/>
        </p:nvCxnSpPr>
        <p:spPr>
          <a:xfrm>
            <a:off x="2497015" y="2360045"/>
            <a:ext cx="0" cy="81000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ovéPole 27">
                <a:extLst>
                  <a:ext uri="{FF2B5EF4-FFF2-40B4-BE49-F238E27FC236}">
                    <a16:creationId xmlns:a16="http://schemas.microsoft.com/office/drawing/2014/main" id="{6E9BC248-7BCB-7E97-E2F8-3B885BB14CAD}"/>
                  </a:ext>
                </a:extLst>
              </p:cNvPr>
              <p:cNvSpPr txBox="1"/>
              <p:nvPr/>
            </p:nvSpPr>
            <p:spPr>
              <a:xfrm>
                <a:off x="2553787" y="2593013"/>
                <a:ext cx="39584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𝑑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8" name="TextovéPole 27">
                <a:extLst>
                  <a:ext uri="{FF2B5EF4-FFF2-40B4-BE49-F238E27FC236}">
                    <a16:creationId xmlns:a16="http://schemas.microsoft.com/office/drawing/2014/main" id="{6E9BC248-7BCB-7E97-E2F8-3B885BB14CA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53787" y="2593013"/>
                <a:ext cx="395849" cy="36933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ovéPole 28">
                <a:extLst>
                  <a:ext uri="{FF2B5EF4-FFF2-40B4-BE49-F238E27FC236}">
                    <a16:creationId xmlns:a16="http://schemas.microsoft.com/office/drawing/2014/main" id="{CC0CBBF2-7862-795F-D643-355BD1A3664C}"/>
                  </a:ext>
                </a:extLst>
              </p:cNvPr>
              <p:cNvSpPr txBox="1"/>
              <p:nvPr/>
            </p:nvSpPr>
            <p:spPr>
              <a:xfrm>
                <a:off x="1243529" y="3857419"/>
                <a:ext cx="36248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h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9" name="TextovéPole 28">
                <a:extLst>
                  <a:ext uri="{FF2B5EF4-FFF2-40B4-BE49-F238E27FC236}">
                    <a16:creationId xmlns:a16="http://schemas.microsoft.com/office/drawing/2014/main" id="{CC0CBBF2-7862-795F-D643-355BD1A3664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43529" y="3857419"/>
                <a:ext cx="362489" cy="369332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ovéPole 29">
                <a:extLst>
                  <a:ext uri="{FF2B5EF4-FFF2-40B4-BE49-F238E27FC236}">
                    <a16:creationId xmlns:a16="http://schemas.microsoft.com/office/drawing/2014/main" id="{DE136D38-2D39-A5CA-2D7B-C1E648989EDB}"/>
                  </a:ext>
                </a:extLst>
              </p:cNvPr>
              <p:cNvSpPr txBox="1"/>
              <p:nvPr/>
            </p:nvSpPr>
            <p:spPr>
              <a:xfrm>
                <a:off x="1670599" y="3863636"/>
                <a:ext cx="36248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h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0" name="TextovéPole 29">
                <a:extLst>
                  <a:ext uri="{FF2B5EF4-FFF2-40B4-BE49-F238E27FC236}">
                    <a16:creationId xmlns:a16="http://schemas.microsoft.com/office/drawing/2014/main" id="{DE136D38-2D39-A5CA-2D7B-C1E648989ED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0599" y="3863636"/>
                <a:ext cx="362489" cy="369332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ovéPole 31">
                <a:extLst>
                  <a:ext uri="{FF2B5EF4-FFF2-40B4-BE49-F238E27FC236}">
                    <a16:creationId xmlns:a16="http://schemas.microsoft.com/office/drawing/2014/main" id="{CE3E8E34-FEBF-1AB7-3BBC-9D95F8F0ACF5}"/>
                  </a:ext>
                </a:extLst>
              </p:cNvPr>
              <p:cNvSpPr txBox="1"/>
              <p:nvPr/>
            </p:nvSpPr>
            <p:spPr>
              <a:xfrm>
                <a:off x="1092193" y="2593013"/>
                <a:ext cx="60540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(1)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2" name="TextovéPole 31">
                <a:extLst>
                  <a:ext uri="{FF2B5EF4-FFF2-40B4-BE49-F238E27FC236}">
                    <a16:creationId xmlns:a16="http://schemas.microsoft.com/office/drawing/2014/main" id="{CE3E8E34-FEBF-1AB7-3BBC-9D95F8F0A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92193" y="2593013"/>
                <a:ext cx="605402" cy="369332"/>
              </a:xfrm>
              <a:prstGeom prst="rect">
                <a:avLst/>
              </a:prstGeom>
              <a:blipFill>
                <a:blip r:embed="rId9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ovéPole 32">
                <a:extLst>
                  <a:ext uri="{FF2B5EF4-FFF2-40B4-BE49-F238E27FC236}">
                    <a16:creationId xmlns:a16="http://schemas.microsoft.com/office/drawing/2014/main" id="{5534EF33-8FD8-8AA3-8C22-97ECD914186B}"/>
                  </a:ext>
                </a:extLst>
              </p:cNvPr>
              <p:cNvSpPr txBox="1"/>
              <p:nvPr/>
            </p:nvSpPr>
            <p:spPr>
              <a:xfrm>
                <a:off x="1599418" y="2593013"/>
                <a:ext cx="60540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(2)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3" name="TextovéPole 32">
                <a:extLst>
                  <a:ext uri="{FF2B5EF4-FFF2-40B4-BE49-F238E27FC236}">
                    <a16:creationId xmlns:a16="http://schemas.microsoft.com/office/drawing/2014/main" id="{5534EF33-8FD8-8AA3-8C22-97ECD914186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99418" y="2593013"/>
                <a:ext cx="605402" cy="369332"/>
              </a:xfrm>
              <a:prstGeom prst="rect">
                <a:avLst/>
              </a:prstGeom>
              <a:blipFill>
                <a:blip r:embed="rId10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ovéPole 33">
                <a:extLst>
                  <a:ext uri="{FF2B5EF4-FFF2-40B4-BE49-F238E27FC236}">
                    <a16:creationId xmlns:a16="http://schemas.microsoft.com/office/drawing/2014/main" id="{278A349F-4811-6E9E-73B1-348BA7359E11}"/>
                  </a:ext>
                </a:extLst>
              </p:cNvPr>
              <p:cNvSpPr txBox="1"/>
              <p:nvPr/>
            </p:nvSpPr>
            <p:spPr>
              <a:xfrm>
                <a:off x="3142844" y="1614828"/>
                <a:ext cx="6468612" cy="40972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Kinetická energie dvoustupňové řemenice je rovna součtu kinetické energie řemenice (1) a řemenice (2). Řemenice mají tvar válce a moment setrvačnosti válce je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𝐽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dirty="0"/>
                  <a:t>.</a:t>
                </a:r>
              </a:p>
              <a:p>
                <a:endParaRPr lang="cs-CZ" sz="800" dirty="0"/>
              </a:p>
              <a:p>
                <a:r>
                  <a:rPr lang="cs-CZ" dirty="0"/>
                  <a:t>Postup výpočtu:</a:t>
                </a:r>
              </a:p>
              <a:p>
                <a:pPr marL="342900" indent="-342900">
                  <a:buFont typeface="+mj-lt"/>
                  <a:buAutoNum type="arabicPeriod"/>
                </a:pPr>
                <a:r>
                  <a:rPr lang="cs-CZ" dirty="0"/>
                  <a:t>Vypočteme hmotnosti řemenic (1) -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a (2) -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endParaRPr lang="cs-CZ" dirty="0"/>
              </a:p>
              <a:p>
                <a:endParaRPr lang="cs-CZ" sz="800" dirty="0"/>
              </a:p>
              <a:p>
                <a:pPr marL="342900" indent="-342900">
                  <a:buFont typeface="+mj-lt"/>
                  <a:buAutoNum type="arabicPeriod" startAt="2"/>
                </a:pPr>
                <a:r>
                  <a:rPr lang="cs-CZ" dirty="0"/>
                  <a:t>Vypočteme momenty setrvačnosti řemenice (1) -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𝐽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01</m:t>
                        </m:r>
                      </m:sub>
                    </m:sSub>
                  </m:oMath>
                </a14:m>
                <a:r>
                  <a:rPr lang="cs-CZ" dirty="0"/>
                  <a:t> a (2) -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𝐽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02</m:t>
                        </m:r>
                      </m:sub>
                    </m:sSub>
                  </m:oMath>
                </a14:m>
                <a:endParaRPr lang="cs-CZ" dirty="0"/>
              </a:p>
              <a:p>
                <a:endParaRPr lang="cs-CZ" sz="800" dirty="0"/>
              </a:p>
              <a:p>
                <a:pPr marL="342900" indent="-342900">
                  <a:buFont typeface="+mj-lt"/>
                  <a:buAutoNum type="arabicPeriod" startAt="3"/>
                </a:pPr>
                <a:r>
                  <a:rPr lang="cs-CZ" dirty="0"/>
                  <a:t>Vypočteme společnou úhlovou rychlost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</m:oMath>
                </a14:m>
                <a:endParaRPr lang="cs-CZ" dirty="0"/>
              </a:p>
              <a:p>
                <a:endParaRPr lang="cs-CZ" sz="800" dirty="0"/>
              </a:p>
              <a:p>
                <a:pPr marL="342900" indent="-342900">
                  <a:buFont typeface="+mj-lt"/>
                  <a:buAutoNum type="arabicPeriod" startAt="4"/>
                </a:pPr>
                <a:r>
                  <a:rPr lang="cs-CZ" dirty="0"/>
                  <a:t>Vypočteme kinetickou energii řemenice (1) -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𝐽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𝜔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cs-CZ" dirty="0"/>
              </a:p>
              <a:p>
                <a:endParaRPr lang="cs-CZ" sz="800" dirty="0"/>
              </a:p>
              <a:p>
                <a:pPr marL="342900" indent="-342900">
                  <a:buFont typeface="+mj-lt"/>
                  <a:buAutoNum type="arabicPeriod" startAt="5"/>
                </a:pPr>
                <a:r>
                  <a:rPr lang="cs-CZ" dirty="0"/>
                  <a:t>Vypočteme kinetickou energii řemenice (2) -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𝐽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𝜔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cs-CZ" dirty="0"/>
              </a:p>
              <a:p>
                <a:endParaRPr lang="cs-CZ" sz="800" dirty="0"/>
              </a:p>
              <a:p>
                <a:pPr marL="342900" indent="-342900">
                  <a:buFont typeface="+mj-lt"/>
                  <a:buAutoNum type="arabicPeriod" startAt="6"/>
                </a:pPr>
                <a:r>
                  <a:rPr lang="cs-CZ" dirty="0"/>
                  <a:t>Vypočteme celkovou kinetickou energii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34" name="TextovéPole 33">
                <a:extLst>
                  <a:ext uri="{FF2B5EF4-FFF2-40B4-BE49-F238E27FC236}">
                    <a16:creationId xmlns:a16="http://schemas.microsoft.com/office/drawing/2014/main" id="{278A349F-4811-6E9E-73B1-348BA7359E1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42844" y="1614828"/>
                <a:ext cx="6468612" cy="4097275"/>
              </a:xfrm>
              <a:prstGeom prst="rect">
                <a:avLst/>
              </a:prstGeom>
              <a:blipFill>
                <a:blip r:embed="rId11"/>
                <a:stretch>
                  <a:fillRect l="-848" t="-893" r="-94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433466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7DDC558C-FABD-3050-971A-A515DFC37542}"/>
              </a:ext>
            </a:extLst>
          </p:cNvPr>
          <p:cNvSpPr txBox="1"/>
          <p:nvPr/>
        </p:nvSpPr>
        <p:spPr>
          <a:xfrm>
            <a:off x="5486400" y="3136612"/>
            <a:ext cx="1219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Konec</a:t>
            </a:r>
          </a:p>
        </p:txBody>
      </p:sp>
    </p:spTree>
    <p:extLst>
      <p:ext uri="{BB962C8B-B14F-4D97-AF65-F5344CB8AC3E}">
        <p14:creationId xmlns:p14="http://schemas.microsoft.com/office/powerpoint/2010/main" val="22989784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69484B12-B594-EE10-61AD-47A871034FFB}"/>
              </a:ext>
            </a:extLst>
          </p:cNvPr>
          <p:cNvSpPr txBox="1"/>
          <p:nvPr/>
        </p:nvSpPr>
        <p:spPr>
          <a:xfrm>
            <a:off x="397565" y="139251"/>
            <a:ext cx="52478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Moment setrvačnosti tělesa vzhledem k ose otáčení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8552ED62-3E5F-7F38-1EBC-F53B334639F7}"/>
                  </a:ext>
                </a:extLst>
              </p:cNvPr>
              <p:cNvSpPr txBox="1"/>
              <p:nvPr/>
            </p:nvSpPr>
            <p:spPr>
              <a:xfrm>
                <a:off x="397565" y="597163"/>
                <a:ext cx="7784327" cy="258904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Moment setrvačnosti je </a:t>
                </a:r>
                <a:r>
                  <a:rPr lang="cs-CZ" b="1" dirty="0"/>
                  <a:t>skalární veličina</a:t>
                </a:r>
                <a:r>
                  <a:rPr lang="cs-CZ" dirty="0"/>
                  <a:t>, která vyjadřuje rozložení látky v tělese vzhledem k ose otáčení a je definována vztahem</a:t>
                </a:r>
              </a:p>
              <a:p>
                <a:endParaRPr lang="cs-CZ" dirty="0"/>
              </a:p>
              <a:p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kde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, …,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cs-CZ" dirty="0"/>
                  <a:t> jsou hmotnosti jednotlivých bodů, z nichž se těleso skládá,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, …,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cs-CZ" dirty="0"/>
                  <a:t> jsou vzdálenosti těchto bodů od osy otáčení.</a:t>
                </a:r>
              </a:p>
              <a:p>
                <a:endParaRPr lang="cs-CZ" dirty="0"/>
              </a:p>
              <a:p>
                <a:r>
                  <a:rPr lang="cs-CZ" dirty="0"/>
                  <a:t>Jednotkou momentu setrvačnosti je kilogram metr čtverečný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kg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cs-CZ" b="0" i="0" smtClean="0">
                                <a:latin typeface="Cambria Math" panose="02040503050406030204" pitchFamily="18" charset="0"/>
                              </a:rPr>
                              <m:t>m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d>
                  </m:oMath>
                </a14:m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8552ED62-3E5F-7F38-1EBC-F53B334639F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7565" y="597163"/>
                <a:ext cx="7784327" cy="2589042"/>
              </a:xfrm>
              <a:prstGeom prst="rect">
                <a:avLst/>
              </a:prstGeom>
              <a:blipFill>
                <a:blip r:embed="rId3"/>
                <a:stretch>
                  <a:fillRect l="-626" t="-1412" b="-258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Přímá spojnice 5">
            <a:extLst>
              <a:ext uri="{FF2B5EF4-FFF2-40B4-BE49-F238E27FC236}">
                <a16:creationId xmlns:a16="http://schemas.microsoft.com/office/drawing/2014/main" id="{D2C51D68-21F8-104A-9C39-CA7710D04432}"/>
              </a:ext>
            </a:extLst>
          </p:cNvPr>
          <p:cNvCxnSpPr/>
          <p:nvPr/>
        </p:nvCxnSpPr>
        <p:spPr>
          <a:xfrm>
            <a:off x="10242136" y="1840189"/>
            <a:ext cx="3175" cy="1668462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Objekt 7">
            <a:extLst>
              <a:ext uri="{FF2B5EF4-FFF2-40B4-BE49-F238E27FC236}">
                <a16:creationId xmlns:a16="http://schemas.microsoft.com/office/drawing/2014/main" id="{8E95F97D-C566-0761-88E7-251E88F4FB63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1113673" y="838477"/>
          <a:ext cx="461962" cy="588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Rovnice" r:id="rId4" imgW="139680" imgH="177480" progId="Equation.3">
                  <p:embed/>
                </p:oleObj>
              </mc:Choice>
              <mc:Fallback>
                <p:oleObj name="Rovnice" r:id="rId4" imgW="139680" imgH="177480" progId="Equation.3">
                  <p:embed/>
                  <p:pic>
                    <p:nvPicPr>
                      <p:cNvPr id="7" name="Objekt 7">
                        <a:extLst>
                          <a:ext uri="{FF2B5EF4-FFF2-40B4-BE49-F238E27FC236}">
                            <a16:creationId xmlns:a16="http://schemas.microsoft.com/office/drawing/2014/main" id="{8E95F97D-C566-0761-88E7-251E88F4FB6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113673" y="838477"/>
                        <a:ext cx="461962" cy="5889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Vývojový diagram: paměť s přímým přístupem 7">
            <a:extLst>
              <a:ext uri="{FF2B5EF4-FFF2-40B4-BE49-F238E27FC236}">
                <a16:creationId xmlns:a16="http://schemas.microsoft.com/office/drawing/2014/main" id="{D7CDBF21-80CA-6FD0-A7F8-D6911C737CBC}"/>
              </a:ext>
            </a:extLst>
          </p:cNvPr>
          <p:cNvSpPr/>
          <p:nvPr/>
        </p:nvSpPr>
        <p:spPr>
          <a:xfrm rot="16200000">
            <a:off x="9933367" y="234433"/>
            <a:ext cx="617538" cy="3095625"/>
          </a:xfrm>
          <a:prstGeom prst="flowChartMagneticDrum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9" name="Arc 141">
            <a:extLst>
              <a:ext uri="{FF2B5EF4-FFF2-40B4-BE49-F238E27FC236}">
                <a16:creationId xmlns:a16="http://schemas.microsoft.com/office/drawing/2014/main" id="{06005832-5341-0EF7-AB2F-6AA3225B79C3}"/>
              </a:ext>
            </a:extLst>
          </p:cNvPr>
          <p:cNvSpPr>
            <a:spLocks/>
          </p:cNvSpPr>
          <p:nvPr/>
        </p:nvSpPr>
        <p:spPr bwMode="auto">
          <a:xfrm rot="5613043">
            <a:off x="9927810" y="2181501"/>
            <a:ext cx="635000" cy="1295400"/>
          </a:xfrm>
          <a:custGeom>
            <a:avLst/>
            <a:gdLst>
              <a:gd name="T0" fmla="*/ 288859 w 39642"/>
              <a:gd name="T1" fmla="*/ 0 h 43200"/>
              <a:gd name="T2" fmla="*/ 0 w 39642"/>
              <a:gd name="T3" fmla="*/ 1003815 h 43200"/>
              <a:gd name="T4" fmla="*/ 288859 w 39642"/>
              <a:gd name="T5" fmla="*/ 647700 h 432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39642" h="43200" fill="none" extrusionOk="0">
                <a:moveTo>
                  <a:pt x="18041" y="0"/>
                </a:moveTo>
                <a:cubicBezTo>
                  <a:pt x="29971" y="0"/>
                  <a:pt x="39642" y="9670"/>
                  <a:pt x="39642" y="21600"/>
                </a:cubicBezTo>
                <a:cubicBezTo>
                  <a:pt x="39642" y="33529"/>
                  <a:pt x="29971" y="43200"/>
                  <a:pt x="18042" y="43200"/>
                </a:cubicBezTo>
                <a:cubicBezTo>
                  <a:pt x="10775" y="43200"/>
                  <a:pt x="3995" y="39545"/>
                  <a:pt x="-1" y="33476"/>
                </a:cubicBezTo>
              </a:path>
              <a:path w="39642" h="43200" stroke="0" extrusionOk="0">
                <a:moveTo>
                  <a:pt x="18041" y="0"/>
                </a:moveTo>
                <a:cubicBezTo>
                  <a:pt x="29971" y="0"/>
                  <a:pt x="39642" y="9670"/>
                  <a:pt x="39642" y="21600"/>
                </a:cubicBezTo>
                <a:cubicBezTo>
                  <a:pt x="39642" y="33529"/>
                  <a:pt x="29971" y="43200"/>
                  <a:pt x="18042" y="43200"/>
                </a:cubicBezTo>
                <a:cubicBezTo>
                  <a:pt x="10775" y="43200"/>
                  <a:pt x="3995" y="39545"/>
                  <a:pt x="-1" y="33476"/>
                </a:cubicBezTo>
                <a:lnTo>
                  <a:pt x="18042" y="21600"/>
                </a:lnTo>
                <a:lnTo>
                  <a:pt x="18041" y="0"/>
                </a:lnTo>
                <a:close/>
              </a:path>
            </a:pathLst>
          </a:cu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0" name="Oval 138">
            <a:extLst>
              <a:ext uri="{FF2B5EF4-FFF2-40B4-BE49-F238E27FC236}">
                <a16:creationId xmlns:a16="http://schemas.microsoft.com/office/drawing/2014/main" id="{0339D3DC-2137-308F-09BA-E2A7B4F5B6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173874" y="1833840"/>
            <a:ext cx="142875" cy="142875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520CCE5E-D8B3-F4A2-7110-988CC4BE5CC8}"/>
              </a:ext>
            </a:extLst>
          </p:cNvPr>
          <p:cNvCxnSpPr/>
          <p:nvPr/>
        </p:nvCxnSpPr>
        <p:spPr>
          <a:xfrm>
            <a:off x="10245310" y="557490"/>
            <a:ext cx="0" cy="1006475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39">
            <a:extLst>
              <a:ext uri="{FF2B5EF4-FFF2-40B4-BE49-F238E27FC236}">
                <a16:creationId xmlns:a16="http://schemas.microsoft.com/office/drawing/2014/main" id="{91ECF50A-9F70-EFA5-28CA-E1DCEDFA92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13573" y="1724303"/>
            <a:ext cx="323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cs-CZ" b="1" dirty="0"/>
              <a:t>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>
                <a:extLst>
                  <a:ext uri="{FF2B5EF4-FFF2-40B4-BE49-F238E27FC236}">
                    <a16:creationId xmlns:a16="http://schemas.microsoft.com/office/drawing/2014/main" id="{FF7A0192-B5CE-1447-614E-5564B0CAC3A5}"/>
                  </a:ext>
                </a:extLst>
              </p:cNvPr>
              <p:cNvSpPr txBox="1"/>
              <p:nvPr/>
            </p:nvSpPr>
            <p:spPr>
              <a:xfrm>
                <a:off x="1449842" y="1389766"/>
                <a:ext cx="5886400" cy="84856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𝐽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sSubSup>
                        <m:sSub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sSubSup>
                        <m:sSub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  <m: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sSubSup>
                        <m:sSub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  <m: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 …….. +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sSubSup>
                        <m:sSub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  <m: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∑"/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cs-CZ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p>
                        <m:e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  <m:sSubSup>
                            <m:sSub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e>
                      </m:nary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3" name="TextovéPole 12">
                <a:extLst>
                  <a:ext uri="{FF2B5EF4-FFF2-40B4-BE49-F238E27FC236}">
                    <a16:creationId xmlns:a16="http://schemas.microsoft.com/office/drawing/2014/main" id="{FF7A0192-B5CE-1447-614E-5564B0CAC3A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49842" y="1389766"/>
                <a:ext cx="5886400" cy="848566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>
                <a:extLst>
                  <a:ext uri="{FF2B5EF4-FFF2-40B4-BE49-F238E27FC236}">
                    <a16:creationId xmlns:a16="http://schemas.microsoft.com/office/drawing/2014/main" id="{AD541D25-4859-E1D7-0780-3A5CC6866F4D}"/>
                  </a:ext>
                </a:extLst>
              </p:cNvPr>
              <p:cNvSpPr txBox="1"/>
              <p:nvPr/>
            </p:nvSpPr>
            <p:spPr>
              <a:xfrm>
                <a:off x="10458664" y="3118697"/>
                <a:ext cx="57569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𝜔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5" name="TextovéPole 14">
                <a:extLst>
                  <a:ext uri="{FF2B5EF4-FFF2-40B4-BE49-F238E27FC236}">
                    <a16:creationId xmlns:a16="http://schemas.microsoft.com/office/drawing/2014/main" id="{AD541D25-4859-E1D7-0780-3A5CC6866F4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58664" y="3118697"/>
                <a:ext cx="575696" cy="369332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2" name="Skupina 21">
            <a:extLst>
              <a:ext uri="{FF2B5EF4-FFF2-40B4-BE49-F238E27FC236}">
                <a16:creationId xmlns:a16="http://schemas.microsoft.com/office/drawing/2014/main" id="{6418E369-3465-A7F4-0E27-0914BC6DE03B}"/>
              </a:ext>
            </a:extLst>
          </p:cNvPr>
          <p:cNvGrpSpPr/>
          <p:nvPr/>
        </p:nvGrpSpPr>
        <p:grpSpPr>
          <a:xfrm>
            <a:off x="3214286" y="3279744"/>
            <a:ext cx="5763429" cy="3439005"/>
            <a:chOff x="3214286" y="3279744"/>
            <a:chExt cx="5763429" cy="3439005"/>
          </a:xfrm>
        </p:grpSpPr>
        <p:pic>
          <p:nvPicPr>
            <p:cNvPr id="21" name="Obrázek 20">
              <a:extLst>
                <a:ext uri="{FF2B5EF4-FFF2-40B4-BE49-F238E27FC236}">
                  <a16:creationId xmlns:a16="http://schemas.microsoft.com/office/drawing/2014/main" id="{591C2981-4A11-A6E0-DCB8-9DB90E876B3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14286" y="3279744"/>
              <a:ext cx="5763429" cy="3439005"/>
            </a:xfrm>
            <a:prstGeom prst="rect">
              <a:avLst/>
            </a:prstGeom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6" name="TextovéPole 15">
                  <a:extLst>
                    <a:ext uri="{FF2B5EF4-FFF2-40B4-BE49-F238E27FC236}">
                      <a16:creationId xmlns:a16="http://schemas.microsoft.com/office/drawing/2014/main" id="{73D84C9C-7FFC-CF1F-6D5C-990DB4A2EA31}"/>
                    </a:ext>
                  </a:extLst>
                </p:cNvPr>
                <p:cNvSpPr txBox="1"/>
                <p:nvPr/>
              </p:nvSpPr>
              <p:spPr>
                <a:xfrm>
                  <a:off x="4273826" y="4390836"/>
                  <a:ext cx="389614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p>
                          <m:sSup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16" name="TextovéPole 15">
                  <a:extLst>
                    <a:ext uri="{FF2B5EF4-FFF2-40B4-BE49-F238E27FC236}">
                      <a16:creationId xmlns:a16="http://schemas.microsoft.com/office/drawing/2014/main" id="{73D84C9C-7FFC-CF1F-6D5C-990DB4A2EA31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273826" y="4390836"/>
                  <a:ext cx="389614" cy="369332"/>
                </a:xfrm>
                <a:prstGeom prst="rect">
                  <a:avLst/>
                </a:prstGeom>
                <a:blipFill>
                  <a:blip r:embed="rId10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7" name="TextovéPole 16">
                  <a:extLst>
                    <a:ext uri="{FF2B5EF4-FFF2-40B4-BE49-F238E27FC236}">
                      <a16:creationId xmlns:a16="http://schemas.microsoft.com/office/drawing/2014/main" id="{8F88ED28-31E0-BB44-EFC9-E367D95516F3}"/>
                    </a:ext>
                  </a:extLst>
                </p:cNvPr>
                <p:cNvSpPr txBox="1"/>
                <p:nvPr/>
              </p:nvSpPr>
              <p:spPr>
                <a:xfrm>
                  <a:off x="4134627" y="6190600"/>
                  <a:ext cx="389614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p>
                          <m:sSup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17" name="TextovéPole 16">
                  <a:extLst>
                    <a:ext uri="{FF2B5EF4-FFF2-40B4-BE49-F238E27FC236}">
                      <a16:creationId xmlns:a16="http://schemas.microsoft.com/office/drawing/2014/main" id="{8F88ED28-31E0-BB44-EFC9-E367D95516F3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134627" y="6190600"/>
                  <a:ext cx="389614" cy="369332"/>
                </a:xfrm>
                <a:prstGeom prst="rect">
                  <a:avLst/>
                </a:prstGeom>
                <a:blipFill>
                  <a:blip r:embed="rId11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8" name="TextovéPole 17">
                  <a:extLst>
                    <a:ext uri="{FF2B5EF4-FFF2-40B4-BE49-F238E27FC236}">
                      <a16:creationId xmlns:a16="http://schemas.microsoft.com/office/drawing/2014/main" id="{8429C2C3-0057-3EDA-3B9E-D0F19E59A096}"/>
                    </a:ext>
                  </a:extLst>
                </p:cNvPr>
                <p:cNvSpPr txBox="1"/>
                <p:nvPr/>
              </p:nvSpPr>
              <p:spPr>
                <a:xfrm>
                  <a:off x="6981427" y="4390836"/>
                  <a:ext cx="389614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p>
                          <m:sSup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18" name="TextovéPole 17">
                  <a:extLst>
                    <a:ext uri="{FF2B5EF4-FFF2-40B4-BE49-F238E27FC236}">
                      <a16:creationId xmlns:a16="http://schemas.microsoft.com/office/drawing/2014/main" id="{8429C2C3-0057-3EDA-3B9E-D0F19E59A096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981427" y="4390836"/>
                  <a:ext cx="389614" cy="369332"/>
                </a:xfrm>
                <a:prstGeom prst="rect">
                  <a:avLst/>
                </a:prstGeom>
                <a:blipFill>
                  <a:blip r:embed="rId12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419670479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494</TotalTime>
  <Words>1618</Words>
  <Application>Microsoft Office PowerPoint</Application>
  <PresentationFormat>Širokoúhlá obrazovka</PresentationFormat>
  <Paragraphs>213</Paragraphs>
  <Slides>12</Slides>
  <Notes>1</Notes>
  <HiddenSlides>0</HiddenSlides>
  <MMClips>0</MMClips>
  <ScaleCrop>false</ScaleCrop>
  <HeadingPairs>
    <vt:vector size="8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Cambria Math</vt:lpstr>
      <vt:lpstr>Motiv Office</vt:lpstr>
      <vt:lpstr>Rovnice</vt:lpstr>
      <vt:lpstr>Těžiště tělesa kinetická energie rotujícího tělesa (Fyz66-2)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Těžiště kinetická energie rotujícího tělesa</dc:title>
  <dc:creator>Karel Sixl</dc:creator>
  <cp:lastModifiedBy>Karel Sixl</cp:lastModifiedBy>
  <cp:revision>43</cp:revision>
  <dcterms:created xsi:type="dcterms:W3CDTF">2025-04-22T12:50:57Z</dcterms:created>
  <dcterms:modified xsi:type="dcterms:W3CDTF">2026-03-15T15:12:00Z</dcterms:modified>
</cp:coreProperties>
</file>