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84" r:id="rId4"/>
    <p:sldId id="285" r:id="rId5"/>
    <p:sldId id="265" r:id="rId6"/>
    <p:sldId id="266" r:id="rId7"/>
    <p:sldId id="273" r:id="rId8"/>
    <p:sldId id="274" r:id="rId9"/>
    <p:sldId id="267" r:id="rId10"/>
    <p:sldId id="275" r:id="rId11"/>
    <p:sldId id="268" r:id="rId12"/>
    <p:sldId id="278" r:id="rId13"/>
    <p:sldId id="279" r:id="rId14"/>
    <p:sldId id="280" r:id="rId15"/>
    <p:sldId id="269" r:id="rId16"/>
    <p:sldId id="281" r:id="rId17"/>
    <p:sldId id="282" r:id="rId18"/>
    <p:sldId id="261" r:id="rId19"/>
    <p:sldId id="262" r:id="rId20"/>
    <p:sldId id="270" r:id="rId21"/>
    <p:sldId id="283" r:id="rId2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 snapToGrid="0">
      <p:cViewPr varScale="1">
        <p:scale>
          <a:sx n="82" d="100"/>
          <a:sy n="82" d="100"/>
        </p:scale>
        <p:origin x="4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05D8E6-0B62-41D3-805F-6110A50CBE17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1302BC-451D-4125-A53A-6C8BDC277C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300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302BC-451D-4125-A53A-6C8BDC277C70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9033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0DF1DA-07C9-424B-CCF9-C08B519CFE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335330F-7394-244D-B3FA-311021588E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213EE5-79F2-AB15-04DD-F221B7FC9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73D42C6-469C-42DF-624A-BA6339CD0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F8E4292-7B5C-4DF9-ED3D-128D80234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2539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AF1EA7-DC8A-6E9A-84BF-8C6209C8E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6312443-8128-790A-26C9-F689C7DB6D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A2983D0-586A-DA9B-9197-AB89FE0EC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A4EDE9D-EB58-B506-7CD2-2FDD8E756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A809F0F-EFE3-965D-5736-5FFD7DC8C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3579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D7EC6C-AEB0-210F-F4B3-A45CDF236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B654E1D-7445-A7F9-3093-EBAA1A1A6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7675C1-3B30-2B2F-4122-11FD05FB9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C3BDDA8-BB52-1C48-47CD-2FF094DC6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93B6C79-BB16-3E9B-B09F-5D6720CA7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423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40F444-ED2D-9E26-B034-EBABAD38C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022F116-BC7A-FDE6-B0DF-3858290FEE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A3CFDB4-1D5F-B6C8-B566-3E3935352C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6EB407B-F306-1AE9-3B4A-B1B7EC19E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BA492A0-8059-D968-5252-5625A3AAE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7C4B2D3-68E8-2BC3-E5A3-E50884AED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672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BD9963-CDEE-BD76-6427-6A00AC5E2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778B21C-6B46-D534-FB80-01295146C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E73195E-3005-3CB4-9E91-CCB25EB370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A1817BB3-6B6E-CF2B-081D-7F48B5BF2C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0E6428D-74E3-6FDD-A233-D1B3534327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E965837C-4C6C-8657-8B79-21968B0D0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3D6E4CD-8FBC-80EF-98F8-B3FCCEC3B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086808D-B4DC-B4D6-6EEC-087FC2796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4276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E91E10-14E1-6461-D4A1-A5E1F524D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00E9A87-4DB3-B290-207F-72B5A895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E82B31F-782D-4495-0775-324715C13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0AD4FFA-93E9-705B-CBCB-662640C20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5050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37DE1E5-8B60-096C-B16B-84E22CD7A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1F0E9B3-AC7C-117F-EE51-B4A2B270A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95C1A13-CAD6-0194-C933-98A0CCAFC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2837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C04605-26A4-03BD-46B3-3AE02E18E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64597DD-C39B-B1A3-A9E6-00036A4797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1222AC0-E4FF-5332-018C-23CF22ED1D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A68A626-BDF4-2730-5482-C21B23129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6A8D1BD-BE6A-4C23-A4BE-CCF8F0667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F22EE0B-7E25-F089-47BB-2BC3E7190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3020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66E5B2-F4E5-E8ED-865E-84F34CCC6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DEF4D6FC-0C14-8F6B-801E-E169E2754E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C8D1B2F-73C0-DF96-CC53-5A28D082F2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1520A41-1C05-1522-2F51-B05973DEE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15EE4DD-7C97-0475-BC10-D847E313B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769AD5E-00AF-1C14-E824-7897074C7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5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2EBA4E-746E-7A37-34F5-A017BA0FC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7CA1AD0-11A1-C880-D7F0-7665D9DAB2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2596357-C015-77FD-8B2A-5F1B88F3B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A5EED26-B0CF-6809-87BB-CB72C803D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A8E7B5C-D318-E8AE-70FA-1C3A876DC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100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D846CE7-9F3B-BE7D-2301-2A5222E700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C19E39F-40B2-FCAE-F407-CCAEB28D8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970574-20B7-01BD-9615-2BE8C90F0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0A6EDD-740F-2FA4-2CB0-310DE7915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4089285-2089-73EE-3E7D-47E951A47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9198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201C3F95-D85D-BC1E-30D0-BD87F24BD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8BC42C6-25AA-D20D-509E-AC15A295DF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384B2DD-5914-EEDD-E061-A32B2258BE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8861B-3FB4-4AB5-8033-85DD55D60E6B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09A1B79-CD3B-0DB7-2B92-273458736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CF4B074-98B9-9242-2383-76C10048D5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C28CD-CE41-446C-A6BE-D35A9EA3DD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5109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DEC226-5BC5-BBF4-EE3E-62A63CF454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199"/>
            <a:ext cx="9144000" cy="1274763"/>
          </a:xfrm>
        </p:spPr>
        <p:txBody>
          <a:bodyPr>
            <a:normAutofit/>
          </a:bodyPr>
          <a:lstStyle/>
          <a:p>
            <a:r>
              <a:rPr lang="cs-CZ" sz="4000" dirty="0"/>
              <a:t>Kódování, komprese a datový formát</a:t>
            </a:r>
            <a:br>
              <a:rPr lang="cs-CZ" sz="4000" dirty="0"/>
            </a:br>
            <a:r>
              <a:rPr lang="cs-CZ" sz="4000" dirty="0"/>
              <a:t>INV 402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8B899DA-B538-5752-593B-0283722A1E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505685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Barva</a:t>
            </a:r>
          </a:p>
          <a:p>
            <a:r>
              <a:rPr lang="cs-CZ" dirty="0"/>
              <a:t>Obraz</a:t>
            </a:r>
          </a:p>
          <a:p>
            <a:r>
              <a:rPr lang="cs-CZ" dirty="0"/>
              <a:t>Zvuk</a:t>
            </a:r>
          </a:p>
          <a:p>
            <a:r>
              <a:rPr lang="cs-CZ" dirty="0"/>
              <a:t>Video</a:t>
            </a:r>
          </a:p>
          <a:p>
            <a:r>
              <a:rPr lang="cs-CZ" dirty="0"/>
              <a:t>Komprese</a:t>
            </a:r>
          </a:p>
          <a:p>
            <a:r>
              <a:rPr lang="cs-CZ" dirty="0"/>
              <a:t>Datový formát</a:t>
            </a:r>
          </a:p>
          <a:p>
            <a:r>
              <a:rPr lang="cs-CZ" dirty="0"/>
              <a:t>Přenos a distribuce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69A93B3-02AA-1519-D5C3-DFB34EC1A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51798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AE56C733-A5C5-D728-1FDA-B6421319563A}"/>
              </a:ext>
            </a:extLst>
          </p:cNvPr>
          <p:cNvSpPr txBox="1"/>
          <p:nvPr/>
        </p:nvSpPr>
        <p:spPr>
          <a:xfrm>
            <a:off x="341194" y="6243851"/>
            <a:ext cx="2006221" cy="36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9.10.2026</a:t>
            </a:r>
          </a:p>
        </p:txBody>
      </p:sp>
    </p:spTree>
    <p:extLst>
      <p:ext uri="{BB962C8B-B14F-4D97-AF65-F5344CB8AC3E}">
        <p14:creationId xmlns:p14="http://schemas.microsoft.com/office/powerpoint/2010/main" val="3711477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DCC903D4-6AE6-041C-2AAA-14705426406E}"/>
              </a:ext>
            </a:extLst>
          </p:cNvPr>
          <p:cNvSpPr txBox="1"/>
          <p:nvPr/>
        </p:nvSpPr>
        <p:spPr>
          <a:xfrm>
            <a:off x="387350" y="282139"/>
            <a:ext cx="1141095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Jak se text, obraz, zvuk a video ukládají a předávají v digitální podobě?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Digitální zařízení pracují s daty vyjádřenými pomocí bitů.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Informace musíme před uložením nebo přenosem vhodně zakódovat.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Způsob kódování závisí na druhu dat.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7399022-64CA-17B9-2C1C-FE33D264F6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815" y="2561005"/>
            <a:ext cx="10240370" cy="408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485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3E399DE7-A8C7-3451-3005-80E4666CD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55" y="360026"/>
            <a:ext cx="474692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Barvy v počítačové grafice a na webu - RGB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FE0225D8-DBA9-ACF5-FB4F-A1C23CAC70F3}"/>
              </a:ext>
            </a:extLst>
          </p:cNvPr>
          <p:cNvSpPr txBox="1"/>
          <p:nvPr/>
        </p:nvSpPr>
        <p:spPr>
          <a:xfrm>
            <a:off x="199255" y="698580"/>
            <a:ext cx="6301133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Barvy se zapisují pomocí tří složek – červené /R/, zelené /G/ a modré /B/:   #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RR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GG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BB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Každá barevná složka může nabývat hodnot od 00 do FF,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tedy od 0 do 255.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00 = složka nesvítí  *   FF = maximální intenzita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EBCB561-23E5-D605-30C8-611D51527B2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353"/>
          <a:stretch>
            <a:fillRect/>
          </a:stretch>
        </p:blipFill>
        <p:spPr>
          <a:xfrm>
            <a:off x="496784" y="2576017"/>
            <a:ext cx="5143500" cy="3039701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8EEA83B0-0B91-4F38-1F10-3F31503616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3324" y="698580"/>
            <a:ext cx="5001323" cy="5801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25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945265-53CD-059C-46A5-BE8521B13FE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0515"/>
          <a:stretch>
            <a:fillRect/>
          </a:stretch>
        </p:blipFill>
        <p:spPr>
          <a:xfrm>
            <a:off x="421129" y="1991131"/>
            <a:ext cx="7546148" cy="3375714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240C2969-3602-D72D-3E0E-0BC5C054229E}"/>
              </a:ext>
            </a:extLst>
          </p:cNvPr>
          <p:cNvSpPr txBox="1"/>
          <p:nvPr/>
        </p:nvSpPr>
        <p:spPr>
          <a:xfrm>
            <a:off x="231006" y="273079"/>
            <a:ext cx="408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Kódování barev pro tisk – model CMYK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B769C9B-778E-D29B-69BC-A0C1A57F59EF}"/>
              </a:ext>
            </a:extLst>
          </p:cNvPr>
          <p:cNvSpPr txBox="1"/>
          <p:nvPr/>
        </p:nvSpPr>
        <p:spPr>
          <a:xfrm>
            <a:off x="336884" y="642411"/>
            <a:ext cx="11521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Trochu fyziky: Při barevném tisku </a:t>
            </a:r>
            <a:r>
              <a:rPr lang="cs-CZ" b="1" dirty="0"/>
              <a:t>inkousty pohlcují část dopadajícího světla</a:t>
            </a:r>
            <a:r>
              <a:rPr lang="cs-CZ" dirty="0"/>
              <a:t>. Zbývající světlo se odráží od papíru a dopadá do našeho oka. Podle toho, které vlnové délky v odraženém světle převažují, vnímáme výslednou barvu.</a:t>
            </a:r>
          </a:p>
          <a:p>
            <a:r>
              <a:rPr lang="cs-CZ" b="1" dirty="0"/>
              <a:t>Například:</a:t>
            </a:r>
            <a:r>
              <a:rPr lang="cs-CZ" dirty="0"/>
              <a:t> žlutý inkoust pohlcuje především modrou část světla. Červená a zelená část se odrážejí od papíru a společně vyvolávají vjem žluté barvy.</a:t>
            </a:r>
          </a:p>
          <a:p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0DB1AB6-08F6-77B5-FF2F-99DABF10767F}"/>
              </a:ext>
            </a:extLst>
          </p:cNvPr>
          <p:cNvSpPr txBox="1"/>
          <p:nvPr/>
        </p:nvSpPr>
        <p:spPr>
          <a:xfrm>
            <a:off x="421129" y="5949503"/>
            <a:ext cx="101874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latin typeface="+mn-lt"/>
              </a:rPr>
              <a:t>setFillColorCMYK</a:t>
            </a:r>
            <a:r>
              <a:rPr lang="cs-CZ" dirty="0">
                <a:latin typeface="+mn-lt"/>
              </a:rPr>
              <a:t>(0.5, 0, 0.5, 0)</a:t>
            </a:r>
            <a:r>
              <a:rPr lang="cs-CZ" dirty="0"/>
              <a:t> předepisuje </a:t>
            </a:r>
            <a:r>
              <a:rPr lang="cs-CZ" b="1" dirty="0"/>
              <a:t>50 % azurové a 50 % žluté</a:t>
            </a:r>
            <a:r>
              <a:rPr lang="cs-CZ" dirty="0"/>
              <a:t>, bez purpurové a černé.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CB42D97-1491-A628-2980-2ECE4B88688B}"/>
              </a:ext>
            </a:extLst>
          </p:cNvPr>
          <p:cNvSpPr txBox="1"/>
          <p:nvPr/>
        </p:nvSpPr>
        <p:spPr>
          <a:xfrm>
            <a:off x="421129" y="5473508"/>
            <a:ext cx="9053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 zápisu tiskové barvy v jazyce Python. Množství barvy je udáno hodnotou od 0 do 1.</a:t>
            </a:r>
          </a:p>
        </p:txBody>
      </p:sp>
    </p:spTree>
    <p:extLst>
      <p:ext uri="{BB962C8B-B14F-4D97-AF65-F5344CB8AC3E}">
        <p14:creationId xmlns:p14="http://schemas.microsoft.com/office/powerpoint/2010/main" val="3835193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FB465A9-EC96-34D5-3F41-93D8C34ABCD0}"/>
              </a:ext>
            </a:extLst>
          </p:cNvPr>
          <p:cNvSpPr txBox="1"/>
          <p:nvPr/>
        </p:nvSpPr>
        <p:spPr>
          <a:xfrm>
            <a:off x="412750" y="273040"/>
            <a:ext cx="11385550" cy="2693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Kódování obrazu</a:t>
            </a:r>
          </a:p>
          <a:p>
            <a:pPr>
              <a:buNone/>
            </a:pPr>
            <a:r>
              <a:rPr lang="cs-CZ" sz="1600" b="1" dirty="0"/>
              <a:t>Rastrový obraz tvoří síť obrazových bodů – pixelů.</a:t>
            </a:r>
            <a:endParaRPr lang="cs-CZ" sz="16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Rozměry obrazu udávají počet pixelů na šířku a výšku.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Barevná hloubka určuje počet bitů použitých pro barvu pixelu.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V běžném modelu RGB tvoří barvu složky červená, zelená a modrá.</a:t>
            </a:r>
            <a:endParaRPr lang="cs-CZ" sz="1600" b="1" dirty="0"/>
          </a:p>
          <a:p>
            <a:pPr>
              <a:buNone/>
            </a:pPr>
            <a:r>
              <a:rPr lang="cs-CZ" sz="1600" b="1" dirty="0"/>
              <a:t>Příklad:</a:t>
            </a:r>
            <a:br>
              <a:rPr lang="cs-CZ" sz="1600" dirty="0"/>
            </a:br>
            <a:r>
              <a:rPr lang="cs-CZ" sz="1600" dirty="0"/>
              <a:t>RGB </a:t>
            </a:r>
            <a:r>
              <a:rPr lang="cs-CZ" sz="1600" b="1" dirty="0"/>
              <a:t>(255, 0, 0)</a:t>
            </a:r>
            <a:r>
              <a:rPr lang="cs-CZ" sz="1600" dirty="0"/>
              <a:t> představuje červenou.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Výpočet:</a:t>
            </a:r>
            <a:br>
              <a:rPr lang="cs-CZ" sz="1600" dirty="0"/>
            </a:br>
            <a:r>
              <a:rPr lang="cs-CZ" sz="1600" dirty="0"/>
              <a:t>Obraz 1 000 × 1 000 pixelů při 24 bitech na pixel má </a:t>
            </a:r>
            <a:r>
              <a:rPr lang="cs-CZ" sz="1600" b="1" dirty="0"/>
              <a:t>3 000 000 bajtů obrazových dat před kompresí</a:t>
            </a:r>
            <a:r>
              <a:rPr lang="cs-CZ" sz="1600" dirty="0"/>
              <a:t>, bez dalších údajů souboru.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B8BC7AE-AC5B-BCBD-A98C-7A9413E72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145" y="2911816"/>
            <a:ext cx="7011710" cy="394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657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EEC3037B-5C3B-91B9-F7BD-845EA3C0DD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833801"/>
              </p:ext>
            </p:extLst>
          </p:nvPr>
        </p:nvGraphicFramePr>
        <p:xfrm>
          <a:off x="425450" y="653283"/>
          <a:ext cx="8578850" cy="1828800"/>
        </p:xfrm>
        <a:graphic>
          <a:graphicData uri="http://schemas.openxmlformats.org/drawingml/2006/table">
            <a:tbl>
              <a:tblPr/>
              <a:tblGrid>
                <a:gridCol w="4289425">
                  <a:extLst>
                    <a:ext uri="{9D8B030D-6E8A-4147-A177-3AD203B41FA5}">
                      <a16:colId xmlns:a16="http://schemas.microsoft.com/office/drawing/2014/main" val="3749628829"/>
                    </a:ext>
                  </a:extLst>
                </a:gridCol>
                <a:gridCol w="4289425">
                  <a:extLst>
                    <a:ext uri="{9D8B030D-6E8A-4147-A177-3AD203B41FA5}">
                      <a16:colId xmlns:a16="http://schemas.microsoft.com/office/drawing/2014/main" val="100898239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Rastrový obraz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Vektorový obraz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0823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Uložen jako pixely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Popsán pomocí tvarů, souřadnic a vlastností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75943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Vhodný pro fotografie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it-IT"/>
                        <a:t>Vhodný pro schémata a loga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74664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dirty="0"/>
                        <a:t>Při velkém zvětšení se projeví pixely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Tvary lze zvětšovat bez rozpixelování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34397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Například JPEG, PNG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Například SVG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4946991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9C02BE7D-FFF5-B7E3-926D-852D15183D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450" y="283951"/>
            <a:ext cx="33718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Rastrový a vektorový obraz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5D5D9EC9-2BE9-DB69-461F-792618B9F7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350" y="2590951"/>
            <a:ext cx="7099300" cy="3952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741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183E190-44EC-B5C6-A7B0-856C77E244BB}"/>
              </a:ext>
            </a:extLst>
          </p:cNvPr>
          <p:cNvSpPr txBox="1"/>
          <p:nvPr/>
        </p:nvSpPr>
        <p:spPr>
          <a:xfrm>
            <a:off x="400050" y="299294"/>
            <a:ext cx="112204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Digitalizaci spojitého (analogového) signálu rozumíme </a:t>
            </a:r>
            <a:r>
              <a:rPr lang="cs-CZ" b="1" dirty="0"/>
              <a:t>převod plynule se měnící fyzikální veličiny na posloupnost čísel</a:t>
            </a:r>
            <a:r>
              <a:rPr lang="cs-CZ" dirty="0"/>
              <a:t>, kterou může počítač uložit a zpracovat.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E618AE4-D0C0-112A-7DB0-C7D5E527B030}"/>
              </a:ext>
            </a:extLst>
          </p:cNvPr>
          <p:cNvSpPr txBox="1"/>
          <p:nvPr/>
        </p:nvSpPr>
        <p:spPr>
          <a:xfrm>
            <a:off x="349250" y="945625"/>
            <a:ext cx="1132205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cs-CZ" b="1" dirty="0"/>
              <a:t>Analogový signál je spojitý</a:t>
            </a:r>
            <a:br>
              <a:rPr lang="cs-CZ" dirty="0"/>
            </a:br>
            <a:r>
              <a:rPr lang="cs-CZ" dirty="0"/>
              <a:t>Například mikrofon převádí zvuk na elektrický signál, jehož napětí se </a:t>
            </a:r>
            <a:r>
              <a:rPr lang="cs-CZ" b="1" dirty="0"/>
              <a:t>plynule mění v čase</a:t>
            </a:r>
            <a:r>
              <a:rPr lang="cs-CZ" dirty="0"/>
              <a:t>. Mezi dvěma okamžiky může mít signál libovolné mezilehlé hodnoty.</a:t>
            </a:r>
          </a:p>
          <a:p>
            <a:pPr lvl="0"/>
            <a:endParaRPr lang="cs-CZ" sz="800" dirty="0"/>
          </a:p>
          <a:p>
            <a:pPr marL="342900" lvl="0" indent="-342900">
              <a:buFont typeface="+mj-lt"/>
              <a:buAutoNum type="arabicPeriod" startAt="2"/>
            </a:pPr>
            <a:r>
              <a:rPr lang="cs-CZ" b="1" dirty="0"/>
              <a:t>Vzorkování – měříme v určitých okamžicích</a:t>
            </a:r>
            <a:br>
              <a:rPr lang="cs-CZ" dirty="0"/>
            </a:br>
            <a:r>
              <a:rPr lang="cs-CZ" dirty="0"/>
              <a:t>Počítač neměří signál nepřetržitě. V pravidelných časových intervalech zjistí jeho okamžitou hodnotu. Každé takové měření vytvoří </a:t>
            </a:r>
            <a:r>
              <a:rPr lang="cs-CZ" b="1" dirty="0"/>
              <a:t>vzorek</a:t>
            </a:r>
            <a:r>
              <a:rPr lang="cs-CZ" dirty="0"/>
              <a:t>.</a:t>
            </a:r>
            <a:br>
              <a:rPr lang="cs-CZ" dirty="0"/>
            </a:br>
            <a:r>
              <a:rPr lang="cs-CZ" dirty="0"/>
              <a:t>Například při vzorkovací frekvenci </a:t>
            </a:r>
            <a:r>
              <a:rPr lang="cs-CZ" b="1" dirty="0"/>
              <a:t>44,1 kHz</a:t>
            </a:r>
            <a:r>
              <a:rPr lang="cs-CZ" dirty="0"/>
              <a:t> vznikne za jednu sekundu zvuku </a:t>
            </a:r>
            <a:r>
              <a:rPr lang="cs-CZ" b="1" dirty="0"/>
              <a:t>44 100 vzorků</a:t>
            </a:r>
            <a:r>
              <a:rPr lang="cs-CZ" dirty="0"/>
              <a:t>.</a:t>
            </a:r>
          </a:p>
          <a:p>
            <a:pPr marL="342900" lvl="0" indent="-342900">
              <a:buFont typeface="+mj-lt"/>
              <a:buAutoNum type="arabicPeriod" startAt="2"/>
            </a:pPr>
            <a:endParaRPr lang="cs-CZ" sz="800" dirty="0"/>
          </a:p>
          <a:p>
            <a:pPr marL="342900" lvl="0" indent="-342900">
              <a:buFont typeface="+mj-lt"/>
              <a:buAutoNum type="arabicPeriod" startAt="2"/>
            </a:pPr>
            <a:r>
              <a:rPr lang="cs-CZ" b="1" dirty="0"/>
              <a:t>Kvantování a kódování – z hodnot vzniknou čísla a bity</a:t>
            </a:r>
            <a:br>
              <a:rPr lang="cs-CZ" dirty="0"/>
            </a:br>
            <a:r>
              <a:rPr lang="cs-CZ" dirty="0"/>
              <a:t>Naměřená hodnota se přiřadí k jedné z předem daných číselných úrovní – tomu říkáme </a:t>
            </a:r>
            <a:r>
              <a:rPr lang="cs-CZ" b="1" dirty="0"/>
              <a:t>kvantování</a:t>
            </a:r>
            <a:r>
              <a:rPr lang="cs-CZ" dirty="0"/>
              <a:t>. Výsledná čísla se následně zapíší ve dvojkové soustavě, tedy pomocí </a:t>
            </a:r>
            <a:r>
              <a:rPr lang="cs-CZ" b="1" dirty="0"/>
              <a:t>0 a 1</a:t>
            </a:r>
            <a:r>
              <a:rPr lang="cs-CZ" dirty="0"/>
              <a:t>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609092EA-8B4B-5FC3-3156-DF989EC36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02"/>
          <a:stretch>
            <a:fillRect/>
          </a:stretch>
        </p:blipFill>
        <p:spPr>
          <a:xfrm>
            <a:off x="2730555" y="4244189"/>
            <a:ext cx="6730890" cy="246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51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B47AB72-EB0A-5CFC-1FAD-C3F1B8805648}"/>
                  </a:ext>
                </a:extLst>
              </p:cNvPr>
              <p:cNvSpPr txBox="1"/>
              <p:nvPr/>
            </p:nvSpPr>
            <p:spPr>
              <a:xfrm>
                <a:off x="342900" y="212327"/>
                <a:ext cx="11214100" cy="30777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b="1" dirty="0"/>
                  <a:t>Kvantování</a:t>
                </a:r>
                <a:r>
                  <a:rPr lang="cs-CZ" dirty="0"/>
                  <a:t> je krok při digitalizaci analogového signálu, při kterém se </a:t>
                </a:r>
                <a:r>
                  <a:rPr lang="cs-CZ" b="1" dirty="0"/>
                  <a:t>naměřená hodnota vzorku zaokrouhlí na jednu z předem určených číselných úrovní</a:t>
                </a:r>
                <a:r>
                  <a:rPr lang="cs-CZ" dirty="0"/>
                  <a:t>.</a:t>
                </a:r>
              </a:p>
              <a:p>
                <a:pPr>
                  <a:buNone/>
                </a:pPr>
                <a:endParaRPr lang="cs-CZ" sz="800" dirty="0"/>
              </a:p>
              <a:p>
                <a:pPr>
                  <a:buNone/>
                </a:pPr>
                <a:r>
                  <a:rPr lang="cs-CZ" dirty="0"/>
                  <a:t>Například naměříme amplitudu zvuku:</a:t>
                </a:r>
              </a:p>
              <a:p>
                <a:pPr>
                  <a:buNone/>
                </a:pPr>
                <a:endParaRPr lang="cs-CZ" sz="800" dirty="0"/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:r>
                  <a:rPr lang="cs-CZ" dirty="0"/>
                  <a:t>skutečná hodnota: </a:t>
                </a:r>
                <a:r>
                  <a:rPr lang="cs-CZ" b="1" dirty="0"/>
                  <a:t>0,63</a:t>
                </a:r>
                <a:endParaRPr lang="cs-CZ" dirty="0"/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:r>
                  <a:rPr lang="cs-CZ" dirty="0"/>
                  <a:t>dostupné úrovně: 0,0 – 0,2 – 0,4 – 0,6 – 0,8 – 1,0</a:t>
                </a:r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:r>
                  <a:rPr lang="cs-CZ" dirty="0"/>
                  <a:t>po kvantování: </a:t>
                </a:r>
                <a:r>
                  <a:rPr lang="cs-CZ" b="1" dirty="0"/>
                  <a:t>0,6</a:t>
                </a:r>
                <a:endParaRPr lang="cs-CZ" dirty="0"/>
              </a:p>
              <a:p>
                <a:pPr>
                  <a:buNone/>
                </a:pPr>
                <a:endParaRPr lang="cs-CZ" sz="800" dirty="0"/>
              </a:p>
              <a:p>
                <a:pPr>
                  <a:buNone/>
                </a:pPr>
                <a:r>
                  <a:rPr lang="cs-CZ" dirty="0"/>
                  <a:t>Tedy:     </a:t>
                </a:r>
                <a:r>
                  <a:rPr lang="cs-CZ" b="1" dirty="0"/>
                  <a:t>spojitá hodnota → nejbližší povolená úroveň → číslo</a:t>
                </a:r>
              </a:p>
              <a:p>
                <a:pPr>
                  <a:buNone/>
                </a:pPr>
                <a:endParaRPr lang="cs-CZ" sz="800" dirty="0"/>
              </a:p>
              <a:p>
                <a:pPr>
                  <a:buNone/>
                </a:pPr>
                <a:r>
                  <a:rPr lang="cs-CZ" dirty="0"/>
                  <a:t>Čím </a:t>
                </a:r>
                <a:r>
                  <a:rPr lang="cs-CZ" b="1" dirty="0"/>
                  <a:t>více kvantizačních úrovní</a:t>
                </a:r>
                <a:r>
                  <a:rPr lang="cs-CZ" dirty="0"/>
                  <a:t> máme, tím přesněji lze původní analogový signál zachytit. Počet úrovní souvisí s </a:t>
                </a:r>
                <a:r>
                  <a:rPr lang="cs-CZ" b="1" dirty="0"/>
                  <a:t>bitovou hloubkou</a:t>
                </a:r>
                <a:r>
                  <a:rPr lang="cs-CZ" dirty="0"/>
                  <a:t>: například 8 bitů umožňuje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sup>
                    </m:sSup>
                  </m:oMath>
                </a14:m>
                <a:r>
                  <a:rPr lang="cs-CZ" dirty="0"/>
                  <a:t> = 256 úrovní, 16 bitů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sup>
                    </m:sSup>
                  </m:oMath>
                </a14:m>
                <a:r>
                  <a:rPr lang="cs-CZ" dirty="0"/>
                  <a:t> = 65 536 úrovní.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B47AB72-EB0A-5CFC-1FAD-C3F1B88056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00" y="212327"/>
                <a:ext cx="11214100" cy="3077766"/>
              </a:xfrm>
              <a:prstGeom prst="rect">
                <a:avLst/>
              </a:prstGeom>
              <a:blipFill>
                <a:blip r:embed="rId2"/>
                <a:stretch>
                  <a:fillRect l="-435" t="-1188" r="-326" b="-21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438F2463-F96F-4470-99A3-3183D0F693AC}"/>
              </a:ext>
            </a:extLst>
          </p:cNvPr>
          <p:cNvSpPr txBox="1"/>
          <p:nvPr/>
        </p:nvSpPr>
        <p:spPr>
          <a:xfrm>
            <a:off x="342900" y="3290093"/>
            <a:ext cx="1144905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Kvantování je přiřazení každého naměřeného vzorku k nejbližší z předem stanovených číselných hodnot.</a:t>
            </a:r>
            <a:endParaRPr lang="cs-CZ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Vzorkování určuje, kdy měříme; kvantování určuje, s jakou přesností naměřenou hodnotu zapíšeme.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00D2F07-0524-0DFD-95AA-3BEB03F609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025" y="4078380"/>
            <a:ext cx="6965950" cy="27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296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C456119-E58E-580A-099E-D79364B0DD86}"/>
              </a:ext>
            </a:extLst>
          </p:cNvPr>
          <p:cNvSpPr txBox="1"/>
          <p:nvPr/>
        </p:nvSpPr>
        <p:spPr>
          <a:xfrm>
            <a:off x="292100" y="207893"/>
            <a:ext cx="76200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Kódování zvuku</a:t>
            </a:r>
          </a:p>
          <a:p>
            <a:pPr>
              <a:buNone/>
            </a:pPr>
            <a:r>
              <a:rPr lang="cs-CZ" b="1" dirty="0"/>
              <a:t>Digitální zvuk tvoří posloupnost číselných hodnot vzorků.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Vzorkovací frekvence:</a:t>
            </a:r>
            <a:r>
              <a:rPr lang="cs-CZ" dirty="0"/>
              <a:t> kolik vzorků zaznamenáme za sekundu.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Bitová hloubka:</a:t>
            </a:r>
            <a:r>
              <a:rPr lang="cs-CZ" dirty="0"/>
              <a:t> kolik bitů používáme pro hodnotu jednoho vzorku.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Počet kanálů:</a:t>
            </a:r>
            <a:r>
              <a:rPr lang="cs-CZ" dirty="0"/>
              <a:t> například mono nebo stereo.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Příklad nekomprimovaného záznamu:</a:t>
            </a:r>
            <a:br>
              <a:rPr lang="cs-CZ" dirty="0"/>
            </a:br>
            <a:r>
              <a:rPr lang="cs-CZ" dirty="0"/>
              <a:t>44 100 vzorků/s × 16 bitů × 2 kanály</a:t>
            </a:r>
            <a:br>
              <a:rPr lang="cs-CZ" dirty="0"/>
            </a:br>
            <a:r>
              <a:rPr lang="cs-CZ" dirty="0"/>
              <a:t>= </a:t>
            </a:r>
            <a:r>
              <a:rPr lang="cs-CZ" b="1" dirty="0"/>
              <a:t>1 411 200 bitů/s</a:t>
            </a:r>
            <a:r>
              <a:rPr lang="cs-CZ" dirty="0"/>
              <a:t>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8C62302-8D73-A0CB-023F-58BEAD8851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458" y="2910931"/>
            <a:ext cx="8249085" cy="3298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174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477FAD0-26FA-FEFA-1AB0-7F9991630DA5}"/>
              </a:ext>
            </a:extLst>
          </p:cNvPr>
          <p:cNvSpPr txBox="1"/>
          <p:nvPr/>
        </p:nvSpPr>
        <p:spPr>
          <a:xfrm>
            <a:off x="463550" y="197346"/>
            <a:ext cx="11341100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/>
              <a:t>U </a:t>
            </a:r>
            <a:r>
              <a:rPr lang="cs-CZ" sz="1400" b="1" dirty="0"/>
              <a:t>symfonického orchestru</a:t>
            </a:r>
            <a:r>
              <a:rPr lang="cs-CZ" sz="1400" dirty="0"/>
              <a:t> platí stejný princip digitalizace jako u jednoho zvuku, jen skutečný profesionální záznam bývá podstatně složitější.</a:t>
            </a:r>
          </a:p>
          <a:p>
            <a:pPr>
              <a:buNone/>
            </a:pPr>
            <a:r>
              <a:rPr lang="cs-CZ" sz="1400" dirty="0"/>
              <a:t>Zvuk orchestru, který se šíří sálem, je stále </a:t>
            </a:r>
            <a:r>
              <a:rPr lang="cs-CZ" sz="1400" b="1" dirty="0"/>
              <a:t>spojitý analogový signál</a:t>
            </a:r>
            <a:r>
              <a:rPr lang="cs-CZ" sz="1400" dirty="0"/>
              <a:t>. Mikrofony jej převedou na elektrické signály a ty jsou v A/D převodníku </a:t>
            </a:r>
            <a:r>
              <a:rPr lang="cs-CZ" sz="1400" b="1" dirty="0"/>
              <a:t>vzorkovány a kvantovány</a:t>
            </a:r>
            <a:r>
              <a:rPr lang="cs-CZ" sz="1400" dirty="0"/>
              <a:t>:</a:t>
            </a:r>
            <a:endParaRPr lang="cs-CZ" sz="800" dirty="0"/>
          </a:p>
          <a:p>
            <a:pPr algn="ctr">
              <a:buNone/>
            </a:pPr>
            <a:r>
              <a:rPr lang="cs-CZ" sz="1400" b="1" dirty="0"/>
              <a:t>orchestr → mikrofony → analogové elektrické signály → vzorkování → kvantování → binární data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dirty="0"/>
              <a:t>Důležitý je ale pojem </a:t>
            </a:r>
            <a:r>
              <a:rPr lang="cs-CZ" sz="1400" b="1" dirty="0"/>
              <a:t>kanál</a:t>
            </a:r>
            <a:r>
              <a:rPr lang="cs-CZ" sz="1400" dirty="0"/>
              <a:t>. U jednoduchého stereofonního záznamu máme dva výsledné kanály – </a:t>
            </a:r>
            <a:r>
              <a:rPr lang="cs-CZ" sz="1400" b="1" dirty="0"/>
              <a:t>levý a pravý</a:t>
            </a:r>
            <a:r>
              <a:rPr lang="cs-CZ" sz="1400" dirty="0"/>
              <a:t>. Při profesionálním nahrávání orchestru však může být použito mnoho mikrofonů. Jednotlivé mikrofony se často zaznamenávají jako </a:t>
            </a:r>
            <a:r>
              <a:rPr lang="cs-CZ" sz="1400" b="1" dirty="0"/>
              <a:t>samostatné digitální stopy</a:t>
            </a:r>
            <a:r>
              <a:rPr lang="cs-CZ" sz="1400" dirty="0"/>
              <a:t>. Zvukař je potom při mixáži upravuje a z nich vytvoří výsledné stereo nebo vícekanálový záznam.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6EEF3FB-9D36-CDDE-83A0-8A9796384DD4}"/>
              </a:ext>
            </a:extLst>
          </p:cNvPr>
          <p:cNvSpPr txBox="1"/>
          <p:nvPr/>
        </p:nvSpPr>
        <p:spPr>
          <a:xfrm>
            <a:off x="463550" y="4126012"/>
            <a:ext cx="396875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/>
              <a:t>Počet kanálů:</a:t>
            </a:r>
            <a:r>
              <a:rPr lang="cs-CZ" sz="1400" dirty="0"/>
              <a:t> počet samostatně zaznamenávaných zvukových signálů.</a:t>
            </a:r>
            <a:br>
              <a:rPr lang="cs-CZ" sz="1400" dirty="0"/>
            </a:br>
            <a:r>
              <a:rPr lang="cs-CZ" sz="1400" dirty="0"/>
              <a:t>Např. </a:t>
            </a:r>
            <a:r>
              <a:rPr lang="cs-CZ" sz="1400" b="1" dirty="0"/>
              <a:t>1 kanál = mono, 2 kanály = stereo</a:t>
            </a:r>
            <a:r>
              <a:rPr lang="cs-CZ" sz="1400" dirty="0"/>
              <a:t>; při studiovém záznamu může být kanálů mnohem více.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D3688F8-809B-A4BD-4825-46EC39A0F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004" y="1979200"/>
            <a:ext cx="7346839" cy="4134794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6FCC00A6-89CC-D1CF-07BD-0B049B3687E2}"/>
              </a:ext>
            </a:extLst>
          </p:cNvPr>
          <p:cNvSpPr txBox="1"/>
          <p:nvPr/>
        </p:nvSpPr>
        <p:spPr>
          <a:xfrm>
            <a:off x="584200" y="1973906"/>
            <a:ext cx="38481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cs-CZ" sz="1400" dirty="0"/>
              <a:t>Například při </a:t>
            </a:r>
            <a:r>
              <a:rPr lang="cs-CZ" sz="1400" b="1" dirty="0"/>
              <a:t>96 kHz / 24 bit</a:t>
            </a:r>
            <a:r>
              <a:rPr lang="cs-CZ" sz="1400" dirty="0"/>
              <a:t> znamená jeden kanál:   </a:t>
            </a:r>
            <a:r>
              <a:rPr lang="cs-CZ" sz="1400" b="1" dirty="0"/>
              <a:t>96 000 vzorků/s × 24 bitů = 2 304 000 bitů/s</a:t>
            </a:r>
            <a:endParaRPr lang="cs-CZ" sz="14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dirty="0"/>
              <a:t>Pro dvě výsledné stereo stopy:   </a:t>
            </a:r>
          </a:p>
          <a:p>
            <a:pPr algn="ctr">
              <a:buNone/>
            </a:pPr>
            <a:r>
              <a:rPr lang="cs-CZ" sz="1400" b="1" dirty="0"/>
              <a:t>96 000 × 24 × 2 = 4 608 000 bitů/s</a:t>
            </a:r>
            <a:endParaRPr lang="cs-CZ" sz="14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dirty="0"/>
              <a:t>Kdyby se současně ukládalo například </a:t>
            </a:r>
          </a:p>
          <a:p>
            <a:pPr>
              <a:buNone/>
            </a:pPr>
            <a:r>
              <a:rPr lang="cs-CZ" sz="1400" b="1" dirty="0"/>
              <a:t>32 samostatných mikrofonních stop</a:t>
            </a:r>
            <a:r>
              <a:rPr lang="cs-CZ" sz="1400" dirty="0"/>
              <a:t>, množství nekomprimovaných zvukových dat by bylo:</a:t>
            </a:r>
          </a:p>
          <a:p>
            <a:pPr algn="ctr">
              <a:buNone/>
            </a:pPr>
            <a:r>
              <a:rPr lang="cs-CZ" sz="1400" b="1" dirty="0"/>
              <a:t>96 000 × 24 × 32 = 73 728 000 bitů/s ≈ 9,2 MB/s.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226094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AA1012D-2618-7717-625F-EB90D9D2093C}"/>
              </a:ext>
            </a:extLst>
          </p:cNvPr>
          <p:cNvSpPr txBox="1"/>
          <p:nvPr/>
        </p:nvSpPr>
        <p:spPr>
          <a:xfrm>
            <a:off x="444500" y="210741"/>
            <a:ext cx="3575050" cy="30623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Kódování videa</a:t>
            </a:r>
          </a:p>
          <a:p>
            <a:pPr>
              <a:buNone/>
            </a:pPr>
            <a:r>
              <a:rPr lang="cs-CZ" b="1" dirty="0"/>
              <a:t>Video zaznamenává pohyb jako posloupnost snímků a často obsahuje také zvuk.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Velikost a kvalitu ovlivňují: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rozlišení,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počet snímků za sekundu,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způsob komprese,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datový tok.</a:t>
            </a:r>
            <a:endParaRPr lang="cs-CZ" sz="800" b="1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0EF2839-ECDA-8614-FD17-7E4D5B0D0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518" y="1051618"/>
            <a:ext cx="7894468" cy="4442999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75962121-2B77-2A93-CF45-B6F193732962}"/>
              </a:ext>
            </a:extLst>
          </p:cNvPr>
          <p:cNvSpPr txBox="1"/>
          <p:nvPr/>
        </p:nvSpPr>
        <p:spPr>
          <a:xfrm>
            <a:off x="444500" y="3731736"/>
            <a:ext cx="371475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Rozlišení pojmů:</a:t>
            </a:r>
            <a:endParaRPr lang="cs-CZ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b="1" dirty="0"/>
              <a:t>MP4 je kontejner</a:t>
            </a:r>
            <a:r>
              <a:rPr lang="cs-CZ" sz="1800" dirty="0"/>
              <a:t> – může obsahovat obrazovou stopu, zvuk a titulky.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b="1" dirty="0"/>
              <a:t>Kodek</a:t>
            </a:r>
            <a:r>
              <a:rPr lang="cs-CZ" sz="1800" dirty="0"/>
              <a:t>, například H.264, určuje způsob kódování a dekódování obrazové stopy.</a:t>
            </a:r>
          </a:p>
        </p:txBody>
      </p:sp>
    </p:spTree>
    <p:extLst>
      <p:ext uri="{BB962C8B-B14F-4D97-AF65-F5344CB8AC3E}">
        <p14:creationId xmlns:p14="http://schemas.microsoft.com/office/powerpoint/2010/main" val="1816140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AB6DA8B-2BC9-C71F-727D-FC31BFFDB9C5}"/>
              </a:ext>
            </a:extLst>
          </p:cNvPr>
          <p:cNvSpPr txBox="1"/>
          <p:nvPr/>
        </p:nvSpPr>
        <p:spPr>
          <a:xfrm>
            <a:off x="304800" y="246416"/>
            <a:ext cx="11371384" cy="54322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Kontejner a kodek označují dvě různé věci: kontejner sdružuje jednotlivé části videa do souboru, kodek určuje způsob jejich zpracování.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1. Kontejner – jak jsou jednotlivé části uloženy společně</a:t>
            </a:r>
            <a:endParaRPr lang="cs-CZ" dirty="0"/>
          </a:p>
          <a:p>
            <a:pPr>
              <a:buNone/>
            </a:pPr>
            <a:r>
              <a:rPr lang="cs-CZ" dirty="0"/>
              <a:t>Kontejner je formát souboru, který může obsahovat více </a:t>
            </a:r>
            <a:r>
              <a:rPr lang="cs-CZ" b="1" dirty="0"/>
              <a:t>stop</a:t>
            </a:r>
            <a:r>
              <a:rPr lang="cs-CZ" dirty="0"/>
              <a:t>, například: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obrazovou stopu</a:t>
            </a:r>
            <a:r>
              <a:rPr lang="cs-CZ" dirty="0"/>
              <a:t> – pohyblivý obraz,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zvukovou stopu</a:t>
            </a:r>
            <a:r>
              <a:rPr lang="cs-CZ" dirty="0"/>
              <a:t> – řeč, hudbu a další zvuky,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titulkovou stopu</a:t>
            </a:r>
            <a:r>
              <a:rPr lang="cs-CZ" dirty="0"/>
              <a:t> – text zobrazovaný při přehrávání.</a:t>
            </a:r>
          </a:p>
          <a:p>
            <a:pPr>
              <a:buNone/>
            </a:pPr>
            <a:r>
              <a:rPr lang="cs-CZ" dirty="0"/>
              <a:t>Kontejner také uchovává údaje potřebné k jejich sladění, aby například řeč odpovídala pohybu úst. Příkladem kontejneru je </a:t>
            </a:r>
            <a:r>
              <a:rPr lang="cs-CZ" b="1" dirty="0"/>
              <a:t>MP4</a:t>
            </a:r>
            <a:r>
              <a:rPr lang="cs-CZ" dirty="0"/>
              <a:t>; dalšími jsou MKV nebo AVI. Každý kontejner podporuje určité typy stop a způsoby jejich kódování.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2. Kodek – jak jsou obraz nebo zvuk zakódovány</a:t>
            </a:r>
            <a:endParaRPr lang="cs-CZ" dirty="0"/>
          </a:p>
          <a:p>
            <a:pPr>
              <a:buNone/>
            </a:pPr>
            <a:r>
              <a:rPr lang="cs-CZ" dirty="0"/>
              <a:t>Kodek slouží ke </a:t>
            </a:r>
            <a:r>
              <a:rPr lang="cs-CZ" b="1" dirty="0"/>
              <a:t>kódování a dekódování obrazu nebo zvuku</a:t>
            </a:r>
            <a:r>
              <a:rPr lang="cs-CZ" dirty="0"/>
              <a:t>. U běžných videí při kódování zároveň zmenšuje objem dat pomocí komprese.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Při ukládání</a:t>
            </a:r>
            <a:r>
              <a:rPr lang="cs-CZ" dirty="0"/>
              <a:t> se obraz zakóduje do podoby vhodné pro uložení či přenos.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Při přehrávání</a:t>
            </a:r>
            <a:r>
              <a:rPr lang="cs-CZ" dirty="0"/>
              <a:t> se uložená data dekódují, aby mohl přehrávač zobrazit obraz.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H.264 je příkladem kodeku pro obraz.</a:t>
            </a:r>
            <a:r>
              <a:rPr lang="cs-CZ" dirty="0"/>
              <a:t> Zvuková stopa může být ve stejném souboru zakódována jiným kodekem, například </a:t>
            </a:r>
            <a:r>
              <a:rPr lang="cs-CZ" b="1" dirty="0"/>
              <a:t>AAC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92848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1B605BF9-D915-9A4F-6B8D-D879790DEE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4180311"/>
              </p:ext>
            </p:extLst>
          </p:nvPr>
        </p:nvGraphicFramePr>
        <p:xfrm>
          <a:off x="527538" y="796205"/>
          <a:ext cx="10516890" cy="1463040"/>
        </p:xfrm>
        <a:graphic>
          <a:graphicData uri="http://schemas.openxmlformats.org/drawingml/2006/table">
            <a:tbl>
              <a:tblPr/>
              <a:tblGrid>
                <a:gridCol w="5259090">
                  <a:extLst>
                    <a:ext uri="{9D8B030D-6E8A-4147-A177-3AD203B41FA5}">
                      <a16:colId xmlns:a16="http://schemas.microsoft.com/office/drawing/2014/main" val="2688526726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7385317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Část videosouboru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Použitý formát nebo kodek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6226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Kontejner celého souboru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MP4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18023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Kódování obrazové stopy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H.264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4575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Kódování zvukové stopy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AAC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247867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FF1712F8-5DE2-5A4B-FE66-69F7BF942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828" y="2469555"/>
            <a:ext cx="11134344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Přirovnání: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MP4 je jako krabice s několika přihrádkami. Kodek určuje, jak je obsah jednotlivé přihrádky „zabalen“ a jak jej při přehrávání „rozbalit“.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Arial" panose="020B0604020202020204" pitchFamily="34" charset="0"/>
              </a:rPr>
              <a:t>Přípona .mp4 tedy sama neprozradí, jakým kodekem je obraz zakódován.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Dva soubory MP4 mohou používat různé obrazové kodeky.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8B3121B-D2C4-BF8D-51D0-D4BE0D4D7E04}"/>
              </a:ext>
            </a:extLst>
          </p:cNvPr>
          <p:cNvSpPr txBox="1"/>
          <p:nvPr/>
        </p:nvSpPr>
        <p:spPr>
          <a:xfrm>
            <a:off x="528828" y="21656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Praktický příklad: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98C8D76-9549-F7C8-B736-8B3492578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743" y="4042588"/>
            <a:ext cx="5002515" cy="2815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1361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8343E2-FC96-45FA-CD63-55925487EE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984" y="582757"/>
            <a:ext cx="11007969" cy="6278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Kodek je součást softwaru, která umožňuje přehrávači „rozluštit“ uložený obraz nebo zvuk.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Uživatel obvykle nemusí vědět, kde přesně je uložen.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Kodeky mohou být k dispozici dvěma hlavními způsoby: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operačním systému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přehrávače mohou používat kodeky dostupné ve Windows.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Přímo v přehrávači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některé přehrávače mají vlastní sadu kodeků, kterou si přinesou při instalaci.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Samotný videosoubor obvykle kodek neobsahuje.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Obsahuje zakódovaná data a údaje o tom, jakým způsobem byla zakódována. Pokud potřebný kodek chybí, může přehrávač oznámit „Nepodporovaný formát“, přehrávat pouze zvuk nebo zobrazovat obraz bez zvuku. Takové potíže ale mohou mít i jinou příčinu, například poškozený soubor.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 má uživatel udělat?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Zkusit jiný přehrávač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který má potřebné kodeky zabudované.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Pokud chce používat původní přehrávač,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doplnit požadovaný kodek nebo rozšíření z důvěryhodného zdroje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například z oficiálního obchodu operačního systému.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Případně požádat odesílatele, aby video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převedl do běžně podporované podoby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Pouhé přejmenování přípony například z </a:t>
            </a:r>
            <a:r>
              <a:rPr lang="cs-CZ" altLang="cs-CZ" dirty="0">
                <a:latin typeface="Arial" panose="020B0604020202020204" pitchFamily="34" charset="0"/>
              </a:rPr>
              <a:t>.</a:t>
            </a:r>
            <a:r>
              <a:rPr lang="cs-CZ" altLang="cs-CZ" b="1" dirty="0" err="1">
                <a:latin typeface="Arial" panose="020B0604020202020204" pitchFamily="34" charset="0"/>
              </a:rPr>
              <a:t>mkv</a:t>
            </a:r>
            <a:r>
              <a:rPr lang="cs-CZ" altLang="cs-CZ" dirty="0">
                <a:latin typeface="Arial" panose="020B0604020202020204" pitchFamily="34" charset="0"/>
              </a:rPr>
              <a:t> na </a:t>
            </a:r>
            <a:r>
              <a:rPr lang="cs-CZ" altLang="cs-CZ" b="1" dirty="0">
                <a:latin typeface="Arial" panose="020B0604020202020204" pitchFamily="34" charset="0"/>
              </a:rPr>
              <a:t>.mp4 </a:t>
            </a:r>
            <a:r>
              <a:rPr lang="cs-CZ" altLang="cs-CZ" dirty="0">
                <a:latin typeface="Arial" panose="020B0604020202020204" pitchFamily="34" charset="0"/>
              </a:rPr>
              <a:t>problém nevyřeší – způsob zakódování obrazu a zvuku se tím nezmění.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Přirovnání: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Videosoubor je zpráva napsaná určitým jazykem. Kodek je překladatel. Nemáme-li správného překladatele, zprávě nerozumíme, i když soubor dokážeme otevřít.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AB65AB2-9457-3D3A-8735-B439195CA223}"/>
              </a:ext>
            </a:extLst>
          </p:cNvPr>
          <p:cNvSpPr txBox="1"/>
          <p:nvPr/>
        </p:nvSpPr>
        <p:spPr>
          <a:xfrm>
            <a:off x="550985" y="246185"/>
            <a:ext cx="2977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Arial" panose="020B0604020202020204" pitchFamily="34" charset="0"/>
              </a:rPr>
              <a:t>Kodek podrobněji</a:t>
            </a:r>
          </a:p>
        </p:txBody>
      </p:sp>
    </p:spTree>
    <p:extLst>
      <p:ext uri="{BB962C8B-B14F-4D97-AF65-F5344CB8AC3E}">
        <p14:creationId xmlns:p14="http://schemas.microsoft.com/office/powerpoint/2010/main" val="27168720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9049D6B8-B461-62EA-D4F1-769920C55F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696142"/>
              </p:ext>
            </p:extLst>
          </p:nvPr>
        </p:nvGraphicFramePr>
        <p:xfrm>
          <a:off x="393700" y="1113216"/>
          <a:ext cx="8887252" cy="1584960"/>
        </p:xfrm>
        <a:graphic>
          <a:graphicData uri="http://schemas.openxmlformats.org/drawingml/2006/table">
            <a:tbl>
              <a:tblPr/>
              <a:tblGrid>
                <a:gridCol w="4443626">
                  <a:extLst>
                    <a:ext uri="{9D8B030D-6E8A-4147-A177-3AD203B41FA5}">
                      <a16:colId xmlns:a16="http://schemas.microsoft.com/office/drawing/2014/main" val="764334061"/>
                    </a:ext>
                  </a:extLst>
                </a:gridCol>
                <a:gridCol w="4443626">
                  <a:extLst>
                    <a:ext uri="{9D8B030D-6E8A-4147-A177-3AD203B41FA5}">
                      <a16:colId xmlns:a16="http://schemas.microsoft.com/office/drawing/2014/main" val="19920677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Bezeztrátová komprese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Ztrátová komprese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12009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Původní data lze přesně obnovit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Část původních údajů se nevratně vypouští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3017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Například PNG, FLAC, ZIP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Například běžné JPEG, MP3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87570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Vhodná tam, kde potřebujeme zachovat přesná data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Vhodná tam, kde přijmeme určitou ztrátu kvality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975078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EFAFD7E2-A1B5-00E2-8FEE-DC2AB0957D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00" y="342546"/>
            <a:ext cx="345165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Arial" panose="020B0604020202020204" pitchFamily="34" charset="0"/>
                <a:cs typeface="Arial" panose="020B0604020202020204" pitchFamily="34" charset="0"/>
              </a:rPr>
              <a:t>Komprese dat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Komprese zmenšuje objem dat.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99E049B-FAC5-3914-1D43-C22532842153}"/>
              </a:ext>
            </a:extLst>
          </p:cNvPr>
          <p:cNvSpPr txBox="1"/>
          <p:nvPr/>
        </p:nvSpPr>
        <p:spPr>
          <a:xfrm>
            <a:off x="393700" y="2829362"/>
            <a:ext cx="1076764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Proč u textového dokumentu potřebujeme zachovat všechny znaky, ale u fotografie někdy přijmeme mírnou ztrátu kvality?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A69AE8DA-F16B-5E88-AD9A-3C62392647CE}"/>
              </a:ext>
            </a:extLst>
          </p:cNvPr>
          <p:cNvSpPr txBox="1"/>
          <p:nvPr/>
        </p:nvSpPr>
        <p:spPr>
          <a:xfrm>
            <a:off x="349250" y="3299103"/>
            <a:ext cx="11493500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dirty="0"/>
              <a:t>U </a:t>
            </a:r>
            <a:r>
              <a:rPr lang="cs-CZ" sz="1600" b="1" dirty="0"/>
              <a:t>textového dokumentu</a:t>
            </a:r>
            <a:r>
              <a:rPr lang="cs-CZ" sz="1600" dirty="0"/>
              <a:t> má každý znak přesný význam. Kdyby se při ukládání nebo přenosu některý znak změnil či ztratil, může se změnit význam textu. Například:</a:t>
            </a:r>
          </a:p>
          <a:p>
            <a:pPr algn="ctr">
              <a:buNone/>
            </a:pPr>
            <a:r>
              <a:rPr lang="cs-CZ" sz="1600" b="1" dirty="0"/>
              <a:t>Dávka léku je 100 mg.</a:t>
            </a:r>
            <a:r>
              <a:rPr lang="cs-CZ" sz="1600" dirty="0"/>
              <a:t>     →     </a:t>
            </a:r>
            <a:r>
              <a:rPr lang="cs-CZ" sz="1600" b="1" dirty="0"/>
              <a:t>Dávka léku je 10 mg.</a:t>
            </a:r>
            <a:endParaRPr lang="cs-CZ" sz="1600" dirty="0"/>
          </a:p>
          <a:p>
            <a:pPr>
              <a:buNone/>
            </a:pPr>
            <a:r>
              <a:rPr lang="cs-CZ" sz="1600" dirty="0"/>
              <a:t>Jediný chybějící nebo přidaný znak může být zásadní. Proto se text běžně ukládá </a:t>
            </a:r>
            <a:r>
              <a:rPr lang="cs-CZ" sz="1600" b="1" dirty="0"/>
              <a:t>bezeztrátově</a:t>
            </a:r>
            <a:r>
              <a:rPr lang="cs-CZ" sz="1600" dirty="0"/>
              <a:t> – po otevření chceme získat přesně původní znaky.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U </a:t>
            </a:r>
            <a:r>
              <a:rPr lang="cs-CZ" sz="1600" b="1" dirty="0"/>
              <a:t>fotografie</a:t>
            </a:r>
            <a:r>
              <a:rPr lang="cs-CZ" sz="1600" dirty="0"/>
              <a:t> jsou miliony obrazových hodnot a lidské oko si drobných změn často vůbec nevšimne. Při ztrátové kompresi, například </a:t>
            </a:r>
            <a:r>
              <a:rPr lang="cs-CZ" sz="1600" b="1" dirty="0"/>
              <a:t>JPEG</a:t>
            </a:r>
            <a:r>
              <a:rPr lang="cs-CZ" sz="1600" dirty="0"/>
              <a:t>, lze některé méně významné obrazové informace vypustit. Obrázek se nepatrně změní, ale soubor může být </a:t>
            </a:r>
            <a:r>
              <a:rPr lang="cs-CZ" sz="1600" b="1" dirty="0"/>
              <a:t>výrazně menší</a:t>
            </a:r>
            <a:r>
              <a:rPr lang="cs-CZ" sz="1600" dirty="0"/>
              <a:t>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Text → důležitá je přesnost každého znaku.</a:t>
            </a:r>
            <a:br>
              <a:rPr lang="cs-CZ" sz="1600" dirty="0"/>
            </a:br>
            <a:r>
              <a:rPr lang="cs-CZ" sz="1600" b="1" dirty="0"/>
              <a:t>Fotografie → důležitý je především celkový vizuální dojem.</a:t>
            </a:r>
            <a:endParaRPr lang="cs-CZ" sz="1600" dirty="0"/>
          </a:p>
          <a:p>
            <a:pPr>
              <a:buNone/>
            </a:pPr>
            <a:endParaRPr lang="cs-CZ" sz="1600" dirty="0"/>
          </a:p>
          <a:p>
            <a:pPr>
              <a:buNone/>
            </a:pPr>
            <a:r>
              <a:rPr lang="cs-CZ" sz="1600" dirty="0"/>
              <a:t>Pozor ale na výjimku: například u </a:t>
            </a:r>
            <a:r>
              <a:rPr lang="cs-CZ" sz="1600" b="1" dirty="0"/>
              <a:t>diagnostických lékařských snímků</a:t>
            </a:r>
            <a:r>
              <a:rPr lang="cs-CZ" sz="1600" dirty="0"/>
              <a:t> může být i malý detail důležitý, takže ztrátová komprese nemusí být vhodná.</a:t>
            </a:r>
          </a:p>
        </p:txBody>
      </p:sp>
    </p:spTree>
    <p:extLst>
      <p:ext uri="{BB962C8B-B14F-4D97-AF65-F5344CB8AC3E}">
        <p14:creationId xmlns:p14="http://schemas.microsoft.com/office/powerpoint/2010/main" val="5929682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FDEFC468-2E78-5CBB-C8B5-DEC69962511A}"/>
              </a:ext>
            </a:extLst>
          </p:cNvPr>
          <p:cNvSpPr txBox="1"/>
          <p:nvPr/>
        </p:nvSpPr>
        <p:spPr>
          <a:xfrm>
            <a:off x="515815" y="480372"/>
            <a:ext cx="11160369" cy="34624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U textu obvykle zmenšujeme soubor bezeztrátově. U obrázku můžeme zvolit i ztrátovou kompresi podle toho, jakou kvalitu potřebujeme.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Komprese textového dokumentu</a:t>
            </a:r>
            <a:endParaRPr lang="cs-CZ" dirty="0"/>
          </a:p>
          <a:p>
            <a:pPr>
              <a:buNone/>
            </a:pPr>
            <a:r>
              <a:rPr lang="cs-CZ" dirty="0"/>
              <a:t>Pokud chceme dokument zmenšit například pro odeslání:</a:t>
            </a:r>
          </a:p>
          <a:p>
            <a:pPr>
              <a:buNone/>
            </a:pPr>
            <a:endParaRPr lang="cs-CZ" sz="8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Vybereme soubor nebo více dokumentů.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Pomocí funkce pro kompresi je </a:t>
            </a:r>
            <a:r>
              <a:rPr lang="cs-CZ" b="1" dirty="0"/>
              <a:t>zabalíme do souboru ZIP</a:t>
            </a:r>
            <a:r>
              <a:rPr lang="cs-CZ" dirty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Příjemce ZIP rozbalí a získá původní dokumenty.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Žádný znak ani údaj se neztratí.</a:t>
            </a:r>
            <a:r>
              <a:rPr lang="cs-CZ" dirty="0"/>
              <a:t> ZIP může také sdružit více dokumentů do jednoho souboru.</a:t>
            </a:r>
          </a:p>
          <a:p>
            <a:pPr>
              <a:buNone/>
            </a:pPr>
            <a:r>
              <a:rPr lang="cs-CZ" dirty="0"/>
              <a:t>Velikost se ale nemusí výrazně zmenšit: například dokument </a:t>
            </a:r>
            <a:r>
              <a:rPr lang="cs-CZ" b="1" dirty="0"/>
              <a:t>DOCX už používá kompresi uvnitř svého formátu</a:t>
            </a:r>
            <a:r>
              <a:rPr lang="cs-CZ" dirty="0"/>
              <a:t>. Prostý text TXT se obvykle zmenšuje lépe.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1428B3F-B316-4AA7-9AE9-823EF4E61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65" b="6038"/>
          <a:stretch>
            <a:fillRect/>
          </a:stretch>
        </p:blipFill>
        <p:spPr>
          <a:xfrm>
            <a:off x="1776046" y="4196862"/>
            <a:ext cx="8639908" cy="2321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710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97AFC852-B14F-C9C3-124D-FB5C10A917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254173"/>
              </p:ext>
            </p:extLst>
          </p:nvPr>
        </p:nvGraphicFramePr>
        <p:xfrm>
          <a:off x="367283" y="1491552"/>
          <a:ext cx="10515600" cy="192024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1595853145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2408211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Co ukládáme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Vhodný postup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0655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Fotografii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Uložit jako JPEG a nastavit kvalitu, pokud to program umožňuje. Nižší kvalita zpravidla znamená menší soubor.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68618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Schéma, snímek obrazovky nebo obrázek s textem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Uložit jako PNG, které zachová přesné barvy pixelů a ostré hrany bezeztrátově.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859853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3C9CD71A-5A3B-5E86-3AE3-8524B0B18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284" y="353355"/>
            <a:ext cx="1082954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Komprese obrázku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Obrázek otevřeme v programu pro úpravu obrázků a zvolíme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Uložit jako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Exportovat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Potom vybereme vhodný formát: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89258C8-5F1D-3256-3612-B0233721AAFF}"/>
              </a:ext>
            </a:extLst>
          </p:cNvPr>
          <p:cNvSpPr txBox="1"/>
          <p:nvPr/>
        </p:nvSpPr>
        <p:spPr>
          <a:xfrm>
            <a:off x="367283" y="3547611"/>
            <a:ext cx="1137923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Nový soubor uložíme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pod jiným názvem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porovnáme jeho velikost a zkontrolujeme obraz při zvětšení.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Velikost obrázku můžeme snížit také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zmenšením počtu pixelů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například z 4000 × 3000 na 1600 × 1200. To je změna rozlišení: odstraní část obrazových detailů, i když potom použijeme bezeztrátový formát PNG.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Praktické pravidlo: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Originál si ponecháme. Pro odeslání nebo vložení do prezentace vytvoříme menší kopii. Pouhá změna přípony souboru kompresi neprovede.</a:t>
            </a:r>
          </a:p>
        </p:txBody>
      </p:sp>
    </p:spTree>
    <p:extLst>
      <p:ext uri="{BB962C8B-B14F-4D97-AF65-F5344CB8AC3E}">
        <p14:creationId xmlns:p14="http://schemas.microsoft.com/office/powerpoint/2010/main" val="26267696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976C5EB-4357-5576-49B7-988990CB05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573" y="157955"/>
            <a:ext cx="10023231" cy="2508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Soubor a datový formát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/>
              <a:t>Soubor je pojmenovaný celek dat uložený na paměťovém médiu. Datový formát určuje, jak jsou data v souboru uspořádána a jak je má program interpretovat.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Formát umožňuje programu data správně zpracovat.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Přípona obvykle napovídá, jaký formát soubor používá.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Změna přípony sama o sobě nepřevede data do jiného formátu.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Příklad: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Přejmenováním fotografie   .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jpg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  na fotografie   .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png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  nevznikne obrázek ve formátu PNG.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31788D4-0C34-CAD0-02DE-1A135EB595A0}"/>
              </a:ext>
            </a:extLst>
          </p:cNvPr>
          <p:cNvSpPr txBox="1"/>
          <p:nvPr/>
        </p:nvSpPr>
        <p:spPr>
          <a:xfrm>
            <a:off x="167786" y="3165249"/>
            <a:ext cx="60960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600" b="1" dirty="0"/>
              <a:t>Otevřeme soubor v programu</a:t>
            </a:r>
            <a:r>
              <a:rPr lang="cs-CZ" sz="1600" dirty="0"/>
              <a:t>, který jeho původní formát podporuje.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600" dirty="0"/>
              <a:t>Zvolíme </a:t>
            </a:r>
            <a:r>
              <a:rPr lang="cs-CZ" sz="1600" b="1" dirty="0"/>
              <a:t>Soubor → Uložit jako</a:t>
            </a:r>
            <a:r>
              <a:rPr lang="cs-CZ" sz="1600" dirty="0"/>
              <a:t> nebo </a:t>
            </a:r>
            <a:r>
              <a:rPr lang="cs-CZ" sz="1600" b="1" dirty="0"/>
              <a:t>Exportovat</a:t>
            </a:r>
            <a:r>
              <a:rPr lang="cs-CZ" sz="1600" dirty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600" dirty="0"/>
              <a:t>Vybereme požadovaný </a:t>
            </a:r>
            <a:r>
              <a:rPr lang="cs-CZ" sz="1600" b="1" dirty="0"/>
              <a:t>typ (formát) souboru</a:t>
            </a:r>
            <a:r>
              <a:rPr lang="cs-CZ" sz="1600" dirty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600" dirty="0"/>
              <a:t>Soubor uložíme – program data </a:t>
            </a:r>
            <a:r>
              <a:rPr lang="cs-CZ" sz="1600" b="1" dirty="0"/>
              <a:t>převede a zapíše podle pravidel nového formátu</a:t>
            </a:r>
            <a:r>
              <a:rPr lang="cs-CZ" sz="1600" dirty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600" dirty="0"/>
              <a:t>Ověříme, zda se při převodu neztratily některé vlastnosti souboru.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625140A-4CD0-1CD9-CE12-DD1404E71E1B}"/>
              </a:ext>
            </a:extLst>
          </p:cNvPr>
          <p:cNvSpPr txBox="1"/>
          <p:nvPr/>
        </p:nvSpPr>
        <p:spPr>
          <a:xfrm>
            <a:off x="335573" y="2706123"/>
            <a:ext cx="5822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Jak postupovat, chceme-li změnit datový formát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486581B-866C-2B62-408D-EF2265928262}"/>
              </a:ext>
            </a:extLst>
          </p:cNvPr>
          <p:cNvSpPr txBox="1"/>
          <p:nvPr/>
        </p:nvSpPr>
        <p:spPr>
          <a:xfrm>
            <a:off x="167786" y="5277617"/>
            <a:ext cx="57604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1" dirty="0"/>
              <a:t>Ne každý formát lze převést na libovolný jiný formát a při některých převodech může dojít ke ztrátě informací</a:t>
            </a:r>
            <a:r>
              <a:rPr lang="cs-CZ" sz="1600" dirty="0"/>
              <a:t> – například DOCX → TXT odstraní obrázky a většinu formátování.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1A3D9E52-F465-6AC8-8011-7B79E792D4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3797"/>
          <a:stretch>
            <a:fillRect/>
          </a:stretch>
        </p:blipFill>
        <p:spPr>
          <a:xfrm>
            <a:off x="6158523" y="3185465"/>
            <a:ext cx="6030238" cy="250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797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C2BC21BF-7FFA-FB1B-A057-F754EA98C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448741"/>
              </p:ext>
            </p:extLst>
          </p:nvPr>
        </p:nvGraphicFramePr>
        <p:xfrm>
          <a:off x="674076" y="1004387"/>
          <a:ext cx="10515600" cy="219456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40455942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58940412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5110463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Druh dat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Příklady formátů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Typické použití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88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Text a dokumenty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TXT, DOCX, PDF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Poznámka, zpráva, dokument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70888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Obraz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JPEG, PNG, SVG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Fotografie, schéma, logo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78969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Zvuk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WAV, MP3, FLAC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Zvukový záznam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36756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Video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MP4, WebM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Záznam pohybu a zvuku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39141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Strukturovaná data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CSV, JSON, XML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Tabulky a výměna údajů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1078816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AA3CBB13-E5D6-47F1-DB9F-A772583EB5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076" y="453876"/>
            <a:ext cx="32375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Přehled datových formátů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49A807F-BFBD-5BD7-2FD6-224A033F8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46" b="2314"/>
          <a:stretch>
            <a:fillRect/>
          </a:stretch>
        </p:blipFill>
        <p:spPr>
          <a:xfrm>
            <a:off x="452470" y="3412581"/>
            <a:ext cx="11287061" cy="324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56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2BCC5933-B8F7-842F-7E44-4901E38A1C2A}"/>
              </a:ext>
            </a:extLst>
          </p:cNvPr>
          <p:cNvSpPr txBox="1"/>
          <p:nvPr/>
        </p:nvSpPr>
        <p:spPr>
          <a:xfrm>
            <a:off x="292100" y="5523597"/>
            <a:ext cx="562292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MB a </a:t>
            </a:r>
            <a:r>
              <a:rPr lang="cs-CZ" sz="1400" b="1" dirty="0" err="1"/>
              <a:t>Mb</a:t>
            </a:r>
            <a:r>
              <a:rPr lang="cs-CZ" sz="1400" b="1" dirty="0"/>
              <a:t> nejsou stejné jednotky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400" b="1" dirty="0"/>
              <a:t>MB = megabajt</a:t>
            </a:r>
            <a:r>
              <a:rPr lang="cs-CZ" sz="1400" dirty="0"/>
              <a:t> – používá se typicky pro </a:t>
            </a:r>
            <a:r>
              <a:rPr lang="cs-CZ" sz="1400" b="1" dirty="0"/>
              <a:t>velikost souboru</a:t>
            </a:r>
            <a:r>
              <a:rPr lang="cs-CZ" sz="1400" dirty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400" b="1" dirty="0" err="1"/>
              <a:t>Mb</a:t>
            </a:r>
            <a:r>
              <a:rPr lang="cs-CZ" sz="1400" b="1" dirty="0"/>
              <a:t> = megabit</a:t>
            </a:r>
            <a:r>
              <a:rPr lang="cs-CZ" sz="1400" dirty="0"/>
              <a:t> – používá se často pro </a:t>
            </a:r>
            <a:r>
              <a:rPr lang="cs-CZ" sz="1400" b="1" dirty="0"/>
              <a:t>rychlost přenosu dat</a:t>
            </a:r>
            <a:r>
              <a:rPr lang="cs-CZ" sz="1400" dirty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400" dirty="0"/>
              <a:t>Platí: </a:t>
            </a:r>
            <a:r>
              <a:rPr lang="cs-CZ" sz="1400" b="1" dirty="0"/>
              <a:t>1 B = 8 b</a:t>
            </a:r>
            <a:r>
              <a:rPr lang="cs-CZ" sz="1400" dirty="0"/>
              <a:t>, tedy </a:t>
            </a:r>
            <a:r>
              <a:rPr lang="cs-CZ" sz="1400" b="1" dirty="0"/>
              <a:t>1 MB = 8 </a:t>
            </a:r>
            <a:r>
              <a:rPr lang="cs-CZ" sz="1400" b="1" dirty="0" err="1"/>
              <a:t>Mb</a:t>
            </a:r>
            <a:r>
              <a:rPr lang="cs-CZ" sz="1400" dirty="0"/>
              <a:t>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F45A6006-DD9A-67D4-64B5-D9A2FA5BE0B0}"/>
              </a:ext>
            </a:extLst>
          </p:cNvPr>
          <p:cNvSpPr txBox="1"/>
          <p:nvPr/>
        </p:nvSpPr>
        <p:spPr>
          <a:xfrm>
            <a:off x="292100" y="751344"/>
            <a:ext cx="594995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Přenos dat</a:t>
            </a:r>
            <a:r>
              <a:rPr lang="cs-CZ" sz="1400" dirty="0"/>
              <a:t> znamená, že se digitální data </a:t>
            </a:r>
            <a:r>
              <a:rPr lang="cs-CZ" sz="1400" b="1" dirty="0"/>
              <a:t>přenášejí z jednoho zařízení do druhého</a:t>
            </a:r>
            <a:r>
              <a:rPr lang="cs-CZ" sz="1400" dirty="0"/>
              <a:t> prostřednictvím sítě.</a:t>
            </a:r>
            <a:br>
              <a:rPr lang="cs-CZ" sz="1400" dirty="0"/>
            </a:br>
            <a:r>
              <a:rPr lang="cs-CZ" sz="1400" dirty="0"/>
              <a:t>Při síťovém přenosu se data obvykle rozdělují na menší části – </a:t>
            </a:r>
            <a:r>
              <a:rPr lang="cs-CZ" sz="1400" b="1" dirty="0"/>
              <a:t>pakety</a:t>
            </a:r>
            <a:r>
              <a:rPr lang="cs-CZ" sz="1400" dirty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400" dirty="0"/>
              <a:t>Přenos může probíhat </a:t>
            </a:r>
            <a:r>
              <a:rPr lang="cs-CZ" sz="1400" b="1" dirty="0"/>
              <a:t>kabelem, optickým vláknem nebo bezdrátově</a:t>
            </a:r>
            <a:r>
              <a:rPr lang="cs-CZ" sz="1400" dirty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400" dirty="0"/>
              <a:t>Doba přenosu závisí zejména na </a:t>
            </a:r>
            <a:r>
              <a:rPr lang="cs-CZ" sz="1400" b="1" dirty="0"/>
              <a:t>objemu dat a skutečné přenosové rychlosti</a:t>
            </a:r>
            <a:r>
              <a:rPr lang="cs-CZ" sz="1400" dirty="0"/>
              <a:t>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400" b="1" dirty="0"/>
              <a:t>Distribuce dat</a:t>
            </a:r>
            <a:r>
              <a:rPr lang="cs-CZ" sz="1400" dirty="0"/>
              <a:t> znamená způsob, jakým jsou data </a:t>
            </a:r>
            <a:r>
              <a:rPr lang="cs-CZ" sz="1400" b="1" dirty="0"/>
              <a:t>zpřístupněna nebo doručena jednomu či více uživatelům</a:t>
            </a:r>
            <a:r>
              <a:rPr lang="cs-CZ" sz="1400" dirty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400" dirty="0"/>
              <a:t>Například </a:t>
            </a:r>
            <a:r>
              <a:rPr lang="cs-CZ" sz="1400" b="1" dirty="0"/>
              <a:t>přílohou e-mailu, sdíleným odkazem, stažením z webu nebo zpřístupněním v informačním systému</a:t>
            </a:r>
            <a:r>
              <a:rPr lang="cs-CZ" sz="1400" dirty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400" dirty="0"/>
              <a:t>Při distribuci po síti samozřejmě také dochází k </a:t>
            </a:r>
            <a:r>
              <a:rPr lang="cs-CZ" sz="1400" b="1" dirty="0"/>
              <a:t>přenosu dat</a:t>
            </a:r>
            <a:r>
              <a:rPr lang="cs-CZ" sz="1400" dirty="0"/>
              <a:t>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E7A2D0A-520C-A0BE-F0AF-17A176B95E8A}"/>
              </a:ext>
            </a:extLst>
          </p:cNvPr>
          <p:cNvSpPr txBox="1"/>
          <p:nvPr/>
        </p:nvSpPr>
        <p:spPr>
          <a:xfrm>
            <a:off x="292100" y="325000"/>
            <a:ext cx="3759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Přenos a distribuce digitálních dat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728C8C34-FEEE-87B7-FCF3-4AED92AFBBB2}"/>
              </a:ext>
            </a:extLst>
          </p:cNvPr>
          <p:cNvSpPr txBox="1"/>
          <p:nvPr/>
        </p:nvSpPr>
        <p:spPr>
          <a:xfrm>
            <a:off x="260350" y="3429000"/>
            <a:ext cx="6096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Příklad ideálního výpočtu doby přenosu</a:t>
            </a:r>
          </a:p>
          <a:p>
            <a:pPr>
              <a:buNone/>
            </a:pPr>
            <a:r>
              <a:rPr lang="cs-CZ" sz="1400" dirty="0"/>
              <a:t>Chceme vypočítat, </a:t>
            </a:r>
            <a:r>
              <a:rPr lang="cs-CZ" sz="1400" b="1" dirty="0"/>
              <a:t>za jak dlouho se přenese soubor o velikosti 100 MB při přenosové rychlosti 20 </a:t>
            </a:r>
            <a:r>
              <a:rPr lang="cs-CZ" sz="1400" b="1" dirty="0" err="1"/>
              <a:t>Mb</a:t>
            </a:r>
            <a:r>
              <a:rPr lang="cs-CZ" sz="1400" b="1" dirty="0"/>
              <a:t>/s</a:t>
            </a:r>
            <a:r>
              <a:rPr lang="cs-CZ" sz="1400" dirty="0"/>
              <a:t>.</a:t>
            </a:r>
          </a:p>
          <a:p>
            <a:pPr>
              <a:buNone/>
            </a:pPr>
            <a:r>
              <a:rPr lang="cs-CZ" sz="1400" dirty="0"/>
              <a:t>Nejprve převedeme velikost souboru na megabity:</a:t>
            </a:r>
          </a:p>
          <a:p>
            <a:pPr>
              <a:buNone/>
            </a:pPr>
            <a:r>
              <a:rPr lang="cs-CZ" sz="1400" b="1" dirty="0"/>
              <a:t>100 MB × 8 = 800 </a:t>
            </a:r>
            <a:r>
              <a:rPr lang="cs-CZ" sz="1400" b="1" dirty="0" err="1"/>
              <a:t>Mb</a:t>
            </a:r>
            <a:endParaRPr lang="cs-CZ" sz="1400" dirty="0"/>
          </a:p>
          <a:p>
            <a:pPr>
              <a:buNone/>
            </a:pPr>
            <a:r>
              <a:rPr lang="cs-CZ" sz="1400" dirty="0"/>
              <a:t>Potom vypočítáme dobu přenosu:</a:t>
            </a:r>
          </a:p>
          <a:p>
            <a:pPr>
              <a:buNone/>
            </a:pPr>
            <a:r>
              <a:rPr lang="cs-CZ" sz="1400" b="1" dirty="0"/>
              <a:t>doba přenosu = množství dat ÷ přenosová rychlost</a:t>
            </a:r>
            <a:endParaRPr lang="cs-CZ" sz="1400" dirty="0"/>
          </a:p>
          <a:p>
            <a:pPr>
              <a:buNone/>
            </a:pPr>
            <a:r>
              <a:rPr lang="cs-CZ" sz="1400" b="1" dirty="0"/>
              <a:t>800 </a:t>
            </a:r>
            <a:r>
              <a:rPr lang="cs-CZ" sz="1400" b="1" dirty="0" err="1"/>
              <a:t>Mb</a:t>
            </a:r>
            <a:r>
              <a:rPr lang="cs-CZ" sz="1400" b="1" dirty="0"/>
              <a:t> ÷ 20 Mb/s = 40 s</a:t>
            </a:r>
            <a:endParaRPr lang="cs-CZ" sz="1400" dirty="0"/>
          </a:p>
          <a:p>
            <a:pPr>
              <a:buNone/>
            </a:pPr>
            <a:r>
              <a:rPr lang="cs-CZ" sz="1400" dirty="0"/>
              <a:t>➡️ </a:t>
            </a:r>
            <a:r>
              <a:rPr lang="cs-CZ" sz="1400" b="1" dirty="0"/>
              <a:t>Ideální doba přenosu je 40 sekund.</a:t>
            </a:r>
            <a:endParaRPr lang="cs-CZ" sz="1400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5E5E8A89-6422-6F0D-877E-15D6C566A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8" r="37511" b="41369"/>
          <a:stretch>
            <a:fillRect/>
          </a:stretch>
        </p:blipFill>
        <p:spPr>
          <a:xfrm>
            <a:off x="6175567" y="198419"/>
            <a:ext cx="5842940" cy="2677656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7D6C5D17-FD60-DB9B-C881-079275C6BE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93" t="7778" b="40521"/>
          <a:stretch>
            <a:fillRect/>
          </a:stretch>
        </p:blipFill>
        <p:spPr>
          <a:xfrm>
            <a:off x="7071895" y="3341320"/>
            <a:ext cx="4050285" cy="309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3633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A61BAB-752A-A9EF-5046-AC6079EC7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68455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2366</Words>
  <Application>Microsoft Office PowerPoint</Application>
  <PresentationFormat>Širokoúhlá obrazovka</PresentationFormat>
  <Paragraphs>242</Paragraphs>
  <Slides>21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Motiv Office</vt:lpstr>
      <vt:lpstr>Kódování, komprese a datový formát INV 402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14</cp:revision>
  <dcterms:created xsi:type="dcterms:W3CDTF">2026-10-05T18:47:36Z</dcterms:created>
  <dcterms:modified xsi:type="dcterms:W3CDTF">2026-10-09T09:34:54Z</dcterms:modified>
</cp:coreProperties>
</file>