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7" r:id="rId2"/>
    <p:sldId id="258" r:id="rId3"/>
    <p:sldId id="259" r:id="rId4"/>
    <p:sldId id="260" r:id="rId5"/>
    <p:sldId id="274" r:id="rId6"/>
    <p:sldId id="272" r:id="rId7"/>
    <p:sldId id="273" r:id="rId8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903338-84D8-476B-8134-939C5F302751}" type="datetimeFigureOut">
              <a:rPr lang="cs-CZ" smtClean="0"/>
              <a:t>29.12.2025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702913-4873-456E-80B6-18164E0F6A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67153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3" name="Google Shape;393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4" name="Google Shape;394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5" name="Google Shape;425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6" name="Google Shape;426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41D53C2-25CA-5384-DAD5-5FBDF2E798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2E7C37B5-8C03-42CA-2477-0D69AA9C60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D8E971F-FC41-7A1E-2C7F-E75A99CA8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7A4F4-B1E2-41D0-BFF2-F7AA27BEE64C}" type="datetimeFigureOut">
              <a:rPr lang="cs-CZ" smtClean="0"/>
              <a:t>29.12.2025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C9C57F96-EBBD-2AE0-9D93-D1AC55036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B40C696-DABC-C920-C0D3-0837802747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E0974-1F12-4577-84A8-58EDDB8216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25396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21F8D84-A770-5930-4102-E4A6C7E01C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F06C4E9E-8CC3-53AA-DFE0-132FCC2B86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2BD56EF0-C926-F4F8-2F9F-9CDB25AEA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7A4F4-B1E2-41D0-BFF2-F7AA27BEE64C}" type="datetimeFigureOut">
              <a:rPr lang="cs-CZ" smtClean="0"/>
              <a:t>29.12.2025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4277A54-F59D-3E27-12D9-70BA12591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7FBA5A4-99D0-703C-6205-0C7B01FD83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E0974-1F12-4577-84A8-58EDDB8216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384771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390FDC9-5030-3C14-8776-3260FF156C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4E547EF-34B3-8CA1-29C2-76E95C0B6E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BA6E757-9FBD-01FA-D6CC-86DCDB0FE2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7A4F4-B1E2-41D0-BFF2-F7AA27BEE64C}" type="datetimeFigureOut">
              <a:rPr lang="cs-CZ" smtClean="0"/>
              <a:t>29.12.2025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1EC0A1-7AD8-A9D2-497D-5FD4732E5B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28710DE-EA20-515A-0B68-ADA0767593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E0974-1F12-4577-84A8-58EDDB8216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81906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DE2AADB-D81E-55F1-43E1-BE3ECC0A92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69E1351-AF32-2D4E-580E-38B05FF5ACD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D6D5F86-33C4-329C-2EA2-5D8EDA6A242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12A2BA1-E7D1-F5A3-0697-ACB3E72982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7A4F4-B1E2-41D0-BFF2-F7AA27BEE64C}" type="datetimeFigureOut">
              <a:rPr lang="cs-CZ" smtClean="0"/>
              <a:t>29.12.2025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12F6EB2-5006-4FD2-056F-1CBE0768E0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A261032-50AD-BD26-7BC4-0A0148866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E0974-1F12-4577-84A8-58EDDB8216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50281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49C78FB-B7D4-790E-E720-116A904A95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CA078AC4-A2C1-70AB-B28D-0A2619C8B7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FBECC70D-166A-5464-4D8A-D034B81A875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4C2638B4-6DF4-5768-4E80-968BDF1C715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D766D888-F2C7-D2A4-08FD-F7BB008B6D8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D3EECED8-1F64-CFD1-E45A-BD9BA2074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7A4F4-B1E2-41D0-BFF2-F7AA27BEE64C}" type="datetimeFigureOut">
              <a:rPr lang="cs-CZ" smtClean="0"/>
              <a:t>29.12.2025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B29E2126-A3E7-DE30-2968-8975149ABE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A6C2DD83-0441-85B1-7BB6-6937A8EBAF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E0974-1F12-4577-84A8-58EDDB8216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25817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8F8F47B-E349-D230-1EB9-2E0C8A4BB4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2BFAD117-4C7C-2731-C734-EB454310CA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7A4F4-B1E2-41D0-BFF2-F7AA27BEE64C}" type="datetimeFigureOut">
              <a:rPr lang="cs-CZ" smtClean="0"/>
              <a:t>29.12.2025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252CCCB1-E6AA-FE0B-6DDC-6D5538E743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82F1F638-C77B-62F2-34FB-417BCDDD64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E0974-1F12-4577-84A8-58EDDB8216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3133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949A6E9C-5EF0-9749-9832-F0D68E553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7A4F4-B1E2-41D0-BFF2-F7AA27BEE64C}" type="datetimeFigureOut">
              <a:rPr lang="cs-CZ" smtClean="0"/>
              <a:t>29.12.2025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DF885424-D74D-2A53-4B6A-55E06BB7E9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47B0B2F7-4929-EF06-F299-6A17A70214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E0974-1F12-4577-84A8-58EDDB8216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67263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E6A8658-6448-1E5D-3220-F50F7FFB9F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C76EBB6E-BFA6-B15B-CD9A-28E0695768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920AD2BA-CF39-B3E2-9410-24E032CBDA3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FD29A71-57D7-4687-A593-C314F2202A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7A4F4-B1E2-41D0-BFF2-F7AA27BEE64C}" type="datetimeFigureOut">
              <a:rPr lang="cs-CZ" smtClean="0"/>
              <a:t>29.12.2025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CF7F9FCD-A2DE-CEF1-20FD-5631120481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71E6F69-7D15-5612-7B82-79DDA8E8A7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E0974-1F12-4577-84A8-58EDDB8216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6092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64C0A5E-5F2A-19BF-3675-041852EB30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DE12CF1A-2DD0-51A5-2397-252B910A5A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9EE254E-D269-F279-263A-CA399594E56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32CD06E-04A9-FBC6-1905-BD1653F478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7A4F4-B1E2-41D0-BFF2-F7AA27BEE64C}" type="datetimeFigureOut">
              <a:rPr lang="cs-CZ" smtClean="0"/>
              <a:t>29.12.2025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B5CD64F-1403-3DB6-46BB-D8B8D652B5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6E845DED-C471-C87A-67B2-24088AE72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E0974-1F12-4577-84A8-58EDDB8216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17271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3EC118D-5F4D-C87B-3E3A-DF742EA00D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3C25554E-92A1-B16D-B941-28BB74318C1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34C798F-7A0B-9D04-9D96-9BCAA347E0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7A4F4-B1E2-41D0-BFF2-F7AA27BEE64C}" type="datetimeFigureOut">
              <a:rPr lang="cs-CZ" smtClean="0"/>
              <a:t>29.12.2025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01C5BE0-E14D-C311-AB40-DD10916AB9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7CE9A92-A3C0-2F74-D7D7-F139B807B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E0974-1F12-4577-84A8-58EDDB8216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05591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2F6EB596-2BFA-1076-EA07-98F1149EB90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B8F99736-C220-4AF3-F1B9-9FC5E2FD4C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572DC65-398C-1DC7-5A9D-5EDECD1676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C7A4F4-B1E2-41D0-BFF2-F7AA27BEE64C}" type="datetimeFigureOut">
              <a:rPr lang="cs-CZ" smtClean="0"/>
              <a:t>29.12.2025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6BFBE99-44A3-98FD-063B-E09382BA4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6C3B629-F138-6871-BC67-1771B64CE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9E0974-1F12-4577-84A8-58EDDB8216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5395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8E2DF01D-18A7-FC74-5405-7DE29BDD33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AED302C-B01B-F545-8DC1-5A9C7C2B9B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38EADE9-F924-D872-068F-2E2F4417659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C7A4F4-B1E2-41D0-BFF2-F7AA27BEE64C}" type="datetimeFigureOut">
              <a:rPr lang="cs-CZ" smtClean="0"/>
              <a:t>29.12.2025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16ECC29-E4F4-7F48-9310-46356FE947E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D95ED6FD-85A8-5C93-AF74-4765FAD75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9E0974-1F12-4577-84A8-58EDDB8216D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2108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vascak.cz/data/android/physicsatschool/template.php?s=gp_skladani_pohybu&amp;l=cz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microsoft.com/office/2007/relationships/hdphoto" Target="../media/hdphoto2.wdp"/><Relationship Id="rId7" Type="http://schemas.openxmlformats.org/officeDocument/2006/relationships/slide" Target="slide6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13" Type="http://schemas.openxmlformats.org/officeDocument/2006/relationships/image" Target="NULL"/><Relationship Id="rId3" Type="http://schemas.openxmlformats.org/officeDocument/2006/relationships/image" Target="../media/image13.png"/><Relationship Id="rId7" Type="http://schemas.openxmlformats.org/officeDocument/2006/relationships/image" Target="../media/image18.png"/><Relationship Id="rId12" Type="http://schemas.openxmlformats.org/officeDocument/2006/relationships/image" Target="NUL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NULL"/><Relationship Id="rId5" Type="http://schemas.openxmlformats.org/officeDocument/2006/relationships/image" Target="../media/image16.png"/><Relationship Id="rId10" Type="http://schemas.openxmlformats.org/officeDocument/2006/relationships/image" Target="NUL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765D0C-0CD6-A458-1091-C8A0C878573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22092" y="2302905"/>
            <a:ext cx="7547811" cy="1544524"/>
          </a:xfrm>
        </p:spPr>
        <p:txBody>
          <a:bodyPr>
            <a:normAutofit/>
          </a:bodyPr>
          <a:lstStyle/>
          <a:p>
            <a:r>
              <a:rPr lang="cs-CZ" sz="4000" dirty="0"/>
              <a:t>MECHANIKA – kinematika</a:t>
            </a:r>
            <a:br>
              <a:rPr lang="cs-CZ" sz="4000" dirty="0"/>
            </a:br>
            <a:r>
              <a:rPr lang="cs-CZ" sz="4000" dirty="0"/>
              <a:t>(Fyz24)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9BB3BAD0-6F11-318E-B939-8F42E46CD617}"/>
              </a:ext>
            </a:extLst>
          </p:cNvPr>
          <p:cNvSpPr txBox="1"/>
          <p:nvPr/>
        </p:nvSpPr>
        <p:spPr>
          <a:xfrm>
            <a:off x="4728940" y="4555095"/>
            <a:ext cx="273412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800" dirty="0">
                <a:hlinkClick r:id="rId2"/>
              </a:rPr>
              <a:t>Skládání pohybů a rychlostí</a:t>
            </a:r>
            <a:endParaRPr lang="cs-CZ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A8E1BE05-934D-CB03-B001-27CB72A7B730}"/>
              </a:ext>
            </a:extLst>
          </p:cNvPr>
          <p:cNvSpPr txBox="1"/>
          <p:nvPr/>
        </p:nvSpPr>
        <p:spPr>
          <a:xfrm>
            <a:off x="770022" y="6071937"/>
            <a:ext cx="13395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16. 7. 2025</a:t>
            </a:r>
          </a:p>
        </p:txBody>
      </p:sp>
      <p:grpSp>
        <p:nvGrpSpPr>
          <p:cNvPr id="7" name="Skupina 6">
            <a:extLst>
              <a:ext uri="{FF2B5EF4-FFF2-40B4-BE49-F238E27FC236}">
                <a16:creationId xmlns:a16="http://schemas.microsoft.com/office/drawing/2014/main" id="{FE1BE2A9-9266-EC0B-646B-F60E4EF48E93}"/>
              </a:ext>
            </a:extLst>
          </p:cNvPr>
          <p:cNvGrpSpPr/>
          <p:nvPr/>
        </p:nvGrpSpPr>
        <p:grpSpPr>
          <a:xfrm>
            <a:off x="4296001" y="792393"/>
            <a:ext cx="3600001" cy="900000"/>
            <a:chOff x="5375920" y="674864"/>
            <a:chExt cx="4750522" cy="1130585"/>
          </a:xfrm>
        </p:grpSpPr>
        <p:pic>
          <p:nvPicPr>
            <p:cNvPr id="8" name="Obrázek 7">
              <a:extLst>
                <a:ext uri="{FF2B5EF4-FFF2-40B4-BE49-F238E27FC236}">
                  <a16:creationId xmlns:a16="http://schemas.microsoft.com/office/drawing/2014/main" id="{BF638538-9BC7-6C91-72BE-35284BC9CF1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75920" y="674864"/>
              <a:ext cx="1188777" cy="1130585"/>
            </a:xfrm>
            <a:prstGeom prst="rect">
              <a:avLst/>
            </a:prstGeom>
          </p:spPr>
        </p:pic>
        <p:pic>
          <p:nvPicPr>
            <p:cNvPr id="9" name="Obrázek 8">
              <a:extLst>
                <a:ext uri="{FF2B5EF4-FFF2-40B4-BE49-F238E27FC236}">
                  <a16:creationId xmlns:a16="http://schemas.microsoft.com/office/drawing/2014/main" id="{B890BC53-006C-B726-7D82-7183D8CAC35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590728" y="674864"/>
              <a:ext cx="3535714" cy="110006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1041280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3E8AEE6B-11FC-1320-85F6-5AEA5262E101}"/>
              </a:ext>
            </a:extLst>
          </p:cNvPr>
          <p:cNvSpPr txBox="1"/>
          <p:nvPr/>
        </p:nvSpPr>
        <p:spPr>
          <a:xfrm>
            <a:off x="339969" y="468923"/>
            <a:ext cx="114417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Hmotný bod může konat dva a více pohybů najednou. Například cestující ve vlaku se může pohybovat vzhledem k vagonu (vztažná soustava je vztažena k vagonu) nebo se pohybuje vzhledem k zemskému povrchu (vztažná soustava je vztažena ke konkrétnímu místu na povrchu Země).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033216F-D992-87DC-F17F-871CB667E130}"/>
                  </a:ext>
                </a:extLst>
              </p:cNvPr>
              <p:cNvSpPr txBox="1"/>
              <p:nvPr/>
            </p:nvSpPr>
            <p:spPr>
              <a:xfrm>
                <a:off x="339968" y="1392253"/>
                <a:ext cx="11441723" cy="25853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Motorová loď plující po hladině řeky.</a:t>
                </a:r>
              </a:p>
              <a:p>
                <a:r>
                  <a:rPr lang="cs-CZ" dirty="0"/>
                  <a:t>Loďka koná dva pohyby současně:</a:t>
                </a:r>
              </a:p>
              <a:p>
                <a:pPr marL="342900" indent="-342900" algn="ctr">
                  <a:buAutoNum type="arabicPeriod"/>
                </a:pPr>
                <a:r>
                  <a:rPr lang="cs-CZ" dirty="0"/>
                  <a:t>Je unášena proudem řeky</a:t>
                </a:r>
              </a:p>
              <a:p>
                <a:pPr marL="342900" indent="-342900" algn="ctr">
                  <a:buAutoNum type="arabicPeriod"/>
                </a:pPr>
                <a:r>
                  <a:rPr lang="cs-CZ" dirty="0"/>
                  <a:t>Je poháněna motorem loďky</a:t>
                </a:r>
              </a:p>
              <a:p>
                <a:pPr marL="342900" indent="-342900" algn="ctr">
                  <a:buAutoNum type="arabicPeriod"/>
                </a:pPr>
                <a:endParaRPr lang="cs-CZ" dirty="0"/>
              </a:p>
              <a:p>
                <a:r>
                  <a:rPr lang="cs-CZ" dirty="0"/>
                  <a:t>Označíme-li v určitém čase okamžitou rychlost proudu vzhledem k břehům řeky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okamžitou rychlost loďky vzhledem k vodě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, pak výsledná okamžitá rychlost </a:t>
                </a:r>
                <a14:m>
                  <m:oMath xmlns:m="http://schemas.openxmlformats.org/officeDocument/2006/math">
                    <m:r>
                      <a:rPr lang="cs-CZ" b="1" i="1" dirty="0" smtClean="0">
                        <a:latin typeface="Cambria Math" panose="02040503050406030204" pitchFamily="18" charset="0"/>
                      </a:rPr>
                      <m:t>𝒗</m:t>
                    </m:r>
                  </m:oMath>
                </a14:m>
                <a:r>
                  <a:rPr lang="cs-CZ" dirty="0"/>
                  <a:t> loďka vzhledem k břehům řeky je v témže čase dána </a:t>
                </a:r>
                <a:r>
                  <a:rPr lang="cs-CZ" b="1" dirty="0"/>
                  <a:t>vektorovým součtem</a:t>
                </a:r>
                <a:r>
                  <a:rPr lang="cs-CZ" dirty="0"/>
                  <a:t> rychlostí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𝒗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𝒗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+ </m:t>
                      </m:r>
                      <m:sSub>
                        <m:sSubPr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cs-CZ" b="1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8033216F-D992-87DC-F17F-871CB667E13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9968" y="1392253"/>
                <a:ext cx="11441723" cy="2585323"/>
              </a:xfrm>
              <a:prstGeom prst="rect">
                <a:avLst/>
              </a:prstGeom>
              <a:blipFill>
                <a:blip r:embed="rId2"/>
                <a:stretch>
                  <a:fillRect l="-479" t="-117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Obrázek 4">
            <a:extLst>
              <a:ext uri="{FF2B5EF4-FFF2-40B4-BE49-F238E27FC236}">
                <a16:creationId xmlns:a16="http://schemas.microsoft.com/office/drawing/2014/main" id="{727F86D4-C2D8-9672-7E21-CB1C17B48E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8365" b="46027"/>
          <a:stretch>
            <a:fillRect/>
          </a:stretch>
        </p:blipFill>
        <p:spPr>
          <a:xfrm>
            <a:off x="3438260" y="4287606"/>
            <a:ext cx="5315480" cy="2470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5874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628E4645-C6DA-983E-52CB-484BD9F84246}"/>
                  </a:ext>
                </a:extLst>
              </p:cNvPr>
              <p:cNvSpPr txBox="1"/>
              <p:nvPr/>
            </p:nvSpPr>
            <p:spPr>
              <a:xfrm>
                <a:off x="328246" y="422031"/>
                <a:ext cx="11277600" cy="45243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/>
                  <a:t>Velikost rychlosti v případě , kdy obě skládané rychlosti leží v téže přímce.</a:t>
                </a:r>
              </a:p>
              <a:p>
                <a:endParaRPr lang="cs-CZ" b="1" dirty="0"/>
              </a:p>
              <a:p>
                <a:r>
                  <a:rPr lang="cs-CZ" b="1" dirty="0"/>
                  <a:t>Při stejném směru rychlostí </a:t>
                </a:r>
                <a:r>
                  <a:rPr lang="cs-CZ" dirty="0"/>
                  <a:t>(loďka pluje po proudu řeky) vypočteme výslednou rychlost jako součet velikosti rychlosti proudu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velikosti rychlosti loďky vzhledem k vodě řeky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cs-CZ" dirty="0"/>
              </a:p>
              <a:p>
                <a:endParaRPr lang="cs-CZ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+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endParaRPr lang="cs-CZ" dirty="0"/>
              </a:p>
              <a:p>
                <a:r>
                  <a:rPr lang="cs-CZ" b="1" dirty="0"/>
                  <a:t>Při navzájem opačném směru rychlostí</a:t>
                </a:r>
                <a:r>
                  <a:rPr lang="cs-CZ" dirty="0"/>
                  <a:t> (loďka pluje proti toku řeky) vypočteme výslednou rychlost jako absolutní hodnotu rozdílu rychlosti proudu řeky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rychlosti loďky vzhledem k vodě řeky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endParaRPr lang="cs-CZ" b="1" dirty="0"/>
              </a:p>
              <a:p>
                <a:endParaRPr lang="cs-CZ" b="1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1" i="1" smtClean="0">
                          <a:latin typeface="Cambria Math" panose="02040503050406030204" pitchFamily="18" charset="0"/>
                        </a:rPr>
                        <m:t>=</m:t>
                      </m:r>
                      <m:d>
                        <m:dPr>
                          <m:begChr m:val="|"/>
                          <m:endChr m:val="|"/>
                          <m:ctrlPr>
                            <a:rPr lang="cs-CZ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</m:d>
                    </m:oMath>
                  </m:oMathPara>
                </a14:m>
                <a:endParaRPr lang="cs-CZ" b="1" dirty="0"/>
              </a:p>
              <a:p>
                <a:endParaRPr lang="cs-CZ" b="1" dirty="0"/>
              </a:p>
              <a:p>
                <a:endParaRPr lang="cs-CZ" b="1" dirty="0"/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628E4645-C6DA-983E-52CB-484BD9F8424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8246" y="422031"/>
                <a:ext cx="11277600" cy="4524315"/>
              </a:xfrm>
              <a:prstGeom prst="rect">
                <a:avLst/>
              </a:prstGeom>
              <a:blipFill>
                <a:blip r:embed="rId2"/>
                <a:stretch>
                  <a:fillRect l="-486" t="-674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4" name="Přímá spojnice se šipkou 3">
            <a:extLst>
              <a:ext uri="{FF2B5EF4-FFF2-40B4-BE49-F238E27FC236}">
                <a16:creationId xmlns:a16="http://schemas.microsoft.com/office/drawing/2014/main" id="{08360FA9-14B5-4FE5-F1F0-3C405C2659A1}"/>
              </a:ext>
            </a:extLst>
          </p:cNvPr>
          <p:cNvCxnSpPr/>
          <p:nvPr/>
        </p:nvCxnSpPr>
        <p:spPr>
          <a:xfrm flipV="1">
            <a:off x="4431319" y="2497015"/>
            <a:ext cx="1800000" cy="0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římá spojnice se šipkou 4">
            <a:extLst>
              <a:ext uri="{FF2B5EF4-FFF2-40B4-BE49-F238E27FC236}">
                <a16:creationId xmlns:a16="http://schemas.microsoft.com/office/drawing/2014/main" id="{F6999AB1-FF9F-485F-19E1-A3571D664452}"/>
              </a:ext>
            </a:extLst>
          </p:cNvPr>
          <p:cNvCxnSpPr/>
          <p:nvPr/>
        </p:nvCxnSpPr>
        <p:spPr>
          <a:xfrm flipV="1">
            <a:off x="6224950" y="2497015"/>
            <a:ext cx="1080000" cy="0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93B7FC1B-91E2-E91C-8D75-3DC6459128DE}"/>
                  </a:ext>
                </a:extLst>
              </p:cNvPr>
              <p:cNvSpPr txBox="1"/>
              <p:nvPr/>
            </p:nvSpPr>
            <p:spPr>
              <a:xfrm>
                <a:off x="5017477" y="2625969"/>
                <a:ext cx="63304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93B7FC1B-91E2-E91C-8D75-3DC6459128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17477" y="2625969"/>
                <a:ext cx="633046" cy="36933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DED355E0-030F-774F-9EF6-B39106B3C3B7}"/>
                  </a:ext>
                </a:extLst>
              </p:cNvPr>
              <p:cNvSpPr txBox="1"/>
              <p:nvPr/>
            </p:nvSpPr>
            <p:spPr>
              <a:xfrm>
                <a:off x="6541479" y="2625969"/>
                <a:ext cx="63304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7" name="TextovéPole 6">
                <a:extLst>
                  <a:ext uri="{FF2B5EF4-FFF2-40B4-BE49-F238E27FC236}">
                    <a16:creationId xmlns:a16="http://schemas.microsoft.com/office/drawing/2014/main" id="{DED355E0-030F-774F-9EF6-B39106B3C3B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41479" y="2625969"/>
                <a:ext cx="633046" cy="369332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se šipkou 7">
            <a:extLst>
              <a:ext uri="{FF2B5EF4-FFF2-40B4-BE49-F238E27FC236}">
                <a16:creationId xmlns:a16="http://schemas.microsoft.com/office/drawing/2014/main" id="{E8284B0E-549C-3D1A-89E8-99885A8363A2}"/>
              </a:ext>
            </a:extLst>
          </p:cNvPr>
          <p:cNvCxnSpPr/>
          <p:nvPr/>
        </p:nvCxnSpPr>
        <p:spPr>
          <a:xfrm flipV="1">
            <a:off x="4501657" y="5076092"/>
            <a:ext cx="1800000" cy="0"/>
          </a:xfrm>
          <a:prstGeom prst="straightConnector1">
            <a:avLst/>
          </a:prstGeom>
          <a:ln w="381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se šipkou 8">
            <a:extLst>
              <a:ext uri="{FF2B5EF4-FFF2-40B4-BE49-F238E27FC236}">
                <a16:creationId xmlns:a16="http://schemas.microsoft.com/office/drawing/2014/main" id="{B6E22236-8034-9254-0BC3-633B5D5BBA18}"/>
              </a:ext>
            </a:extLst>
          </p:cNvPr>
          <p:cNvCxnSpPr>
            <a:cxnSpLocks/>
          </p:cNvCxnSpPr>
          <p:nvPr/>
        </p:nvCxnSpPr>
        <p:spPr>
          <a:xfrm rot="10800000" flipV="1">
            <a:off x="6295288" y="5076092"/>
            <a:ext cx="1080000" cy="0"/>
          </a:xfrm>
          <a:prstGeom prst="straightConnector1">
            <a:avLst/>
          </a:prstGeom>
          <a:ln w="38100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234B7D7F-3A54-708D-DDD5-D881E21075FF}"/>
                  </a:ext>
                </a:extLst>
              </p:cNvPr>
              <p:cNvSpPr txBox="1"/>
              <p:nvPr/>
            </p:nvSpPr>
            <p:spPr>
              <a:xfrm>
                <a:off x="5087815" y="5205046"/>
                <a:ext cx="63304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0" name="TextovéPole 9">
                <a:extLst>
                  <a:ext uri="{FF2B5EF4-FFF2-40B4-BE49-F238E27FC236}">
                    <a16:creationId xmlns:a16="http://schemas.microsoft.com/office/drawing/2014/main" id="{234B7D7F-3A54-708D-DDD5-D881E21075F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087815" y="5205046"/>
                <a:ext cx="633046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D0EA15B5-FBFB-80A4-C967-708EC215D6FE}"/>
                  </a:ext>
                </a:extLst>
              </p:cNvPr>
              <p:cNvSpPr txBox="1"/>
              <p:nvPr/>
            </p:nvSpPr>
            <p:spPr>
              <a:xfrm>
                <a:off x="6611817" y="5205046"/>
                <a:ext cx="63304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1" i="1" smtClean="0">
                              <a:latin typeface="Cambria Math" panose="02040503050406030204" pitchFamily="18" charset="0"/>
                            </a:rPr>
                            <m:t>𝒗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11" name="TextovéPole 10">
                <a:extLst>
                  <a:ext uri="{FF2B5EF4-FFF2-40B4-BE49-F238E27FC236}">
                    <a16:creationId xmlns:a16="http://schemas.microsoft.com/office/drawing/2014/main" id="{D0EA15B5-FBFB-80A4-C967-708EC215D6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11817" y="5205046"/>
                <a:ext cx="633046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TextovéPole 11">
            <a:extLst>
              <a:ext uri="{FF2B5EF4-FFF2-40B4-BE49-F238E27FC236}">
                <a16:creationId xmlns:a16="http://schemas.microsoft.com/office/drawing/2014/main" id="{56E1CA49-1752-D4D6-1B16-28A33A92E521}"/>
              </a:ext>
            </a:extLst>
          </p:cNvPr>
          <p:cNvSpPr txBox="1"/>
          <p:nvPr/>
        </p:nvSpPr>
        <p:spPr>
          <a:xfrm>
            <a:off x="433754" y="5779477"/>
            <a:ext cx="1151206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Uvedené vztahy pro výpočet rychlosti odpovídají tzv. klasické mechanice a jsou platné pouze pro malé (pro nás běžné) rychlosti. Pro rychlosti blízké rychlosti světla je nutné počítat velikost výsledné rychlosti podle tzv. relativistické mechaniky – viz speciální teorie relativity.</a:t>
            </a:r>
          </a:p>
        </p:txBody>
      </p:sp>
      <p:cxnSp>
        <p:nvCxnSpPr>
          <p:cNvPr id="14" name="Přímá spojnice 13">
            <a:extLst>
              <a:ext uri="{FF2B5EF4-FFF2-40B4-BE49-F238E27FC236}">
                <a16:creationId xmlns:a16="http://schemas.microsoft.com/office/drawing/2014/main" id="{1D01A613-EAD9-D8B6-EA4A-9F4446B84130}"/>
              </a:ext>
            </a:extLst>
          </p:cNvPr>
          <p:cNvCxnSpPr/>
          <p:nvPr/>
        </p:nvCxnSpPr>
        <p:spPr>
          <a:xfrm flipV="1">
            <a:off x="328246" y="5662246"/>
            <a:ext cx="1138310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02273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7659A04C-61DB-1D73-4012-CB40B1A1232C}"/>
              </a:ext>
            </a:extLst>
          </p:cNvPr>
          <p:cNvSpPr txBox="1"/>
          <p:nvPr/>
        </p:nvSpPr>
        <p:spPr>
          <a:xfrm>
            <a:off x="457199" y="327466"/>
            <a:ext cx="752621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Velikost rychlosti v případě , kdy obě skládané rychlosti jsou na sebe kolmé.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761A8647-5F3A-E97B-5C2B-6D030DA14A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0900"/>
          <a:stretch>
            <a:fillRect/>
          </a:stretch>
        </p:blipFill>
        <p:spPr>
          <a:xfrm>
            <a:off x="457199" y="785446"/>
            <a:ext cx="1991905" cy="248227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68CB2464-41BA-DAA9-F619-C395432A73D0}"/>
                  </a:ext>
                </a:extLst>
              </p:cNvPr>
              <p:cNvSpPr txBox="1"/>
              <p:nvPr/>
            </p:nvSpPr>
            <p:spPr>
              <a:xfrm>
                <a:off x="3059724" y="785446"/>
                <a:ext cx="8745416" cy="187743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Motorová loď pluje po hladině řeky od jednoho břehu k druhému tak, že její příď směřuje kolmo k proudu. Voda v řece má v určitém místě rychlost o velikosti 2,2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, loďka vzhledem k vodě v témže místě 4,6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m</m:t>
                        </m:r>
                        <m:r>
                          <a:rPr lang="cs-CZ" b="0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m:rPr>
                            <m:sty m:val="p"/>
                          </m:rPr>
                          <a:rPr lang="cs-CZ" b="0" i="0" smtClean="0">
                            <a:latin typeface="Cambria Math" panose="02040503050406030204" pitchFamily="18" charset="0"/>
                          </a:rPr>
                          <m:t>s</m:t>
                        </m:r>
                      </m:e>
                      <m:sup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−1</m:t>
                        </m:r>
                      </m:sup>
                    </m:sSup>
                  </m:oMath>
                </a14:m>
                <a:r>
                  <a:rPr lang="cs-CZ" dirty="0"/>
                  <a:t>. Vypočtěte velikost rychlosti loďky vzhledem k břehům řeky a určete úhel, který svírá se směrem proudu.</a:t>
                </a:r>
              </a:p>
              <a:p>
                <a:endParaRPr lang="cs-CZ" sz="800" dirty="0"/>
              </a:p>
              <a:p>
                <a:r>
                  <a:rPr lang="cs-CZ" dirty="0"/>
                  <a:t>Řešení: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cs-CZ" dirty="0" smtClean="0"/>
                        <m:t>2,2 </m:t>
                      </m:r>
                      <m:sSup>
                        <m:sSup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sSub>
                        <m:sSubPr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𝑣</m:t>
                          </m:r>
                        </m:e>
                        <m:sub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m:rPr>
                          <m:nor/>
                        </m:rPr>
                        <a:rPr lang="cs-CZ" dirty="0" smtClean="0"/>
                        <m:t>4,6 </m:t>
                      </m:r>
                      <m:sSup>
                        <m:sSupPr>
                          <m:ctrlPr>
                            <a:rPr lang="cs-CZ" i="1" smtClean="0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=?,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𝛼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=?</m:t>
                      </m:r>
                    </m:oMath>
                  </m:oMathPara>
                </a14:m>
                <a:endParaRPr lang="cs-CZ" dirty="0"/>
              </a:p>
            </p:txBody>
          </p:sp>
        </mc:Choice>
        <mc:Fallback xmlns="">
          <p:sp>
            <p:nvSpPr>
              <p:cNvPr id="6" name="TextovéPole 5">
                <a:extLst>
                  <a:ext uri="{FF2B5EF4-FFF2-40B4-BE49-F238E27FC236}">
                    <a16:creationId xmlns:a16="http://schemas.microsoft.com/office/drawing/2014/main" id="{68CB2464-41BA-DAA9-F619-C395432A73D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9724" y="785446"/>
                <a:ext cx="8745416" cy="1877437"/>
              </a:xfrm>
              <a:prstGeom prst="rect">
                <a:avLst/>
              </a:prstGeom>
              <a:blipFill>
                <a:blip r:embed="rId4"/>
                <a:stretch>
                  <a:fillRect l="-627" t="-1948" b="-3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8" name="Přímá spojnice 7">
            <a:extLst>
              <a:ext uri="{FF2B5EF4-FFF2-40B4-BE49-F238E27FC236}">
                <a16:creationId xmlns:a16="http://schemas.microsoft.com/office/drawing/2014/main" id="{620E1EFF-9352-B4EF-B723-86C618275D72}"/>
              </a:ext>
            </a:extLst>
          </p:cNvPr>
          <p:cNvCxnSpPr/>
          <p:nvPr/>
        </p:nvCxnSpPr>
        <p:spPr>
          <a:xfrm>
            <a:off x="3059723" y="2661138"/>
            <a:ext cx="8757139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A2101FA5-4C13-6A38-6A8F-EA0F0CDB4B15}"/>
                  </a:ext>
                </a:extLst>
              </p:cNvPr>
              <p:cNvSpPr txBox="1"/>
              <p:nvPr/>
            </p:nvSpPr>
            <p:spPr>
              <a:xfrm>
                <a:off x="3048000" y="2761090"/>
                <a:ext cx="8757139" cy="161012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Velikost rychlosti loďky vzhledem k břehům vypočteme pomoci Pythagorovy věty (vektory sil </a:t>
                </a:r>
                <a14:m>
                  <m:oMath xmlns:m="http://schemas.openxmlformats.org/officeDocument/2006/math">
                    <m:r>
                      <a:rPr lang="cs-CZ" b="0" i="1" smtClean="0">
                        <a:latin typeface="Cambria Math" panose="02040503050406030204" pitchFamily="18" charset="0"/>
                      </a:rPr>
                      <m:t>𝑣</m:t>
                    </m:r>
                    <m:r>
                      <a:rPr lang="cs-CZ" b="0" i="1" smtClean="0">
                        <a:latin typeface="Cambria Math" panose="02040503050406030204" pitchFamily="18" charset="0"/>
                      </a:rPr>
                      <m:t>, </m:t>
                    </m:r>
                    <m:sSub>
                      <m:sSubPr>
                        <m:ctrlPr>
                          <a:rPr lang="cs-CZ" b="0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</m:oMath>
                </a14:m>
                <a:r>
                  <a:rPr lang="cs-CZ" dirty="0"/>
                  <a:t> a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cs-CZ" i="1" smtClean="0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b>
                        <m:r>
                          <a:rPr lang="cs-CZ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</m:oMath>
                </a14:m>
                <a:r>
                  <a:rPr lang="cs-CZ" dirty="0"/>
                  <a:t> tvoří pravoúhlý trojúhelník)</a:t>
                </a:r>
              </a:p>
              <a:p>
                <a:endParaRPr lang="cs-CZ" sz="8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𝑣</m:t>
                      </m:r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bSup>
                            <m:sSub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bSup>
                            <m:sSub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b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bSup>
                        </m:e>
                      </m:rad>
                      <m:r>
                        <a:rPr lang="cs-CZ" b="0" i="1" smtClean="0">
                          <a:latin typeface="Cambria Math" panose="02040503050406030204" pitchFamily="18" charset="0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b="0" i="1" smtClean="0">
                              <a:latin typeface="Cambria Math" panose="02040503050406030204" pitchFamily="18" charset="0"/>
                            </a:rPr>
                          </m:ctrlPr>
                        </m:radPr>
                        <m:deg/>
                        <m:e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2,2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cs-CZ" b="0" i="1" smtClean="0">
                              <a:latin typeface="Cambria Math" panose="02040503050406030204" pitchFamily="18" charset="0"/>
                            </a:rPr>
                            <m:t>+</m:t>
                          </m:r>
                          <m:sSup>
                            <m:sSup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4,6</m:t>
                              </m:r>
                            </m:e>
                            <m:sup>
                              <m:r>
                                <a:rPr lang="cs-CZ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rad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5,1 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m</m:t>
                          </m:r>
                          <m: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 . </m:t>
                          </m:r>
                          <m:r>
                            <m:rPr>
                              <m:sty m:val="p"/>
                            </m:rPr>
                            <a:rPr lang="cs-CZ" b="0" i="0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s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r>
                  <a:rPr lang="cs-CZ" b="1" dirty="0"/>
                  <a:t>Rychlost loďky vzhledem k břehům má hodnotu 5,1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𝐦</m:t>
                        </m:r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 . </m:t>
                        </m:r>
                        <m:r>
                          <a:rPr lang="cs-CZ" b="1" i="0" smtClean="0">
                            <a:latin typeface="Cambria Math" panose="02040503050406030204" pitchFamily="18" charset="0"/>
                          </a:rPr>
                          <m:t>𝐬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𝟏</m:t>
                        </m:r>
                      </m:sup>
                    </m:sSup>
                  </m:oMath>
                </a14:m>
                <a:endParaRPr lang="cs-CZ" b="1" dirty="0"/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A2101FA5-4C13-6A38-6A8F-EA0F0CDB4B1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0" y="2761090"/>
                <a:ext cx="8757139" cy="1610121"/>
              </a:xfrm>
              <a:prstGeom prst="rect">
                <a:avLst/>
              </a:prstGeom>
              <a:blipFill>
                <a:blip r:embed="rId5"/>
                <a:stretch>
                  <a:fillRect l="-557" t="-2273" r="-974" b="-568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Obrázek 6">
            <a:extLst>
              <a:ext uri="{FF2B5EF4-FFF2-40B4-BE49-F238E27FC236}">
                <a16:creationId xmlns:a16="http://schemas.microsoft.com/office/drawing/2014/main" id="{4B1BC5D8-1552-9CBE-9FC1-FB1575830F1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61" y="3267716"/>
            <a:ext cx="2237144" cy="248400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4723BD61-614E-31C1-42F8-0B91FBA760B5}"/>
                  </a:ext>
                </a:extLst>
              </p:cNvPr>
              <p:cNvSpPr txBox="1"/>
              <p:nvPr/>
            </p:nvSpPr>
            <p:spPr>
              <a:xfrm>
                <a:off x="3048000" y="4469418"/>
                <a:ext cx="8745416" cy="188917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K výpočtu velikosti úhlu, který svírá směr pohybu loďky se směrem proudu určíme pomoci </a:t>
                </a:r>
                <a:r>
                  <a:rPr lang="cs-CZ" dirty="0">
                    <a:hlinkClick r:id="rId7" action="ppaction://hlinksldjump"/>
                  </a:rPr>
                  <a:t>goniometrické funkce tangens</a:t>
                </a:r>
                <a:r>
                  <a:rPr lang="cs-CZ" dirty="0"/>
                  <a:t> (tg), která je definována jako poměr protilehlé a přilehlé odvěsny pravoúhlého trojúhelníku: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m:rPr>
                          <m:sty m:val="p"/>
                        </m:rPr>
                        <a:rPr lang="cs-CZ" b="0" i="0" smtClean="0">
                          <a:latin typeface="Cambria Math" panose="02040503050406030204" pitchFamily="18" charset="0"/>
                        </a:rPr>
                        <m:t>tg</m:t>
                      </m:r>
                      <m:r>
                        <a:rPr lang="cs-CZ" b="0" i="0" smtClean="0">
                          <a:latin typeface="Cambria Math" panose="02040503050406030204" pitchFamily="18" charset="0"/>
                        </a:rPr>
                        <m:t> </m:t>
                      </m:r>
                      <m:r>
                        <m:rPr>
                          <m:sty m:val="p"/>
                        </m:rPr>
                        <a:rPr lang="el-GR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α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𝑣</m:t>
                              </m:r>
                            </m:e>
                            <m:sub>
                              <m:r>
                                <a:rPr lang="cs-CZ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4,6</m:t>
                          </m:r>
                        </m:num>
                        <m:den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2,2</m:t>
                          </m:r>
                        </m:den>
                      </m:f>
                      <m:r>
                        <a:rPr lang="cs-CZ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2,1      →          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𝛼</m:t>
                      </m:r>
                      <m:r>
                        <a:rPr lang="cs-CZ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≈</m:t>
                      </m:r>
                      <m:sSup>
                        <m:sSupPr>
                          <m:ctrlP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64</m:t>
                          </m:r>
                        </m:e>
                        <m:sup>
                          <m:r>
                            <a:rPr lang="cs-CZ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</m:oMath>
                  </m:oMathPara>
                </a14:m>
                <a:endParaRPr lang="cs-CZ" dirty="0"/>
              </a:p>
              <a:p>
                <a:endParaRPr lang="cs-CZ" sz="800" dirty="0"/>
              </a:p>
              <a:p>
                <a:r>
                  <a:rPr lang="cs-CZ" b="1" dirty="0"/>
                  <a:t>Směr pohybu loďky svírá se směrem proudu úhel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𝟔𝟒</m:t>
                        </m:r>
                      </m:e>
                      <m:sup>
                        <m:r>
                          <a:rPr lang="cs-CZ" b="1" i="1" smtClean="0">
                            <a:latin typeface="Cambria Math" panose="02040503050406030204" pitchFamily="18" charset="0"/>
                          </a:rPr>
                          <m:t>𝟎</m:t>
                        </m:r>
                      </m:sup>
                    </m:sSup>
                  </m:oMath>
                </a14:m>
                <a:r>
                  <a:rPr lang="cs-CZ" b="1" dirty="0"/>
                  <a:t>.</a:t>
                </a:r>
              </a:p>
            </p:txBody>
          </p:sp>
        </mc:Choice>
        <mc:Fallback xmlns="">
          <p:sp>
            <p:nvSpPr>
              <p:cNvPr id="9" name="TextovéPole 8">
                <a:extLst>
                  <a:ext uri="{FF2B5EF4-FFF2-40B4-BE49-F238E27FC236}">
                    <a16:creationId xmlns:a16="http://schemas.microsoft.com/office/drawing/2014/main" id="{4723BD61-614E-31C1-42F8-0B91FBA760B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48000" y="4469418"/>
                <a:ext cx="8745416" cy="1889172"/>
              </a:xfrm>
              <a:prstGeom prst="rect">
                <a:avLst/>
              </a:prstGeom>
              <a:blipFill>
                <a:blip r:embed="rId8"/>
                <a:stretch>
                  <a:fillRect l="-557" t="-1613" b="-451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573207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ED9DF5EB-8347-7386-EAEF-987BDC742259}"/>
              </a:ext>
            </a:extLst>
          </p:cNvPr>
          <p:cNvSpPr txBox="1"/>
          <p:nvPr/>
        </p:nvSpPr>
        <p:spPr>
          <a:xfrm>
            <a:off x="469127" y="715617"/>
            <a:ext cx="1125109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Jestliže jsou skládané pohyby </a:t>
            </a:r>
            <a:r>
              <a:rPr lang="cs-CZ" b="1" dirty="0"/>
              <a:t>rovnoměrné a přímočaré</a:t>
            </a:r>
            <a:r>
              <a:rPr lang="cs-CZ" dirty="0"/>
              <a:t>, je rovněž složený pohyb rovnoměrný a přímočarý.</a:t>
            </a:r>
          </a:p>
          <a:p>
            <a:endParaRPr lang="cs-CZ" dirty="0"/>
          </a:p>
          <a:p>
            <a:pPr algn="ctr"/>
            <a:r>
              <a:rPr lang="cs-CZ" b="1" dirty="0"/>
              <a:t>Hmotný bod se pohybuje po přímce, jejíž směr je určen směrem výsledné rychlosti.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824331E6-3635-794A-58DD-FD780DAD133B}"/>
              </a:ext>
            </a:extLst>
          </p:cNvPr>
          <p:cNvSpPr txBox="1"/>
          <p:nvPr/>
        </p:nvSpPr>
        <p:spPr>
          <a:xfrm>
            <a:off x="469127" y="2266122"/>
            <a:ext cx="725954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Obecně je však trajektorií složeného pohybu </a:t>
            </a:r>
            <a:r>
              <a:rPr lang="cs-CZ" b="1" dirty="0"/>
              <a:t>křivka</a:t>
            </a:r>
            <a:r>
              <a:rPr lang="cs-CZ" dirty="0"/>
              <a:t>. </a:t>
            </a:r>
          </a:p>
          <a:p>
            <a:endParaRPr lang="cs-CZ" dirty="0"/>
          </a:p>
          <a:p>
            <a:r>
              <a:rPr lang="cs-CZ" dirty="0"/>
              <a:t>Příklad:</a:t>
            </a:r>
          </a:p>
          <a:p>
            <a:r>
              <a:rPr lang="cs-CZ" dirty="0"/>
              <a:t>Vystřelíme-li z pušky projektil šikmo vzhůru, koná projektil současně dva pohyby:</a:t>
            </a:r>
          </a:p>
          <a:p>
            <a:endParaRPr lang="cs-CZ" dirty="0"/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Pohyb ve směru, kterým byl projektil vystřelen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Pohyb rovnoměrně zrychlený přímočarý ve svislém směru (volný pád)</a:t>
            </a:r>
          </a:p>
          <a:p>
            <a:pPr marL="342900" indent="-342900">
              <a:buFont typeface="+mj-lt"/>
              <a:buAutoNum type="arabicPeriod"/>
            </a:pPr>
            <a:endParaRPr lang="cs-CZ" dirty="0"/>
          </a:p>
          <a:p>
            <a:r>
              <a:rPr lang="cs-CZ" dirty="0"/>
              <a:t>Trajektorií tohoto složeného pohybu je křivka – část paraboly.</a:t>
            </a:r>
          </a:p>
        </p:txBody>
      </p:sp>
      <p:grpSp>
        <p:nvGrpSpPr>
          <p:cNvPr id="32" name="Skupina 31">
            <a:extLst>
              <a:ext uri="{FF2B5EF4-FFF2-40B4-BE49-F238E27FC236}">
                <a16:creationId xmlns:a16="http://schemas.microsoft.com/office/drawing/2014/main" id="{1E0F9BDA-F77C-48AD-03D1-9E5A2E43B5D8}"/>
              </a:ext>
            </a:extLst>
          </p:cNvPr>
          <p:cNvGrpSpPr/>
          <p:nvPr/>
        </p:nvGrpSpPr>
        <p:grpSpPr>
          <a:xfrm>
            <a:off x="7885607" y="2193670"/>
            <a:ext cx="3921894" cy="2753583"/>
            <a:chOff x="7885607" y="2193670"/>
            <a:chExt cx="3921894" cy="2753583"/>
          </a:xfrm>
        </p:grpSpPr>
        <p:pic>
          <p:nvPicPr>
            <p:cNvPr id="1026" name="Picture 2">
              <a:extLst>
                <a:ext uri="{FF2B5EF4-FFF2-40B4-BE49-F238E27FC236}">
                  <a16:creationId xmlns:a16="http://schemas.microsoft.com/office/drawing/2014/main" id="{C09E79D4-F096-833F-70C2-FD549A9FD984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962" r="34782" b="66699"/>
            <a:stretch>
              <a:fillRect/>
            </a:stretch>
          </p:blipFill>
          <p:spPr bwMode="auto">
            <a:xfrm>
              <a:off x="7885607" y="2399192"/>
              <a:ext cx="3921894" cy="25480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5" name="Přímá spojnice se šipkou 4">
              <a:extLst>
                <a:ext uri="{FF2B5EF4-FFF2-40B4-BE49-F238E27FC236}">
                  <a16:creationId xmlns:a16="http://schemas.microsoft.com/office/drawing/2014/main" id="{34C8F6C0-5F24-D99E-0740-6F6A681BEA99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37376" y="2193670"/>
              <a:ext cx="804590" cy="1465193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Přímá spojnice se šipkou 7">
              <a:extLst>
                <a:ext uri="{FF2B5EF4-FFF2-40B4-BE49-F238E27FC236}">
                  <a16:creationId xmlns:a16="http://schemas.microsoft.com/office/drawing/2014/main" id="{DD873F50-CA0A-4C75-1431-86F5E0954BB4}"/>
                </a:ext>
              </a:extLst>
            </p:cNvPr>
            <p:cNvCxnSpPr>
              <a:cxnSpLocks/>
            </p:cNvCxnSpPr>
            <p:nvPr/>
          </p:nvCxnSpPr>
          <p:spPr>
            <a:xfrm>
              <a:off x="9137376" y="3658863"/>
              <a:ext cx="0" cy="712718"/>
            </a:xfrm>
            <a:prstGeom prst="straightConnector1">
              <a:avLst/>
            </a:prstGeom>
            <a:ln w="38100">
              <a:solidFill>
                <a:srgbClr val="FF000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Přímá spojnice se šipkou 11">
              <a:extLst>
                <a:ext uri="{FF2B5EF4-FFF2-40B4-BE49-F238E27FC236}">
                  <a16:creationId xmlns:a16="http://schemas.microsoft.com/office/drawing/2014/main" id="{D0449D4F-0B92-B455-B729-97DB6BC20487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83755" y="2962108"/>
              <a:ext cx="758211" cy="636022"/>
            </a:xfrm>
            <a:prstGeom prst="straightConnector1">
              <a:avLst/>
            </a:prstGeom>
            <a:ln w="38100">
              <a:solidFill>
                <a:srgbClr val="00B0F0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Přímá spojnice 16">
              <a:extLst>
                <a:ext uri="{FF2B5EF4-FFF2-40B4-BE49-F238E27FC236}">
                  <a16:creationId xmlns:a16="http://schemas.microsoft.com/office/drawing/2014/main" id="{012AE74D-1124-A981-64DE-25AE52494F17}"/>
                </a:ext>
              </a:extLst>
            </p:cNvPr>
            <p:cNvCxnSpPr/>
            <p:nvPr/>
          </p:nvCxnSpPr>
          <p:spPr>
            <a:xfrm>
              <a:off x="9949917" y="2236635"/>
              <a:ext cx="0" cy="1450947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Přímá spojnice 20">
              <a:extLst>
                <a:ext uri="{FF2B5EF4-FFF2-40B4-BE49-F238E27FC236}">
                  <a16:creationId xmlns:a16="http://schemas.microsoft.com/office/drawing/2014/main" id="{5CF58291-1928-B451-7457-F2EAA6C0155B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9137376" y="2631287"/>
              <a:ext cx="974696" cy="174029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3" name="TextovéPole 32">
            <a:extLst>
              <a:ext uri="{FF2B5EF4-FFF2-40B4-BE49-F238E27FC236}">
                <a16:creationId xmlns:a16="http://schemas.microsoft.com/office/drawing/2014/main" id="{D5EF0EF1-7D2F-5631-14A8-5A68D08F544B}"/>
              </a:ext>
            </a:extLst>
          </p:cNvPr>
          <p:cNvSpPr txBox="1"/>
          <p:nvPr/>
        </p:nvSpPr>
        <p:spPr>
          <a:xfrm rot="2809786">
            <a:off x="10599089" y="3590037"/>
            <a:ext cx="100981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Parabola</a:t>
            </a:r>
          </a:p>
        </p:txBody>
      </p:sp>
    </p:spTree>
    <p:extLst>
      <p:ext uri="{BB962C8B-B14F-4D97-AF65-F5344CB8AC3E}">
        <p14:creationId xmlns:p14="http://schemas.microsoft.com/office/powerpoint/2010/main" val="38657319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6" name="Google Shape;396;p29"/>
          <p:cNvSpPr txBox="1"/>
          <p:nvPr/>
        </p:nvSpPr>
        <p:spPr>
          <a:xfrm>
            <a:off x="349858" y="274479"/>
            <a:ext cx="11648660" cy="646331"/>
          </a:xfrm>
          <a:prstGeom prst="rect">
            <a:avLst/>
          </a:prstGeom>
          <a:blipFill rotWithShape="1">
            <a:blip r:embed="rId3">
              <a:alphaModFix/>
            </a:blip>
            <a:stretch>
              <a:fillRect l="-418" t="-5659" b="-14150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399" name="Google Shape;399;p29"/>
          <p:cNvSpPr txBox="1"/>
          <p:nvPr/>
        </p:nvSpPr>
        <p:spPr>
          <a:xfrm rot="1825171">
            <a:off x="2712003" y="4189219"/>
            <a:ext cx="110523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Přepona</a:t>
            </a:r>
            <a:endParaRPr/>
          </a:p>
        </p:txBody>
      </p:sp>
      <p:sp>
        <p:nvSpPr>
          <p:cNvPr id="400" name="Google Shape;400;p29"/>
          <p:cNvSpPr/>
          <p:nvPr/>
        </p:nvSpPr>
        <p:spPr>
          <a:xfrm>
            <a:off x="1485457" y="3934834"/>
            <a:ext cx="3419952" cy="1931105"/>
          </a:xfrm>
          <a:prstGeom prst="triangle">
            <a:avLst>
              <a:gd name="adj" fmla="val 0"/>
            </a:avLst>
          </a:prstGeom>
          <a:solidFill>
            <a:schemeClr val="lt1"/>
          </a:solidFill>
          <a:ln w="38100" cap="flat" cmpd="sng">
            <a:solidFill>
              <a:srgbClr val="FF000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1" name="Google Shape;401;p29"/>
          <p:cNvSpPr txBox="1"/>
          <p:nvPr/>
        </p:nvSpPr>
        <p:spPr>
          <a:xfrm>
            <a:off x="3901440" y="5496607"/>
            <a:ext cx="310101" cy="369332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402" name="Google Shape;402;p29"/>
          <p:cNvSpPr/>
          <p:nvPr/>
        </p:nvSpPr>
        <p:spPr>
          <a:xfrm>
            <a:off x="7719279" y="3919675"/>
            <a:ext cx="3419952" cy="1931105"/>
          </a:xfrm>
          <a:prstGeom prst="triangle">
            <a:avLst>
              <a:gd name="adj" fmla="val 0"/>
            </a:avLst>
          </a:prstGeom>
          <a:solidFill>
            <a:schemeClr val="lt1"/>
          </a:solidFill>
          <a:ln w="38100" cap="flat" cmpd="sng">
            <a:solidFill>
              <a:srgbClr val="00B050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3" name="Google Shape;403;p29"/>
          <p:cNvSpPr txBox="1"/>
          <p:nvPr/>
        </p:nvSpPr>
        <p:spPr>
          <a:xfrm rot="1825171">
            <a:off x="9067634" y="4219324"/>
            <a:ext cx="110523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Přepona</a:t>
            </a:r>
            <a:endParaRPr dirty="0"/>
          </a:p>
        </p:txBody>
      </p:sp>
      <p:sp>
        <p:nvSpPr>
          <p:cNvPr id="406" name="Google Shape;406;p29"/>
          <p:cNvSpPr txBox="1"/>
          <p:nvPr/>
        </p:nvSpPr>
        <p:spPr>
          <a:xfrm>
            <a:off x="7806107" y="4174059"/>
            <a:ext cx="310101" cy="369332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l="-5880" r="-9801" b="-13332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407" name="Google Shape;407;p29"/>
          <p:cNvSpPr txBox="1"/>
          <p:nvPr/>
        </p:nvSpPr>
        <p:spPr>
          <a:xfrm>
            <a:off x="4962727" y="5665052"/>
            <a:ext cx="31010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endParaRPr/>
          </a:p>
        </p:txBody>
      </p:sp>
      <p:sp>
        <p:nvSpPr>
          <p:cNvPr id="408" name="Google Shape;408;p29"/>
          <p:cNvSpPr txBox="1"/>
          <p:nvPr/>
        </p:nvSpPr>
        <p:spPr>
          <a:xfrm>
            <a:off x="11271021" y="5607925"/>
            <a:ext cx="31010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endParaRPr/>
          </a:p>
        </p:txBody>
      </p:sp>
      <p:sp>
        <p:nvSpPr>
          <p:cNvPr id="409" name="Google Shape;409;p29"/>
          <p:cNvSpPr txBox="1"/>
          <p:nvPr/>
        </p:nvSpPr>
        <p:spPr>
          <a:xfrm>
            <a:off x="6975196" y="3550343"/>
            <a:ext cx="31010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</a:t>
            </a:r>
            <a:endParaRPr/>
          </a:p>
        </p:txBody>
      </p:sp>
      <p:sp>
        <p:nvSpPr>
          <p:cNvPr id="410" name="Google Shape;410;p29"/>
          <p:cNvSpPr txBox="1"/>
          <p:nvPr/>
        </p:nvSpPr>
        <p:spPr>
          <a:xfrm>
            <a:off x="1468118" y="3528323"/>
            <a:ext cx="31010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</a:t>
            </a:r>
            <a:endParaRPr/>
          </a:p>
        </p:txBody>
      </p:sp>
      <p:sp>
        <p:nvSpPr>
          <p:cNvPr id="411" name="Google Shape;411;p29"/>
          <p:cNvSpPr txBox="1"/>
          <p:nvPr/>
        </p:nvSpPr>
        <p:spPr>
          <a:xfrm>
            <a:off x="1330406" y="5977257"/>
            <a:ext cx="31010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</a:t>
            </a:r>
            <a:endParaRPr/>
          </a:p>
        </p:txBody>
      </p:sp>
      <p:sp>
        <p:nvSpPr>
          <p:cNvPr id="412" name="Google Shape;412;p29"/>
          <p:cNvSpPr txBox="1"/>
          <p:nvPr/>
        </p:nvSpPr>
        <p:spPr>
          <a:xfrm>
            <a:off x="7631818" y="5962825"/>
            <a:ext cx="31010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</a:t>
            </a:r>
            <a:endParaRPr/>
          </a:p>
        </p:txBody>
      </p:sp>
      <p:sp>
        <p:nvSpPr>
          <p:cNvPr id="413" name="Google Shape;413;p29"/>
          <p:cNvSpPr txBox="1"/>
          <p:nvPr/>
        </p:nvSpPr>
        <p:spPr>
          <a:xfrm rot="2075075">
            <a:off x="2881060" y="4389623"/>
            <a:ext cx="27471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</a:t>
            </a:r>
            <a:endParaRPr/>
          </a:p>
        </p:txBody>
      </p:sp>
      <p:sp>
        <p:nvSpPr>
          <p:cNvPr id="414" name="Google Shape;414;p29"/>
          <p:cNvSpPr txBox="1"/>
          <p:nvPr/>
        </p:nvSpPr>
        <p:spPr>
          <a:xfrm>
            <a:off x="1201133" y="4768658"/>
            <a:ext cx="27471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endParaRPr/>
          </a:p>
        </p:txBody>
      </p:sp>
      <p:sp>
        <p:nvSpPr>
          <p:cNvPr id="415" name="Google Shape;415;p29"/>
          <p:cNvSpPr txBox="1"/>
          <p:nvPr/>
        </p:nvSpPr>
        <p:spPr>
          <a:xfrm>
            <a:off x="7448449" y="4768658"/>
            <a:ext cx="27471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</a:t>
            </a:r>
            <a:endParaRPr/>
          </a:p>
        </p:txBody>
      </p:sp>
      <p:sp>
        <p:nvSpPr>
          <p:cNvPr id="416" name="Google Shape;416;p29"/>
          <p:cNvSpPr txBox="1"/>
          <p:nvPr/>
        </p:nvSpPr>
        <p:spPr>
          <a:xfrm>
            <a:off x="2718248" y="5873571"/>
            <a:ext cx="27471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</a:t>
            </a:r>
            <a:endParaRPr/>
          </a:p>
        </p:txBody>
      </p:sp>
      <p:sp>
        <p:nvSpPr>
          <p:cNvPr id="417" name="Google Shape;417;p29"/>
          <p:cNvSpPr txBox="1"/>
          <p:nvPr/>
        </p:nvSpPr>
        <p:spPr>
          <a:xfrm>
            <a:off x="9173818" y="5856290"/>
            <a:ext cx="27471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b</a:t>
            </a:r>
            <a:endParaRPr/>
          </a:p>
        </p:txBody>
      </p:sp>
      <p:sp>
        <p:nvSpPr>
          <p:cNvPr id="418" name="Google Shape;418;p29"/>
          <p:cNvSpPr txBox="1"/>
          <p:nvPr/>
        </p:nvSpPr>
        <p:spPr>
          <a:xfrm rot="2075075">
            <a:off x="9264990" y="4467791"/>
            <a:ext cx="27471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i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</a:t>
            </a:r>
            <a:endParaRPr/>
          </a:p>
        </p:txBody>
      </p:sp>
      <p:sp>
        <p:nvSpPr>
          <p:cNvPr id="419" name="Google Shape;419;p29"/>
          <p:cNvSpPr txBox="1"/>
          <p:nvPr/>
        </p:nvSpPr>
        <p:spPr>
          <a:xfrm>
            <a:off x="367085" y="1056829"/>
            <a:ext cx="11457830" cy="529184"/>
          </a:xfrm>
          <a:prstGeom prst="rect">
            <a:avLst/>
          </a:prstGeom>
          <a:blipFill rotWithShape="1">
            <a:blip r:embed="rId6">
              <a:alphaModFix/>
            </a:blip>
            <a:stretch>
              <a:fillRect b="-5746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420" name="Google Shape;420;p29"/>
          <p:cNvSpPr txBox="1"/>
          <p:nvPr/>
        </p:nvSpPr>
        <p:spPr>
          <a:xfrm>
            <a:off x="2182591" y="1725449"/>
            <a:ext cx="8315739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 funkci </a:t>
            </a:r>
            <a:r>
              <a:rPr lang="cs-CZ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sinus</a:t>
            </a:r>
            <a:r>
              <a:rPr lang="cs-CZ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se používá zkratka </a:t>
            </a:r>
            <a:r>
              <a:rPr lang="cs-CZ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sin</a:t>
            </a:r>
            <a:r>
              <a:rPr lang="cs-CZ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, pro </a:t>
            </a:r>
            <a:r>
              <a:rPr lang="cs-CZ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kosinus</a:t>
            </a:r>
            <a:r>
              <a:rPr lang="cs-CZ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cs-CZ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cos</a:t>
            </a:r>
            <a:r>
              <a:rPr lang="cs-CZ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a  pro </a:t>
            </a:r>
            <a:r>
              <a:rPr lang="cs-CZ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tangens</a:t>
            </a:r>
            <a:r>
              <a:rPr lang="cs-CZ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r>
              <a:rPr lang="cs-CZ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tg</a:t>
            </a:r>
            <a:r>
              <a:rPr lang="cs-CZ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nebo též </a:t>
            </a:r>
            <a:r>
              <a:rPr lang="cs-CZ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tan</a:t>
            </a:r>
            <a:endParaRPr sz="18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1" name="Google Shape;421;p29"/>
          <p:cNvSpPr txBox="1"/>
          <p:nvPr/>
        </p:nvSpPr>
        <p:spPr>
          <a:xfrm>
            <a:off x="1278794" y="2345120"/>
            <a:ext cx="4086971" cy="1062535"/>
          </a:xfrm>
          <a:prstGeom prst="rect">
            <a:avLst/>
          </a:prstGeom>
          <a:blipFill rotWithShape="1">
            <a:blip r:embed="rId7">
              <a:alphaModFix/>
            </a:blip>
            <a:stretch>
              <a:fillRect l="-1342" t="-3447" b="-1723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422" name="Google Shape;422;p29"/>
          <p:cNvSpPr txBox="1"/>
          <p:nvPr/>
        </p:nvSpPr>
        <p:spPr>
          <a:xfrm>
            <a:off x="6909945" y="2349165"/>
            <a:ext cx="4086971" cy="1062535"/>
          </a:xfrm>
          <a:prstGeom prst="rect">
            <a:avLst/>
          </a:prstGeom>
          <a:blipFill rotWithShape="1">
            <a:blip r:embed="rId8">
              <a:alphaModFix/>
            </a:blip>
            <a:stretch>
              <a:fillRect l="-1342" t="-2855" b="-1142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423" name="Google Shape;423;p29">
            <a:hlinkClick r:id="" action="ppaction://noaction"/>
          </p:cNvPr>
          <p:cNvSpPr/>
          <p:nvPr/>
        </p:nvSpPr>
        <p:spPr>
          <a:xfrm>
            <a:off x="11163631" y="6225622"/>
            <a:ext cx="492263" cy="492263"/>
          </a:xfrm>
          <a:prstGeom prst="ellipse">
            <a:avLst/>
          </a:prstGeom>
          <a:solidFill>
            <a:schemeClr val="accent1"/>
          </a:solidFill>
          <a:ln w="12700" cap="flat" cmpd="sng">
            <a:solidFill>
              <a:srgbClr val="1C30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822BB37B-1B89-F52A-7B29-D1BD010D8FB4}"/>
                  </a:ext>
                </a:extLst>
              </p:cNvPr>
              <p:cNvSpPr txBox="1"/>
              <p:nvPr/>
            </p:nvSpPr>
            <p:spPr>
              <a:xfrm>
                <a:off x="8556039" y="6242903"/>
                <a:ext cx="19934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Protilehlá odvěsna k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𝛽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2" name="TextovéPole 1">
                <a:extLst>
                  <a:ext uri="{FF2B5EF4-FFF2-40B4-BE49-F238E27FC236}">
                    <a16:creationId xmlns:a16="http://schemas.microsoft.com/office/drawing/2014/main" id="{822BB37B-1B89-F52A-7B29-D1BD010D8F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56039" y="6242903"/>
                <a:ext cx="1993472" cy="307777"/>
              </a:xfrm>
              <a:prstGeom prst="rect">
                <a:avLst/>
              </a:prstGeom>
              <a:blipFill>
                <a:blip r:embed="rId10"/>
                <a:stretch>
                  <a:fillRect l="-917" t="-3922" b="-196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66A0BA72-32B4-36F2-BE1E-EE1E132C7548}"/>
                  </a:ext>
                </a:extLst>
              </p:cNvPr>
              <p:cNvSpPr txBox="1"/>
              <p:nvPr/>
            </p:nvSpPr>
            <p:spPr>
              <a:xfrm rot="16200000">
                <a:off x="6193422" y="4771985"/>
                <a:ext cx="19934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Přilehlá odvěsna k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𝛽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66A0BA72-32B4-36F2-BE1E-EE1E132C754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6200000">
                <a:off x="6193422" y="4771985"/>
                <a:ext cx="1993472" cy="307777"/>
              </a:xfrm>
              <a:prstGeom prst="rect">
                <a:avLst/>
              </a:prstGeom>
              <a:blipFill>
                <a:blip r:embed="rId11"/>
                <a:stretch>
                  <a:fillRect l="-3922" r="-19608" b="-9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4F7C3271-4454-DBA1-9F47-901C49DB1788}"/>
                  </a:ext>
                </a:extLst>
              </p:cNvPr>
              <p:cNvSpPr txBox="1"/>
              <p:nvPr/>
            </p:nvSpPr>
            <p:spPr>
              <a:xfrm>
                <a:off x="2108065" y="6178268"/>
                <a:ext cx="19934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Přilehlá odvěsna k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4" name="TextovéPole 3">
                <a:extLst>
                  <a:ext uri="{FF2B5EF4-FFF2-40B4-BE49-F238E27FC236}">
                    <a16:creationId xmlns:a16="http://schemas.microsoft.com/office/drawing/2014/main" id="{4F7C3271-4454-DBA1-9F47-901C49DB178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8065" y="6178268"/>
                <a:ext cx="1993472" cy="307777"/>
              </a:xfrm>
              <a:prstGeom prst="rect">
                <a:avLst/>
              </a:prstGeom>
              <a:blipFill>
                <a:blip r:embed="rId12"/>
                <a:stretch>
                  <a:fillRect l="-917" t="-1961" b="-1960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79660DAF-CA24-E6F8-A887-2F7B4A7D3DA3}"/>
                  </a:ext>
                </a:extLst>
              </p:cNvPr>
              <p:cNvSpPr txBox="1"/>
              <p:nvPr/>
            </p:nvSpPr>
            <p:spPr>
              <a:xfrm rot="16200000">
                <a:off x="50509" y="4650400"/>
                <a:ext cx="1993472" cy="30777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/>
                  <a:t>Protilehlá odvěsna k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𝛼</m:t>
                    </m:r>
                  </m:oMath>
                </a14:m>
                <a:endParaRPr lang="cs-CZ" dirty="0"/>
              </a:p>
            </p:txBody>
          </p:sp>
        </mc:Choice>
        <mc:Fallback xmlns="">
          <p:sp>
            <p:nvSpPr>
              <p:cNvPr id="5" name="TextovéPole 4">
                <a:extLst>
                  <a:ext uri="{FF2B5EF4-FFF2-40B4-BE49-F238E27FC236}">
                    <a16:creationId xmlns:a16="http://schemas.microsoft.com/office/drawing/2014/main" id="{79660DAF-CA24-E6F8-A887-2F7B4A7D3DA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16200000">
                <a:off x="50509" y="4650400"/>
                <a:ext cx="1993472" cy="307777"/>
              </a:xfrm>
              <a:prstGeom prst="rect">
                <a:avLst/>
              </a:prstGeom>
              <a:blipFill>
                <a:blip r:embed="rId13"/>
                <a:stretch>
                  <a:fillRect l="-4000" r="-20000" b="-91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p30"/>
          <p:cNvSpPr txBox="1"/>
          <p:nvPr/>
        </p:nvSpPr>
        <p:spPr>
          <a:xfrm>
            <a:off x="696686" y="531223"/>
            <a:ext cx="592182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 b="1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Hodnoty funkcí sinus, kosinus a tangens pro vybrané úhly</a:t>
            </a:r>
            <a:endParaRPr sz="1800" b="1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29" name="Google Shape;429;p30"/>
              <p:cNvGraphicFramePr/>
              <p:nvPr/>
            </p:nvGraphicFramePr>
            <p:xfrm>
              <a:off x="1351041" y="1573110"/>
              <a:ext cx="9489900" cy="3602544"/>
            </p:xfrm>
            <a:graphic>
              <a:graphicData uri="http://schemas.openxmlformats.org/drawingml/2006/table">
                <a:tbl>
                  <a:tblPr firstRow="1" bandRow="1">
                    <a:noFill/>
                  </a:tblPr>
                  <a:tblGrid>
                    <a:gridCol w="123495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123495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140400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140400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1404000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1404000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  <a:gridCol w="1404000">
                      <a:extLst>
                        <a:ext uri="{9D8B030D-6E8A-4147-A177-3AD203B41FA5}">
                          <a16:colId xmlns:a16="http://schemas.microsoft.com/office/drawing/2014/main" val="20006"/>
                        </a:ext>
                      </a:extLst>
                    </a:gridCol>
                  </a:tblGrid>
                  <a:tr h="370850">
                    <a:tc gridSpan="2"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 u="none" strike="noStrike" cap="none"/>
                            <a:t>Stupeň</a:t>
                          </a:r>
                          <a:endParaRPr sz="1800" u="none" strike="noStrike" cap="none"/>
                        </a:p>
                      </a:txBody>
                      <a:tcPr marL="91450" marR="91450" marT="45725" marB="45725">
                        <a:lnR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R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0</m:t>
                                    </m:r>
                                  </m:e>
                                  <m:sup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𝑜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>
                        <a:lnL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30</m:t>
                                    </m:r>
                                  </m:e>
                                  <m:sup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𝑜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/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45</m:t>
                                    </m:r>
                                  </m:e>
                                  <m:sup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𝑜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/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60</m:t>
                                    </m:r>
                                  </m:e>
                                  <m:sup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𝑜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/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90</m:t>
                                    </m:r>
                                  </m:e>
                                  <m:sup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𝑜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/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559300">
                    <a:tc gridSpan="2"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Radián</a:t>
                          </a:r>
                          <a:endParaRPr sz="1800"/>
                        </a:p>
                      </a:txBody>
                      <a:tcPr marL="91450" marR="91450" marT="45725" marB="45725" anchor="ctr">
                        <a:lnR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R>
                        <a:lnB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 dirty="0"/>
                            <a:t>0 </a:t>
                          </a:r>
                          <a:endParaRPr sz="1800" dirty="0"/>
                        </a:p>
                      </a:txBody>
                      <a:tcPr marL="91450" marR="91450" marT="45725" marB="45725" anchor="ctr">
                        <a:lnL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L>
                        <a:lnB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80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𝜋</m:t>
                                    </m:r>
                                  </m:num>
                                  <m:den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6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>
                        <a:lnB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80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𝜋</m:t>
                                    </m:r>
                                  </m:num>
                                  <m:den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4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>
                        <a:lnB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80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𝜋</m:t>
                                    </m:r>
                                  </m:num>
                                  <m:den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>
                        <a:lnB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80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𝜋</m:t>
                                    </m:r>
                                  </m:num>
                                  <m:den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>
                        <a:lnB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667650"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sinus</a:t>
                          </a:r>
                          <a:endParaRPr sz="1800"/>
                        </a:p>
                      </a:txBody>
                      <a:tcPr marL="91450" marR="91450" marT="45725" marB="45725" anchor="ctr">
                        <a:lnT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sin</a:t>
                          </a:r>
                          <a:endParaRPr sz="1800"/>
                        </a:p>
                      </a:txBody>
                      <a:tcPr marL="91450" marR="91450" marT="45725" marB="45725" anchor="ctr">
                        <a:lnR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R>
                        <a:lnT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 dirty="0"/>
                            <a:t>0</a:t>
                          </a:r>
                          <a:endParaRPr sz="1800" dirty="0"/>
                        </a:p>
                      </a:txBody>
                      <a:tcPr marL="91450" marR="91450" marT="45725" marB="45725" anchor="ctr">
                        <a:lnL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L>
                        <a:lnT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>
                        <a:lnT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18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1800" b="0" i="1" smtClean="0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>
                        <a:lnT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18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1800" b="0" i="1" smtClean="0">
                                            <a:latin typeface="Cambria Math" panose="02040503050406030204" pitchFamily="18" charset="0"/>
                                          </a:rPr>
                                          <m:t>3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>
                        <a:lnT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 dirty="0"/>
                            <a:t>1</a:t>
                          </a:r>
                          <a:endParaRPr sz="1800" dirty="0"/>
                        </a:p>
                      </a:txBody>
                      <a:tcPr marL="91450" marR="91450" marT="45725" marB="45725" anchor="ctr">
                        <a:lnT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667650"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cosinus</a:t>
                          </a:r>
                          <a:endParaRPr sz="1800"/>
                        </a:p>
                      </a:txBody>
                      <a:tcPr marL="91450" marR="91450" marT="45725" marB="45725"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cos</a:t>
                          </a:r>
                          <a:endParaRPr sz="1800"/>
                        </a:p>
                      </a:txBody>
                      <a:tcPr marL="91450" marR="91450" marT="45725" marB="45725" anchor="ctr">
                        <a:lnR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 dirty="0"/>
                            <a:t>1</a:t>
                          </a:r>
                          <a:endParaRPr sz="1800" dirty="0"/>
                        </a:p>
                      </a:txBody>
                      <a:tcPr marL="91450" marR="91450" marT="45725" marB="45725" anchor="ctr">
                        <a:lnL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18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1800" b="0" i="1" smtClean="0">
                                            <a:latin typeface="Cambria Math" panose="02040503050406030204" pitchFamily="18" charset="0"/>
                                          </a:rPr>
                                          <m:t>3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/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18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1800" b="0" i="1" smtClean="0">
                                            <a:latin typeface="Cambria Math" panose="02040503050406030204" pitchFamily="18" charset="0"/>
                                          </a:rPr>
                                          <m:t>2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/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num>
                                  <m:den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/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0</a:t>
                          </a:r>
                          <a:endParaRPr sz="1800"/>
                        </a:p>
                      </a:txBody>
                      <a:tcPr marL="91450" marR="91450" marT="45725" marB="45725" anchor="ctr"/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668525"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tangens</a:t>
                          </a:r>
                          <a:endParaRPr sz="1800"/>
                        </a:p>
                      </a:txBody>
                      <a:tcPr marL="91450" marR="91450" marT="45725" marB="45725"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tg</a:t>
                          </a:r>
                          <a:endParaRPr sz="1800"/>
                        </a:p>
                      </a:txBody>
                      <a:tcPr marL="91450" marR="91450" marT="45725" marB="45725" anchor="ctr">
                        <a:lnR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0</a:t>
                          </a:r>
                          <a:endParaRPr sz="1800"/>
                        </a:p>
                      </a:txBody>
                      <a:tcPr marL="91450" marR="91450" marT="45725" marB="45725" anchor="ctr">
                        <a:lnL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18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1800" b="0" i="1" smtClean="0">
                                            <a:latin typeface="Cambria Math" panose="02040503050406030204" pitchFamily="18" charset="0"/>
                                          </a:rPr>
                                          <m:t>3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/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 dirty="0"/>
                            <a:t>1</a:t>
                          </a:r>
                          <a:endParaRPr sz="1800" dirty="0"/>
                        </a:p>
                      </a:txBody>
                      <a:tcPr marL="91450" marR="91450" marT="45725" marB="45725"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ad>
                                  <m:radPr>
                                    <m:degHide m:val="on"/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e>
                                </m:rad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400"/>
                            <a:t>nedefinována</a:t>
                          </a:r>
                          <a:endParaRPr sz="1400"/>
                        </a:p>
                      </a:txBody>
                      <a:tcPr marL="91450" marR="91450" marT="45725" marB="45725" anchor="ctr"/>
                    </a:tc>
                    <a:extLst>
                      <a:ext uri="{0D108BD9-81ED-4DB2-BD59-A6C34878D82A}">
                        <a16:rowId xmlns:a16="http://schemas.microsoft.com/office/drawing/2014/main" val="10004"/>
                      </a:ext>
                    </a:extLst>
                  </a:tr>
                  <a:tr h="668525"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cotangens</a:t>
                          </a:r>
                          <a:endParaRPr sz="1800"/>
                        </a:p>
                      </a:txBody>
                      <a:tcPr marL="91450" marR="91450" marT="45725" marB="45725"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cotg</a:t>
                          </a:r>
                          <a:endParaRPr sz="1800"/>
                        </a:p>
                      </a:txBody>
                      <a:tcPr marL="91450" marR="91450" marT="45725" marB="45725" anchor="ctr">
                        <a:lnR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chemeClr val="dk1"/>
                            </a:buClr>
                            <a:buSzPts val="1400"/>
                            <a:buFont typeface="Calibri"/>
                            <a:buNone/>
                          </a:pPr>
                          <a:r>
                            <a:rPr lang="cs-CZ" sz="1400" dirty="0"/>
                            <a:t>nedefinována</a:t>
                          </a:r>
                          <a:endParaRPr dirty="0"/>
                        </a:p>
                      </a:txBody>
                      <a:tcPr marL="91450" marR="91450" marT="45725" marB="45725" anchor="ctr">
                        <a:lnL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ad>
                                  <m:radPr>
                                    <m:degHide m:val="on"/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e>
                                </m:rad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1</a:t>
                          </a:r>
                          <a:endParaRPr sz="1800"/>
                        </a:p>
                      </a:txBody>
                      <a:tcPr marL="91450" marR="91450" marT="45725" marB="45725"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f>
                                  <m:fPr>
                                    <m:ctrlPr>
                                      <a:rPr lang="cs-CZ" sz="18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fPr>
                                  <m:num>
                                    <m:rad>
                                      <m:radPr>
                                        <m:degHide m:val="on"/>
                                        <m:ctrlPr>
                                          <a:rPr lang="cs-CZ" sz="1800" i="1" smtClean="0"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radPr>
                                      <m:deg/>
                                      <m:e>
                                        <m:r>
                                          <a:rPr lang="cs-CZ" sz="1800" b="0" i="1" smtClean="0">
                                            <a:latin typeface="Cambria Math" panose="02040503050406030204" pitchFamily="18" charset="0"/>
                                          </a:rPr>
                                          <m:t>3</m:t>
                                        </m:r>
                                      </m:e>
                                    </m:rad>
                                  </m:num>
                                  <m:den>
                                    <m:r>
                                      <a:rPr lang="cs-CZ" sz="1800" b="0" i="1" smtClean="0">
                                        <a:latin typeface="Cambria Math" panose="02040503050406030204" pitchFamily="18" charset="0"/>
                                      </a:rPr>
                                      <m:t>3</m:t>
                                    </m:r>
                                  </m:den>
                                </m:f>
                              </m:oMath>
                            </m:oMathPara>
                          </a14:m>
                          <a:endParaRPr sz="1800" dirty="0"/>
                        </a:p>
                      </a:txBody>
                      <a:tcPr marL="91450" marR="91450" marT="45725" marB="45725"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 dirty="0"/>
                            <a:t>0</a:t>
                          </a:r>
                          <a:endParaRPr sz="1800" dirty="0"/>
                        </a:p>
                      </a:txBody>
                      <a:tcPr marL="91450" marR="91450" marT="45725" marB="45725" anchor="ctr"/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29" name="Google Shape;429;p30"/>
              <p:cNvGraphicFramePr/>
              <p:nvPr>
                <p:extLst>
                  <p:ext uri="{D42A27DB-BD31-4B8C-83A1-F6EECF244321}">
                    <p14:modId xmlns:p14="http://schemas.microsoft.com/office/powerpoint/2010/main" val="1327373012"/>
                  </p:ext>
                </p:extLst>
              </p:nvPr>
            </p:nvGraphicFramePr>
            <p:xfrm>
              <a:off x="1351041" y="1573110"/>
              <a:ext cx="9489900" cy="3602544"/>
            </p:xfrm>
            <a:graphic>
              <a:graphicData uri="http://schemas.openxmlformats.org/drawingml/2006/table">
                <a:tbl>
                  <a:tblPr firstRow="1" bandRow="1">
                    <a:noFill/>
                    <a:tableStyleId>{4B2FA953-89C5-4D0F-9F97-F59573B0762F}</a:tableStyleId>
                  </a:tblPr>
                  <a:tblGrid>
                    <a:gridCol w="1234950">
                      <a:extLst>
                        <a:ext uri="{9D8B030D-6E8A-4147-A177-3AD203B41FA5}">
                          <a16:colId xmlns:a16="http://schemas.microsoft.com/office/drawing/2014/main" val="20000"/>
                        </a:ext>
                      </a:extLst>
                    </a:gridCol>
                    <a:gridCol w="1234950">
                      <a:extLst>
                        <a:ext uri="{9D8B030D-6E8A-4147-A177-3AD203B41FA5}">
                          <a16:colId xmlns:a16="http://schemas.microsoft.com/office/drawing/2014/main" val="20001"/>
                        </a:ext>
                      </a:extLst>
                    </a:gridCol>
                    <a:gridCol w="1404000">
                      <a:extLst>
                        <a:ext uri="{9D8B030D-6E8A-4147-A177-3AD203B41FA5}">
                          <a16:colId xmlns:a16="http://schemas.microsoft.com/office/drawing/2014/main" val="20002"/>
                        </a:ext>
                      </a:extLst>
                    </a:gridCol>
                    <a:gridCol w="1404000">
                      <a:extLst>
                        <a:ext uri="{9D8B030D-6E8A-4147-A177-3AD203B41FA5}">
                          <a16:colId xmlns:a16="http://schemas.microsoft.com/office/drawing/2014/main" val="20003"/>
                        </a:ext>
                      </a:extLst>
                    </a:gridCol>
                    <a:gridCol w="1404000">
                      <a:extLst>
                        <a:ext uri="{9D8B030D-6E8A-4147-A177-3AD203B41FA5}">
                          <a16:colId xmlns:a16="http://schemas.microsoft.com/office/drawing/2014/main" val="20004"/>
                        </a:ext>
                      </a:extLst>
                    </a:gridCol>
                    <a:gridCol w="1404000">
                      <a:extLst>
                        <a:ext uri="{9D8B030D-6E8A-4147-A177-3AD203B41FA5}">
                          <a16:colId xmlns:a16="http://schemas.microsoft.com/office/drawing/2014/main" val="20005"/>
                        </a:ext>
                      </a:extLst>
                    </a:gridCol>
                    <a:gridCol w="1404000">
                      <a:extLst>
                        <a:ext uri="{9D8B030D-6E8A-4147-A177-3AD203B41FA5}">
                          <a16:colId xmlns:a16="http://schemas.microsoft.com/office/drawing/2014/main" val="20006"/>
                        </a:ext>
                      </a:extLst>
                    </a:gridCol>
                  </a:tblGrid>
                  <a:tr h="370850">
                    <a:tc gridSpan="2"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 u="none" strike="noStrike" cap="none"/>
                            <a:t>Stupeň</a:t>
                          </a:r>
                          <a:endParaRPr sz="1800" u="none" strike="noStrike" cap="none"/>
                        </a:p>
                      </a:txBody>
                      <a:tcPr marL="91450" marR="91450" marT="45725" marB="45725">
                        <a:lnR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R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>
                        <a:lnL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L>
                        <a:blipFill>
                          <a:blip r:embed="rId3"/>
                          <a:stretch>
                            <a:fillRect l="-175758" t="-8197" r="-400866" b="-87704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>
                        <a:blipFill>
                          <a:blip r:embed="rId3"/>
                          <a:stretch>
                            <a:fillRect l="-276957" t="-8197" r="-302609" b="-87704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>
                        <a:blipFill>
                          <a:blip r:embed="rId3"/>
                          <a:stretch>
                            <a:fillRect l="-375325" t="-8197" r="-201299" b="-87704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>
                        <a:blipFill>
                          <a:blip r:embed="rId3"/>
                          <a:stretch>
                            <a:fillRect l="-477391" t="-8197" r="-102174" b="-87704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>
                        <a:blipFill>
                          <a:blip r:embed="rId3"/>
                          <a:stretch>
                            <a:fillRect l="-574892" t="-8197" r="-1732" b="-87704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0"/>
                      </a:ext>
                    </a:extLst>
                  </a:tr>
                  <a:tr h="559318">
                    <a:tc gridSpan="2"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Radián</a:t>
                          </a:r>
                          <a:endParaRPr sz="1800"/>
                        </a:p>
                      </a:txBody>
                      <a:tcPr marL="91450" marR="91450" marT="45725" marB="45725" anchor="ctr">
                        <a:lnR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R>
                        <a:lnB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B>
                      </a:tcPr>
                    </a:tc>
                    <a:tc hMerge="1"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 dirty="0"/>
                            <a:t>0 </a:t>
                          </a:r>
                          <a:endParaRPr sz="1800" dirty="0"/>
                        </a:p>
                      </a:txBody>
                      <a:tcPr marL="91450" marR="91450" marT="45725" marB="45725" anchor="ctr">
                        <a:lnL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L>
                        <a:lnB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>
                        <a:lnB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B>
                        <a:blipFill>
                          <a:blip r:embed="rId3"/>
                          <a:stretch>
                            <a:fillRect l="-276957" t="-71739" r="-302609" b="-48152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>
                        <a:lnB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B>
                        <a:blipFill>
                          <a:blip r:embed="rId3"/>
                          <a:stretch>
                            <a:fillRect l="-375325" t="-71739" r="-201299" b="-48152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>
                        <a:lnB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B>
                        <a:blipFill>
                          <a:blip r:embed="rId3"/>
                          <a:stretch>
                            <a:fillRect l="-477391" t="-71739" r="-102174" b="-481522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>
                        <a:lnB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B>
                        <a:blipFill>
                          <a:blip r:embed="rId3"/>
                          <a:stretch>
                            <a:fillRect l="-574892" t="-71739" r="-1732" b="-481522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10001"/>
                      </a:ext>
                    </a:extLst>
                  </a:tr>
                  <a:tr h="667650"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sinus</a:t>
                          </a:r>
                          <a:endParaRPr sz="1800"/>
                        </a:p>
                      </a:txBody>
                      <a:tcPr marL="91450" marR="91450" marT="45725" marB="45725" anchor="ctr">
                        <a:lnT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sin</a:t>
                          </a:r>
                          <a:endParaRPr sz="1800"/>
                        </a:p>
                      </a:txBody>
                      <a:tcPr marL="91450" marR="91450" marT="45725" marB="45725" anchor="ctr">
                        <a:lnR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R>
                        <a:lnT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 dirty="0"/>
                            <a:t>0</a:t>
                          </a:r>
                          <a:endParaRPr sz="1800" dirty="0"/>
                        </a:p>
                      </a:txBody>
                      <a:tcPr marL="91450" marR="91450" marT="45725" marB="45725" anchor="ctr">
                        <a:lnL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L>
                        <a:lnT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>
                        <a:lnT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T>
                        <a:blipFill>
                          <a:blip r:embed="rId3"/>
                          <a:stretch>
                            <a:fillRect l="-276957" t="-143636" r="-302609" b="-30272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>
                        <a:lnT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T>
                        <a:blipFill>
                          <a:blip r:embed="rId3"/>
                          <a:stretch>
                            <a:fillRect l="-375325" t="-143636" r="-201299" b="-30272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>
                        <a:lnT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T>
                        <a:blipFill>
                          <a:blip r:embed="rId3"/>
                          <a:stretch>
                            <a:fillRect l="-477391" t="-143636" r="-102174" b="-30272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 dirty="0"/>
                            <a:t>1</a:t>
                          </a:r>
                          <a:endParaRPr sz="1800" dirty="0"/>
                        </a:p>
                      </a:txBody>
                      <a:tcPr marL="91450" marR="91450" marT="45725" marB="45725" anchor="ctr">
                        <a:lnT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10002"/>
                      </a:ext>
                    </a:extLst>
                  </a:tr>
                  <a:tr h="667650"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cosinus</a:t>
                          </a:r>
                          <a:endParaRPr sz="1800"/>
                        </a:p>
                      </a:txBody>
                      <a:tcPr marL="91450" marR="91450" marT="45725" marB="45725"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cos</a:t>
                          </a:r>
                          <a:endParaRPr sz="1800"/>
                        </a:p>
                      </a:txBody>
                      <a:tcPr marL="91450" marR="91450" marT="45725" marB="45725" anchor="ctr">
                        <a:lnR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 dirty="0"/>
                            <a:t>1</a:t>
                          </a:r>
                          <a:endParaRPr sz="1800" dirty="0"/>
                        </a:p>
                      </a:txBody>
                      <a:tcPr marL="91450" marR="91450" marT="45725" marB="45725" anchor="ctr">
                        <a:lnL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>
                        <a:blipFill>
                          <a:blip r:embed="rId3"/>
                          <a:stretch>
                            <a:fillRect l="-276957" t="-245872" r="-302609" b="-20550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>
                        <a:blipFill>
                          <a:blip r:embed="rId3"/>
                          <a:stretch>
                            <a:fillRect l="-375325" t="-245872" r="-201299" b="-20550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>
                        <a:blipFill>
                          <a:blip r:embed="rId3"/>
                          <a:stretch>
                            <a:fillRect l="-477391" t="-245872" r="-102174" b="-20550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0</a:t>
                          </a:r>
                          <a:endParaRPr sz="1800"/>
                        </a:p>
                      </a:txBody>
                      <a:tcPr marL="91450" marR="91450" marT="45725" marB="45725" anchor="ctr"/>
                    </a:tc>
                    <a:extLst>
                      <a:ext uri="{0D108BD9-81ED-4DB2-BD59-A6C34878D82A}">
                        <a16:rowId xmlns:a16="http://schemas.microsoft.com/office/drawing/2014/main" val="10003"/>
                      </a:ext>
                    </a:extLst>
                  </a:tr>
                  <a:tr h="668538"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tangens</a:t>
                          </a:r>
                          <a:endParaRPr sz="1800"/>
                        </a:p>
                      </a:txBody>
                      <a:tcPr marL="91450" marR="91450" marT="45725" marB="45725"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tg</a:t>
                          </a:r>
                          <a:endParaRPr sz="1800"/>
                        </a:p>
                      </a:txBody>
                      <a:tcPr marL="91450" marR="91450" marT="45725" marB="45725" anchor="ctr">
                        <a:lnR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0</a:t>
                          </a:r>
                          <a:endParaRPr sz="1800"/>
                        </a:p>
                      </a:txBody>
                      <a:tcPr marL="91450" marR="91450" marT="45725" marB="45725" anchor="ctr">
                        <a:lnL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>
                        <a:blipFill>
                          <a:blip r:embed="rId3"/>
                          <a:stretch>
                            <a:fillRect l="-276957" t="-342727" r="-302609" b="-10363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 dirty="0"/>
                            <a:t>1</a:t>
                          </a:r>
                          <a:endParaRPr sz="1800" dirty="0"/>
                        </a:p>
                      </a:txBody>
                      <a:tcPr marL="91450" marR="91450" marT="45725" marB="45725" anchor="ctr"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 anchor="ctr">
                        <a:blipFill>
                          <a:blip r:embed="rId3"/>
                          <a:stretch>
                            <a:fillRect l="-477391" t="-342727" r="-102174" b="-10363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400"/>
                            <a:t>nedefinována</a:t>
                          </a:r>
                          <a:endParaRPr sz="1400"/>
                        </a:p>
                      </a:txBody>
                      <a:tcPr marL="91450" marR="91450" marT="45725" marB="45725" anchor="ctr"/>
                    </a:tc>
                    <a:extLst>
                      <a:ext uri="{0D108BD9-81ED-4DB2-BD59-A6C34878D82A}">
                        <a16:rowId xmlns:a16="http://schemas.microsoft.com/office/drawing/2014/main" val="10004"/>
                      </a:ext>
                    </a:extLst>
                  </a:tr>
                  <a:tr h="668538"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cotangens</a:t>
                          </a:r>
                          <a:endParaRPr sz="1800"/>
                        </a:p>
                      </a:txBody>
                      <a:tcPr marL="91450" marR="91450" marT="45725" marB="45725" anchor="ctr"/>
                    </a:tc>
                    <a:tc>
                      <a:txBody>
                        <a:bodyPr/>
                        <a:lstStyle/>
                        <a:p>
                          <a:pPr marL="0" marR="0" lvl="0" indent="0" algn="l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cotg</a:t>
                          </a:r>
                          <a:endParaRPr sz="1800"/>
                        </a:p>
                      </a:txBody>
                      <a:tcPr marL="91450" marR="91450" marT="45725" marB="45725" anchor="ctr">
                        <a:lnR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R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>
                              <a:schemeClr val="dk1"/>
                            </a:buClr>
                            <a:buSzPts val="1400"/>
                            <a:buFont typeface="Calibri"/>
                            <a:buNone/>
                          </a:pPr>
                          <a:r>
                            <a:rPr lang="cs-CZ" sz="1400" dirty="0"/>
                            <a:t>nedefinována</a:t>
                          </a:r>
                          <a:endParaRPr dirty="0"/>
                        </a:p>
                      </a:txBody>
                      <a:tcPr marL="91450" marR="91450" marT="45725" marB="45725" anchor="ctr">
                        <a:lnL w="38100" cap="flat" cmpd="sng">
                          <a:solidFill>
                            <a:schemeClr val="dk1"/>
                          </a:solidFill>
                          <a:prstDash val="solid"/>
                          <a:round/>
                          <a:headEnd type="none" w="sm" len="sm"/>
                          <a:tailEnd type="none" w="sm" len="sm"/>
                        </a:lnL>
                      </a:tcPr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 anchor="ctr">
                        <a:blipFill>
                          <a:blip r:embed="rId3"/>
                          <a:stretch>
                            <a:fillRect l="-276957" t="-442727" r="-302609" b="-363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/>
                            <a:t>1</a:t>
                          </a:r>
                          <a:endParaRPr sz="1800"/>
                        </a:p>
                      </a:txBody>
                      <a:tcPr marL="91450" marR="91450" marT="45725" marB="45725" anchor="ctr"/>
                    </a:tc>
                    <a:tc>
                      <a:txBody>
                        <a:bodyPr/>
                        <a:lstStyle/>
                        <a:p>
                          <a:endParaRPr lang="cs-CZ"/>
                        </a:p>
                      </a:txBody>
                      <a:tcPr marL="91450" marR="91450" marT="45725" marB="45725" anchor="ctr">
                        <a:blipFill>
                          <a:blip r:embed="rId3"/>
                          <a:stretch>
                            <a:fillRect l="-477391" t="-442727" r="-102174" b="-363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rtl="0"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None/>
                          </a:pPr>
                          <a:r>
                            <a:rPr lang="cs-CZ" sz="1800" dirty="0"/>
                            <a:t>0</a:t>
                          </a:r>
                          <a:endParaRPr sz="1800" dirty="0"/>
                        </a:p>
                      </a:txBody>
                      <a:tcPr marL="91450" marR="91450" marT="45725" marB="45725" anchor="ctr"/>
                    </a:tc>
                    <a:extLst>
                      <a:ext uri="{0D108BD9-81ED-4DB2-BD59-A6C34878D82A}">
                        <a16:rowId xmlns:a16="http://schemas.microsoft.com/office/drawing/2014/main" val="10005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430" name="Google Shape;430;p30"/>
          <p:cNvSpPr txBox="1"/>
          <p:nvPr/>
        </p:nvSpPr>
        <p:spPr>
          <a:xfrm>
            <a:off x="1232869" y="5381896"/>
            <a:ext cx="4540914" cy="1172372"/>
          </a:xfrm>
          <a:prstGeom prst="rect">
            <a:avLst/>
          </a:prstGeom>
          <a:blipFill rotWithShape="1">
            <a:blip r:embed="rId4">
              <a:alphaModFix/>
            </a:blip>
            <a:stretch>
              <a:fillRect l="-1073" t="-3124" b="-2603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431" name="Google Shape;431;p30"/>
          <p:cNvSpPr txBox="1"/>
          <p:nvPr/>
        </p:nvSpPr>
        <p:spPr>
          <a:xfrm>
            <a:off x="6287589" y="5381896"/>
            <a:ext cx="4450080" cy="1193660"/>
          </a:xfrm>
          <a:prstGeom prst="rect">
            <a:avLst/>
          </a:prstGeom>
          <a:blipFill rotWithShape="1">
            <a:blip r:embed="rId5">
              <a:alphaModFix/>
            </a:blip>
            <a:stretch>
              <a:fillRect l="-1095" t="-3060" b="-1529"/>
            </a:stretch>
          </a:blipFill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-CZ" sz="1800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360</TotalTime>
  <Words>639</Words>
  <Application>Microsoft Office PowerPoint</Application>
  <PresentationFormat>Širokoúhlá obrazovka</PresentationFormat>
  <Paragraphs>122</Paragraphs>
  <Slides>7</Slides>
  <Notes>2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Cambria Math</vt:lpstr>
      <vt:lpstr>Motiv Office</vt:lpstr>
      <vt:lpstr>MECHANIKA – kinematika (Fyz24)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12</cp:revision>
  <dcterms:created xsi:type="dcterms:W3CDTF">2025-07-15T06:43:53Z</dcterms:created>
  <dcterms:modified xsi:type="dcterms:W3CDTF">2025-12-29T15:05:59Z</dcterms:modified>
</cp:coreProperties>
</file>