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5" r:id="rId5"/>
    <p:sldId id="274" r:id="rId6"/>
    <p:sldId id="272" r:id="rId7"/>
    <p:sldId id="27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62" r:id="rId16"/>
    <p:sldId id="264" r:id="rId17"/>
    <p:sldId id="259" r:id="rId18"/>
    <p:sldId id="260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A8F1AF-F1B9-49A3-EE50-1CCE93B667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981EA8-FFFD-1CC9-00C9-9D155B6AA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A149D5-A8A4-28FD-B187-AFE9C38EF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071158-6AC3-9DB2-AB3F-DB85C3B7F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BB4838-CDB7-A053-A71E-279C0FB2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39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1DC365-6B9D-288A-E82E-8793377E5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4F0BE1-2C5F-C88A-13F1-A90C8BDF8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1159A-2558-F7DF-BB90-F292DD97A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E59E88-1566-D42B-7A3C-3FA62D9DC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E01FF9-52CE-89D5-1192-741F93DD2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934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87EF71-3237-99F6-F462-1CEC59CD1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5C6AA86-78B1-D627-1CB3-DD8A868E9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E8114E-A840-0071-32B1-48B0CF53C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89AA1D-E43B-0CC5-4775-769542DD4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59B50A-D451-DFF7-1160-597EEB2D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141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01857B-EA96-A08B-6A8E-5BB4A12B7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B55970-F50D-2681-225D-603A14DB13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2DB6B11-8198-BA56-7F8F-796D548CA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F965C6-B2BC-E2A3-B008-A956884F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E0EA0D-B09E-F85E-D6B0-DE7763EB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7EB553-6F5A-B981-5C70-7592F2C8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24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D7B7A8-4220-AD4C-C57A-6C2C8820C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0CA521-32C4-0497-0951-304F6E36B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9F1797-9929-37AB-1999-E9697B38B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066AB72-DA14-51DD-F1F0-BE67908BE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FF8ADF5-3741-59B8-C0C1-6B1F5E8C8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73D93F8-249C-577D-9DA2-567F5A53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FB9D8FC-BC23-3598-8783-AA0C50661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8AE7B5E-CDEE-8A24-844F-433BECF2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44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474E89-1CBE-0C54-4139-FFD14A2B8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1ED2DC7-A12B-45AD-E557-65B2D68A9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D3FD1DC-DD29-9EBF-2DEC-E0ECE345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DE91E20-A51C-BA0F-80B3-DB9B51E6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78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80A885-50FF-9585-7C36-C62E6529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EF40851-6CF4-C7C0-C11F-DD032F060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06D967A-B83C-8FA7-24FE-670878635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59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4173E8-CDE4-5873-7EF6-A5FB37CA7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E7C304-F67F-B39B-2954-B27B46F37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1DF133-150F-E6EC-A65E-84DBEE0E5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FEE62B-85AF-E873-C989-A4D63714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871A8A6-11AD-071C-2213-1C181A85B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F740EA5-D84B-B4F8-BCE3-560C01C65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40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BAC84B-17A1-7D95-EA5E-C805DF858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E8CF615-7C1A-8CD7-CAFF-8F8C4F899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CA79FCF-44D7-DA35-E3D6-F7829FA799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9667086-8E14-D567-8EC7-F58A0EBB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69D5A12-0CD2-1222-5780-19C2E6E7F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6A46751-2494-1571-21CD-91C0F187F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64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B5C281-8FF9-3661-00B1-EBB5D398F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231234A-673B-21B4-2868-78FE47855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22909A-4D4C-94C8-F732-9B798029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5BD8C3-B3F5-794B-E2B2-B41CA5ACD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3A253F-8348-74C7-7353-EA1C9BB1C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22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0FF8808-F7A9-2FF6-9DB2-8C171CDEAF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686F951-1AAC-B9E7-C181-BC41AB8ED0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FE0021-D171-CEF0-E473-C93CAC97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27F96B-1230-A9D3-3F79-81B3E3E9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1702B6-12F6-644C-8847-53D6D086A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4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8A4EA1C-B2DA-17ED-6033-81E3D1AF8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B8CC90B-25AC-D0AE-03F3-775EAF76C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A65BA7-B424-2C1C-1C2B-BAD2D6BA23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B90466-BEBA-4007-A2D0-1FD33C29FDC7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B641D9-ED21-9658-15DD-FDE100F94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C7FADA-E733-5B97-B29B-10692219A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04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bcan.portal.gov.cz/prihlasen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9AEE9F-E0D0-89E2-E726-AA4A03AFF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8647" y="2395990"/>
            <a:ext cx="3694706" cy="1312863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Portál občana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202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2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9598B3-91F1-1B23-24D5-08DEE5035C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02970"/>
            <a:ext cx="9144000" cy="165576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Portál občana</a:t>
            </a:r>
          </a:p>
          <a:p>
            <a:r>
              <a:rPr lang="cs-CZ" dirty="0"/>
              <a:t>Ověření totožnosti</a:t>
            </a:r>
          </a:p>
          <a:p>
            <a:r>
              <a:rPr lang="cs-CZ" dirty="0"/>
              <a:t>Bankovní identita</a:t>
            </a:r>
          </a:p>
          <a:p>
            <a:r>
              <a:rPr lang="cs-CZ" dirty="0"/>
              <a:t>Klíč eGovernmentu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7E142B-C4B4-AE0D-E107-0150D847B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65242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E36B0B-4BE4-2230-3547-1E9EC4466DBD}"/>
              </a:ext>
            </a:extLst>
          </p:cNvPr>
          <p:cNvSpPr txBox="1"/>
          <p:nvPr/>
        </p:nvSpPr>
        <p:spPr>
          <a:xfrm>
            <a:off x="501649" y="6013450"/>
            <a:ext cx="131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390900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0FBB71A-F9C7-0370-F88B-6735C0036005}"/>
              </a:ext>
            </a:extLst>
          </p:cNvPr>
          <p:cNvSpPr txBox="1"/>
          <p:nvPr/>
        </p:nvSpPr>
        <p:spPr>
          <a:xfrm>
            <a:off x="285750" y="160417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kontrolovat </a:t>
            </a:r>
            <a:r>
              <a:rPr lang="cs-CZ" sz="1400" b="1" dirty="0"/>
              <a:t>platnost občanského průkazu, pasu nebo řidičského průkazu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zjistit </a:t>
            </a:r>
            <a:r>
              <a:rPr lang="cs-CZ" sz="1400" b="1" dirty="0"/>
              <a:t>stav bodového hodnocení řidiče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získat </a:t>
            </a:r>
            <a:r>
              <a:rPr lang="cs-CZ" sz="1400" b="1" dirty="0"/>
              <a:t>výpis z rejstříku trestů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zobrazit informace o svých </a:t>
            </a:r>
            <a:r>
              <a:rPr lang="cs-CZ" sz="1400" b="1" dirty="0"/>
              <a:t>vozidlech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pracovat s připojenými </a:t>
            </a:r>
            <a:r>
              <a:rPr lang="cs-CZ" sz="1400" b="1" dirty="0"/>
              <a:t>datovými schránkami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nastavit upozornění například na končící platnost dokladů,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přecházet k dalším elektronickým službám státu a úřadů.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2BA6D79-8579-2405-7959-AC629DC5A486}"/>
              </a:ext>
            </a:extLst>
          </p:cNvPr>
          <p:cNvSpPr txBox="1"/>
          <p:nvPr/>
        </p:nvSpPr>
        <p:spPr>
          <a:xfrm>
            <a:off x="285750" y="279400"/>
            <a:ext cx="267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OBČANA?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C70D2DF-F6C2-710D-EF4E-9834482A0A12}"/>
              </a:ext>
            </a:extLst>
          </p:cNvPr>
          <p:cNvSpPr txBox="1"/>
          <p:nvPr/>
        </p:nvSpPr>
        <p:spPr>
          <a:xfrm>
            <a:off x="285750" y="648732"/>
            <a:ext cx="1094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</a:t>
            </a:r>
            <a:r>
              <a:rPr lang="cs-CZ" sz="1400" dirty="0"/>
              <a:t> je internetová služba českého státu, která funguje jako </a:t>
            </a:r>
            <a:r>
              <a:rPr lang="cs-CZ" sz="1400" b="1" dirty="0"/>
              <a:t>osobní elektronická brána ke službám veřejné správy</a:t>
            </a:r>
            <a:r>
              <a:rPr lang="cs-CZ" sz="1400" dirty="0"/>
              <a:t>. Umožňuje občanovi bezpečně komunikovat se státem a vyřizovat řadu úředních záležitostí přes internet, aniž by musel osobně navštívit úřad.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1BADA36-10F0-6862-FB09-D2E95DACC36E}"/>
              </a:ext>
            </a:extLst>
          </p:cNvPr>
          <p:cNvSpPr txBox="1"/>
          <p:nvPr/>
        </p:nvSpPr>
        <p:spPr>
          <a:xfrm>
            <a:off x="285750" y="3539935"/>
            <a:ext cx="113855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 je osobní elektronická brána, pomocí které může občan přes internet bezpečně využívat služby státu a komunikovat s úřady.</a:t>
            </a:r>
            <a:endParaRPr lang="cs-CZ" sz="1400" dirty="0"/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b="1" dirty="0"/>
              <a:t>Portál občana není jeden velký úřad</a:t>
            </a:r>
            <a:r>
              <a:rPr lang="cs-CZ" sz="1400" dirty="0"/>
              <a:t>. </a:t>
            </a:r>
          </a:p>
          <a:p>
            <a:pPr>
              <a:buNone/>
            </a:pPr>
            <a:r>
              <a:rPr lang="cs-CZ" sz="1400" dirty="0"/>
              <a:t>Některé služby poskytuje přímo a k jiným uživatele přesměruje, například na Portál dopravy, </a:t>
            </a:r>
            <a:r>
              <a:rPr lang="cs-CZ" sz="1400" dirty="0" err="1"/>
              <a:t>ePortál</a:t>
            </a:r>
            <a:r>
              <a:rPr lang="cs-CZ" sz="1400" dirty="0"/>
              <a:t> ČSSZ nebo další portály veřejné správy.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3E9D13C-9417-CD9D-F892-93536E17D759}"/>
              </a:ext>
            </a:extLst>
          </p:cNvPr>
          <p:cNvSpPr txBox="1"/>
          <p:nvPr/>
        </p:nvSpPr>
        <p:spPr>
          <a:xfrm>
            <a:off x="285750" y="4557653"/>
            <a:ext cx="1148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Poznámka:</a:t>
            </a:r>
            <a:r>
              <a:rPr lang="cs-CZ" dirty="0"/>
              <a:t> </a:t>
            </a:r>
          </a:p>
          <a:p>
            <a:r>
              <a:rPr lang="cs-CZ" dirty="0"/>
              <a:t>Od </a:t>
            </a:r>
            <a:r>
              <a:rPr lang="cs-CZ" b="1" dirty="0"/>
              <a:t>1. srpna 2026</a:t>
            </a:r>
            <a:r>
              <a:rPr lang="cs-CZ" dirty="0"/>
              <a:t> se do Portálu občana již nelze přihlašovat datovou schránkou; k přihlášení se používá </a:t>
            </a:r>
            <a:r>
              <a:rPr lang="cs-CZ" b="1" dirty="0"/>
              <a:t>Identita občana</a:t>
            </a:r>
            <a:r>
              <a:rPr lang="cs-CZ" dirty="0"/>
              <a:t>, například bankovní identita nebo Mobilní klíč eGovernmentu.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B4DC6EE-89EA-5D2D-0678-31DCDC83A7A4}"/>
              </a:ext>
            </a:extLst>
          </p:cNvPr>
          <p:cNvSpPr txBox="1"/>
          <p:nvPr/>
        </p:nvSpPr>
        <p:spPr>
          <a:xfrm>
            <a:off x="285750" y="1253200"/>
            <a:ext cx="34226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 přihlášení může uživatel například: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B250BA3-B886-0C3C-EDAB-3C16D303A569}"/>
              </a:ext>
            </a:extLst>
          </p:cNvPr>
          <p:cNvSpPr txBox="1"/>
          <p:nvPr/>
        </p:nvSpPr>
        <p:spPr>
          <a:xfrm>
            <a:off x="4720425" y="5720619"/>
            <a:ext cx="2751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Přihlášení - Portál občana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43EF21E-1412-6CE8-7C39-069112140319}"/>
              </a:ext>
            </a:extLst>
          </p:cNvPr>
          <p:cNvSpPr txBox="1"/>
          <p:nvPr/>
        </p:nvSpPr>
        <p:spPr>
          <a:xfrm>
            <a:off x="4658166" y="6089951"/>
            <a:ext cx="2875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https://obcan.portal.gov.cz</a:t>
            </a:r>
          </a:p>
        </p:txBody>
      </p:sp>
    </p:spTree>
    <p:extLst>
      <p:ext uri="{BB962C8B-B14F-4D97-AF65-F5344CB8AC3E}">
        <p14:creationId xmlns:p14="http://schemas.microsoft.com/office/powerpoint/2010/main" val="3496637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1DA612-1B25-02A3-6928-92D5052A7222}"/>
              </a:ext>
            </a:extLst>
          </p:cNvPr>
          <p:cNvSpPr txBox="1"/>
          <p:nvPr/>
        </p:nvSpPr>
        <p:spPr>
          <a:xfrm>
            <a:off x="463550" y="1206490"/>
            <a:ext cx="569595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Možnosti elektronického ověření totožnosti:</a:t>
            </a:r>
          </a:p>
          <a:p>
            <a:pPr>
              <a:buNone/>
            </a:pP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🏦 </a:t>
            </a:r>
            <a:r>
              <a:rPr lang="cs-CZ" dirty="0">
                <a:hlinkClick r:id="rId2" action="ppaction://hlinksldjump"/>
              </a:rPr>
              <a:t>Bankovní identita (Bank </a:t>
            </a:r>
            <a:r>
              <a:rPr lang="cs-CZ" dirty="0" err="1">
                <a:hlinkClick r:id="rId2" action="ppaction://hlinksldjump"/>
              </a:rPr>
              <a:t>iD</a:t>
            </a:r>
            <a:r>
              <a:rPr lang="cs-CZ" dirty="0">
                <a:hlinkClick r:id="rId2" action="ppaction://hlinksldjump"/>
              </a:rPr>
              <a:t>)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📱 </a:t>
            </a:r>
            <a:r>
              <a:rPr lang="cs-CZ" dirty="0">
                <a:hlinkClick r:id="rId3" action="ppaction://hlinksldjump"/>
              </a:rPr>
              <a:t>Mobilní klíč eGovernmentu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🪪 </a:t>
            </a:r>
            <a:r>
              <a:rPr lang="cs-CZ" dirty="0" err="1"/>
              <a:t>eObčanka</a:t>
            </a:r>
            <a:r>
              <a:rPr lang="cs-CZ" dirty="0"/>
              <a:t>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🔑 NIA ID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🌍 Identifikační prostředek jiného státu EU (IIG)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3AEA90C-F3B7-E718-F341-6F1D26389D3A}"/>
              </a:ext>
            </a:extLst>
          </p:cNvPr>
          <p:cNvSpPr txBox="1"/>
          <p:nvPr/>
        </p:nvSpPr>
        <p:spPr>
          <a:xfrm>
            <a:off x="463550" y="768866"/>
            <a:ext cx="11214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Pro využívání osobních služeb portálů veřejné správy musí občan prokázat svoji totožnost.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F899CFA-17F5-17C4-E321-05DEB0D5D811}"/>
              </a:ext>
            </a:extLst>
          </p:cNvPr>
          <p:cNvSpPr txBox="1"/>
          <p:nvPr/>
        </p:nvSpPr>
        <p:spPr>
          <a:xfrm>
            <a:off x="463550" y="400050"/>
            <a:ext cx="4251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Ověření totožnosti občana – viz INV300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16BAE9D-89CB-5A00-C00A-E2E3938DCC6E}"/>
              </a:ext>
            </a:extLst>
          </p:cNvPr>
          <p:cNvSpPr txBox="1"/>
          <p:nvPr/>
        </p:nvSpPr>
        <p:spPr>
          <a:xfrm>
            <a:off x="2092890" y="5334000"/>
            <a:ext cx="8006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IDENTITA OBČANA</a:t>
            </a:r>
            <a:br>
              <a:rPr lang="cs-CZ" dirty="0"/>
            </a:br>
            <a:r>
              <a:rPr lang="cs-CZ" i="1" dirty="0"/>
              <a:t>umožňuje bezpečné elektronické prokázání totožnosti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01953950-ED70-7CD1-5F6B-EB49B1011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19" y="1480324"/>
            <a:ext cx="3842497" cy="351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54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9C11D-AFFE-A8EB-F491-A7AB2C6A8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78" y="1089329"/>
            <a:ext cx="11420245" cy="5442461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222683C-C7F5-C43B-BA4E-1A401ECBCBE7}"/>
              </a:ext>
            </a:extLst>
          </p:cNvPr>
          <p:cNvSpPr txBox="1"/>
          <p:nvPr/>
        </p:nvSpPr>
        <p:spPr>
          <a:xfrm>
            <a:off x="385878" y="182880"/>
            <a:ext cx="411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Úvodní obrazovka do Portálu občana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5860848-1081-3999-71C0-145DD9DFA7F7}"/>
              </a:ext>
            </a:extLst>
          </p:cNvPr>
          <p:cNvSpPr txBox="1"/>
          <p:nvPr/>
        </p:nvSpPr>
        <p:spPr>
          <a:xfrm>
            <a:off x="7084612" y="213658"/>
            <a:ext cx="22502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Volba jazykové mutace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0224F7F7-4403-A00B-DAFD-E7A134DA97E7}"/>
              </a:ext>
            </a:extLst>
          </p:cNvPr>
          <p:cNvCxnSpPr>
            <a:stCxn id="7" idx="2"/>
          </p:cNvCxnSpPr>
          <p:nvPr/>
        </p:nvCxnSpPr>
        <p:spPr>
          <a:xfrm>
            <a:off x="8209722" y="552212"/>
            <a:ext cx="918375" cy="53711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6A2FDD4-7605-DF47-F625-2DAC06203931}"/>
              </a:ext>
            </a:extLst>
          </p:cNvPr>
          <p:cNvSpPr txBox="1"/>
          <p:nvPr/>
        </p:nvSpPr>
        <p:spPr>
          <a:xfrm>
            <a:off x="1677724" y="5766506"/>
            <a:ext cx="2170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/>
              <a:t>Viz následující snímky</a:t>
            </a:r>
          </a:p>
          <a:p>
            <a:pPr algn="ctr"/>
            <a:r>
              <a:rPr lang="cs-CZ" sz="1600" dirty="0"/>
              <a:t>této prezentace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289334E1-4E4A-A8EF-6F3B-5287AE2EE8CA}"/>
              </a:ext>
            </a:extLst>
          </p:cNvPr>
          <p:cNvCxnSpPr/>
          <p:nvPr/>
        </p:nvCxnSpPr>
        <p:spPr>
          <a:xfrm>
            <a:off x="3848431" y="6058894"/>
            <a:ext cx="70766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91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566B06-FF85-5201-1977-0B6B8158D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1508"/>
            <a:ext cx="12192000" cy="269498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DADD748-4012-4C9F-417F-5EE0C5681FAA}"/>
              </a:ext>
            </a:extLst>
          </p:cNvPr>
          <p:cNvSpPr txBox="1"/>
          <p:nvPr/>
        </p:nvSpPr>
        <p:spPr>
          <a:xfrm>
            <a:off x="198783" y="246490"/>
            <a:ext cx="26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nabízí Portál občana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2FB37C7-1398-F824-0389-4793F62A932F}"/>
              </a:ext>
            </a:extLst>
          </p:cNvPr>
          <p:cNvSpPr txBox="1"/>
          <p:nvPr/>
        </p:nvSpPr>
        <p:spPr>
          <a:xfrm>
            <a:off x="198783" y="620631"/>
            <a:ext cx="1158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Volbou „Co nabízí Portál občana“ na úvodní obrazovce můžeme další volbou „Vyzkoušet si vzdělávací prostředí“ projít možnosti portálu bez identifikace, tzv. nanečisto. </a:t>
            </a:r>
          </a:p>
        </p:txBody>
      </p:sp>
    </p:spTree>
    <p:extLst>
      <p:ext uri="{BB962C8B-B14F-4D97-AF65-F5344CB8AC3E}">
        <p14:creationId xmlns:p14="http://schemas.microsoft.com/office/powerpoint/2010/main" val="1565422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E7A6C3-5A17-FE0A-FDFB-3C2E5ED6D87C}"/>
              </a:ext>
            </a:extLst>
          </p:cNvPr>
          <p:cNvSpPr txBox="1"/>
          <p:nvPr/>
        </p:nvSpPr>
        <p:spPr>
          <a:xfrm>
            <a:off x="190831" y="198783"/>
            <a:ext cx="271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Portál občana nanečisto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73A0AD4-45D8-8A68-ECAE-495DF0E26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75" y="568115"/>
            <a:ext cx="11269649" cy="582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5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CC9CF9-5821-6927-75E5-43F5B8CEA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59" y="1067793"/>
            <a:ext cx="11166282" cy="537519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E500B75-CE03-AD14-18C4-2C1E2F508B1D}"/>
              </a:ext>
            </a:extLst>
          </p:cNvPr>
          <p:cNvSpPr txBox="1"/>
          <p:nvPr/>
        </p:nvSpPr>
        <p:spPr>
          <a:xfrm>
            <a:off x="512859" y="294198"/>
            <a:ext cx="1148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na „Vstoupit do vzdělávacího prostředí“ máme možnost výběru podle předchozích zkušeností s portálem. </a:t>
            </a:r>
          </a:p>
        </p:txBody>
      </p:sp>
    </p:spTree>
    <p:extLst>
      <p:ext uri="{BB962C8B-B14F-4D97-AF65-F5344CB8AC3E}">
        <p14:creationId xmlns:p14="http://schemas.microsoft.com/office/powerpoint/2010/main" val="2236894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5D1AA03C-122B-346C-33AC-56920D5AE7DB}"/>
              </a:ext>
            </a:extLst>
          </p:cNvPr>
          <p:cNvSpPr txBox="1"/>
          <p:nvPr/>
        </p:nvSpPr>
        <p:spPr>
          <a:xfrm>
            <a:off x="190830" y="240964"/>
            <a:ext cx="11243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a rolováním na nabídce „Co nabízí Portál občana“ zobrazíme přehled služeb a funkcí Portálu občana.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ECC508D-B8DE-60B5-31A7-B26AC94634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91" r="13391"/>
          <a:stretch>
            <a:fillRect/>
          </a:stretch>
        </p:blipFill>
        <p:spPr>
          <a:xfrm>
            <a:off x="1118483" y="989197"/>
            <a:ext cx="9955033" cy="539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16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3BAE0-45B0-5DF3-1189-1C070C093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440" y="585390"/>
            <a:ext cx="9631119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3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A8660-930D-50F7-6CC6-46EF9E326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809" y="2052445"/>
            <a:ext cx="9726382" cy="275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56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D1A2F-CD3B-EFA9-52ED-0A3505693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458"/>
            <a:ext cx="12192000" cy="614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9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D1C8644-7F53-19BE-068D-847BBF010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785"/>
            <a:ext cx="12192000" cy="599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38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BFB8DA-91C9-B04A-5B84-FEB259BBC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887"/>
            <a:ext cx="12192000" cy="638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1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F9E008-4C85-0ED3-3A6E-BA245373E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425"/>
            <a:ext cx="12192000" cy="61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51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7DE8F7-E4B6-DB88-0DF4-850448F8C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78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871</Words>
  <Application>Microsoft Office PowerPoint</Application>
  <PresentationFormat>Širokoúhlá obrazovka</PresentationFormat>
  <Paragraphs>93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Calibri Light</vt:lpstr>
      <vt:lpstr>Motiv Office</vt:lpstr>
      <vt:lpstr>Portál občana INV 202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16</cp:revision>
  <dcterms:created xsi:type="dcterms:W3CDTF">2026-09-08T10:20:42Z</dcterms:created>
  <dcterms:modified xsi:type="dcterms:W3CDTF">2026-10-01T07:41:19Z</dcterms:modified>
</cp:coreProperties>
</file>