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7" r:id="rId9"/>
    <p:sldId id="268" r:id="rId10"/>
    <p:sldId id="263" r:id="rId11"/>
    <p:sldId id="264" r:id="rId12"/>
    <p:sldId id="265" r:id="rId13"/>
    <p:sldId id="266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1000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77D36-14EB-49F1-9979-9367F216EFAB}" type="datetimeFigureOut">
              <a:rPr lang="cs-CZ" smtClean="0"/>
              <a:t>17.09.2025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5163B-763B-412C-96C5-8154196F8B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17944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77D36-14EB-49F1-9979-9367F216EFAB}" type="datetimeFigureOut">
              <a:rPr lang="cs-CZ" smtClean="0"/>
              <a:t>17.09.2025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5163B-763B-412C-96C5-8154196F8B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46438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77D36-14EB-49F1-9979-9367F216EFAB}" type="datetimeFigureOut">
              <a:rPr lang="cs-CZ" smtClean="0"/>
              <a:t>17.09.2025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5163B-763B-412C-96C5-8154196F8B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7542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77D36-14EB-49F1-9979-9367F216EFAB}" type="datetimeFigureOut">
              <a:rPr lang="cs-CZ" smtClean="0"/>
              <a:t>17.09.2025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5163B-763B-412C-96C5-8154196F8B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3610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77D36-14EB-49F1-9979-9367F216EFAB}" type="datetimeFigureOut">
              <a:rPr lang="cs-CZ" smtClean="0"/>
              <a:t>17.09.2025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5163B-763B-412C-96C5-8154196F8B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1385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77D36-14EB-49F1-9979-9367F216EFAB}" type="datetimeFigureOut">
              <a:rPr lang="cs-CZ" smtClean="0"/>
              <a:t>17.09.2025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5163B-763B-412C-96C5-8154196F8B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50933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77D36-14EB-49F1-9979-9367F216EFAB}" type="datetimeFigureOut">
              <a:rPr lang="cs-CZ" smtClean="0"/>
              <a:t>17.09.2025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5163B-763B-412C-96C5-8154196F8B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35156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77D36-14EB-49F1-9979-9367F216EFAB}" type="datetimeFigureOut">
              <a:rPr lang="cs-CZ" smtClean="0"/>
              <a:t>17.09.2025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5163B-763B-412C-96C5-8154196F8B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0868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77D36-14EB-49F1-9979-9367F216EFAB}" type="datetimeFigureOut">
              <a:rPr lang="cs-CZ" smtClean="0"/>
              <a:t>17.09.2025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5163B-763B-412C-96C5-8154196F8B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46327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77D36-14EB-49F1-9979-9367F216EFAB}" type="datetimeFigureOut">
              <a:rPr lang="cs-CZ" smtClean="0"/>
              <a:t>17.09.2025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5163B-763B-412C-96C5-8154196F8B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02431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77D36-14EB-49F1-9979-9367F216EFAB}" type="datetimeFigureOut">
              <a:rPr lang="cs-CZ" smtClean="0"/>
              <a:t>17.09.2025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5163B-763B-412C-96C5-8154196F8B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36359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877D36-14EB-49F1-9979-9367F216EFAB}" type="datetimeFigureOut">
              <a:rPr lang="cs-CZ" smtClean="0"/>
              <a:t>17.09.2025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75163B-763B-412C-96C5-8154196F8B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170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dirty="0" smtClean="0"/>
              <a:t>Maturitní zkouška </a:t>
            </a:r>
            <a:br>
              <a:rPr lang="cs-CZ" dirty="0" smtClean="0"/>
            </a:br>
            <a:r>
              <a:rPr lang="cs-CZ" dirty="0" smtClean="0"/>
              <a:t>z ČJL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34955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1) Didaktický test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sestavený </a:t>
            </a:r>
            <a:r>
              <a:rPr lang="cs-CZ" dirty="0" err="1" smtClean="0"/>
              <a:t>Cermatem</a:t>
            </a:r>
            <a:endParaRPr lang="cs-CZ" dirty="0" smtClean="0"/>
          </a:p>
          <a:p>
            <a:r>
              <a:rPr lang="cs-CZ" dirty="0" smtClean="0"/>
              <a:t>85 min</a:t>
            </a:r>
          </a:p>
          <a:p>
            <a:r>
              <a:rPr lang="cs-CZ" dirty="0" smtClean="0"/>
              <a:t>32 úloh</a:t>
            </a:r>
          </a:p>
          <a:p>
            <a:endParaRPr lang="cs-CZ" dirty="0"/>
          </a:p>
          <a:p>
            <a:r>
              <a:rPr lang="cs-CZ" dirty="0" smtClean="0"/>
              <a:t>Max. bodů: 50</a:t>
            </a:r>
          </a:p>
          <a:p>
            <a:r>
              <a:rPr lang="cs-CZ" dirty="0" smtClean="0"/>
              <a:t>Min. úspěšnost: 44 %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994194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hodnocení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91798538"/>
              </p:ext>
            </p:extLst>
          </p:nvPr>
        </p:nvGraphicFramePr>
        <p:xfrm>
          <a:off x="457200" y="1600200"/>
          <a:ext cx="82296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100 – 88 %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50 – 44 bodů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87 – 74 %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43 – 37 bodů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73 –</a:t>
                      </a:r>
                      <a:r>
                        <a:rPr lang="cs-CZ" baseline="0" dirty="0" smtClean="0"/>
                        <a:t> 59 %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36 – 29 bodů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58 – 44 %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28 – 22 bodů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43 –</a:t>
                      </a:r>
                      <a:r>
                        <a:rPr lang="cs-CZ" baseline="0" dirty="0" smtClean="0"/>
                        <a:t> 0 %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21 – 0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94751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Ústní zkouška ČJL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- do 31. 3. žák odevzdá seznam 20 knih řediteli školy k podpisu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-  z 20 knih si vylosuje 1 </a:t>
            </a:r>
          </a:p>
          <a:p>
            <a:r>
              <a:rPr lang="cs-CZ" dirty="0" smtClean="0"/>
              <a:t>(v 1 dni nelze losovat 2 x pracovní list ke stejnému lit. dílu)</a:t>
            </a:r>
          </a:p>
          <a:p>
            <a:endParaRPr lang="cs-CZ" dirty="0"/>
          </a:p>
          <a:p>
            <a:r>
              <a:rPr lang="cs-CZ" dirty="0" smtClean="0"/>
              <a:t>- příprava: 20 min (pokud žák s SPU, čas je prodloužen dle doporučení PPP)</a:t>
            </a:r>
          </a:p>
          <a:p>
            <a:r>
              <a:rPr lang="cs-CZ" dirty="0" smtClean="0"/>
              <a:t>- zkouška: 15 min (10 min umělecký text, 5 min neumělecký)</a:t>
            </a:r>
          </a:p>
        </p:txBody>
      </p:sp>
    </p:spTree>
    <p:extLst>
      <p:ext uri="{BB962C8B-B14F-4D97-AF65-F5344CB8AC3E}">
        <p14:creationId xmlns:p14="http://schemas.microsoft.com/office/powerpoint/2010/main" val="6007509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příprava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- žák dostává na přípravu pracovní list obsahující </a:t>
            </a:r>
            <a:r>
              <a:rPr lang="cs-CZ" dirty="0" smtClean="0">
                <a:solidFill>
                  <a:srgbClr val="00B0F0"/>
                </a:solidFill>
              </a:rPr>
              <a:t>úryvek z vylosovaného díla </a:t>
            </a:r>
            <a:r>
              <a:rPr lang="cs-CZ" dirty="0" smtClean="0"/>
              <a:t>a také </a:t>
            </a:r>
            <a:r>
              <a:rPr lang="cs-CZ" dirty="0" smtClean="0">
                <a:solidFill>
                  <a:srgbClr val="00B0F0"/>
                </a:solidFill>
              </a:rPr>
              <a:t>úryvek z neuměleckého textu</a:t>
            </a:r>
          </a:p>
          <a:p>
            <a:r>
              <a:rPr lang="cs-CZ" dirty="0" smtClean="0"/>
              <a:t>- žák má (na potítku) k dispozici </a:t>
            </a:r>
            <a:r>
              <a:rPr lang="cs-CZ" dirty="0" smtClean="0">
                <a:solidFill>
                  <a:srgbClr val="FF0000"/>
                </a:solidFill>
              </a:rPr>
              <a:t>osnovu</a:t>
            </a:r>
            <a:r>
              <a:rPr lang="cs-CZ" dirty="0" smtClean="0"/>
              <a:t>, podle které si připravuje rozbor ukázek</a:t>
            </a:r>
          </a:p>
          <a:p>
            <a:r>
              <a:rPr lang="cs-CZ" dirty="0" smtClean="0"/>
              <a:t>- poté přistoupí ke zkoušce, která probíhá formou </a:t>
            </a:r>
            <a:r>
              <a:rPr lang="cs-CZ" dirty="0" smtClean="0">
                <a:solidFill>
                  <a:srgbClr val="FF0000"/>
                </a:solidFill>
              </a:rPr>
              <a:t>řízeného rozhovoru </a:t>
            </a:r>
            <a:r>
              <a:rPr lang="cs-CZ" dirty="0" smtClean="0"/>
              <a:t>(zkoušející, přísedící, žák)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29961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Umělecký text: úryvek z knihy (literatura)</a:t>
            </a:r>
          </a:p>
          <a:p>
            <a:r>
              <a:rPr lang="cs-CZ" dirty="0" smtClean="0"/>
              <a:t>10 min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Neumělecký text: ověřuje znalosti a dovednosti žáka vztahující se k učivu o jazyce a slohu</a:t>
            </a:r>
          </a:p>
          <a:p>
            <a:r>
              <a:rPr lang="cs-CZ" dirty="0" smtClean="0"/>
              <a:t>5 min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256257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Kritéria pro seznam četby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- celkem 20 knih (záznam v tabulce)</a:t>
            </a:r>
          </a:p>
          <a:p>
            <a:r>
              <a:rPr lang="cs-CZ" dirty="0" smtClean="0"/>
              <a:t>- seznam si žák sestaví na základě školního seznamu literárních děl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- nejméně 3 díla do konce 18. stol.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- nejméně 4 díla do 19. stol.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- nejméně 5 děl autorů lit. 20. a 21. stol</a:t>
            </a:r>
            <a:r>
              <a:rPr lang="cs-CZ" b="1" dirty="0" smtClean="0">
                <a:solidFill>
                  <a:srgbClr val="FF0000"/>
                </a:solidFill>
              </a:rPr>
              <a:t>.</a:t>
            </a:r>
          </a:p>
          <a:p>
            <a:endParaRPr lang="cs-CZ" b="1" dirty="0">
              <a:solidFill>
                <a:srgbClr val="FF0000"/>
              </a:solidFill>
            </a:endParaRPr>
          </a:p>
          <a:p>
            <a:r>
              <a:rPr lang="cs-CZ" b="1" dirty="0" smtClean="0">
                <a:solidFill>
                  <a:srgbClr val="FF0000"/>
                </a:solidFill>
              </a:rPr>
              <a:t>- od 1 autora vybíráte max. 2 knihy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77341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Další kritérium: v seznamu musí být zastoupeny minimálně: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 2 x lyrika </a:t>
            </a:r>
            <a:r>
              <a:rPr lang="cs-CZ" dirty="0" smtClean="0"/>
              <a:t>(básnická sbírka, báseň)</a:t>
            </a:r>
          </a:p>
          <a:p>
            <a:r>
              <a:rPr lang="cs-CZ" dirty="0" smtClean="0">
                <a:solidFill>
                  <a:srgbClr val="0070C0"/>
                </a:solidFill>
              </a:rPr>
              <a:t> 2 x epika</a:t>
            </a:r>
          </a:p>
          <a:p>
            <a:r>
              <a:rPr lang="cs-CZ" dirty="0" smtClean="0">
                <a:solidFill>
                  <a:srgbClr val="0070C0"/>
                </a:solidFill>
              </a:rPr>
              <a:t> 2 x drama </a:t>
            </a:r>
            <a:r>
              <a:rPr lang="cs-CZ" dirty="0" smtClean="0"/>
              <a:t>(divadelní hra)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25576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Hodnocení ÚZ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64594410"/>
              </p:ext>
            </p:extLst>
          </p:nvPr>
        </p:nvGraphicFramePr>
        <p:xfrm>
          <a:off x="457200" y="1600200"/>
          <a:ext cx="82296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>
                  <a:extLst>
                    <a:ext uri="{9D8B030D-6E8A-4147-A177-3AD203B41FA5}">
                      <a16:colId xmlns:a16="http://schemas.microsoft.com/office/drawing/2014/main" val="3085491605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13741223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Bodové rozpětí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známka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95208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28</a:t>
                      </a:r>
                      <a:r>
                        <a:rPr lang="cs-CZ" baseline="0" dirty="0" smtClean="0"/>
                        <a:t> – 25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07510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24</a:t>
                      </a:r>
                      <a:r>
                        <a:rPr lang="cs-CZ" baseline="0" dirty="0" smtClean="0"/>
                        <a:t> – 21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1644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20 – 17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60038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16 – 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25434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12 - 0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73171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1270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cs-CZ" dirty="0" smtClean="0"/>
              <a:t>Písemná práce/slohová práce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- 120 min (včetně výběru tématu)</a:t>
            </a:r>
          </a:p>
          <a:p>
            <a:r>
              <a:rPr lang="cs-CZ" dirty="0" smtClean="0"/>
              <a:t>- souvislý text o min. rozsahu 250 slov</a:t>
            </a:r>
          </a:p>
          <a:p>
            <a:r>
              <a:rPr lang="cs-CZ" dirty="0" smtClean="0"/>
              <a:t>- vybírá si 1 zadání z nabídky 4 až 6 zadání stanovených školou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3165924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Způsob hodnocení PP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08973044"/>
              </p:ext>
            </p:extLst>
          </p:nvPr>
        </p:nvGraphicFramePr>
        <p:xfrm>
          <a:off x="457200" y="1600200"/>
          <a:ext cx="8229600" cy="47918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5623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Vytvoření</a:t>
                      </a:r>
                      <a:r>
                        <a:rPr lang="cs-CZ" baseline="0" dirty="0" smtClean="0"/>
                        <a:t> textu podle zadaných kritérií                    body: min. 11 bodů z 28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5623">
                <a:tc>
                  <a:txBody>
                    <a:bodyPr/>
                    <a:lstStyle/>
                    <a:p>
                      <a:r>
                        <a:rPr lang="cs-CZ" dirty="0" smtClean="0"/>
                        <a:t>1 A téma - práce</a:t>
                      </a:r>
                      <a:r>
                        <a:rPr lang="cs-CZ" baseline="0" dirty="0" smtClean="0"/>
                        <a:t> odpovídá tématu         (nutno získat min. 1 bod)                              5                                                                                      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5623">
                <a:tc>
                  <a:txBody>
                    <a:bodyPr/>
                    <a:lstStyle/>
                    <a:p>
                      <a:r>
                        <a:rPr lang="cs-CZ" dirty="0" smtClean="0"/>
                        <a:t>1 B sloh. útvar - práce odpovídá slohovému útvaru  </a:t>
                      </a:r>
                      <a:r>
                        <a:rPr lang="cs-CZ" baseline="0" dirty="0" smtClean="0"/>
                        <a:t> (min. 1 bod)</a:t>
                      </a:r>
                      <a:r>
                        <a:rPr lang="cs-CZ" dirty="0" smtClean="0"/>
                        <a:t>                              5                                  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562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5623">
                <a:tc>
                  <a:txBody>
                    <a:bodyPr/>
                    <a:lstStyle/>
                    <a:p>
                      <a:r>
                        <a:rPr lang="cs-CZ" dirty="0" smtClean="0"/>
                        <a:t>Funkční užití jazykových prostředků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5623">
                <a:tc>
                  <a:txBody>
                    <a:bodyPr/>
                    <a:lstStyle/>
                    <a:p>
                      <a:r>
                        <a:rPr lang="cs-CZ" dirty="0" smtClean="0"/>
                        <a:t>2 A pravopis – pravopis, tvarosloví, slovotvorba                                                             5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5623">
                <a:tc>
                  <a:txBody>
                    <a:bodyPr/>
                    <a:lstStyle/>
                    <a:p>
                      <a:r>
                        <a:rPr lang="cs-CZ" dirty="0" smtClean="0"/>
                        <a:t>2 B lexikum – adekvátnost a pestrost slovní zásoby                                                       4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5623">
                <a:tc>
                  <a:txBody>
                    <a:bodyPr/>
                    <a:lstStyle/>
                    <a:p>
                      <a:endParaRPr lang="cs-CZ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5623">
                <a:tc>
                  <a:txBody>
                    <a:bodyPr/>
                    <a:lstStyle/>
                    <a:p>
                      <a:r>
                        <a:rPr lang="cs-CZ" dirty="0" smtClean="0"/>
                        <a:t>Syntaktická</a:t>
                      </a:r>
                      <a:r>
                        <a:rPr lang="cs-CZ" baseline="0" dirty="0" smtClean="0"/>
                        <a:t> a kompoziční výstavba textu                                                                          </a:t>
                      </a:r>
                      <a:endParaRPr lang="cs-CZ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5623">
                <a:tc>
                  <a:txBody>
                    <a:bodyPr/>
                    <a:lstStyle/>
                    <a:p>
                      <a:r>
                        <a:rPr lang="cs-CZ" dirty="0" smtClean="0"/>
                        <a:t>3 A větná syntax – výstavba</a:t>
                      </a:r>
                      <a:r>
                        <a:rPr lang="cs-CZ" baseline="0" dirty="0" smtClean="0"/>
                        <a:t> větných celků                                                                       5</a:t>
                      </a:r>
                      <a:endParaRPr lang="cs-CZ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35623">
                <a:tc>
                  <a:txBody>
                    <a:bodyPr/>
                    <a:lstStyle/>
                    <a:p>
                      <a:r>
                        <a:rPr lang="cs-CZ" dirty="0" smtClean="0"/>
                        <a:t>3 B nadvětná syntax – členění</a:t>
                      </a:r>
                      <a:r>
                        <a:rPr lang="cs-CZ" baseline="0" dirty="0" smtClean="0"/>
                        <a:t> textu, soudržnost a vedení argumentace                    4</a:t>
                      </a:r>
                      <a:endParaRPr lang="cs-CZ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63830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PP – možno získat 28 bodů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- minimální počet bodů pro zvládnutí zkoušky je 11 bodů</a:t>
            </a:r>
          </a:p>
          <a:p>
            <a:endParaRPr lang="cs-CZ" dirty="0"/>
          </a:p>
          <a:p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2832323"/>
              </p:ext>
            </p:extLst>
          </p:nvPr>
        </p:nvGraphicFramePr>
        <p:xfrm>
          <a:off x="1547664" y="3356992"/>
          <a:ext cx="60960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Bodové rozpětí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Prospěch</a:t>
                      </a:r>
                      <a:r>
                        <a:rPr lang="cs-CZ" baseline="0" dirty="0" smtClean="0"/>
                        <a:t> - známka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0 - 10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Nedostatečný                   5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11 - 14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Dostatečný                        4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15 - 19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Dobrý                                 3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20 - 24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Chvalitebný                       2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25 - 28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Výborný                             1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7559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Výsledná známka z profilové zkoušky je výsledkem poměru 60:40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Ústní zkouška 60 : 40 písemná </a:t>
            </a:r>
            <a:r>
              <a:rPr lang="cs-CZ" dirty="0" smtClean="0"/>
              <a:t>zkouška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385034"/>
              </p:ext>
            </p:extLst>
          </p:nvPr>
        </p:nvGraphicFramePr>
        <p:xfrm>
          <a:off x="1259632" y="2565241"/>
          <a:ext cx="6096000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1968860248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969612036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49310825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995018301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810162236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76920214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ústní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15548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Sloh  ↓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36947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5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22246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5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88740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4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5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54011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4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5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04323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5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5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5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5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5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99356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991859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581</Words>
  <Application>Microsoft Office PowerPoint</Application>
  <PresentationFormat>Předvádění na obrazovce (4:3)</PresentationFormat>
  <Paragraphs>138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6" baseType="lpstr">
      <vt:lpstr>Arial</vt:lpstr>
      <vt:lpstr>Calibri</vt:lpstr>
      <vt:lpstr>Motiv systému Office</vt:lpstr>
      <vt:lpstr>Maturitní zkouška  z ČJL</vt:lpstr>
      <vt:lpstr>1) Didaktický test</vt:lpstr>
      <vt:lpstr>hodnocení</vt:lpstr>
      <vt:lpstr>Ústní zkouška ČJL</vt:lpstr>
      <vt:lpstr>příprava</vt:lpstr>
      <vt:lpstr>Prezentace aplikace PowerPoint</vt:lpstr>
      <vt:lpstr>Kritéria pro seznam četby</vt:lpstr>
      <vt:lpstr>Další kritérium: v seznamu musí být zastoupeny minimálně:</vt:lpstr>
      <vt:lpstr>Hodnocení ÚZ</vt:lpstr>
      <vt:lpstr>Písemná práce/slohová práce</vt:lpstr>
      <vt:lpstr>Způsob hodnocení PP</vt:lpstr>
      <vt:lpstr>PP – možno získat 28 bodů</vt:lpstr>
      <vt:lpstr>Výsledná známka z profilové zkoušky je výsledkem poměru 60:40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Maturitní zkouška  z ČJL</dc:title>
  <dc:creator>HP User</dc:creator>
  <cp:lastModifiedBy>MARTINA SRCHOVA</cp:lastModifiedBy>
  <cp:revision>7</cp:revision>
  <dcterms:created xsi:type="dcterms:W3CDTF">2025-09-13T13:26:02Z</dcterms:created>
  <dcterms:modified xsi:type="dcterms:W3CDTF">2025-09-17T13:03:39Z</dcterms:modified>
</cp:coreProperties>
</file>