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6" r:id="rId6"/>
    <p:sldId id="260" r:id="rId7"/>
    <p:sldId id="268" r:id="rId8"/>
    <p:sldId id="267" r:id="rId9"/>
    <p:sldId id="261" r:id="rId10"/>
    <p:sldId id="262" r:id="rId11"/>
    <p:sldId id="269" r:id="rId12"/>
    <p:sldId id="270" r:id="rId13"/>
    <p:sldId id="263" r:id="rId14"/>
    <p:sldId id="265" r:id="rId15"/>
  </p:sldIdLst>
  <p:sldSz cx="14630400" cy="8229600"/>
  <p:notesSz cx="8229600" cy="14630400"/>
  <p:embeddedFontLst>
    <p:embeddedFont>
      <p:font typeface="Host Grotesk Medium" panose="020B0604020202020204" charset="-18"/>
      <p:regular r:id="rId17"/>
    </p:embeddedFont>
    <p:embeddedFont>
      <p:font typeface="Roboto" panose="02000000000000000000" pitchFamily="2" charset="0"/>
      <p:regular r:id="rId18"/>
      <p:bold r:id="rId19"/>
    </p:embeddedFont>
  </p:embeddedFont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64" d="100"/>
          <a:sy n="64" d="100"/>
        </p:scale>
        <p:origin x="23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980192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9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0.png"/><Relationship Id="rId7" Type="http://schemas.openxmlformats.org/officeDocument/2006/relationships/image" Target="../media/image34.sv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33.png"/><Relationship Id="rId11" Type="http://schemas.openxmlformats.org/officeDocument/2006/relationships/image" Target="../media/image38.svg"/><Relationship Id="rId5" Type="http://schemas.openxmlformats.org/officeDocument/2006/relationships/image" Target="../media/image32.svg"/><Relationship Id="rId10" Type="http://schemas.openxmlformats.org/officeDocument/2006/relationships/image" Target="../media/image37.png"/><Relationship Id="rId4" Type="http://schemas.openxmlformats.org/officeDocument/2006/relationships/image" Target="../media/image31.png"/><Relationship Id="rId9" Type="http://schemas.openxmlformats.org/officeDocument/2006/relationships/image" Target="../media/image3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76072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3420189"/>
            <a:ext cx="567059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cs-CZ" sz="44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Fyzikální v</a:t>
            </a:r>
            <a:r>
              <a:rPr lang="en-US" sz="4450" dirty="0" err="1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yšetření</a:t>
            </a:r>
            <a:r>
              <a:rPr lang="en-US" sz="44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 hrudníku</a:t>
            </a:r>
            <a:endParaRPr lang="en-US" sz="4450" dirty="0"/>
          </a:p>
        </p:txBody>
      </p:sp>
      <p:sp>
        <p:nvSpPr>
          <p:cNvPr id="4" name="Text 1"/>
          <p:cNvSpPr/>
          <p:nvPr/>
        </p:nvSpPr>
        <p:spPr>
          <a:xfrm>
            <a:off x="6280190" y="4469130"/>
            <a:ext cx="7556421" cy="3401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Kompletní průvodce krok za krokem pro systematické klinické vyšetření</a:t>
            </a:r>
            <a:endParaRPr lang="en-US" sz="1750" dirty="0"/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9E03B368-FD5F-7431-327E-0466E05A0400}"/>
              </a:ext>
            </a:extLst>
          </p:cNvPr>
          <p:cNvSpPr txBox="1"/>
          <p:nvPr/>
        </p:nvSpPr>
        <p:spPr>
          <a:xfrm>
            <a:off x="5068958" y="5676677"/>
            <a:ext cx="9273208" cy="8441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l">
              <a:lnSpc>
                <a:spcPts val="1850"/>
              </a:lnSpc>
              <a:buNone/>
            </a:pPr>
            <a:r>
              <a:rPr lang="en-US" sz="2800" b="1" dirty="0" err="1">
                <a:solidFill>
                  <a:srgbClr val="384653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Klinické</a:t>
            </a:r>
            <a:r>
              <a:rPr lang="en-US" sz="2800" b="1" dirty="0">
                <a:solidFill>
                  <a:srgbClr val="384653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384653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vyšetření</a:t>
            </a:r>
            <a:r>
              <a:rPr lang="en-US" sz="2800" b="1" dirty="0">
                <a:solidFill>
                  <a:srgbClr val="384653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384653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hrudníku</a:t>
            </a:r>
            <a:r>
              <a:rPr lang="en-US" sz="2800" b="1" dirty="0">
                <a:solidFill>
                  <a:srgbClr val="384653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 je </a:t>
            </a:r>
            <a:r>
              <a:rPr lang="en-US" sz="2800" b="1" dirty="0" err="1">
                <a:solidFill>
                  <a:srgbClr val="384653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základním</a:t>
            </a:r>
            <a:r>
              <a:rPr lang="en-US" sz="2800" b="1" dirty="0">
                <a:solidFill>
                  <a:srgbClr val="384653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384653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kamenem</a:t>
            </a:r>
            <a:endParaRPr lang="cs-CZ" sz="2800" b="1" dirty="0">
              <a:solidFill>
                <a:srgbClr val="384653"/>
              </a:solidFill>
              <a:latin typeface="Arial" panose="020B0604020202020204" pitchFamily="34" charset="0"/>
              <a:ea typeface="Roboto" pitchFamily="34" charset="-122"/>
              <a:cs typeface="Arial" panose="020B0604020202020204" pitchFamily="34" charset="0"/>
            </a:endParaRPr>
          </a:p>
          <a:p>
            <a:pPr marL="0" indent="0" algn="l">
              <a:lnSpc>
                <a:spcPts val="1850"/>
              </a:lnSpc>
              <a:buNone/>
            </a:pPr>
            <a:endParaRPr lang="cs-CZ" sz="2800" b="1" dirty="0">
              <a:solidFill>
                <a:srgbClr val="384653"/>
              </a:solidFill>
              <a:latin typeface="Arial" panose="020B0604020202020204" pitchFamily="34" charset="0"/>
              <a:ea typeface="Roboto" pitchFamily="34" charset="-122"/>
              <a:cs typeface="Arial" panose="020B0604020202020204" pitchFamily="34" charset="0"/>
            </a:endParaRPr>
          </a:p>
          <a:p>
            <a:pPr marL="0" indent="0" algn="l">
              <a:lnSpc>
                <a:spcPts val="1850"/>
              </a:lnSpc>
              <a:buNone/>
            </a:pPr>
            <a:r>
              <a:rPr lang="en-US" sz="2800" b="1" dirty="0" err="1">
                <a:solidFill>
                  <a:srgbClr val="384653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diagnostiky</a:t>
            </a:r>
            <a:r>
              <a:rPr lang="en-US" sz="2800" b="1" dirty="0">
                <a:solidFill>
                  <a:srgbClr val="384653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384653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respiračních</a:t>
            </a:r>
            <a:r>
              <a:rPr lang="en-US" sz="2800" b="1" dirty="0">
                <a:solidFill>
                  <a:srgbClr val="384653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 a </a:t>
            </a:r>
            <a:r>
              <a:rPr lang="en-US" sz="2800" b="1" dirty="0" err="1">
                <a:solidFill>
                  <a:srgbClr val="384653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kardiálních</a:t>
            </a:r>
            <a:r>
              <a:rPr lang="cs-CZ" sz="2800" b="1" dirty="0">
                <a:solidFill>
                  <a:srgbClr val="384653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384653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onemocnění</a:t>
            </a:r>
            <a:r>
              <a:rPr lang="en-US" sz="2800" b="1" dirty="0">
                <a:solidFill>
                  <a:srgbClr val="384653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. </a:t>
            </a:r>
            <a:endParaRPr lang="cs-CZ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754023" y="927259"/>
            <a:ext cx="7533918" cy="67329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300"/>
              </a:lnSpc>
              <a:buNone/>
            </a:pPr>
            <a:r>
              <a:rPr lang="en-US" sz="42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Základní orientace na hrudníku</a:t>
            </a:r>
            <a:endParaRPr lang="en-US" sz="4200" dirty="0"/>
          </a:p>
        </p:txBody>
      </p:sp>
      <p:sp>
        <p:nvSpPr>
          <p:cNvPr id="4" name="Shape 1"/>
          <p:cNvSpPr/>
          <p:nvPr/>
        </p:nvSpPr>
        <p:spPr>
          <a:xfrm>
            <a:off x="754023" y="1923693"/>
            <a:ext cx="3710226" cy="2743200"/>
          </a:xfrm>
          <a:prstGeom prst="roundRect">
            <a:avLst>
              <a:gd name="adj" fmla="val 3299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7027" y="2146697"/>
            <a:ext cx="646271" cy="646271"/>
          </a:xfrm>
          <a:prstGeom prst="rect">
            <a:avLst/>
          </a:prstGeom>
        </p:spPr>
      </p:pic>
      <p:pic>
        <p:nvPicPr>
          <p:cNvPr id="6" name="Image 2" descr="preencoded.png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54787" y="2324338"/>
            <a:ext cx="290751" cy="290751"/>
          </a:xfrm>
          <a:prstGeom prst="rect">
            <a:avLst/>
          </a:prstGeom>
        </p:spPr>
      </p:pic>
      <p:sp>
        <p:nvSpPr>
          <p:cNvPr id="7" name="Text 2"/>
          <p:cNvSpPr/>
          <p:nvPr/>
        </p:nvSpPr>
        <p:spPr>
          <a:xfrm>
            <a:off x="977027" y="3008352"/>
            <a:ext cx="2693194" cy="3365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21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Orientační body</a:t>
            </a:r>
            <a:endParaRPr lang="en-US" sz="2100" dirty="0"/>
          </a:p>
        </p:txBody>
      </p:sp>
      <p:sp>
        <p:nvSpPr>
          <p:cNvPr id="8" name="Text 3"/>
          <p:cNvSpPr/>
          <p:nvPr/>
        </p:nvSpPr>
        <p:spPr>
          <a:xfrm>
            <a:off x="977027" y="3474125"/>
            <a:ext cx="3264218" cy="96976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Anatomické struktury jako jugulum, processus xiphoideus, clavicula a žeberní oblouky</a:t>
            </a:r>
            <a:endParaRPr lang="en-US" sz="1650" dirty="0"/>
          </a:p>
        </p:txBody>
      </p:sp>
      <p:sp>
        <p:nvSpPr>
          <p:cNvPr id="9" name="Shape 4"/>
          <p:cNvSpPr/>
          <p:nvPr/>
        </p:nvSpPr>
        <p:spPr>
          <a:xfrm>
            <a:off x="4679633" y="1923693"/>
            <a:ext cx="3710345" cy="2743200"/>
          </a:xfrm>
          <a:prstGeom prst="roundRect">
            <a:avLst>
              <a:gd name="adj" fmla="val 3299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02637" y="2146697"/>
            <a:ext cx="646271" cy="646271"/>
          </a:xfrm>
          <a:prstGeom prst="rect">
            <a:avLst/>
          </a:prstGeom>
        </p:spPr>
      </p:pic>
      <p:pic>
        <p:nvPicPr>
          <p:cNvPr id="11" name="Image 4" descr="preencoded.png"/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5080397" y="2324338"/>
            <a:ext cx="290751" cy="290751"/>
          </a:xfrm>
          <a:prstGeom prst="rect">
            <a:avLst/>
          </a:prstGeom>
        </p:spPr>
      </p:pic>
      <p:sp>
        <p:nvSpPr>
          <p:cNvPr id="12" name="Text 5"/>
          <p:cNvSpPr/>
          <p:nvPr/>
        </p:nvSpPr>
        <p:spPr>
          <a:xfrm>
            <a:off x="4902637" y="3008352"/>
            <a:ext cx="2693194" cy="3365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21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Orientační čáry</a:t>
            </a:r>
            <a:endParaRPr lang="en-US" sz="2100" dirty="0"/>
          </a:p>
        </p:txBody>
      </p:sp>
      <p:sp>
        <p:nvSpPr>
          <p:cNvPr id="13" name="Text 6"/>
          <p:cNvSpPr/>
          <p:nvPr/>
        </p:nvSpPr>
        <p:spPr>
          <a:xfrm>
            <a:off x="4902637" y="3474125"/>
            <a:ext cx="3264337" cy="96976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Mediální, parasternální, medioklavikulární, axilární a lopatková čára</a:t>
            </a:r>
            <a:endParaRPr lang="en-US" sz="1650" dirty="0"/>
          </a:p>
        </p:txBody>
      </p:sp>
      <p:sp>
        <p:nvSpPr>
          <p:cNvPr id="14" name="Shape 7"/>
          <p:cNvSpPr/>
          <p:nvPr/>
        </p:nvSpPr>
        <p:spPr>
          <a:xfrm>
            <a:off x="754023" y="4882277"/>
            <a:ext cx="7635954" cy="2419945"/>
          </a:xfrm>
          <a:prstGeom prst="roundRect">
            <a:avLst>
              <a:gd name="adj" fmla="val 3739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pic>
        <p:nvPicPr>
          <p:cNvPr id="15" name="Image 5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77027" y="5105281"/>
            <a:ext cx="646271" cy="646271"/>
          </a:xfrm>
          <a:prstGeom prst="rect">
            <a:avLst/>
          </a:prstGeom>
        </p:spPr>
      </p:pic>
      <p:pic>
        <p:nvPicPr>
          <p:cNvPr id="16" name="Image 6" descr="preencoded.png"/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154787" y="5282922"/>
            <a:ext cx="290751" cy="290751"/>
          </a:xfrm>
          <a:prstGeom prst="rect">
            <a:avLst/>
          </a:prstGeom>
        </p:spPr>
      </p:pic>
      <p:sp>
        <p:nvSpPr>
          <p:cNvPr id="17" name="Text 8"/>
          <p:cNvSpPr/>
          <p:nvPr/>
        </p:nvSpPr>
        <p:spPr>
          <a:xfrm>
            <a:off x="977027" y="5966936"/>
            <a:ext cx="2693194" cy="3365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21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Přesná lokalizace</a:t>
            </a:r>
            <a:endParaRPr lang="en-US" sz="2100" dirty="0"/>
          </a:p>
        </p:txBody>
      </p:sp>
      <p:sp>
        <p:nvSpPr>
          <p:cNvPr id="18" name="Text 9"/>
          <p:cNvSpPr/>
          <p:nvPr/>
        </p:nvSpPr>
        <p:spPr>
          <a:xfrm>
            <a:off x="977027" y="6432709"/>
            <a:ext cx="7189946" cy="64650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Umožňují přesně popsat lokalizaci patologických nálezů a jejich dokumentaci</a:t>
            </a:r>
            <a:endParaRPr lang="en-US" sz="1650" dirty="0"/>
          </a:p>
        </p:txBody>
      </p:sp>
      <p:pic>
        <p:nvPicPr>
          <p:cNvPr id="19" name="Obrázek 18">
            <a:extLst>
              <a:ext uri="{FF2B5EF4-FFF2-40B4-BE49-F238E27FC236}">
                <a16:creationId xmlns:a16="http://schemas.microsoft.com/office/drawing/2014/main" id="{1DA1BF4F-64B8-AF51-C490-0ABE8692DF80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612982" y="1813461"/>
            <a:ext cx="5590036" cy="3864417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61405" y="598289"/>
            <a:ext cx="8692515" cy="6798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350"/>
              </a:lnSpc>
              <a:buNone/>
            </a:pPr>
            <a:r>
              <a:rPr lang="en-US" sz="42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Hrudník jako celek: Tvar a symetrie</a:t>
            </a:r>
            <a:endParaRPr lang="en-US" sz="4250" dirty="0"/>
          </a:p>
        </p:txBody>
      </p:sp>
      <p:sp>
        <p:nvSpPr>
          <p:cNvPr id="3" name="Text 1"/>
          <p:cNvSpPr/>
          <p:nvPr/>
        </p:nvSpPr>
        <p:spPr>
          <a:xfrm>
            <a:off x="761405" y="1821894"/>
            <a:ext cx="3263384" cy="4079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5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Hodnocení pohledem</a:t>
            </a:r>
            <a:endParaRPr lang="en-US" sz="2550" dirty="0"/>
          </a:p>
        </p:txBody>
      </p:sp>
      <p:sp>
        <p:nvSpPr>
          <p:cNvPr id="4" name="Text 2"/>
          <p:cNvSpPr/>
          <p:nvPr/>
        </p:nvSpPr>
        <p:spPr>
          <a:xfrm>
            <a:off x="761405" y="2447330"/>
            <a:ext cx="6288405" cy="65246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17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Sledujeme symetrii pravé a levé poloviny hrudníku. Normální nález: obě poloviny stejně tvarované, synchronní dýchací pohyby.</a:t>
            </a:r>
            <a:endParaRPr lang="en-US" sz="1700" dirty="0"/>
          </a:p>
        </p:txBody>
      </p:sp>
      <p:sp>
        <p:nvSpPr>
          <p:cNvPr id="5" name="Text 3"/>
          <p:cNvSpPr/>
          <p:nvPr/>
        </p:nvSpPr>
        <p:spPr>
          <a:xfrm>
            <a:off x="761405" y="3317319"/>
            <a:ext cx="2719507" cy="3399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21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Typy konstituční</a:t>
            </a:r>
            <a:endParaRPr lang="en-US" sz="2100" dirty="0"/>
          </a:p>
        </p:txBody>
      </p:sp>
      <p:sp>
        <p:nvSpPr>
          <p:cNvPr id="6" name="Text 4"/>
          <p:cNvSpPr/>
          <p:nvPr/>
        </p:nvSpPr>
        <p:spPr>
          <a:xfrm>
            <a:off x="761405" y="3874770"/>
            <a:ext cx="6288405" cy="32623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550"/>
              </a:lnSpc>
              <a:buSzPct val="100000"/>
              <a:buChar char="•"/>
            </a:pPr>
            <a:r>
              <a:rPr lang="en-US" sz="170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Astenický:</a:t>
            </a:r>
            <a:r>
              <a:rPr lang="en-US" sz="17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štíhlý habitus, žebra šikmo postavená</a:t>
            </a:r>
            <a:endParaRPr lang="en-US" sz="1700" dirty="0"/>
          </a:p>
        </p:txBody>
      </p:sp>
      <p:sp>
        <p:nvSpPr>
          <p:cNvPr id="7" name="Text 5"/>
          <p:cNvSpPr/>
          <p:nvPr/>
        </p:nvSpPr>
        <p:spPr>
          <a:xfrm>
            <a:off x="761405" y="4277082"/>
            <a:ext cx="6288405" cy="32623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550"/>
              </a:lnSpc>
              <a:buSzPct val="100000"/>
              <a:buChar char="•"/>
            </a:pPr>
            <a:r>
              <a:rPr lang="en-US" sz="170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Normostenický:</a:t>
            </a:r>
            <a:r>
              <a:rPr lang="en-US" sz="17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atletická stavba těla</a:t>
            </a:r>
            <a:endParaRPr lang="en-US" sz="1700" dirty="0"/>
          </a:p>
        </p:txBody>
      </p:sp>
      <p:sp>
        <p:nvSpPr>
          <p:cNvPr id="8" name="Text 6"/>
          <p:cNvSpPr/>
          <p:nvPr/>
        </p:nvSpPr>
        <p:spPr>
          <a:xfrm>
            <a:off x="761405" y="4679394"/>
            <a:ext cx="6288405" cy="32623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550"/>
              </a:lnSpc>
              <a:buSzPct val="100000"/>
              <a:buChar char="•"/>
            </a:pPr>
            <a:r>
              <a:rPr lang="en-US" sz="170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Piknický:</a:t>
            </a:r>
            <a:r>
              <a:rPr lang="en-US" sz="17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hluboký předozadní rozměr, typický pro emfyzém</a:t>
            </a:r>
            <a:endParaRPr lang="en-US" sz="1700" dirty="0"/>
          </a:p>
        </p:txBody>
      </p:sp>
      <p:sp>
        <p:nvSpPr>
          <p:cNvPr id="10" name="Text 7"/>
          <p:cNvSpPr/>
          <p:nvPr/>
        </p:nvSpPr>
        <p:spPr>
          <a:xfrm>
            <a:off x="7588210" y="5630942"/>
            <a:ext cx="2719507" cy="3399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21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Patologické deformity</a:t>
            </a:r>
            <a:endParaRPr lang="en-US" sz="2100" dirty="0"/>
          </a:p>
        </p:txBody>
      </p:sp>
      <p:sp>
        <p:nvSpPr>
          <p:cNvPr id="11" name="Text 8"/>
          <p:cNvSpPr/>
          <p:nvPr/>
        </p:nvSpPr>
        <p:spPr>
          <a:xfrm>
            <a:off x="7588210" y="6188392"/>
            <a:ext cx="6288405" cy="32623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550"/>
              </a:lnSpc>
              <a:buSzPct val="100000"/>
              <a:buChar char="•"/>
            </a:pPr>
            <a:r>
              <a:rPr lang="en-US" sz="17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Vrozené vývojové vady skeletu</a:t>
            </a:r>
            <a:endParaRPr lang="en-US" sz="1700" dirty="0"/>
          </a:p>
        </p:txBody>
      </p:sp>
      <p:sp>
        <p:nvSpPr>
          <p:cNvPr id="12" name="Text 9"/>
          <p:cNvSpPr/>
          <p:nvPr/>
        </p:nvSpPr>
        <p:spPr>
          <a:xfrm>
            <a:off x="7588210" y="6590705"/>
            <a:ext cx="6288405" cy="32623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550"/>
              </a:lnSpc>
              <a:buSzPct val="100000"/>
              <a:buChar char="•"/>
            </a:pPr>
            <a:r>
              <a:rPr lang="en-US" sz="17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Skolióza a kyfóza páteře</a:t>
            </a:r>
            <a:endParaRPr lang="en-US" sz="1700" dirty="0"/>
          </a:p>
        </p:txBody>
      </p:sp>
      <p:sp>
        <p:nvSpPr>
          <p:cNvPr id="13" name="Text 10"/>
          <p:cNvSpPr/>
          <p:nvPr/>
        </p:nvSpPr>
        <p:spPr>
          <a:xfrm>
            <a:off x="7588210" y="6993017"/>
            <a:ext cx="6288405" cy="32623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550"/>
              </a:lnSpc>
              <a:buSzPct val="100000"/>
              <a:buChar char="•"/>
            </a:pPr>
            <a:r>
              <a:rPr lang="cs-CZ" sz="17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Vpáčený hrudník</a:t>
            </a:r>
            <a:endParaRPr lang="en-US" sz="1700" dirty="0"/>
          </a:p>
        </p:txBody>
      </p:sp>
      <p:sp>
        <p:nvSpPr>
          <p:cNvPr id="14" name="Text 11"/>
          <p:cNvSpPr/>
          <p:nvPr/>
        </p:nvSpPr>
        <p:spPr>
          <a:xfrm>
            <a:off x="7588210" y="7395329"/>
            <a:ext cx="6288405" cy="32623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550"/>
              </a:lnSpc>
              <a:buSzPct val="100000"/>
              <a:buChar char="•"/>
            </a:pPr>
            <a:r>
              <a:rPr lang="cs-CZ" sz="17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</a:rPr>
              <a:t>Ptačí hrudník</a:t>
            </a:r>
            <a:endParaRPr lang="en-US" sz="1700" dirty="0"/>
          </a:p>
        </p:txBody>
      </p:sp>
      <p:pic>
        <p:nvPicPr>
          <p:cNvPr id="15" name="Obrázek 14">
            <a:extLst>
              <a:ext uri="{FF2B5EF4-FFF2-40B4-BE49-F238E27FC236}">
                <a16:creationId xmlns:a16="http://schemas.microsoft.com/office/drawing/2014/main" id="{34608BB6-9A80-1607-D6E6-7BE354AE2A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59009" y="566922"/>
            <a:ext cx="3784324" cy="4893522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384221"/>
            <a:ext cx="567059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Vyšetření prsů</a:t>
            </a:r>
            <a:endParaRPr lang="en-US" sz="4450" dirty="0"/>
          </a:p>
        </p:txBody>
      </p:sp>
      <p:sp>
        <p:nvSpPr>
          <p:cNvPr id="3" name="Text 1"/>
          <p:cNvSpPr/>
          <p:nvPr/>
        </p:nvSpPr>
        <p:spPr>
          <a:xfrm>
            <a:off x="793790" y="2183725"/>
            <a:ext cx="11329630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Nezbytná součást vyšetření u žen nad 35 let – může odhalit asymptomatický karcinom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793790" y="2878217"/>
            <a:ext cx="226814" cy="2834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Host Grotesk Light" pitchFamily="34" charset="0"/>
                <a:ea typeface="Host Grotesk Light" pitchFamily="34" charset="-122"/>
                <a:cs typeface="Host Grotesk Light" pitchFamily="34" charset="-120"/>
              </a:rPr>
              <a:t>01</a:t>
            </a:r>
            <a:endParaRPr lang="en-US" sz="1750" dirty="0"/>
          </a:p>
        </p:txBody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790" y="3233261"/>
            <a:ext cx="4196358" cy="30480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793790" y="3407569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Vyšetření pohledem</a:t>
            </a:r>
            <a:endParaRPr lang="en-US" sz="2200" b="1" dirty="0"/>
          </a:p>
        </p:txBody>
      </p:sp>
      <p:sp>
        <p:nvSpPr>
          <p:cNvPr id="7" name="Text 4"/>
          <p:cNvSpPr/>
          <p:nvPr/>
        </p:nvSpPr>
        <p:spPr>
          <a:xfrm>
            <a:off x="685800" y="3897987"/>
            <a:ext cx="4304348" cy="80938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Sledujeme tvar a symetrii obou prsů, stav kůže, vzhled bradavek a jejich polohu</a:t>
            </a:r>
            <a:endParaRPr lang="en-US" sz="1750" dirty="0"/>
          </a:p>
        </p:txBody>
      </p:sp>
      <p:sp>
        <p:nvSpPr>
          <p:cNvPr id="8" name="Text 5"/>
          <p:cNvSpPr/>
          <p:nvPr/>
        </p:nvSpPr>
        <p:spPr>
          <a:xfrm>
            <a:off x="5216962" y="2878217"/>
            <a:ext cx="226814" cy="2834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Host Grotesk Light" pitchFamily="34" charset="0"/>
                <a:ea typeface="Host Grotesk Light" pitchFamily="34" charset="-122"/>
                <a:cs typeface="Host Grotesk Light" pitchFamily="34" charset="-120"/>
              </a:rPr>
              <a:t>02</a:t>
            </a:r>
            <a:endParaRPr lang="en-US" sz="1750" dirty="0"/>
          </a:p>
        </p:txBody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6962" y="3233261"/>
            <a:ext cx="4196358" cy="30480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5216962" y="3407569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Patologické znaky</a:t>
            </a:r>
            <a:endParaRPr lang="en-US" sz="2200" b="1" dirty="0"/>
          </a:p>
        </p:txBody>
      </p:sp>
      <p:sp>
        <p:nvSpPr>
          <p:cNvPr id="11" name="Text 7"/>
          <p:cNvSpPr/>
          <p:nvPr/>
        </p:nvSpPr>
        <p:spPr>
          <a:xfrm>
            <a:off x="5216962" y="3897987"/>
            <a:ext cx="4196358" cy="6803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Pomerančová kůže, zarudnutí, vtažená kůže, vpáčené nebo retraované bradavky</a:t>
            </a:r>
            <a:endParaRPr lang="en-US" sz="1750" dirty="0"/>
          </a:p>
        </p:txBody>
      </p:sp>
      <p:sp>
        <p:nvSpPr>
          <p:cNvPr id="12" name="Text 8"/>
          <p:cNvSpPr/>
          <p:nvPr/>
        </p:nvSpPr>
        <p:spPr>
          <a:xfrm>
            <a:off x="9640133" y="2878217"/>
            <a:ext cx="226814" cy="2834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Host Grotesk Light" pitchFamily="34" charset="0"/>
                <a:ea typeface="Host Grotesk Light" pitchFamily="34" charset="-122"/>
                <a:cs typeface="Host Grotesk Light" pitchFamily="34" charset="-120"/>
              </a:rPr>
              <a:t>03</a:t>
            </a:r>
            <a:endParaRPr lang="en-US" sz="1750" dirty="0"/>
          </a:p>
        </p:txBody>
      </p:sp>
      <p:pic>
        <p:nvPicPr>
          <p:cNvPr id="13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40133" y="3233261"/>
            <a:ext cx="4196358" cy="30480"/>
          </a:xfrm>
          <a:prstGeom prst="rect">
            <a:avLst/>
          </a:prstGeom>
        </p:spPr>
      </p:pic>
      <p:sp>
        <p:nvSpPr>
          <p:cNvPr id="14" name="Text 9"/>
          <p:cNvSpPr/>
          <p:nvPr/>
        </p:nvSpPr>
        <p:spPr>
          <a:xfrm>
            <a:off x="9640133" y="3407569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Vyšetření pohmatem</a:t>
            </a:r>
            <a:endParaRPr lang="en-US" sz="2200" b="1" dirty="0"/>
          </a:p>
        </p:txBody>
      </p:sp>
      <p:sp>
        <p:nvSpPr>
          <p:cNvPr id="15" name="Text 10"/>
          <p:cNvSpPr/>
          <p:nvPr/>
        </p:nvSpPr>
        <p:spPr>
          <a:xfrm>
            <a:off x="9640133" y="3897987"/>
            <a:ext cx="4196358" cy="6803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Vleže i ve stoje třemi prsty systematicky prohmatáváme všechny kvadranty</a:t>
            </a:r>
            <a:endParaRPr lang="en-US" sz="1750" dirty="0"/>
          </a:p>
        </p:txBody>
      </p:sp>
      <p:sp>
        <p:nvSpPr>
          <p:cNvPr id="16" name="Text 11"/>
          <p:cNvSpPr/>
          <p:nvPr/>
        </p:nvSpPr>
        <p:spPr>
          <a:xfrm>
            <a:off x="793790" y="4975146"/>
            <a:ext cx="226814" cy="2834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Host Grotesk Light" pitchFamily="34" charset="0"/>
                <a:ea typeface="Host Grotesk Light" pitchFamily="34" charset="-122"/>
                <a:cs typeface="Host Grotesk Light" pitchFamily="34" charset="-120"/>
              </a:rPr>
              <a:t>04</a:t>
            </a:r>
            <a:endParaRPr lang="en-US" sz="1750" dirty="0"/>
          </a:p>
        </p:txBody>
      </p:sp>
      <p:pic>
        <p:nvPicPr>
          <p:cNvPr id="17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3790" y="5307568"/>
            <a:ext cx="6407944" cy="30480"/>
          </a:xfrm>
          <a:prstGeom prst="rect">
            <a:avLst/>
          </a:prstGeom>
        </p:spPr>
      </p:pic>
      <p:sp>
        <p:nvSpPr>
          <p:cNvPr id="18" name="Text 12"/>
          <p:cNvSpPr/>
          <p:nvPr/>
        </p:nvSpPr>
        <p:spPr>
          <a:xfrm>
            <a:off x="793790" y="5504498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Popis nálezu</a:t>
            </a:r>
            <a:endParaRPr lang="en-US" sz="2200" b="1" dirty="0"/>
          </a:p>
        </p:txBody>
      </p:sp>
      <p:sp>
        <p:nvSpPr>
          <p:cNvPr id="19" name="Text 13"/>
          <p:cNvSpPr/>
          <p:nvPr/>
        </p:nvSpPr>
        <p:spPr>
          <a:xfrm>
            <a:off x="793790" y="5994916"/>
            <a:ext cx="6407944" cy="6803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Lokalizace v kvadrantu, velikost, ohraničení, konzistence, pohyblivost, bolestivost</a:t>
            </a:r>
            <a:endParaRPr lang="en-US" sz="1750" dirty="0"/>
          </a:p>
        </p:txBody>
      </p:sp>
      <p:sp>
        <p:nvSpPr>
          <p:cNvPr id="20" name="Text 14"/>
          <p:cNvSpPr/>
          <p:nvPr/>
        </p:nvSpPr>
        <p:spPr>
          <a:xfrm>
            <a:off x="7428548" y="4975146"/>
            <a:ext cx="226814" cy="2834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Host Grotesk Light" pitchFamily="34" charset="0"/>
                <a:ea typeface="Host Grotesk Light" pitchFamily="34" charset="-122"/>
                <a:cs typeface="Host Grotesk Light" pitchFamily="34" charset="-120"/>
              </a:rPr>
              <a:t>05</a:t>
            </a:r>
            <a:endParaRPr lang="en-US" sz="1750" dirty="0"/>
          </a:p>
        </p:txBody>
      </p:sp>
      <p:pic>
        <p:nvPicPr>
          <p:cNvPr id="21" name="Image 4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28548" y="5307568"/>
            <a:ext cx="6407944" cy="30480"/>
          </a:xfrm>
          <a:prstGeom prst="rect">
            <a:avLst/>
          </a:prstGeom>
        </p:spPr>
      </p:pic>
      <p:sp>
        <p:nvSpPr>
          <p:cNvPr id="22" name="Text 15"/>
          <p:cNvSpPr/>
          <p:nvPr/>
        </p:nvSpPr>
        <p:spPr>
          <a:xfrm>
            <a:off x="7428548" y="5504498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Mízní uzliny</a:t>
            </a:r>
            <a:endParaRPr lang="en-US" sz="2200" b="1" dirty="0"/>
          </a:p>
        </p:txBody>
      </p:sp>
      <p:sp>
        <p:nvSpPr>
          <p:cNvPr id="23" name="Text 16"/>
          <p:cNvSpPr/>
          <p:nvPr/>
        </p:nvSpPr>
        <p:spPr>
          <a:xfrm>
            <a:off x="7428548" y="5994916"/>
            <a:ext cx="6407944" cy="6803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Vyšetření uzlin v axile a na hrudníku – zvětšení může indikovat metastázy</a:t>
            </a:r>
            <a:endParaRPr lang="en-US" sz="17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411B18B-7052-A117-B8CE-BA7DC3FEB4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429" y="182424"/>
            <a:ext cx="6781800" cy="4505325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750B4BD3-D463-59EF-0EE5-86541E018E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56174" y="3602281"/>
            <a:ext cx="7347469" cy="4505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24743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4485" y="642818"/>
            <a:ext cx="5362456" cy="5754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500"/>
              </a:lnSpc>
              <a:buNone/>
            </a:pPr>
            <a:r>
              <a:rPr lang="en-US" sz="36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Vyšetření plic: Metoda 4P</a:t>
            </a:r>
            <a:endParaRPr lang="en-US" sz="3600" dirty="0"/>
          </a:p>
        </p:txBody>
      </p:sp>
      <p:sp>
        <p:nvSpPr>
          <p:cNvPr id="3" name="Text 1"/>
          <p:cNvSpPr/>
          <p:nvPr/>
        </p:nvSpPr>
        <p:spPr>
          <a:xfrm>
            <a:off x="644485" y="1494473"/>
            <a:ext cx="10153055" cy="7941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6250"/>
              </a:lnSpc>
              <a:buNone/>
            </a:pPr>
            <a:r>
              <a:rPr lang="en-US" sz="50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Pohled • Pohmat • Poklep • Poslech</a:t>
            </a:r>
            <a:endParaRPr lang="en-US" sz="5000" dirty="0"/>
          </a:p>
        </p:txBody>
      </p:sp>
      <p:sp>
        <p:nvSpPr>
          <p:cNvPr id="4" name="Shape 2"/>
          <p:cNvSpPr/>
          <p:nvPr/>
        </p:nvSpPr>
        <p:spPr>
          <a:xfrm>
            <a:off x="2465417" y="3877984"/>
            <a:ext cx="6686451" cy="2533412"/>
          </a:xfrm>
          <a:prstGeom prst="roundRect">
            <a:avLst>
              <a:gd name="adj" fmla="val 4811"/>
            </a:avLst>
          </a:prstGeom>
          <a:solidFill>
            <a:srgbClr val="FAF9F5"/>
          </a:solidFill>
          <a:ln/>
        </p:spPr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4485" y="2818209"/>
            <a:ext cx="6578679" cy="91440"/>
          </a:xfrm>
          <a:prstGeom prst="rect">
            <a:avLst/>
          </a:prstGeom>
        </p:spPr>
      </p:pic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57600" y="2564844"/>
            <a:ext cx="552450" cy="552450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3823335" y="2702957"/>
            <a:ext cx="220980" cy="2762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1700" dirty="0">
                <a:solidFill>
                  <a:srgbClr val="000000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1</a:t>
            </a:r>
            <a:endParaRPr lang="en-US" sz="1700" dirty="0"/>
          </a:p>
        </p:txBody>
      </p:sp>
      <p:sp>
        <p:nvSpPr>
          <p:cNvPr id="8" name="Text 4"/>
          <p:cNvSpPr/>
          <p:nvPr/>
        </p:nvSpPr>
        <p:spPr>
          <a:xfrm>
            <a:off x="851416" y="3301365"/>
            <a:ext cx="2301954" cy="2876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2400" dirty="0">
                <a:solidFill>
                  <a:srgbClr val="FF0000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Pohled – inspekce</a:t>
            </a: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9" name="Text 5"/>
          <p:cNvSpPr/>
          <p:nvPr/>
        </p:nvSpPr>
        <p:spPr>
          <a:xfrm>
            <a:off x="851416" y="3699510"/>
            <a:ext cx="6164818" cy="5524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2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Sledujeme frekvenci dýchání (12-20/min), hloubku, pravidelnost a symetrii dýchacích pohybů</a:t>
            </a:r>
            <a:endParaRPr lang="en-US" sz="2400" dirty="0"/>
          </a:p>
        </p:txBody>
      </p:sp>
      <p:sp>
        <p:nvSpPr>
          <p:cNvPr id="10" name="Text 6"/>
          <p:cNvSpPr/>
          <p:nvPr/>
        </p:nvSpPr>
        <p:spPr>
          <a:xfrm>
            <a:off x="851416" y="4660464"/>
            <a:ext cx="6164818" cy="8111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240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Patologie:</a:t>
            </a:r>
            <a:r>
              <a:rPr lang="en-US" sz="2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tachypnoe, bradypnoe, dušnost, ortopnoická poloha, paradoxní dýchání</a:t>
            </a:r>
            <a:endParaRPr lang="en-US" sz="2400" dirty="0"/>
          </a:p>
        </p:txBody>
      </p:sp>
      <p:sp>
        <p:nvSpPr>
          <p:cNvPr id="11" name="Shape 7"/>
          <p:cNvSpPr/>
          <p:nvPr/>
        </p:nvSpPr>
        <p:spPr>
          <a:xfrm>
            <a:off x="7388899" y="2841069"/>
            <a:ext cx="6597015" cy="2630567"/>
          </a:xfrm>
          <a:prstGeom prst="roundRect">
            <a:avLst>
              <a:gd name="adj" fmla="val 4811"/>
            </a:avLst>
          </a:prstGeom>
          <a:solidFill>
            <a:srgbClr val="FAF9F5"/>
          </a:solidFill>
          <a:ln/>
        </p:spPr>
      </p:sp>
      <p:pic>
        <p:nvPicPr>
          <p:cNvPr id="12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07235" y="2818209"/>
            <a:ext cx="6578679" cy="91440"/>
          </a:xfrm>
          <a:prstGeom prst="rect">
            <a:avLst/>
          </a:prstGeom>
        </p:spPr>
      </p:pic>
      <p:pic>
        <p:nvPicPr>
          <p:cNvPr id="13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20350" y="2564844"/>
            <a:ext cx="552450" cy="552450"/>
          </a:xfrm>
          <a:prstGeom prst="rect">
            <a:avLst/>
          </a:prstGeom>
        </p:spPr>
      </p:pic>
      <p:sp>
        <p:nvSpPr>
          <p:cNvPr id="14" name="Text 8"/>
          <p:cNvSpPr/>
          <p:nvPr/>
        </p:nvSpPr>
        <p:spPr>
          <a:xfrm>
            <a:off x="10586085" y="2702957"/>
            <a:ext cx="220980" cy="2762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1700" dirty="0">
                <a:solidFill>
                  <a:srgbClr val="000000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2</a:t>
            </a:r>
            <a:endParaRPr lang="en-US" sz="1700" dirty="0"/>
          </a:p>
        </p:txBody>
      </p:sp>
      <p:sp>
        <p:nvSpPr>
          <p:cNvPr id="15" name="Text 9"/>
          <p:cNvSpPr/>
          <p:nvPr/>
        </p:nvSpPr>
        <p:spPr>
          <a:xfrm>
            <a:off x="7614166" y="3301365"/>
            <a:ext cx="2301954" cy="2876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2400" dirty="0">
                <a:solidFill>
                  <a:srgbClr val="FF0000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Pohmat – palpace</a:t>
            </a: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16" name="Text 10"/>
          <p:cNvSpPr/>
          <p:nvPr/>
        </p:nvSpPr>
        <p:spPr>
          <a:xfrm>
            <a:off x="7614166" y="3699510"/>
            <a:ext cx="6164818" cy="5524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2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Vyšetřujeme hrudní chvění (fremitus pectoralis) – jemné chvění při hláskování</a:t>
            </a:r>
            <a:endParaRPr lang="en-US" sz="2400" dirty="0"/>
          </a:p>
        </p:txBody>
      </p:sp>
      <p:sp>
        <p:nvSpPr>
          <p:cNvPr id="17" name="Text 11"/>
          <p:cNvSpPr/>
          <p:nvPr/>
        </p:nvSpPr>
        <p:spPr>
          <a:xfrm>
            <a:off x="7614166" y="4362450"/>
            <a:ext cx="6164818" cy="2762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endParaRPr lang="en-US" sz="2400" dirty="0"/>
          </a:p>
        </p:txBody>
      </p:sp>
      <p:sp>
        <p:nvSpPr>
          <p:cNvPr id="18" name="Shape 12"/>
          <p:cNvSpPr/>
          <p:nvPr/>
        </p:nvSpPr>
        <p:spPr>
          <a:xfrm>
            <a:off x="536715" y="5582126"/>
            <a:ext cx="6686450" cy="2418634"/>
          </a:xfrm>
          <a:prstGeom prst="roundRect">
            <a:avLst>
              <a:gd name="adj" fmla="val 5474"/>
            </a:avLst>
          </a:prstGeom>
          <a:solidFill>
            <a:srgbClr val="FAF9F5"/>
          </a:solidFill>
          <a:ln/>
        </p:spPr>
      </p:sp>
      <p:pic>
        <p:nvPicPr>
          <p:cNvPr id="19" name="Image 4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4485" y="5559266"/>
            <a:ext cx="6578679" cy="91440"/>
          </a:xfrm>
          <a:prstGeom prst="rect">
            <a:avLst/>
          </a:prstGeom>
        </p:spPr>
      </p:pic>
      <p:pic>
        <p:nvPicPr>
          <p:cNvPr id="20" name="Image 5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57600" y="5305901"/>
            <a:ext cx="552450" cy="552450"/>
          </a:xfrm>
          <a:prstGeom prst="rect">
            <a:avLst/>
          </a:prstGeom>
        </p:spPr>
      </p:pic>
      <p:sp>
        <p:nvSpPr>
          <p:cNvPr id="21" name="Text 13"/>
          <p:cNvSpPr/>
          <p:nvPr/>
        </p:nvSpPr>
        <p:spPr>
          <a:xfrm>
            <a:off x="3823335" y="5444014"/>
            <a:ext cx="220980" cy="2762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1700" dirty="0">
                <a:solidFill>
                  <a:srgbClr val="000000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3</a:t>
            </a:r>
            <a:endParaRPr lang="en-US" sz="1700" dirty="0"/>
          </a:p>
        </p:txBody>
      </p:sp>
      <p:sp>
        <p:nvSpPr>
          <p:cNvPr id="22" name="Text 14"/>
          <p:cNvSpPr/>
          <p:nvPr/>
        </p:nvSpPr>
        <p:spPr>
          <a:xfrm>
            <a:off x="851416" y="6042422"/>
            <a:ext cx="2301954" cy="2876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2400" dirty="0">
                <a:solidFill>
                  <a:srgbClr val="FF0000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Poklep – perkuse</a:t>
            </a: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23" name="Text 15"/>
          <p:cNvSpPr/>
          <p:nvPr/>
        </p:nvSpPr>
        <p:spPr>
          <a:xfrm>
            <a:off x="851416" y="6440567"/>
            <a:ext cx="6164818" cy="2762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2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Klepeme nepřímo bříškem prostředníčku </a:t>
            </a:r>
            <a:r>
              <a:rPr lang="en-US" sz="2400" dirty="0" err="1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na</a:t>
            </a:r>
            <a:r>
              <a:rPr lang="en-US" sz="2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endParaRPr lang="cs-CZ" sz="2400" dirty="0">
              <a:solidFill>
                <a:srgbClr val="384653"/>
              </a:solidFill>
              <a:latin typeface="Roboto" pitchFamily="34" charset="0"/>
              <a:ea typeface="Roboto" pitchFamily="34" charset="-122"/>
              <a:cs typeface="Roboto" pitchFamily="34" charset="-120"/>
            </a:endParaRPr>
          </a:p>
          <a:p>
            <a:pPr marL="0" indent="0" algn="l">
              <a:lnSpc>
                <a:spcPts val="2150"/>
              </a:lnSpc>
              <a:buNone/>
            </a:pPr>
            <a:r>
              <a:rPr lang="en-US" sz="2400" dirty="0" err="1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prostřední</a:t>
            </a:r>
            <a:r>
              <a:rPr lang="en-US" sz="2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článek druhé ruky</a:t>
            </a:r>
            <a:endParaRPr lang="en-US" sz="2400" dirty="0"/>
          </a:p>
        </p:txBody>
      </p:sp>
      <p:sp>
        <p:nvSpPr>
          <p:cNvPr id="24" name="Text 16"/>
          <p:cNvSpPr/>
          <p:nvPr/>
        </p:nvSpPr>
        <p:spPr>
          <a:xfrm>
            <a:off x="851416" y="7056832"/>
            <a:ext cx="6164818" cy="32289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endParaRPr lang="cs-CZ" sz="2400" dirty="0">
              <a:solidFill>
                <a:srgbClr val="384653"/>
              </a:solidFill>
              <a:latin typeface="Roboto" pitchFamily="34" charset="0"/>
              <a:ea typeface="Roboto" pitchFamily="34" charset="-122"/>
              <a:cs typeface="Roboto" pitchFamily="34" charset="-120"/>
            </a:endParaRPr>
          </a:p>
        </p:txBody>
      </p:sp>
      <p:sp>
        <p:nvSpPr>
          <p:cNvPr id="25" name="Shape 17"/>
          <p:cNvSpPr/>
          <p:nvPr/>
        </p:nvSpPr>
        <p:spPr>
          <a:xfrm>
            <a:off x="7223165" y="5582126"/>
            <a:ext cx="6762749" cy="2418634"/>
          </a:xfrm>
          <a:prstGeom prst="roundRect">
            <a:avLst>
              <a:gd name="adj" fmla="val 5474"/>
            </a:avLst>
          </a:prstGeom>
          <a:solidFill>
            <a:srgbClr val="FAF9F5"/>
          </a:solidFill>
          <a:ln/>
        </p:spPr>
      </p:sp>
      <p:pic>
        <p:nvPicPr>
          <p:cNvPr id="26" name="Image 6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07235" y="5559266"/>
            <a:ext cx="6578679" cy="91440"/>
          </a:xfrm>
          <a:prstGeom prst="rect">
            <a:avLst/>
          </a:prstGeom>
        </p:spPr>
      </p:pic>
      <p:pic>
        <p:nvPicPr>
          <p:cNvPr id="27" name="Image 7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20350" y="5305901"/>
            <a:ext cx="552450" cy="552450"/>
          </a:xfrm>
          <a:prstGeom prst="rect">
            <a:avLst/>
          </a:prstGeom>
        </p:spPr>
      </p:pic>
      <p:sp>
        <p:nvSpPr>
          <p:cNvPr id="28" name="Text 18"/>
          <p:cNvSpPr/>
          <p:nvPr/>
        </p:nvSpPr>
        <p:spPr>
          <a:xfrm>
            <a:off x="10586085" y="5444014"/>
            <a:ext cx="220980" cy="2762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1700" dirty="0">
                <a:solidFill>
                  <a:srgbClr val="000000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4</a:t>
            </a:r>
            <a:endParaRPr lang="en-US" sz="1700" dirty="0"/>
          </a:p>
        </p:txBody>
      </p:sp>
      <p:sp>
        <p:nvSpPr>
          <p:cNvPr id="29" name="Text 19"/>
          <p:cNvSpPr/>
          <p:nvPr/>
        </p:nvSpPr>
        <p:spPr>
          <a:xfrm>
            <a:off x="7614166" y="6042422"/>
            <a:ext cx="2301954" cy="2876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2400" dirty="0">
                <a:solidFill>
                  <a:srgbClr val="FF0000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Poslech – auskultace</a:t>
            </a: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30" name="Text 20"/>
          <p:cNvSpPr/>
          <p:nvPr/>
        </p:nvSpPr>
        <p:spPr>
          <a:xfrm>
            <a:off x="7614166" y="6440567"/>
            <a:ext cx="6164818" cy="2762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2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Srovnáváme nálezy nad pravou a levou plící, </a:t>
            </a:r>
            <a:endParaRPr lang="cs-CZ" sz="2400" dirty="0">
              <a:solidFill>
                <a:srgbClr val="384653"/>
              </a:solidFill>
              <a:latin typeface="Roboto" pitchFamily="34" charset="0"/>
              <a:ea typeface="Roboto" pitchFamily="34" charset="-122"/>
              <a:cs typeface="Roboto" pitchFamily="34" charset="-120"/>
            </a:endParaRPr>
          </a:p>
          <a:p>
            <a:pPr marL="0" indent="0" algn="l">
              <a:lnSpc>
                <a:spcPts val="2150"/>
              </a:lnSpc>
              <a:buNone/>
            </a:pPr>
            <a:r>
              <a:rPr lang="en-US" sz="2400" dirty="0" err="1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předním</a:t>
            </a:r>
            <a:r>
              <a:rPr lang="en-US" sz="2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a zadním hrudníkem</a:t>
            </a:r>
            <a:endParaRPr lang="en-US" sz="2400" dirty="0"/>
          </a:p>
        </p:txBody>
      </p:sp>
      <p:sp>
        <p:nvSpPr>
          <p:cNvPr id="31" name="Text 21"/>
          <p:cNvSpPr/>
          <p:nvPr/>
        </p:nvSpPr>
        <p:spPr>
          <a:xfrm>
            <a:off x="7614166" y="7201256"/>
            <a:ext cx="6164818" cy="9676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240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Dýchání:</a:t>
            </a:r>
            <a:r>
              <a:rPr lang="en-US" sz="2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sklípkové (norma), </a:t>
            </a:r>
            <a:endParaRPr lang="cs-CZ" sz="2400" dirty="0">
              <a:solidFill>
                <a:srgbClr val="384653"/>
              </a:solidFill>
              <a:latin typeface="Roboto" pitchFamily="34" charset="0"/>
              <a:ea typeface="Roboto" pitchFamily="34" charset="-122"/>
              <a:cs typeface="Roboto" pitchFamily="34" charset="-120"/>
            </a:endParaRPr>
          </a:p>
          <a:p>
            <a:pPr marL="0" indent="0" algn="l">
              <a:lnSpc>
                <a:spcPts val="2150"/>
              </a:lnSpc>
              <a:buNone/>
            </a:pPr>
            <a:r>
              <a:rPr lang="en-US" sz="2400" dirty="0" err="1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trubicové</a:t>
            </a:r>
            <a:r>
              <a:rPr lang="en-US" sz="2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(</a:t>
            </a:r>
            <a:r>
              <a:rPr lang="en-US" sz="2400" dirty="0" err="1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pneumonie</a:t>
            </a:r>
            <a:r>
              <a:rPr lang="en-US" sz="2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)</a:t>
            </a:r>
            <a:endParaRPr lang="cs-CZ" sz="2400" dirty="0">
              <a:solidFill>
                <a:srgbClr val="384653"/>
              </a:solidFill>
              <a:latin typeface="Roboto" pitchFamily="34" charset="0"/>
              <a:ea typeface="Roboto" pitchFamily="34" charset="-122"/>
              <a:cs typeface="Roboto" pitchFamily="34" charset="-120"/>
            </a:endParaRPr>
          </a:p>
        </p:txBody>
      </p:sp>
      <p:pic>
        <p:nvPicPr>
          <p:cNvPr id="34" name="Obrázek 33">
            <a:extLst>
              <a:ext uri="{FF2B5EF4-FFF2-40B4-BE49-F238E27FC236}">
                <a16:creationId xmlns:a16="http://schemas.microsoft.com/office/drawing/2014/main" id="{CC548C1F-2CC4-F267-9477-90098D1EF2B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897139" y="-22980"/>
            <a:ext cx="2561811" cy="2802621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93504A6-E7DB-30DC-0888-622742F151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7383" y="353154"/>
            <a:ext cx="5609811" cy="4180126"/>
          </a:xfrm>
          <a:prstGeom prst="rect">
            <a:avLst/>
          </a:prstGeom>
        </p:spPr>
      </p:pic>
      <p:pic>
        <p:nvPicPr>
          <p:cNvPr id="3" name="Obrázek 2">
            <a:extLst>
              <a:ext uri="{FF2B5EF4-FFF2-40B4-BE49-F238E27FC236}">
                <a16:creationId xmlns:a16="http://schemas.microsoft.com/office/drawing/2014/main" id="{787E32F9-DBD0-B7CB-B728-45CFE91CE6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57374" y="3707296"/>
            <a:ext cx="7402706" cy="3891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07973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A91E0DC-515E-AABD-4F19-1F1C7D3837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496" y="875401"/>
            <a:ext cx="6907696" cy="4561304"/>
          </a:xfrm>
          <a:prstGeom prst="rect">
            <a:avLst/>
          </a:prstGeom>
        </p:spPr>
      </p:pic>
      <p:pic>
        <p:nvPicPr>
          <p:cNvPr id="3" name="Obrázek 2">
            <a:extLst>
              <a:ext uri="{FF2B5EF4-FFF2-40B4-BE49-F238E27FC236}">
                <a16:creationId xmlns:a16="http://schemas.microsoft.com/office/drawing/2014/main" id="{F3003CB2-E0E8-CB03-3172-A2437FF6FC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76927" y="2751336"/>
            <a:ext cx="6595664" cy="4902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19019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6139696" y="513278"/>
            <a:ext cx="6520934" cy="58316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550"/>
              </a:lnSpc>
              <a:buNone/>
            </a:pPr>
            <a:r>
              <a:rPr lang="en-US" sz="36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Poklep plic: Diferenciace zvuků</a:t>
            </a:r>
            <a:endParaRPr lang="en-US" sz="3650" dirty="0"/>
          </a:p>
        </p:txBody>
      </p:sp>
      <p:sp>
        <p:nvSpPr>
          <p:cNvPr id="4" name="Shape 1"/>
          <p:cNvSpPr/>
          <p:nvPr/>
        </p:nvSpPr>
        <p:spPr>
          <a:xfrm>
            <a:off x="6139696" y="1376363"/>
            <a:ext cx="7837408" cy="1130379"/>
          </a:xfrm>
          <a:prstGeom prst="roundRect">
            <a:avLst>
              <a:gd name="adj" fmla="val 6936"/>
            </a:avLst>
          </a:prstGeom>
          <a:solidFill>
            <a:srgbClr val="95CCDA"/>
          </a:solidFill>
          <a:ln w="7620">
            <a:solidFill>
              <a:srgbClr val="7BB2C0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6211957" y="1570553"/>
            <a:ext cx="2921804" cy="35004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400" b="1" dirty="0">
                <a:solidFill>
                  <a:srgbClr val="FF0000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Plný jasný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6" name="Text 3"/>
          <p:cNvSpPr/>
          <p:nvPr/>
        </p:nvSpPr>
        <p:spPr>
          <a:xfrm>
            <a:off x="6139696" y="2032516"/>
            <a:ext cx="7643217" cy="5400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240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Normální nález nad zdravou, </a:t>
            </a:r>
            <a:r>
              <a:rPr lang="en-US" sz="2400" dirty="0" err="1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dobře</a:t>
            </a:r>
            <a:r>
              <a:rPr lang="en-US" sz="240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provzdušněnou</a:t>
            </a:r>
            <a:r>
              <a:rPr lang="en-US" sz="240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endParaRPr lang="cs-CZ" sz="2400" dirty="0">
              <a:solidFill>
                <a:srgbClr val="000000"/>
              </a:solidFill>
              <a:latin typeface="Roboto" pitchFamily="34" charset="0"/>
              <a:ea typeface="Roboto" pitchFamily="34" charset="-122"/>
              <a:cs typeface="Roboto" pitchFamily="34" charset="-120"/>
            </a:endParaRPr>
          </a:p>
          <a:p>
            <a:pPr marL="0" indent="0" algn="l">
              <a:lnSpc>
                <a:spcPts val="2200"/>
              </a:lnSpc>
              <a:buNone/>
            </a:pPr>
            <a:r>
              <a:rPr lang="en-US" sz="2400" dirty="0" err="1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plicní</a:t>
            </a:r>
            <a:r>
              <a:rPr lang="en-US" sz="240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tkání</a:t>
            </a:r>
            <a:endParaRPr lang="en-US" sz="2400" dirty="0"/>
          </a:p>
        </p:txBody>
      </p:sp>
      <p:sp>
        <p:nvSpPr>
          <p:cNvPr id="7" name="Shape 4"/>
          <p:cNvSpPr/>
          <p:nvPr/>
        </p:nvSpPr>
        <p:spPr>
          <a:xfrm>
            <a:off x="6139696" y="2693313"/>
            <a:ext cx="7837408" cy="1130379"/>
          </a:xfrm>
          <a:prstGeom prst="roundRect">
            <a:avLst>
              <a:gd name="adj" fmla="val 6936"/>
            </a:avLst>
          </a:prstGeom>
          <a:solidFill>
            <a:srgbClr val="64B8CE"/>
          </a:solidFill>
          <a:ln w="7620">
            <a:solidFill>
              <a:srgbClr val="4A9EB4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6333887" y="2887504"/>
            <a:ext cx="2799874" cy="35004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400" b="1" dirty="0" err="1">
                <a:solidFill>
                  <a:srgbClr val="FF0000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Hypersonorní</a:t>
            </a:r>
            <a:r>
              <a:rPr lang="cs-CZ" sz="2400" b="1" dirty="0">
                <a:solidFill>
                  <a:srgbClr val="FF0000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  - hlasitý, dlouhý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9" name="Text 6"/>
          <p:cNvSpPr/>
          <p:nvPr/>
        </p:nvSpPr>
        <p:spPr>
          <a:xfrm>
            <a:off x="6211957" y="3358343"/>
            <a:ext cx="7570956" cy="271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240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Nad nadměrně vzdušnou plící – emfyzém, pneumothorax</a:t>
            </a:r>
            <a:endParaRPr lang="en-US" sz="2400" dirty="0"/>
          </a:p>
        </p:txBody>
      </p:sp>
      <p:sp>
        <p:nvSpPr>
          <p:cNvPr id="10" name="Shape 7"/>
          <p:cNvSpPr/>
          <p:nvPr/>
        </p:nvSpPr>
        <p:spPr>
          <a:xfrm>
            <a:off x="6139696" y="4010263"/>
            <a:ext cx="7837408" cy="1130379"/>
          </a:xfrm>
          <a:prstGeom prst="roundRect">
            <a:avLst>
              <a:gd name="adj" fmla="val 6936"/>
            </a:avLst>
          </a:prstGeom>
          <a:solidFill>
            <a:srgbClr val="C7E0E7"/>
          </a:solidFill>
          <a:ln w="7620">
            <a:solidFill>
              <a:srgbClr val="ADC6CD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6333887" y="4204454"/>
            <a:ext cx="2799874" cy="35004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400" dirty="0">
                <a:solidFill>
                  <a:srgbClr val="FF0000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Bubínkový</a:t>
            </a: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12" name="Text 9"/>
          <p:cNvSpPr/>
          <p:nvPr/>
        </p:nvSpPr>
        <p:spPr>
          <a:xfrm>
            <a:off x="6211957" y="4682371"/>
            <a:ext cx="7449026" cy="2800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240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Nad dutinami s hladinou tekutiny nebo velkými kavernami</a:t>
            </a:r>
            <a:endParaRPr lang="en-US" sz="2400" dirty="0"/>
          </a:p>
        </p:txBody>
      </p:sp>
      <p:sp>
        <p:nvSpPr>
          <p:cNvPr id="13" name="Shape 10"/>
          <p:cNvSpPr/>
          <p:nvPr/>
        </p:nvSpPr>
        <p:spPr>
          <a:xfrm>
            <a:off x="6139696" y="5327213"/>
            <a:ext cx="7837408" cy="1130379"/>
          </a:xfrm>
          <a:prstGeom prst="roundRect">
            <a:avLst>
              <a:gd name="adj" fmla="val 6936"/>
            </a:avLst>
          </a:prstGeom>
          <a:solidFill>
            <a:srgbClr val="E9CFC9"/>
          </a:solidFill>
          <a:ln w="7620">
            <a:solidFill>
              <a:srgbClr val="CFB5AF"/>
            </a:solidFill>
            <a:prstDash val="solid"/>
          </a:ln>
        </p:spPr>
      </p:sp>
      <p:sp>
        <p:nvSpPr>
          <p:cNvPr id="14" name="Text 11"/>
          <p:cNvSpPr/>
          <p:nvPr/>
        </p:nvSpPr>
        <p:spPr>
          <a:xfrm>
            <a:off x="6333887" y="5521404"/>
            <a:ext cx="2799874" cy="35004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cs-CZ" sz="2400" dirty="0">
                <a:solidFill>
                  <a:srgbClr val="FF0000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T</a:t>
            </a:r>
            <a:r>
              <a:rPr lang="en-US" sz="2400" dirty="0" err="1">
                <a:solidFill>
                  <a:srgbClr val="FF0000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emný</a:t>
            </a: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15" name="Text 12"/>
          <p:cNvSpPr/>
          <p:nvPr/>
        </p:nvSpPr>
        <p:spPr>
          <a:xfrm>
            <a:off x="6333887" y="5983367"/>
            <a:ext cx="7449026" cy="2800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240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Nad pleurálním výpotkem, pneumonií nebo atelektázou</a:t>
            </a:r>
            <a:endParaRPr lang="en-US" sz="2400" dirty="0"/>
          </a:p>
        </p:txBody>
      </p:sp>
      <p:sp>
        <p:nvSpPr>
          <p:cNvPr id="16" name="Shape 13"/>
          <p:cNvSpPr/>
          <p:nvPr/>
        </p:nvSpPr>
        <p:spPr>
          <a:xfrm>
            <a:off x="6139696" y="6667500"/>
            <a:ext cx="7837408" cy="1054298"/>
          </a:xfrm>
          <a:prstGeom prst="roundRect">
            <a:avLst>
              <a:gd name="adj" fmla="val 7436"/>
            </a:avLst>
          </a:prstGeom>
          <a:solidFill>
            <a:srgbClr val="C6E4EB"/>
          </a:solidFill>
          <a:ln/>
        </p:spPr>
      </p:sp>
      <p:pic>
        <p:nvPicPr>
          <p:cNvPr id="17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6267" y="6935391"/>
            <a:ext cx="233243" cy="186571"/>
          </a:xfrm>
          <a:prstGeom prst="rect">
            <a:avLst/>
          </a:prstGeom>
        </p:spPr>
      </p:pic>
      <p:sp>
        <p:nvSpPr>
          <p:cNvPr id="18" name="Text 14"/>
          <p:cNvSpPr/>
          <p:nvPr/>
        </p:nvSpPr>
        <p:spPr>
          <a:xfrm>
            <a:off x="6639339" y="6900624"/>
            <a:ext cx="7151194" cy="82117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2400" b="1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Klinický tip:</a:t>
            </a:r>
            <a:r>
              <a:rPr lang="en-US" sz="240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Vždy srovnávejte symetrická místa na pravé a levé straně. Asymetrický nález je vždy patologický</a:t>
            </a:r>
            <a:r>
              <a:rPr lang="en-US" sz="145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</a:t>
            </a:r>
            <a:endParaRPr lang="en-US" sz="1450" dirty="0"/>
          </a:p>
        </p:txBody>
      </p:sp>
      <p:pic>
        <p:nvPicPr>
          <p:cNvPr id="19" name="Obrázek 18">
            <a:extLst>
              <a:ext uri="{FF2B5EF4-FFF2-40B4-BE49-F238E27FC236}">
                <a16:creationId xmlns:a16="http://schemas.microsoft.com/office/drawing/2014/main" id="{7CD932AA-6DD8-E51C-5AD3-5407AAA43E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631" y="2572518"/>
            <a:ext cx="5677004" cy="3155698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792480"/>
            <a:ext cx="10626804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Vyšetření srdce: Systematický přístup 4P</a:t>
            </a:r>
            <a:endParaRPr lang="en-US" sz="4450" dirty="0"/>
          </a:p>
        </p:txBody>
      </p:sp>
      <p:sp>
        <p:nvSpPr>
          <p:cNvPr id="4" name="Text 1"/>
          <p:cNvSpPr/>
          <p:nvPr/>
        </p:nvSpPr>
        <p:spPr>
          <a:xfrm>
            <a:off x="5559981" y="2068235"/>
            <a:ext cx="3402330" cy="4252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300"/>
              </a:lnSpc>
              <a:buNone/>
            </a:pPr>
            <a:r>
              <a:rPr lang="en-US" sz="26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Pohled a pohmat</a:t>
            </a:r>
            <a:endParaRPr lang="en-US" sz="2650" dirty="0"/>
          </a:p>
        </p:txBody>
      </p:sp>
      <p:sp>
        <p:nvSpPr>
          <p:cNvPr id="5" name="Text 2"/>
          <p:cNvSpPr/>
          <p:nvPr/>
        </p:nvSpPr>
        <p:spPr>
          <a:xfrm>
            <a:off x="5559981" y="2720340"/>
            <a:ext cx="8284131" cy="6803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U mladých astenických osob je viditelný </a:t>
            </a:r>
            <a:r>
              <a:rPr lang="en-US" sz="17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úder srdečního hrotu</a:t>
            </a: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ve 4. nebo 5. mezižebří medioklavikulárně vlevo.</a:t>
            </a:r>
            <a:endParaRPr lang="en-US" sz="1750" dirty="0"/>
          </a:p>
        </p:txBody>
      </p:sp>
      <p:sp>
        <p:nvSpPr>
          <p:cNvPr id="6" name="Text 3"/>
          <p:cNvSpPr/>
          <p:nvPr/>
        </p:nvSpPr>
        <p:spPr>
          <a:xfrm>
            <a:off x="5559981" y="3604736"/>
            <a:ext cx="8284131" cy="6803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Palpací potvrzujeme lokalizaci – posun může indikovat kardiomegalii nebo deformitu hrudníku.</a:t>
            </a:r>
            <a:endParaRPr lang="en-US" sz="1750" dirty="0"/>
          </a:p>
        </p:txBody>
      </p:sp>
      <p:sp>
        <p:nvSpPr>
          <p:cNvPr id="7" name="Text 4"/>
          <p:cNvSpPr/>
          <p:nvPr/>
        </p:nvSpPr>
        <p:spPr>
          <a:xfrm>
            <a:off x="5559981" y="4511873"/>
            <a:ext cx="4917758" cy="4252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300"/>
              </a:lnSpc>
              <a:buNone/>
            </a:pPr>
            <a:r>
              <a:rPr lang="en-US" sz="26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Čtyři základní poslechová místa</a:t>
            </a:r>
            <a:endParaRPr lang="en-US" sz="2650" dirty="0"/>
          </a:p>
        </p:txBody>
      </p:sp>
      <p:sp>
        <p:nvSpPr>
          <p:cNvPr id="8" name="Text 5"/>
          <p:cNvSpPr/>
          <p:nvPr/>
        </p:nvSpPr>
        <p:spPr>
          <a:xfrm>
            <a:off x="5559981" y="5163979"/>
            <a:ext cx="8284131" cy="3401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650"/>
              </a:lnSpc>
              <a:buSzPct val="100000"/>
              <a:buFont typeface="+mj-lt"/>
              <a:buAutoNum type="arabicPeriod"/>
            </a:pPr>
            <a:r>
              <a:rPr lang="en-US" sz="17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Aortální:</a:t>
            </a: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2. mezižebří parasternálně vpravo</a:t>
            </a:r>
            <a:endParaRPr lang="en-US" sz="1750" dirty="0"/>
          </a:p>
        </p:txBody>
      </p:sp>
      <p:sp>
        <p:nvSpPr>
          <p:cNvPr id="9" name="Text 6"/>
          <p:cNvSpPr/>
          <p:nvPr/>
        </p:nvSpPr>
        <p:spPr>
          <a:xfrm>
            <a:off x="5559981" y="5583436"/>
            <a:ext cx="8284131" cy="3401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650"/>
              </a:lnSpc>
              <a:buSzPct val="100000"/>
              <a:buFont typeface="+mj-lt"/>
              <a:buAutoNum type="arabicPeriod" startAt="2"/>
            </a:pPr>
            <a:r>
              <a:rPr lang="en-US" sz="17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Pulmonální:</a:t>
            </a: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2. mezižebří parasternálně vlevo</a:t>
            </a:r>
            <a:endParaRPr lang="en-US" sz="1750" dirty="0"/>
          </a:p>
        </p:txBody>
      </p:sp>
      <p:sp>
        <p:nvSpPr>
          <p:cNvPr id="10" name="Text 7"/>
          <p:cNvSpPr/>
          <p:nvPr/>
        </p:nvSpPr>
        <p:spPr>
          <a:xfrm>
            <a:off x="5559981" y="6002893"/>
            <a:ext cx="8284131" cy="3401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650"/>
              </a:lnSpc>
              <a:buSzPct val="100000"/>
              <a:buFont typeface="+mj-lt"/>
              <a:buAutoNum type="arabicPeriod" startAt="3"/>
            </a:pPr>
            <a:r>
              <a:rPr lang="en-US" sz="17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Trikuspidální:</a:t>
            </a: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nad dolním koncem sterna</a:t>
            </a:r>
            <a:endParaRPr lang="en-US" sz="1750" dirty="0"/>
          </a:p>
        </p:txBody>
      </p:sp>
      <p:sp>
        <p:nvSpPr>
          <p:cNvPr id="11" name="Text 8"/>
          <p:cNvSpPr/>
          <p:nvPr/>
        </p:nvSpPr>
        <p:spPr>
          <a:xfrm>
            <a:off x="5559981" y="6422350"/>
            <a:ext cx="8284131" cy="3401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650"/>
              </a:lnSpc>
              <a:buSzPct val="100000"/>
              <a:buFont typeface="+mj-lt"/>
              <a:buAutoNum type="arabicPeriod" startAt="4"/>
            </a:pPr>
            <a:r>
              <a:rPr lang="en-US" sz="17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Mitrální:</a:t>
            </a: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oblast srdečního hrotu (apex cordis)</a:t>
            </a:r>
            <a:endParaRPr lang="en-US" sz="1750" dirty="0"/>
          </a:p>
        </p:txBody>
      </p:sp>
      <p:sp>
        <p:nvSpPr>
          <p:cNvPr id="12" name="Text 9"/>
          <p:cNvSpPr/>
          <p:nvPr/>
        </p:nvSpPr>
        <p:spPr>
          <a:xfrm>
            <a:off x="793790" y="7096958"/>
            <a:ext cx="13042821" cy="3401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Posloucháme však celé prekordium, šelesty se mohou propagovat různými směry.</a:t>
            </a:r>
            <a:endParaRPr lang="en-US" sz="1750" dirty="0"/>
          </a:p>
        </p:txBody>
      </p:sp>
      <p:pic>
        <p:nvPicPr>
          <p:cNvPr id="13" name="Obrázek 12">
            <a:extLst>
              <a:ext uri="{FF2B5EF4-FFF2-40B4-BE49-F238E27FC236}">
                <a16:creationId xmlns:a16="http://schemas.microsoft.com/office/drawing/2014/main" id="{6CA6DF44-3C61-483A-E900-DAA8E07045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4751" y="1948226"/>
            <a:ext cx="5501273" cy="3300764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311D328-81AC-11A3-B271-54914ED9E4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5920" y="37769"/>
            <a:ext cx="13238923" cy="7943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83523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0FB05AB-FAA0-D526-C8DE-079A6067B2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2086" y="726799"/>
            <a:ext cx="12702207" cy="7144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20853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57357" y="595670"/>
            <a:ext cx="5534739" cy="676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300"/>
              </a:lnSpc>
              <a:buNone/>
            </a:pPr>
            <a:r>
              <a:rPr lang="en-US" sz="42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Srdeční ozvy a šelesty</a:t>
            </a:r>
            <a:endParaRPr lang="en-US" sz="425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357" y="1704737"/>
            <a:ext cx="6557843" cy="865584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973693" y="2786658"/>
            <a:ext cx="2705100" cy="3381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2400" dirty="0">
                <a:solidFill>
                  <a:srgbClr val="FF0000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První ozva</a:t>
            </a: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5" name="Text 2"/>
          <p:cNvSpPr/>
          <p:nvPr/>
        </p:nvSpPr>
        <p:spPr>
          <a:xfrm>
            <a:off x="973693" y="3254573"/>
            <a:ext cx="6125170" cy="64936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2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Uzávěr mitrální a trikuspidální chlopně na konci diastoly komor – předchází systole</a:t>
            </a:r>
            <a:endParaRPr lang="en-US" sz="2400" dirty="0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15200" y="1704737"/>
            <a:ext cx="6557843" cy="865584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7531537" y="2786658"/>
            <a:ext cx="2705100" cy="3381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2400" dirty="0">
                <a:solidFill>
                  <a:srgbClr val="FF0000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Druhá ozva</a:t>
            </a: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8" name="Text 4"/>
          <p:cNvSpPr/>
          <p:nvPr/>
        </p:nvSpPr>
        <p:spPr>
          <a:xfrm>
            <a:off x="7531537" y="3254573"/>
            <a:ext cx="6125170" cy="64936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2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Uzávěr aortální a pulmonální chlopně na začátku diastoly komor – po systole</a:t>
            </a:r>
            <a:endParaRPr lang="en-US" sz="2400" dirty="0"/>
          </a:p>
        </p:txBody>
      </p:sp>
      <p:sp>
        <p:nvSpPr>
          <p:cNvPr id="9" name="Text 5"/>
          <p:cNvSpPr/>
          <p:nvPr/>
        </p:nvSpPr>
        <p:spPr>
          <a:xfrm>
            <a:off x="757357" y="4444841"/>
            <a:ext cx="4658797" cy="40564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150"/>
              </a:lnSpc>
              <a:buNone/>
            </a:pPr>
            <a:r>
              <a:rPr lang="en-US" sz="2550" dirty="0">
                <a:solidFill>
                  <a:srgbClr val="00B050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Patologické nálezy při poslechu</a:t>
            </a:r>
            <a:endParaRPr lang="en-US" sz="2550" dirty="0">
              <a:solidFill>
                <a:srgbClr val="00B050"/>
              </a:solidFill>
            </a:endParaRPr>
          </a:p>
        </p:txBody>
      </p:sp>
      <p:sp>
        <p:nvSpPr>
          <p:cNvPr id="10" name="Text 6"/>
          <p:cNvSpPr/>
          <p:nvPr/>
        </p:nvSpPr>
        <p:spPr>
          <a:xfrm>
            <a:off x="757357" y="5391388"/>
            <a:ext cx="2705100" cy="3381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2400" b="1" dirty="0" err="1">
                <a:solidFill>
                  <a:srgbClr val="FF0000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Změny</a:t>
            </a:r>
            <a:r>
              <a:rPr lang="en-US" sz="2400" b="1" dirty="0">
                <a:solidFill>
                  <a:srgbClr val="FF0000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 oz</a:t>
            </a:r>
            <a:r>
              <a:rPr lang="cs-CZ" sz="2400" b="1" dirty="0" err="1">
                <a:solidFill>
                  <a:srgbClr val="FF0000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ev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11" name="Text 7"/>
          <p:cNvSpPr/>
          <p:nvPr/>
        </p:nvSpPr>
        <p:spPr>
          <a:xfrm>
            <a:off x="757357" y="5945862"/>
            <a:ext cx="6293882" cy="32468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550"/>
              </a:lnSpc>
              <a:buSzPct val="100000"/>
              <a:buChar char="•"/>
            </a:pPr>
            <a:r>
              <a:rPr lang="en-US" sz="2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Tiché, temné ozvy (obezita, výpotek)</a:t>
            </a:r>
            <a:endParaRPr lang="en-US" sz="2400" dirty="0"/>
          </a:p>
        </p:txBody>
      </p:sp>
      <p:sp>
        <p:nvSpPr>
          <p:cNvPr id="12" name="Text 8"/>
          <p:cNvSpPr/>
          <p:nvPr/>
        </p:nvSpPr>
        <p:spPr>
          <a:xfrm>
            <a:off x="757357" y="6346269"/>
            <a:ext cx="6293882" cy="32468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550"/>
              </a:lnSpc>
              <a:buSzPct val="100000"/>
              <a:buChar char="•"/>
            </a:pPr>
            <a:r>
              <a:rPr lang="en-US" sz="2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Zvučnější ozvy (anémie, thyreotoxikóza)</a:t>
            </a:r>
            <a:endParaRPr lang="en-US" sz="2400" dirty="0"/>
          </a:p>
        </p:txBody>
      </p:sp>
      <p:sp>
        <p:nvSpPr>
          <p:cNvPr id="14" name="Text 10"/>
          <p:cNvSpPr/>
          <p:nvPr/>
        </p:nvSpPr>
        <p:spPr>
          <a:xfrm>
            <a:off x="308113" y="7147084"/>
            <a:ext cx="6743126" cy="676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550"/>
              </a:lnSpc>
              <a:buSzPct val="100000"/>
              <a:buChar char="•"/>
            </a:pPr>
            <a:r>
              <a:rPr lang="en-US" sz="2400" b="1" dirty="0">
                <a:solidFill>
                  <a:srgbClr val="FFFFFF"/>
                </a:solidFill>
                <a:highlight>
                  <a:srgbClr val="C3643D"/>
                </a:highlight>
                <a:latin typeface="Roboto" pitchFamily="34" charset="0"/>
                <a:ea typeface="Roboto" pitchFamily="34" charset="-122"/>
                <a:cs typeface="Roboto" pitchFamily="34" charset="-120"/>
              </a:rPr>
              <a:t>CVAL</a:t>
            </a:r>
            <a:r>
              <a:rPr lang="en-US" sz="2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– alarmující! Levostranné srdeční selhání</a:t>
            </a:r>
            <a:endParaRPr lang="en-US" sz="2400" dirty="0"/>
          </a:p>
        </p:txBody>
      </p:sp>
      <p:sp>
        <p:nvSpPr>
          <p:cNvPr id="15" name="Text 11"/>
          <p:cNvSpPr/>
          <p:nvPr/>
        </p:nvSpPr>
        <p:spPr>
          <a:xfrm>
            <a:off x="7586782" y="5249228"/>
            <a:ext cx="2728204" cy="64936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2400" b="1" dirty="0">
                <a:solidFill>
                  <a:srgbClr val="FF0000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Srdeční šelesty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16" name="Text 12"/>
          <p:cNvSpPr/>
          <p:nvPr/>
        </p:nvSpPr>
        <p:spPr>
          <a:xfrm>
            <a:off x="7586782" y="5945862"/>
            <a:ext cx="6293882" cy="64936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2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Dlouhé zvuky ("šššš") při zúžení (stenóze) nebo nedomykavosti (insuficienci) chlopní</a:t>
            </a:r>
            <a:endParaRPr lang="en-US" sz="2400" dirty="0"/>
          </a:p>
        </p:txBody>
      </p:sp>
      <p:sp>
        <p:nvSpPr>
          <p:cNvPr id="17" name="Text 13"/>
          <p:cNvSpPr/>
          <p:nvPr/>
        </p:nvSpPr>
        <p:spPr>
          <a:xfrm>
            <a:off x="7586782" y="6789896"/>
            <a:ext cx="6293882" cy="64936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240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Hodnotíme:</a:t>
            </a:r>
            <a:r>
              <a:rPr lang="en-US" sz="2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propagaci, </a:t>
            </a:r>
            <a:r>
              <a:rPr lang="en-US" sz="2400" dirty="0" err="1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intenzitu</a:t>
            </a:r>
            <a:r>
              <a:rPr lang="en-US" sz="2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, </a:t>
            </a:r>
            <a:r>
              <a:rPr lang="en-US" sz="2400" dirty="0" err="1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charakter</a:t>
            </a:r>
            <a:r>
              <a:rPr lang="en-US" sz="2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, frekvenci</a:t>
            </a:r>
            <a:endParaRPr lang="en-US" sz="24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2084308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55784" y="2541270"/>
            <a:ext cx="6100882" cy="49625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900"/>
              </a:lnSpc>
              <a:buNone/>
            </a:pPr>
            <a:r>
              <a:rPr lang="en-US" sz="31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Závěr: Klíč k úspěšnému vyšetření</a:t>
            </a:r>
            <a:endParaRPr lang="en-US" sz="3100" dirty="0"/>
          </a:p>
        </p:txBody>
      </p:sp>
      <p:sp>
        <p:nvSpPr>
          <p:cNvPr id="4" name="Shape 1"/>
          <p:cNvSpPr/>
          <p:nvPr/>
        </p:nvSpPr>
        <p:spPr>
          <a:xfrm>
            <a:off x="793909" y="3672602"/>
            <a:ext cx="6441757" cy="158710"/>
          </a:xfrm>
          <a:prstGeom prst="roundRect">
            <a:avLst>
              <a:gd name="adj" fmla="val 42027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5" name="Shape 2"/>
          <p:cNvSpPr/>
          <p:nvPr/>
        </p:nvSpPr>
        <p:spPr>
          <a:xfrm>
            <a:off x="555784" y="3513713"/>
            <a:ext cx="476369" cy="476369"/>
          </a:xfrm>
          <a:prstGeom prst="roundRect">
            <a:avLst>
              <a:gd name="adj" fmla="val 95976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74846" y="3632895"/>
            <a:ext cx="238125" cy="238125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714494" y="4148852"/>
            <a:ext cx="1985129" cy="2480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2400" b="1" dirty="0">
                <a:solidFill>
                  <a:srgbClr val="FF0000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Systematický přístup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8" name="Text 4"/>
          <p:cNvSpPr/>
          <p:nvPr/>
        </p:nvSpPr>
        <p:spPr>
          <a:xfrm>
            <a:off x="635318" y="4492108"/>
            <a:ext cx="6441757" cy="5655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50"/>
              </a:lnSpc>
              <a:buNone/>
            </a:pPr>
            <a:r>
              <a:rPr lang="en-US" sz="2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Metoda 4P u plic i srdce </a:t>
            </a:r>
            <a:r>
              <a:rPr lang="en-US" sz="2400" dirty="0" err="1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zajišťuje</a:t>
            </a:r>
            <a:r>
              <a:rPr lang="en-US" sz="2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,</a:t>
            </a:r>
            <a:endParaRPr lang="cs-CZ" sz="2400" dirty="0">
              <a:solidFill>
                <a:srgbClr val="384653"/>
              </a:solidFill>
              <a:latin typeface="Roboto" pitchFamily="34" charset="0"/>
              <a:ea typeface="Roboto" pitchFamily="34" charset="-122"/>
              <a:cs typeface="Roboto" pitchFamily="34" charset="-120"/>
            </a:endParaRPr>
          </a:p>
          <a:p>
            <a:pPr marL="0" indent="0" algn="l">
              <a:lnSpc>
                <a:spcPts val="1850"/>
              </a:lnSpc>
              <a:buNone/>
            </a:pPr>
            <a:r>
              <a:rPr lang="en-US" sz="2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endParaRPr lang="cs-CZ" sz="2400" dirty="0">
              <a:solidFill>
                <a:srgbClr val="384653"/>
              </a:solidFill>
              <a:latin typeface="Roboto" pitchFamily="34" charset="0"/>
              <a:ea typeface="Roboto" pitchFamily="34" charset="-122"/>
              <a:cs typeface="Roboto" pitchFamily="34" charset="-120"/>
            </a:endParaRPr>
          </a:p>
          <a:p>
            <a:pPr marL="0" indent="0" algn="l">
              <a:lnSpc>
                <a:spcPts val="1850"/>
              </a:lnSpc>
              <a:buNone/>
            </a:pPr>
            <a:r>
              <a:rPr lang="en-US" sz="2400" dirty="0" err="1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že</a:t>
            </a:r>
            <a:r>
              <a:rPr lang="en-US" sz="2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žádná patologie neunikne pozornosti</a:t>
            </a:r>
            <a:endParaRPr lang="en-US" sz="2400" dirty="0"/>
          </a:p>
        </p:txBody>
      </p:sp>
      <p:sp>
        <p:nvSpPr>
          <p:cNvPr id="9" name="Shape 5"/>
          <p:cNvSpPr/>
          <p:nvPr/>
        </p:nvSpPr>
        <p:spPr>
          <a:xfrm>
            <a:off x="7632621" y="3434477"/>
            <a:ext cx="6441877" cy="158710"/>
          </a:xfrm>
          <a:prstGeom prst="roundRect">
            <a:avLst>
              <a:gd name="adj" fmla="val 42027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10" name="Shape 6"/>
          <p:cNvSpPr/>
          <p:nvPr/>
        </p:nvSpPr>
        <p:spPr>
          <a:xfrm>
            <a:off x="7394496" y="3275588"/>
            <a:ext cx="476369" cy="476369"/>
          </a:xfrm>
          <a:prstGeom prst="roundRect">
            <a:avLst>
              <a:gd name="adj" fmla="val 95976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pic>
        <p:nvPicPr>
          <p:cNvPr id="11" name="Image 2" descr="preencoded.png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7513558" y="3394770"/>
            <a:ext cx="238125" cy="238125"/>
          </a:xfrm>
          <a:prstGeom prst="rect">
            <a:avLst/>
          </a:prstGeom>
        </p:spPr>
      </p:pic>
      <p:sp>
        <p:nvSpPr>
          <p:cNvPr id="12" name="Text 7"/>
          <p:cNvSpPr/>
          <p:nvPr/>
        </p:nvSpPr>
        <p:spPr>
          <a:xfrm>
            <a:off x="7513558" y="3831313"/>
            <a:ext cx="2024777" cy="32742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2800" dirty="0" err="1">
                <a:solidFill>
                  <a:srgbClr val="FF0000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Včasná</a:t>
            </a:r>
            <a:r>
              <a:rPr lang="en-US" sz="2800" dirty="0">
                <a:solidFill>
                  <a:srgbClr val="FF0000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detekce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3" name="Text 8"/>
          <p:cNvSpPr/>
          <p:nvPr/>
        </p:nvSpPr>
        <p:spPr>
          <a:xfrm>
            <a:off x="7513558" y="4253984"/>
            <a:ext cx="6402348" cy="75402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50"/>
              </a:lnSpc>
              <a:buNone/>
            </a:pPr>
            <a:r>
              <a:rPr lang="en-US" sz="2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Odhalení patologických změn v </a:t>
            </a:r>
            <a:r>
              <a:rPr lang="en-US" sz="2400" dirty="0" err="1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časném</a:t>
            </a:r>
            <a:r>
              <a:rPr lang="en-US" sz="2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sz="2400" dirty="0" err="1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stadiu</a:t>
            </a:r>
            <a:endParaRPr lang="cs-CZ" sz="2400" dirty="0">
              <a:solidFill>
                <a:srgbClr val="384653"/>
              </a:solidFill>
              <a:latin typeface="Roboto" pitchFamily="34" charset="0"/>
              <a:ea typeface="Roboto" pitchFamily="34" charset="-122"/>
              <a:cs typeface="Roboto" pitchFamily="34" charset="-120"/>
            </a:endParaRPr>
          </a:p>
          <a:p>
            <a:pPr marL="0" indent="0" algn="l">
              <a:lnSpc>
                <a:spcPts val="1850"/>
              </a:lnSpc>
              <a:buNone/>
            </a:pPr>
            <a:r>
              <a:rPr lang="en-US" sz="2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endParaRPr lang="cs-CZ" sz="2400" dirty="0">
              <a:solidFill>
                <a:srgbClr val="384653"/>
              </a:solidFill>
              <a:latin typeface="Roboto" pitchFamily="34" charset="0"/>
              <a:ea typeface="Roboto" pitchFamily="34" charset="-122"/>
              <a:cs typeface="Roboto" pitchFamily="34" charset="-120"/>
            </a:endParaRPr>
          </a:p>
          <a:p>
            <a:pPr marL="0" indent="0" algn="l">
              <a:lnSpc>
                <a:spcPts val="1850"/>
              </a:lnSpc>
              <a:buNone/>
            </a:pPr>
            <a:r>
              <a:rPr lang="en-US" sz="2400" dirty="0" err="1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zachraňuje</a:t>
            </a:r>
            <a:r>
              <a:rPr lang="en-US" sz="2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životy pacientů</a:t>
            </a:r>
            <a:endParaRPr lang="en-US" sz="2400" dirty="0"/>
          </a:p>
        </p:txBody>
      </p:sp>
      <p:sp>
        <p:nvSpPr>
          <p:cNvPr id="14" name="Shape 9"/>
          <p:cNvSpPr/>
          <p:nvPr/>
        </p:nvSpPr>
        <p:spPr>
          <a:xfrm>
            <a:off x="793909" y="5444728"/>
            <a:ext cx="6441757" cy="158710"/>
          </a:xfrm>
          <a:prstGeom prst="roundRect">
            <a:avLst>
              <a:gd name="adj" fmla="val 42027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15" name="Shape 10"/>
          <p:cNvSpPr/>
          <p:nvPr/>
        </p:nvSpPr>
        <p:spPr>
          <a:xfrm>
            <a:off x="555784" y="5285839"/>
            <a:ext cx="476369" cy="476369"/>
          </a:xfrm>
          <a:prstGeom prst="roundRect">
            <a:avLst>
              <a:gd name="adj" fmla="val 95976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pic>
        <p:nvPicPr>
          <p:cNvPr id="16" name="Image 3" descr="preencoded.png"/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674846" y="5405021"/>
            <a:ext cx="238125" cy="238125"/>
          </a:xfrm>
          <a:prstGeom prst="rect">
            <a:avLst/>
          </a:prstGeom>
        </p:spPr>
      </p:pic>
      <p:sp>
        <p:nvSpPr>
          <p:cNvPr id="17" name="Text 11"/>
          <p:cNvSpPr/>
          <p:nvPr/>
        </p:nvSpPr>
        <p:spPr>
          <a:xfrm>
            <a:off x="714494" y="5920978"/>
            <a:ext cx="1985129" cy="2480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2400" dirty="0">
                <a:solidFill>
                  <a:srgbClr val="FF0000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Kombinace metod</a:t>
            </a: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18" name="Text 12"/>
          <p:cNvSpPr/>
          <p:nvPr/>
        </p:nvSpPr>
        <p:spPr>
          <a:xfrm>
            <a:off x="714494" y="6264235"/>
            <a:ext cx="6362581" cy="23824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50"/>
              </a:lnSpc>
              <a:buNone/>
            </a:pPr>
            <a:r>
              <a:rPr lang="en-US" sz="2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Klinické vyšetření </a:t>
            </a:r>
            <a:r>
              <a:rPr lang="en-US" sz="2400" dirty="0" err="1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doplněné</a:t>
            </a:r>
            <a:r>
              <a:rPr lang="en-US" sz="2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sz="2400" dirty="0" err="1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zobrazovacími</a:t>
            </a:r>
            <a:endParaRPr lang="cs-CZ" sz="2400" dirty="0">
              <a:solidFill>
                <a:srgbClr val="384653"/>
              </a:solidFill>
              <a:latin typeface="Roboto" pitchFamily="34" charset="0"/>
              <a:ea typeface="Roboto" pitchFamily="34" charset="-122"/>
              <a:cs typeface="Roboto" pitchFamily="34" charset="-120"/>
            </a:endParaRPr>
          </a:p>
          <a:p>
            <a:pPr marL="0" indent="0" algn="l">
              <a:lnSpc>
                <a:spcPts val="1850"/>
              </a:lnSpc>
              <a:buNone/>
            </a:pPr>
            <a:endParaRPr lang="cs-CZ" sz="2400" dirty="0">
              <a:solidFill>
                <a:srgbClr val="384653"/>
              </a:solidFill>
              <a:latin typeface="Roboto" pitchFamily="34" charset="0"/>
              <a:ea typeface="Roboto" pitchFamily="34" charset="-122"/>
              <a:cs typeface="Roboto" pitchFamily="34" charset="-120"/>
            </a:endParaRPr>
          </a:p>
          <a:p>
            <a:pPr marL="0" indent="0" algn="l">
              <a:lnSpc>
                <a:spcPts val="1850"/>
              </a:lnSpc>
              <a:buNone/>
            </a:pPr>
            <a:r>
              <a:rPr lang="en-US" sz="2400" dirty="0" err="1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metodami</a:t>
            </a:r>
            <a:r>
              <a:rPr lang="en-US" sz="2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(RTG, CT, echokardiografie)</a:t>
            </a:r>
            <a:endParaRPr lang="en-US" sz="2400" dirty="0"/>
          </a:p>
        </p:txBody>
      </p:sp>
      <p:sp>
        <p:nvSpPr>
          <p:cNvPr id="19" name="Shape 13"/>
          <p:cNvSpPr/>
          <p:nvPr/>
        </p:nvSpPr>
        <p:spPr>
          <a:xfrm>
            <a:off x="7632621" y="5206603"/>
            <a:ext cx="6441877" cy="158710"/>
          </a:xfrm>
          <a:prstGeom prst="roundRect">
            <a:avLst>
              <a:gd name="adj" fmla="val 42027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20" name="Shape 14"/>
          <p:cNvSpPr/>
          <p:nvPr/>
        </p:nvSpPr>
        <p:spPr>
          <a:xfrm>
            <a:off x="7394496" y="5047714"/>
            <a:ext cx="476369" cy="476369"/>
          </a:xfrm>
          <a:prstGeom prst="roundRect">
            <a:avLst>
              <a:gd name="adj" fmla="val 95976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pic>
        <p:nvPicPr>
          <p:cNvPr id="21" name="Image 4" descr="preencoded.png"/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7513558" y="5166896"/>
            <a:ext cx="238125" cy="238125"/>
          </a:xfrm>
          <a:prstGeom prst="rect">
            <a:avLst/>
          </a:prstGeom>
        </p:spPr>
      </p:pic>
      <p:sp>
        <p:nvSpPr>
          <p:cNvPr id="22" name="Text 15"/>
          <p:cNvSpPr/>
          <p:nvPr/>
        </p:nvSpPr>
        <p:spPr>
          <a:xfrm>
            <a:off x="7553206" y="5682853"/>
            <a:ext cx="1985129" cy="2480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2400" dirty="0">
                <a:solidFill>
                  <a:srgbClr val="FF0000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Pozornost k detailům</a:t>
            </a: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23" name="Text 16"/>
          <p:cNvSpPr/>
          <p:nvPr/>
        </p:nvSpPr>
        <p:spPr>
          <a:xfrm>
            <a:off x="7553206" y="6026110"/>
            <a:ext cx="6362700" cy="23824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50"/>
              </a:lnSpc>
              <a:buNone/>
            </a:pPr>
            <a:r>
              <a:rPr lang="en-US" sz="2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Každá změna oproti </a:t>
            </a:r>
            <a:r>
              <a:rPr lang="en-US" sz="2400" dirty="0" err="1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normálnímu</a:t>
            </a:r>
            <a:r>
              <a:rPr lang="en-US" sz="2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sz="2400" dirty="0" err="1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nálezu</a:t>
            </a:r>
            <a:endParaRPr lang="cs-CZ" sz="2400" dirty="0">
              <a:solidFill>
                <a:srgbClr val="384653"/>
              </a:solidFill>
              <a:latin typeface="Roboto" pitchFamily="34" charset="0"/>
              <a:ea typeface="Roboto" pitchFamily="34" charset="-122"/>
              <a:cs typeface="Roboto" pitchFamily="34" charset="-120"/>
            </a:endParaRPr>
          </a:p>
          <a:p>
            <a:pPr marL="0" indent="0" algn="l">
              <a:lnSpc>
                <a:spcPts val="1850"/>
              </a:lnSpc>
              <a:buNone/>
            </a:pPr>
            <a:r>
              <a:rPr lang="en-US" sz="2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endParaRPr lang="cs-CZ" sz="2400" dirty="0">
              <a:solidFill>
                <a:srgbClr val="384653"/>
              </a:solidFill>
              <a:latin typeface="Roboto" pitchFamily="34" charset="0"/>
              <a:ea typeface="Roboto" pitchFamily="34" charset="-122"/>
              <a:cs typeface="Roboto" pitchFamily="34" charset="-120"/>
            </a:endParaRPr>
          </a:p>
          <a:p>
            <a:pPr marL="0" indent="0" algn="l">
              <a:lnSpc>
                <a:spcPts val="1850"/>
              </a:lnSpc>
              <a:buNone/>
            </a:pPr>
            <a:r>
              <a:rPr lang="en-US" sz="2400" dirty="0" err="1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musí</a:t>
            </a:r>
            <a:r>
              <a:rPr lang="en-US" sz="2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být dokumentována a vyhodnocena</a:t>
            </a:r>
            <a:endParaRPr lang="en-US" sz="2400" dirty="0"/>
          </a:p>
        </p:txBody>
      </p:sp>
      <p:sp>
        <p:nvSpPr>
          <p:cNvPr id="24" name="Text 17"/>
          <p:cNvSpPr/>
          <p:nvPr/>
        </p:nvSpPr>
        <p:spPr>
          <a:xfrm>
            <a:off x="674846" y="7513983"/>
            <a:ext cx="13647441" cy="63610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850"/>
              </a:lnSpc>
              <a:buNone/>
            </a:pPr>
            <a:r>
              <a:rPr lang="en-US" sz="12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"</a:t>
            </a:r>
            <a:r>
              <a:rPr lang="en-US" sz="2400" dirty="0" err="1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Precizní</a:t>
            </a:r>
            <a:r>
              <a:rPr lang="en-US" sz="2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provedení a správná interpretace nálezů jsou klíčové pro další </a:t>
            </a:r>
            <a:r>
              <a:rPr lang="en-US" sz="2400" dirty="0" err="1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diagnostiku</a:t>
            </a:r>
            <a:r>
              <a:rPr lang="en-US" sz="2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a</a:t>
            </a:r>
            <a:r>
              <a:rPr lang="cs-CZ" sz="2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sz="2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sz="2400" dirty="0" err="1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léčbu</a:t>
            </a:r>
            <a:endParaRPr lang="en-US" sz="2400" dirty="0"/>
          </a:p>
        </p:txBody>
      </p:sp>
      <p:sp>
        <p:nvSpPr>
          <p:cNvPr id="25" name="Shape 18"/>
          <p:cNvSpPr/>
          <p:nvPr/>
        </p:nvSpPr>
        <p:spPr>
          <a:xfrm>
            <a:off x="555784" y="6839783"/>
            <a:ext cx="22860" cy="833676"/>
          </a:xfrm>
          <a:prstGeom prst="rect">
            <a:avLst/>
          </a:prstGeom>
          <a:solidFill>
            <a:srgbClr val="95CCDA"/>
          </a:solidFill>
          <a:ln/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649</Words>
  <Application>Microsoft Office PowerPoint</Application>
  <PresentationFormat>Vlastní</PresentationFormat>
  <Paragraphs>121</Paragraphs>
  <Slides>14</Slides>
  <Notes>9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9" baseType="lpstr">
      <vt:lpstr>Roboto</vt:lpstr>
      <vt:lpstr>Host Grotesk Medium</vt:lpstr>
      <vt:lpstr>Arial</vt:lpstr>
      <vt:lpstr>Host Grotesk Light</vt:lpstr>
      <vt:lpstr>Office Theme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Admin</dc:creator>
  <cp:lastModifiedBy>Tonda Mezera</cp:lastModifiedBy>
  <cp:revision>5</cp:revision>
  <dcterms:created xsi:type="dcterms:W3CDTF">2025-10-18T04:01:03Z</dcterms:created>
  <dcterms:modified xsi:type="dcterms:W3CDTF">2025-10-18T07:53:07Z</dcterms:modified>
</cp:coreProperties>
</file>