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5" r:id="rId8"/>
    <p:sldId id="261" r:id="rId9"/>
    <p:sldId id="266" r:id="rId10"/>
    <p:sldId id="267" r:id="rId11"/>
    <p:sldId id="268" r:id="rId12"/>
    <p:sldId id="269" r:id="rId13"/>
    <p:sldId id="270" r:id="rId14"/>
    <p:sldId id="262" r:id="rId15"/>
    <p:sldId id="263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567461-ECEF-066F-30DC-0F706E1592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ANTICKÝ ŘÍM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91526DC-8DA5-FA5B-E3BE-F485F55D3E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904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D38921-997D-CE76-5B17-F2ADCEF01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ETRUSKOVÉ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CD34C5-7FBE-150C-2421-4F57A2A33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První vyspělá civilizace v Itálii</a:t>
            </a:r>
          </a:p>
          <a:p>
            <a:r>
              <a:rPr lang="cs-CZ" dirty="0"/>
              <a:t>Písmo od Řeků</a:t>
            </a:r>
          </a:p>
          <a:p>
            <a:r>
              <a:rPr lang="cs-CZ" dirty="0"/>
              <a:t>Od 10. až 9. století před n. l. </a:t>
            </a:r>
          </a:p>
          <a:p>
            <a:r>
              <a:rPr lang="cs-CZ" dirty="0"/>
              <a:t>Nejednotný stát – řada menších státních uskupení</a:t>
            </a:r>
          </a:p>
          <a:p>
            <a:r>
              <a:rPr lang="cs-CZ" dirty="0"/>
              <a:t>Vyspělé zemědělství, skvělí obráběči kovů, keramika</a:t>
            </a:r>
          </a:p>
          <a:p>
            <a:r>
              <a:rPr lang="cs-CZ" dirty="0"/>
              <a:t>Pravděpodobně vybudovali Řím</a:t>
            </a:r>
          </a:p>
          <a:p>
            <a:r>
              <a:rPr lang="cs-CZ" b="1" dirty="0"/>
              <a:t>265 před n. l. – dobytí </a:t>
            </a:r>
            <a:r>
              <a:rPr lang="cs-CZ" b="1" dirty="0" err="1"/>
              <a:t>Volsinií</a:t>
            </a:r>
            <a:r>
              <a:rPr lang="cs-CZ" b="1" dirty="0"/>
              <a:t> – konec etruské civilizace</a:t>
            </a:r>
          </a:p>
        </p:txBody>
      </p:sp>
    </p:spTree>
    <p:extLst>
      <p:ext uri="{BB962C8B-B14F-4D97-AF65-F5344CB8AC3E}">
        <p14:creationId xmlns:p14="http://schemas.microsoft.com/office/powerpoint/2010/main" val="2115302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050B76-2F3D-D878-BF39-962D5CB80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ETRUSKOVÉ</a:t>
            </a:r>
          </a:p>
        </p:txBody>
      </p:sp>
      <p:pic>
        <p:nvPicPr>
          <p:cNvPr id="1026" name="Picture 2" descr="Etruskové – Wikipedie">
            <a:extLst>
              <a:ext uri="{FF2B5EF4-FFF2-40B4-BE49-F238E27FC236}">
                <a16:creationId xmlns:a16="http://schemas.microsoft.com/office/drawing/2014/main" id="{C7039261-B2DE-E9AD-B28E-9246343D41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947" y="2557463"/>
            <a:ext cx="273010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099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6E717F-7D6E-3EF1-B4DC-31A929293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ŘÍMSKÁ REPUBLIKA DO OVLÁDNUTÍ ITÁLIE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C60C73B-3585-162D-110C-8BB9B3922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Obyvatelé se dělili na patricije a plebeje</a:t>
            </a:r>
          </a:p>
          <a:p>
            <a:pPr lvl="1"/>
            <a:r>
              <a:rPr lang="cs-CZ" b="1" u="sng" dirty="0"/>
              <a:t>Patricijové</a:t>
            </a:r>
            <a:r>
              <a:rPr lang="cs-CZ" dirty="0"/>
              <a:t> – urození potomci původních obyvatel Říma</a:t>
            </a:r>
          </a:p>
          <a:p>
            <a:pPr lvl="1"/>
            <a:r>
              <a:rPr lang="cs-CZ" b="1" u="sng" dirty="0"/>
              <a:t>Plebejové</a:t>
            </a:r>
            <a:r>
              <a:rPr lang="cs-CZ" dirty="0"/>
              <a:t> – chudší potomci od později přistěhovaných</a:t>
            </a:r>
          </a:p>
          <a:p>
            <a:r>
              <a:rPr lang="cs-CZ" dirty="0"/>
              <a:t>V </a:t>
            </a:r>
            <a:r>
              <a:rPr lang="cs-CZ"/>
              <a:t>čele </a:t>
            </a:r>
            <a:r>
              <a:rPr lang="cs-CZ" smtClean="0"/>
              <a:t>Říma </a:t>
            </a:r>
            <a:r>
              <a:rPr lang="cs-CZ" dirty="0"/>
              <a:t>byli patricijové, plebejové měli vlastní shromáždění, ale nemohli se podílet na chodu politiky=&gt; nevole=&gt; zrovnoprávnění obou skupin – tzv. </a:t>
            </a:r>
            <a:r>
              <a:rPr lang="cs-CZ" b="1" dirty="0"/>
              <a:t>zákony dvanácti desek</a:t>
            </a:r>
          </a:p>
          <a:p>
            <a:r>
              <a:rPr lang="cs-CZ" dirty="0"/>
              <a:t>V čele dva konzulové (na 1 rok), senát, sněmy, cenzoři (odhady majetku)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394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0EE329-C3D5-CB17-C695-2409C3880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ŘÍMSKÁ REPUBLIKA DO OVLÁDNUTÍ STŘEDOMOŘÍ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38FCD1-86B5-F00F-D827-9FB8DE8A70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 ovládnutí Itálie se Řím mocensky přiblížil k zájmům Kartága=&gt; boj o Sicílii=&gt;</a:t>
            </a:r>
            <a:r>
              <a:rPr lang="cs-CZ" b="1" dirty="0"/>
              <a:t>punské války</a:t>
            </a:r>
          </a:p>
          <a:p>
            <a:r>
              <a:rPr lang="cs-CZ" dirty="0"/>
              <a:t>Punové – římské označení pro Kartagince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0534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C7A0DB-98FD-46E0-C778-0FB363D85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PUNSKÉ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A5E738-E056-5B45-C6AC-72129D91E2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PRVNÍ PUNSKÁ VÁLKA</a:t>
            </a:r>
          </a:p>
          <a:p>
            <a:pPr lvl="1"/>
            <a:r>
              <a:rPr lang="cs-CZ" dirty="0"/>
              <a:t>Řím – převaha na souši, Kartágo – převaha na moři=&gt; Římané nechali vybudovat nové moderní lodě podle vzoru Punů</a:t>
            </a:r>
          </a:p>
          <a:p>
            <a:pPr lvl="1"/>
            <a:r>
              <a:rPr lang="cs-CZ" b="1" dirty="0"/>
              <a:t>241 před n. l. – bitva u </a:t>
            </a:r>
            <a:r>
              <a:rPr lang="cs-CZ" b="1" dirty="0" err="1"/>
              <a:t>Aegatských</a:t>
            </a:r>
            <a:r>
              <a:rPr lang="cs-CZ" b="1" dirty="0"/>
              <a:t> ostrovů</a:t>
            </a:r>
            <a:r>
              <a:rPr lang="cs-CZ" dirty="0"/>
              <a:t>=&gt; K. prohrálo a muselo zaplatit velké válečné reparace + přišlo o Sicílii, Liparské ostrovy, Sardinii a Korsiku</a:t>
            </a:r>
          </a:p>
        </p:txBody>
      </p:sp>
    </p:spTree>
    <p:extLst>
      <p:ext uri="{BB962C8B-B14F-4D97-AF65-F5344CB8AC3E}">
        <p14:creationId xmlns:p14="http://schemas.microsoft.com/office/powerpoint/2010/main" val="2853791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4879F5-0FD7-449B-9D78-4EDBCBF1E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PUNSKÁ VÁLKA</a:t>
            </a:r>
          </a:p>
        </p:txBody>
      </p:sp>
      <p:pic>
        <p:nvPicPr>
          <p:cNvPr id="2050" name="Picture 2" descr="První punská válka – Wikipedie">
            <a:extLst>
              <a:ext uri="{FF2B5EF4-FFF2-40B4-BE49-F238E27FC236}">
                <a16:creationId xmlns:a16="http://schemas.microsoft.com/office/drawing/2014/main" id="{ECAC0A0B-0282-2F00-CCBB-7EA1AAA179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684375"/>
            <a:ext cx="5505450" cy="324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621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5F1DDF-77BB-751A-EF1A-736BDBF5F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PUNSKÉ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1B1114-F088-DA87-6D44-D5ACAE902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u="sng" dirty="0"/>
              <a:t>DRUHÁ PUNSKÁ VÁLKA</a:t>
            </a:r>
          </a:p>
          <a:p>
            <a:pPr lvl="1"/>
            <a:r>
              <a:rPr lang="cs-CZ" dirty="0"/>
              <a:t>Vůdce </a:t>
            </a:r>
            <a:r>
              <a:rPr lang="cs-CZ" b="1" u="sng" dirty="0" err="1"/>
              <a:t>Hamilkar</a:t>
            </a:r>
            <a:r>
              <a:rPr lang="cs-CZ" b="1" u="sng" dirty="0"/>
              <a:t> </a:t>
            </a:r>
            <a:r>
              <a:rPr lang="cs-CZ" dirty="0"/>
              <a:t>chce obnovit slávu Kartága=&gt; ovládnutí Hispánie=&gt; v roce 221 před n. l. v čele vojsk Hannibal =&gt;brutální zacházení se zajatci=&gt;Římané vyhlásili válku</a:t>
            </a:r>
          </a:p>
          <a:p>
            <a:pPr lvl="1"/>
            <a:r>
              <a:rPr lang="cs-CZ" b="1" dirty="0"/>
              <a:t>218 před n. l. – Hannibal táhne na Řím=&gt; 217 před n. l. – bitva u </a:t>
            </a:r>
            <a:r>
              <a:rPr lang="cs-CZ" b="1" dirty="0" err="1"/>
              <a:t>Trasimenského</a:t>
            </a:r>
            <a:r>
              <a:rPr lang="cs-CZ" b="1" dirty="0"/>
              <a:t> jezera</a:t>
            </a:r>
          </a:p>
          <a:p>
            <a:pPr lvl="1"/>
            <a:r>
              <a:rPr lang="cs-CZ" dirty="0"/>
              <a:t>Řím sestavil armádu ze všech mužů nad 17 let (otroci, zločinci)=&gt; v čele armády </a:t>
            </a:r>
            <a:r>
              <a:rPr lang="cs-CZ" b="1" i="1" dirty="0"/>
              <a:t>Publius </a:t>
            </a:r>
            <a:r>
              <a:rPr lang="cs-CZ" b="1" i="1" dirty="0" err="1"/>
              <a:t>Cornelius</a:t>
            </a:r>
            <a:r>
              <a:rPr lang="cs-CZ" b="1" i="1" dirty="0"/>
              <a:t> </a:t>
            </a:r>
            <a:r>
              <a:rPr lang="cs-CZ" b="1" i="1" dirty="0" err="1"/>
              <a:t>Scipio</a:t>
            </a:r>
            <a:r>
              <a:rPr lang="cs-CZ" b="1" i="1" dirty="0"/>
              <a:t> Maior</a:t>
            </a:r>
            <a:r>
              <a:rPr lang="cs-CZ" dirty="0"/>
              <a:t>=&gt; útok na Afriku</a:t>
            </a:r>
            <a:r>
              <a:rPr lang="cs-CZ" b="1" dirty="0"/>
              <a:t>=&gt; r. 202 před n. l. – bitva u </a:t>
            </a:r>
            <a:r>
              <a:rPr lang="cs-CZ" b="1" dirty="0" err="1"/>
              <a:t>Zamy</a:t>
            </a:r>
            <a:r>
              <a:rPr lang="cs-CZ" dirty="0"/>
              <a:t>=&gt; Kartágo poraženo</a:t>
            </a:r>
          </a:p>
          <a:p>
            <a:pPr lvl="1"/>
            <a:r>
              <a:rPr lang="cs-CZ" dirty="0"/>
              <a:t>Reparace, odevzdání válečných lodí a slonů, nesmí pořádat další války</a:t>
            </a:r>
          </a:p>
        </p:txBody>
      </p:sp>
    </p:spTree>
    <p:extLst>
      <p:ext uri="{BB962C8B-B14F-4D97-AF65-F5344CB8AC3E}">
        <p14:creationId xmlns:p14="http://schemas.microsoft.com/office/powerpoint/2010/main" val="2379185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287F84-02DF-C521-CF5E-07A0E5081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DRUHÁ PUNSKÁ VÁLKA</a:t>
            </a:r>
          </a:p>
        </p:txBody>
      </p:sp>
      <p:pic>
        <p:nvPicPr>
          <p:cNvPr id="3076" name="Picture 4" descr="Starověký Řím - Punské války | Učebnice dějepisu on-line">
            <a:extLst>
              <a:ext uri="{FF2B5EF4-FFF2-40B4-BE49-F238E27FC236}">
                <a16:creationId xmlns:a16="http://schemas.microsoft.com/office/drawing/2014/main" id="{CCE807F5-CDE9-BB04-295D-A677B594B7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748" y="2557463"/>
            <a:ext cx="431850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7716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FBFDFB-0019-E9FB-1C3A-C52090311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HAMILKAR</a:t>
            </a:r>
          </a:p>
        </p:txBody>
      </p:sp>
      <p:pic>
        <p:nvPicPr>
          <p:cNvPr id="4098" name="Picture 2" descr="Hamilkar Barkas – Wikipedie">
            <a:extLst>
              <a:ext uri="{FF2B5EF4-FFF2-40B4-BE49-F238E27FC236}">
                <a16:creationId xmlns:a16="http://schemas.microsoft.com/office/drawing/2014/main" id="{885DA91B-80B4-69FA-8929-7B214E60172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536" y="2557463"/>
            <a:ext cx="55529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482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7B7FD0-897B-483F-2CA6-DFA01CA61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HANNIBAL</a:t>
            </a:r>
          </a:p>
        </p:txBody>
      </p:sp>
      <p:pic>
        <p:nvPicPr>
          <p:cNvPr id="5122" name="Picture 2" descr="Hannibal – Wikipedie">
            <a:extLst>
              <a:ext uri="{FF2B5EF4-FFF2-40B4-BE49-F238E27FC236}">
                <a16:creationId xmlns:a16="http://schemas.microsoft.com/office/drawing/2014/main" id="{DF8CFF5E-247E-97B7-A1FC-32EBFA5B17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604" y="2557463"/>
            <a:ext cx="211479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7492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D7DA01-D937-7053-4B5B-B05E7977A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HANNIBAL ANTE PORTAS</a:t>
            </a:r>
          </a:p>
        </p:txBody>
      </p:sp>
      <p:pic>
        <p:nvPicPr>
          <p:cNvPr id="6146" name="Picture 2" descr="TMP] &quot;&quot;Hannibal ante Portas &quot;- The Battle of the Trebia&quot; Topic">
            <a:extLst>
              <a:ext uri="{FF2B5EF4-FFF2-40B4-BE49-F238E27FC236}">
                <a16:creationId xmlns:a16="http://schemas.microsoft.com/office/drawing/2014/main" id="{12043C91-88C0-CCAC-89FF-7DDF135C83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318" y="2611832"/>
            <a:ext cx="4659363" cy="320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2673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7AC2AD-0211-E779-C6C3-DD5E8E2F7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PUBLIUS CORNELIUS SCIPIO AFRICANUS</a:t>
            </a:r>
          </a:p>
        </p:txBody>
      </p:sp>
      <p:pic>
        <p:nvPicPr>
          <p:cNvPr id="7170" name="Picture 2" descr="Bust of Publius Cornelius Scipio 'Africa - Roman jako tisk anebo olejomalba">
            <a:extLst>
              <a:ext uri="{FF2B5EF4-FFF2-40B4-BE49-F238E27FC236}">
                <a16:creationId xmlns:a16="http://schemas.microsoft.com/office/drawing/2014/main" id="{AE897FF0-DEC1-4AD5-D3D4-45D274937C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36" y="2557463"/>
            <a:ext cx="236232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696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4AEF1B-7447-B0A4-628B-0885D2046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PUNSKÉ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0FF986E-ED0A-6BB8-0788-AE87C7A799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u="sng" dirty="0"/>
              <a:t>TŘETÍ PUNSKÁ VÁLKA</a:t>
            </a:r>
          </a:p>
          <a:p>
            <a:r>
              <a:rPr lang="cs-CZ" dirty="0"/>
              <a:t>Problém s omezeným válčením – na vše museli mít souhlas Říma=&gt; nemohli vést ani obranné války=&gt; začali to porušovat=&gt; Řím se jim opět postavil, požadoval konec válek, zbourání města a přesun obyvatel do nového města dál od pobřeží</a:t>
            </a:r>
          </a:p>
          <a:p>
            <a:r>
              <a:rPr lang="cs-CZ" dirty="0"/>
              <a:t>Kartágo si vyžádalo tři dny na rozmyšlenou – během toho se zmobilizovali všichni obyvatelé, všechno nářadí a stroje bylo roztaveno a překováno na zbraně, ženy si ostříhaly vlasy na tětivy, veřejné stavby byly rozebrány na zbraně, všichni otroci se rozhodli bojovat za K.</a:t>
            </a:r>
          </a:p>
        </p:txBody>
      </p:sp>
    </p:spTree>
    <p:extLst>
      <p:ext uri="{BB962C8B-B14F-4D97-AF65-F5344CB8AC3E}">
        <p14:creationId xmlns:p14="http://schemas.microsoft.com/office/powerpoint/2010/main" val="2103755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D92B95-F731-7D70-A20E-D78535EF3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PUNSKÉ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4302F9-A00C-2910-E1F3-DAE9374B38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TŘETÍ PUNSKÁ VÁLKA</a:t>
            </a:r>
          </a:p>
          <a:p>
            <a:r>
              <a:rPr lang="cs-CZ" dirty="0"/>
              <a:t>Kartágo vzdorovalo dva roky=&gt; Řím povolal vnuka Publia </a:t>
            </a:r>
            <a:r>
              <a:rPr lang="cs-CZ" dirty="0" err="1"/>
              <a:t>Scipia</a:t>
            </a:r>
            <a:r>
              <a:rPr lang="cs-CZ" dirty="0"/>
              <a:t> </a:t>
            </a:r>
            <a:r>
              <a:rPr lang="cs-CZ" b="1" i="1" dirty="0"/>
              <a:t>– Publius </a:t>
            </a:r>
            <a:r>
              <a:rPr lang="cs-CZ" b="1" i="1" dirty="0" err="1"/>
              <a:t>Cornelius</a:t>
            </a:r>
            <a:r>
              <a:rPr lang="cs-CZ" b="1" i="1" dirty="0"/>
              <a:t> </a:t>
            </a:r>
            <a:r>
              <a:rPr lang="cs-CZ" b="1" i="1" dirty="0" err="1"/>
              <a:t>Scipio</a:t>
            </a:r>
            <a:r>
              <a:rPr lang="cs-CZ" b="1" i="1" dirty="0"/>
              <a:t> Minor</a:t>
            </a:r>
            <a:r>
              <a:rPr lang="cs-CZ" dirty="0"/>
              <a:t>=&gt; nechal město vyhladovět=&gt; v senátu žádal pro K. milost, ale ti mu nevyhověli</a:t>
            </a:r>
          </a:p>
          <a:p>
            <a:r>
              <a:rPr lang="cs-CZ" dirty="0"/>
              <a:t>Kartágo bylo vyplněno, vypáleno, posypáno vápnem a solí, přeživší byli prodáni do otroctví</a:t>
            </a:r>
          </a:p>
          <a:p>
            <a:r>
              <a:rPr lang="cs-CZ" dirty="0"/>
              <a:t>Makedonie podporovala Kartágo, a proto byla dobyta</a:t>
            </a:r>
          </a:p>
        </p:txBody>
      </p:sp>
    </p:spTree>
    <p:extLst>
      <p:ext uri="{BB962C8B-B14F-4D97-AF65-F5344CB8AC3E}">
        <p14:creationId xmlns:p14="http://schemas.microsoft.com/office/powerpoint/2010/main" val="2508232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230EEE-D217-7836-BFFF-D9A0DF2BC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KARTÁGO</a:t>
            </a:r>
          </a:p>
        </p:txBody>
      </p:sp>
      <p:pic>
        <p:nvPicPr>
          <p:cNvPr id="8194" name="Picture 2" descr="Pozůstatky starověkého Kartága">
            <a:extLst>
              <a:ext uri="{FF2B5EF4-FFF2-40B4-BE49-F238E27FC236}">
                <a16:creationId xmlns:a16="http://schemas.microsoft.com/office/drawing/2014/main" id="{6AA3E442-46E7-1684-776D-0FC4B3A165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621" y="2557463"/>
            <a:ext cx="497875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2787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56</TotalTime>
  <Words>500</Words>
  <Application>Microsoft Office PowerPoint</Application>
  <PresentationFormat>Širokoúhlá obrazovka</PresentationFormat>
  <Paragraphs>45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Garamond</vt:lpstr>
      <vt:lpstr>Organika</vt:lpstr>
      <vt:lpstr>ANTICKÝ ŘÍM</vt:lpstr>
      <vt:lpstr>ETRUSKOVÉ</vt:lpstr>
      <vt:lpstr>ETRUSKOVÉ</vt:lpstr>
      <vt:lpstr>ŘÍMSKÁ REPUBLIKA DO OVLÁDNUTÍ ITÁLIE</vt:lpstr>
      <vt:lpstr>ŘÍMSKÁ REPUBLIKA DO OVLÁDNUTÍ STŘEDOMOŘÍ</vt:lpstr>
      <vt:lpstr>PUNSKÉ VÁLKY</vt:lpstr>
      <vt:lpstr>PRVNÍ PUNSKÁ VÁLKA</vt:lpstr>
      <vt:lpstr>PUNSKÉ VÁLKY</vt:lpstr>
      <vt:lpstr>DRUHÁ PUNSKÁ VÁLKA</vt:lpstr>
      <vt:lpstr>HAMILKAR</vt:lpstr>
      <vt:lpstr>HANNIBAL</vt:lpstr>
      <vt:lpstr>HANNIBAL ANTE PORTAS</vt:lpstr>
      <vt:lpstr>PUBLIUS CORNELIUS SCIPIO AFRICANUS</vt:lpstr>
      <vt:lpstr>PUNSKÉ VÁLKY</vt:lpstr>
      <vt:lpstr>PUNSKÉ VÁLKY</vt:lpstr>
      <vt:lpstr>KARTÁGO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ANTICKÝ ŘÍM</dc:title>
  <dc:creator>Pc</dc:creator>
  <cp:lastModifiedBy>BLAŽKOVÁ</cp:lastModifiedBy>
  <cp:revision>2</cp:revision>
  <dcterms:created xsi:type="dcterms:W3CDTF">2022-10-09T09:24:56Z</dcterms:created>
  <dcterms:modified xsi:type="dcterms:W3CDTF">2022-10-10T09:26:33Z</dcterms:modified>
</cp:coreProperties>
</file>