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536028"/>
            <a:ext cx="10824616" cy="5458371"/>
          </a:xfrm>
        </p:spPr>
        <p:txBody>
          <a:bodyPr>
            <a:normAutofit/>
          </a:bodyPr>
          <a:lstStyle/>
          <a:p>
            <a:pPr algn="ctr"/>
            <a:r>
              <a:rPr lang="cs-CZ" altLang="cs-CZ" sz="4400" dirty="0"/>
              <a:t>o</a:t>
            </a:r>
            <a:r>
              <a:rPr lang="cs-CZ" altLang="cs-CZ" dirty="0"/>
              <a:t>becné zásady poskytování první   </a:t>
            </a:r>
            <a:br>
              <a:rPr lang="cs-CZ" altLang="cs-CZ" dirty="0"/>
            </a:br>
            <a:r>
              <a:rPr lang="cs-CZ" altLang="cs-CZ" dirty="0"/>
              <a:t>             pomoci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8587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4211" y="685799"/>
            <a:ext cx="10651195" cy="1537139"/>
          </a:xfrm>
        </p:spPr>
        <p:txBody>
          <a:bodyPr>
            <a:normAutofit fontScale="90000"/>
          </a:bodyPr>
          <a:lstStyle/>
          <a:p>
            <a:r>
              <a:rPr lang="cs-CZ" altLang="cs-CZ" sz="6000" dirty="0"/>
              <a:t>o</a:t>
            </a:r>
            <a:r>
              <a:rPr lang="cs-CZ" altLang="cs-CZ" dirty="0"/>
              <a:t>becné zásady poskytování první   </a:t>
            </a:r>
            <a:br>
              <a:rPr lang="cs-CZ" altLang="cs-CZ" dirty="0"/>
            </a:br>
            <a:r>
              <a:rPr lang="cs-CZ" altLang="cs-CZ" dirty="0"/>
              <a:t>             pomoci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4211" y="2664373"/>
            <a:ext cx="10856147" cy="3126828"/>
          </a:xfrm>
        </p:spPr>
        <p:txBody>
          <a:bodyPr/>
          <a:lstStyle/>
          <a:p>
            <a:r>
              <a:rPr lang="cs-CZ" altLang="cs-CZ" dirty="0"/>
              <a:t>Orientace v místě nehody</a:t>
            </a:r>
          </a:p>
          <a:p>
            <a:r>
              <a:rPr lang="cs-CZ" altLang="cs-CZ" dirty="0"/>
              <a:t>Určení druhu a rozsahu poranění</a:t>
            </a:r>
          </a:p>
          <a:p>
            <a:pPr lvl="1"/>
            <a:r>
              <a:rPr lang="cs-CZ" altLang="cs-CZ" dirty="0"/>
              <a:t>Obecný postup při vyšetření postiženého</a:t>
            </a:r>
          </a:p>
          <a:p>
            <a:r>
              <a:rPr lang="cs-CZ" altLang="cs-CZ" dirty="0"/>
              <a:t>Třídění raněných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3800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504498"/>
            <a:ext cx="11108395" cy="1702674"/>
          </a:xfrm>
        </p:spPr>
        <p:txBody>
          <a:bodyPr/>
          <a:lstStyle/>
          <a:p>
            <a:r>
              <a:rPr lang="cs-CZ" altLang="cs-CZ" sz="4400" dirty="0"/>
              <a:t>o</a:t>
            </a:r>
            <a:r>
              <a:rPr lang="cs-CZ" altLang="cs-CZ" dirty="0"/>
              <a:t>becné zásady poskytování první   </a:t>
            </a:r>
            <a:br>
              <a:rPr lang="cs-CZ" altLang="cs-CZ" dirty="0"/>
            </a:br>
            <a:r>
              <a:rPr lang="cs-CZ" altLang="cs-CZ" dirty="0"/>
              <a:t>           pomoci</a:t>
            </a:r>
            <a:r>
              <a:rPr lang="cs-CZ" altLang="cs-CZ" sz="4400" dirty="0"/>
              <a:t> </a:t>
            </a:r>
            <a:r>
              <a:rPr lang="cs-CZ" altLang="cs-CZ" sz="4000" dirty="0"/>
              <a:t> cíle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349062"/>
            <a:ext cx="11108394" cy="4067504"/>
          </a:xfrm>
        </p:spPr>
        <p:txBody>
          <a:bodyPr/>
          <a:lstStyle/>
          <a:p>
            <a:r>
              <a:rPr lang="cs-CZ" altLang="cs-CZ" dirty="0"/>
              <a:t>Uvědomit si význam zajištění technické první pomoci v místě nehody</a:t>
            </a:r>
          </a:p>
          <a:p>
            <a:r>
              <a:rPr lang="cs-CZ" altLang="cs-CZ" dirty="0"/>
              <a:t>Objasnit důvody zajištění vlastní bezpečnosti a navrhnout pomůcky k jejímu zajištění</a:t>
            </a:r>
          </a:p>
          <a:p>
            <a:r>
              <a:rPr lang="cs-CZ" altLang="cs-CZ" dirty="0"/>
              <a:t>Demonstrovat vyšetření základních životních funkcí a celkové orientační vyšetření</a:t>
            </a:r>
          </a:p>
          <a:p>
            <a:r>
              <a:rPr lang="cs-CZ" altLang="cs-CZ" dirty="0"/>
              <a:t>Objasnit důvody třídění raněných</a:t>
            </a:r>
          </a:p>
          <a:p>
            <a:r>
              <a:rPr lang="cs-CZ" altLang="cs-CZ" dirty="0"/>
              <a:t>Popsat jednotný postup při poskytování PP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448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157656"/>
            <a:ext cx="10934974" cy="1686910"/>
          </a:xfrm>
        </p:spPr>
        <p:txBody>
          <a:bodyPr/>
          <a:lstStyle/>
          <a:p>
            <a:r>
              <a:rPr lang="cs-CZ" dirty="0" smtClean="0"/>
              <a:t>Orientace na místě nehody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1986455"/>
            <a:ext cx="11344878" cy="3720662"/>
          </a:xfrm>
        </p:spPr>
        <p:txBody>
          <a:bodyPr>
            <a:normAutofit fontScale="92500" lnSpcReduction="10000"/>
          </a:bodyPr>
          <a:lstStyle/>
          <a:p>
            <a:r>
              <a:rPr lang="cs-CZ" altLang="cs-CZ" sz="2800" b="1" dirty="0"/>
              <a:t>Posouzení situace</a:t>
            </a:r>
            <a:r>
              <a:rPr lang="cs-CZ" altLang="cs-CZ" sz="2800" dirty="0"/>
              <a:t> – vytvoření podmínek pro poskytování PP</a:t>
            </a:r>
          </a:p>
          <a:p>
            <a:pPr lvl="1"/>
            <a:r>
              <a:rPr lang="cs-CZ" altLang="cs-CZ" sz="2400" dirty="0"/>
              <a:t>Bezpečné </a:t>
            </a:r>
            <a:r>
              <a:rPr lang="cs-CZ" altLang="cs-CZ" sz="2400" b="1" dirty="0"/>
              <a:t>prostředí</a:t>
            </a:r>
            <a:r>
              <a:rPr lang="cs-CZ" altLang="cs-CZ" sz="2400" dirty="0"/>
              <a:t>, </a:t>
            </a:r>
            <a:r>
              <a:rPr lang="cs-CZ" altLang="cs-CZ" sz="2400" b="1" dirty="0" err="1"/>
              <a:t>vyproštění</a:t>
            </a:r>
            <a:r>
              <a:rPr lang="cs-CZ" altLang="cs-CZ" sz="2400" dirty="0" err="1"/>
              <a:t>,orientační</a:t>
            </a:r>
            <a:r>
              <a:rPr lang="cs-CZ" altLang="cs-CZ" sz="2400" dirty="0"/>
              <a:t> </a:t>
            </a:r>
            <a:r>
              <a:rPr lang="cs-CZ" altLang="cs-CZ" sz="2400" b="1" dirty="0"/>
              <a:t>vyšetření</a:t>
            </a:r>
            <a:r>
              <a:rPr lang="cs-CZ" altLang="cs-CZ" sz="2400" dirty="0"/>
              <a:t> raněného, </a:t>
            </a:r>
            <a:r>
              <a:rPr lang="cs-CZ" altLang="cs-CZ" sz="2400" b="1" dirty="0"/>
              <a:t>třídění</a:t>
            </a:r>
            <a:r>
              <a:rPr lang="cs-CZ" altLang="cs-CZ" sz="2400" dirty="0"/>
              <a:t> při více raněných</a:t>
            </a:r>
          </a:p>
          <a:p>
            <a:pPr lvl="1"/>
            <a:endParaRPr lang="cs-CZ" altLang="cs-CZ" sz="2400" dirty="0"/>
          </a:p>
          <a:p>
            <a:pPr lvl="1"/>
            <a:r>
              <a:rPr lang="cs-CZ" altLang="cs-CZ" sz="2400" dirty="0"/>
              <a:t>Dopravní nehody</a:t>
            </a:r>
          </a:p>
          <a:p>
            <a:pPr lvl="1"/>
            <a:r>
              <a:rPr lang="cs-CZ" altLang="cs-CZ" sz="2400" dirty="0"/>
              <a:t>Úraz elektrickým proudem</a:t>
            </a:r>
          </a:p>
          <a:p>
            <a:pPr lvl="1"/>
            <a:r>
              <a:rPr lang="cs-CZ" altLang="cs-CZ" sz="2400" dirty="0"/>
              <a:t>Požár</a:t>
            </a:r>
          </a:p>
          <a:p>
            <a:pPr lvl="1"/>
            <a:r>
              <a:rPr lang="cs-CZ" altLang="cs-CZ" sz="2400" dirty="0"/>
              <a:t>Únik jedovaté látky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0968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346842"/>
            <a:ext cx="11202988" cy="1876096"/>
          </a:xfrm>
        </p:spPr>
        <p:txBody>
          <a:bodyPr/>
          <a:lstStyle/>
          <a:p>
            <a:r>
              <a:rPr lang="cs-CZ" dirty="0" smtClean="0"/>
              <a:t>Jednotný postup ošetřování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427890"/>
            <a:ext cx="11202988" cy="4162096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dirty="0"/>
              <a:t>Třídění dle naléhavosti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dirty="0"/>
              <a:t>Zavolat pomoc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dirty="0"/>
              <a:t>Poskytnou první pomoc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dirty="0"/>
              <a:t>Kontrola postižených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dirty="0"/>
              <a:t>Transport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46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315311"/>
            <a:ext cx="11218754" cy="1891862"/>
          </a:xfrm>
        </p:spPr>
        <p:txBody>
          <a:bodyPr/>
          <a:lstStyle/>
          <a:p>
            <a:r>
              <a:rPr lang="cs-CZ" dirty="0" smtClean="0"/>
              <a:t>Obecný postup při ošetřování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333297"/>
            <a:ext cx="11218754" cy="424092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dirty="0"/>
              <a:t>Určení druhu a rozsahu poranění je základem pro dobré poskytnutí první pomoci 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Vyšetření základních životních funkcí		 ( D,P,VĚDOMÍ),co se stalo?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Vyšetření </a:t>
            </a:r>
            <a:r>
              <a:rPr lang="cs-CZ" altLang="cs-CZ" dirty="0" err="1"/>
              <a:t>oblasti,kde</a:t>
            </a:r>
            <a:r>
              <a:rPr lang="cs-CZ" altLang="cs-CZ" dirty="0"/>
              <a:t> udává obtíže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Rychlé celkové </a:t>
            </a:r>
            <a:r>
              <a:rPr lang="cs-CZ" altLang="cs-CZ" dirty="0" err="1"/>
              <a:t>dovyšetření</a:t>
            </a:r>
            <a:r>
              <a:rPr lang="cs-CZ" altLang="cs-CZ" dirty="0"/>
              <a:t> v pořadí: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Hlava       krk       páteř      hrudník      břicho</a:t>
            </a:r>
          </a:p>
          <a:p>
            <a:pPr lvl="1">
              <a:lnSpc>
                <a:spcPct val="90000"/>
              </a:lnSpc>
              <a:buNone/>
            </a:pPr>
            <a:r>
              <a:rPr lang="cs-CZ" altLang="cs-CZ" dirty="0"/>
              <a:t>   HK      DK ( </a:t>
            </a:r>
            <a:r>
              <a:rPr lang="cs-CZ" altLang="cs-CZ" dirty="0" err="1"/>
              <a:t>zrak,hmat,sluch,čich</a:t>
            </a:r>
            <a:r>
              <a:rPr lang="cs-CZ" alt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1159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425670"/>
            <a:ext cx="12022795" cy="1371599"/>
          </a:xfrm>
        </p:spPr>
        <p:txBody>
          <a:bodyPr/>
          <a:lstStyle/>
          <a:p>
            <a:r>
              <a:rPr lang="cs-CZ" dirty="0" smtClean="0"/>
              <a:t>Třídění </a:t>
            </a:r>
            <a:r>
              <a:rPr lang="cs-CZ" dirty="0" err="1" smtClean="0"/>
              <a:t>raněnych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1954924"/>
            <a:ext cx="10887678" cy="4556235"/>
          </a:xfrm>
        </p:spPr>
        <p:txBody>
          <a:bodyPr/>
          <a:lstStyle/>
          <a:p>
            <a:pPr marL="609600" indent="-609600"/>
            <a:r>
              <a:rPr lang="cs-CZ" altLang="cs-CZ" dirty="0" err="1"/>
              <a:t>určit,kteří</a:t>
            </a:r>
            <a:r>
              <a:rPr lang="cs-CZ" altLang="cs-CZ" dirty="0"/>
              <a:t> postižení potřebují </a:t>
            </a:r>
            <a:r>
              <a:rPr lang="cs-CZ" altLang="cs-CZ" b="1" i="1" dirty="0"/>
              <a:t>přednostní</a:t>
            </a:r>
            <a:r>
              <a:rPr lang="cs-CZ" altLang="cs-CZ" dirty="0"/>
              <a:t> ošetření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dirty="0"/>
              <a:t>Stavy </a:t>
            </a:r>
            <a:r>
              <a:rPr lang="cs-CZ" altLang="cs-CZ" b="1" dirty="0"/>
              <a:t>neodkladné pomoci</a:t>
            </a:r>
            <a:r>
              <a:rPr lang="cs-CZ" altLang="cs-CZ" dirty="0"/>
              <a:t>     tepenné </a:t>
            </a:r>
            <a:r>
              <a:rPr lang="cs-CZ" altLang="cs-CZ" dirty="0" err="1"/>
              <a:t>krvácení,bezvědomí,zástava</a:t>
            </a:r>
            <a:r>
              <a:rPr lang="cs-CZ" altLang="cs-CZ" dirty="0"/>
              <a:t> D a oběhu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dirty="0"/>
              <a:t>Stavy </a:t>
            </a:r>
            <a:r>
              <a:rPr lang="cs-CZ" altLang="cs-CZ" b="1" dirty="0" err="1"/>
              <a:t>odložitelné</a:t>
            </a:r>
            <a:r>
              <a:rPr lang="cs-CZ" altLang="cs-CZ" b="1" dirty="0"/>
              <a:t> </a:t>
            </a:r>
            <a:r>
              <a:rPr lang="cs-CZ" altLang="cs-CZ" dirty="0"/>
              <a:t>pomoci     ostatní závažné stavy (</a:t>
            </a:r>
            <a:r>
              <a:rPr lang="cs-CZ" altLang="cs-CZ" dirty="0" err="1"/>
              <a:t>např.zlomeniny</a:t>
            </a:r>
            <a:r>
              <a:rPr lang="cs-CZ" altLang="cs-CZ" dirty="0"/>
              <a:t>)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dirty="0"/>
              <a:t>Stavy </a:t>
            </a:r>
            <a:r>
              <a:rPr lang="cs-CZ" altLang="cs-CZ" b="1" dirty="0"/>
              <a:t>lehké</a:t>
            </a:r>
            <a:r>
              <a:rPr lang="cs-CZ" altLang="cs-CZ" dirty="0"/>
              <a:t>     neohrožují bezprostředně na zdraví ani na životě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cs-CZ" altLang="cs-CZ" b="1" dirty="0"/>
              <a:t>Umírající, zemřelí</a:t>
            </a:r>
            <a:r>
              <a:rPr lang="cs-CZ" altLang="cs-CZ" dirty="0"/>
              <a:t>       poranění neslučitelná se životem, jisté známky smrti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197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441435"/>
            <a:ext cx="10730022" cy="1513490"/>
          </a:xfrm>
        </p:spPr>
        <p:txBody>
          <a:bodyPr/>
          <a:lstStyle/>
          <a:p>
            <a:r>
              <a:rPr lang="cs-CZ" dirty="0" smtClean="0"/>
              <a:t>Priority u stavů ohrožující bezprostředně 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191407"/>
            <a:ext cx="10730022" cy="430398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dirty="0"/>
              <a:t>ZÁKLADNÍ VYŠETŘENÍ ŽIVOTNÍCH FF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Vědomí, dýchání, srdeční činnost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ŽIVOT ZACHRAŇUJÍCÍ VÝKONY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VYPROŠTĚNÍ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ZÁSTAVA TEPENNÉHO KRVÁCENÍ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UVOLNĚNÍ DC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NEPŘÍMÁ MASÁŽ SRDCE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UMĚLÉ DÝCHÁNÍ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STABILIZOVANÁ POLOHA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468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346842"/>
            <a:ext cx="10398947" cy="1545020"/>
          </a:xfrm>
        </p:spPr>
        <p:txBody>
          <a:bodyPr/>
          <a:lstStyle/>
          <a:p>
            <a:r>
              <a:rPr lang="cs-CZ" dirty="0" smtClean="0"/>
              <a:t>Základní vyšetření FF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1" y="2049517"/>
            <a:ext cx="11092629" cy="435128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dirty="0"/>
              <a:t>VYŠETŘENÍ HLOUBKY BEZVĚDOMÍ</a:t>
            </a:r>
          </a:p>
          <a:p>
            <a:pPr lvl="1">
              <a:lnSpc>
                <a:spcPct val="90000"/>
              </a:lnSpc>
            </a:pPr>
            <a:r>
              <a:rPr lang="cs-CZ" altLang="cs-CZ" b="1" dirty="0"/>
              <a:t>Jemné zatřesení</a:t>
            </a:r>
            <a:r>
              <a:rPr lang="cs-CZ" altLang="cs-CZ" dirty="0"/>
              <a:t> rameny + nahlas a zřetelně položená </a:t>
            </a:r>
            <a:r>
              <a:rPr lang="cs-CZ" altLang="cs-CZ" b="1" dirty="0"/>
              <a:t>otázka</a:t>
            </a:r>
            <a:r>
              <a:rPr lang="cs-CZ" altLang="cs-CZ" dirty="0"/>
              <a:t> „Co se stalo“? nebo příkaz „otevřete oči!“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Nereaguje    bolestivý podnět „stisk ušního lalůčku“</a:t>
            </a:r>
          </a:p>
          <a:p>
            <a:pPr lvl="1">
              <a:lnSpc>
                <a:spcPct val="90000"/>
              </a:lnSpc>
            </a:pPr>
            <a:r>
              <a:rPr lang="cs-CZ" altLang="cs-CZ" b="1" dirty="0"/>
              <a:t>SOMNOLENCE</a:t>
            </a:r>
            <a:r>
              <a:rPr lang="cs-CZ" altLang="cs-CZ" dirty="0"/>
              <a:t>     reaguje na slovo, zpomalen</a:t>
            </a:r>
          </a:p>
          <a:p>
            <a:pPr lvl="1">
              <a:lnSpc>
                <a:spcPct val="90000"/>
              </a:lnSpc>
            </a:pPr>
            <a:r>
              <a:rPr lang="cs-CZ" altLang="cs-CZ" b="1" dirty="0"/>
              <a:t>SOPOR</a:t>
            </a:r>
            <a:r>
              <a:rPr lang="cs-CZ" altLang="cs-CZ" dirty="0"/>
              <a:t>      reaguje jen na bolest</a:t>
            </a:r>
          </a:p>
          <a:p>
            <a:pPr lvl="1">
              <a:lnSpc>
                <a:spcPct val="90000"/>
              </a:lnSpc>
            </a:pPr>
            <a:r>
              <a:rPr lang="cs-CZ" altLang="cs-CZ" b="1" dirty="0"/>
              <a:t>KOMA </a:t>
            </a:r>
            <a:r>
              <a:rPr lang="cs-CZ" altLang="cs-CZ" dirty="0"/>
              <a:t>       nereaguje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2984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362608"/>
            <a:ext cx="11392174" cy="1466192"/>
          </a:xfrm>
        </p:spPr>
        <p:txBody>
          <a:bodyPr/>
          <a:lstStyle/>
          <a:p>
            <a:r>
              <a:rPr lang="cs-CZ" dirty="0" smtClean="0"/>
              <a:t>Základní vyšetření FF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002220"/>
            <a:ext cx="11392174" cy="4524703"/>
          </a:xfrm>
        </p:spPr>
        <p:txBody>
          <a:bodyPr/>
          <a:lstStyle/>
          <a:p>
            <a:r>
              <a:rPr lang="cs-CZ" altLang="cs-CZ" dirty="0"/>
              <a:t>VYŠETŘENÍ DÝCHÁNÍ</a:t>
            </a:r>
          </a:p>
          <a:p>
            <a:pPr lvl="1"/>
            <a:r>
              <a:rPr lang="cs-CZ" altLang="cs-CZ" dirty="0"/>
              <a:t>Fyziologicky dechová frekvence 16 – 20/min</a:t>
            </a:r>
          </a:p>
          <a:p>
            <a:pPr lvl="1"/>
            <a:r>
              <a:rPr lang="cs-CZ" altLang="cs-CZ" dirty="0"/>
              <a:t>Poklek k postiženému, hřbet ruky před ústa (zrcátko) nebo tvář k jeho nosu a ústům </a:t>
            </a:r>
            <a:r>
              <a:rPr lang="cs-CZ" altLang="cs-CZ" b="1" dirty="0"/>
              <a:t>cítím proud</a:t>
            </a:r>
            <a:r>
              <a:rPr lang="cs-CZ" altLang="cs-CZ" dirty="0"/>
              <a:t> vzduchu, </a:t>
            </a:r>
            <a:r>
              <a:rPr lang="cs-CZ" altLang="cs-CZ" b="1" dirty="0"/>
              <a:t>pozoruji pohyby</a:t>
            </a:r>
            <a:r>
              <a:rPr lang="cs-CZ" altLang="cs-CZ" dirty="0"/>
              <a:t> hrudníku, </a:t>
            </a:r>
            <a:r>
              <a:rPr lang="cs-CZ" altLang="cs-CZ" b="1" dirty="0"/>
              <a:t>slyším</a:t>
            </a:r>
            <a:r>
              <a:rPr lang="cs-CZ" altLang="cs-CZ" dirty="0"/>
              <a:t> dech</a:t>
            </a:r>
          </a:p>
          <a:p>
            <a:pPr lvl="1"/>
            <a:r>
              <a:rPr lang="cs-CZ" altLang="cs-CZ" dirty="0"/>
              <a:t>Nedýchá?      </a:t>
            </a:r>
            <a:r>
              <a:rPr lang="cs-CZ" altLang="cs-CZ" b="1" dirty="0"/>
              <a:t>Uvolnit a vyčistit DC</a:t>
            </a:r>
            <a:r>
              <a:rPr lang="cs-CZ" altLang="cs-CZ" dirty="0"/>
              <a:t> a pokud je to nutné zahájit </a:t>
            </a:r>
            <a:r>
              <a:rPr lang="cs-CZ" altLang="cs-CZ" b="1" dirty="0"/>
              <a:t>oživování </a:t>
            </a:r>
          </a:p>
          <a:p>
            <a:pPr lvl="2"/>
            <a:r>
              <a:rPr lang="cs-CZ" altLang="cs-CZ" dirty="0"/>
              <a:t>( masáž srdeční + umělé dýchání 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675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425670"/>
            <a:ext cx="10887678" cy="1434661"/>
          </a:xfrm>
        </p:spPr>
        <p:txBody>
          <a:bodyPr/>
          <a:lstStyle/>
          <a:p>
            <a:r>
              <a:rPr lang="cs-CZ" dirty="0" smtClean="0"/>
              <a:t>Základní vyšetření FF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033752"/>
            <a:ext cx="10887678" cy="4445876"/>
          </a:xfrm>
        </p:spPr>
        <p:txBody>
          <a:bodyPr>
            <a:normAutofit fontScale="92500" lnSpcReduction="10000"/>
          </a:bodyPr>
          <a:lstStyle/>
          <a:p>
            <a:r>
              <a:rPr lang="cs-CZ" altLang="cs-CZ" sz="2800" dirty="0"/>
              <a:t>VYŠETŘENÍ ČINNOSTI SRDCE ( TEP )</a:t>
            </a:r>
          </a:p>
          <a:p>
            <a:pPr lvl="1"/>
            <a:r>
              <a:rPr lang="cs-CZ" altLang="cs-CZ" sz="2400" dirty="0"/>
              <a:t>Fyziologicky tepová frekvence 60 – 90 /min</a:t>
            </a:r>
          </a:p>
          <a:p>
            <a:pPr lvl="1"/>
            <a:r>
              <a:rPr lang="cs-CZ" altLang="cs-CZ" sz="2400" dirty="0"/>
              <a:t>Nepřítomny známky činnosti srdce</a:t>
            </a:r>
          </a:p>
          <a:p>
            <a:pPr lvl="2"/>
            <a:r>
              <a:rPr lang="cs-CZ" altLang="cs-CZ" sz="2000" dirty="0"/>
              <a:t>nepřítomnost dýchacích pohybů, kašlání, polykání a dalších projevů života </a:t>
            </a:r>
          </a:p>
          <a:p>
            <a:pPr lvl="1"/>
            <a:r>
              <a:rPr lang="cs-CZ" altLang="cs-CZ" sz="2400" dirty="0"/>
              <a:t>Nehmatný tep          zástava</a:t>
            </a:r>
          </a:p>
          <a:p>
            <a:pPr lvl="1"/>
            <a:r>
              <a:rPr lang="cs-CZ" altLang="cs-CZ" sz="2400" dirty="0"/>
              <a:t>Rychlý a slabý tep           rozvoj šoku</a:t>
            </a:r>
          </a:p>
          <a:p>
            <a:pPr lvl="1"/>
            <a:r>
              <a:rPr lang="cs-CZ" altLang="cs-CZ" sz="2400" b="1" dirty="0"/>
              <a:t>PAMATUJ!!!</a:t>
            </a:r>
          </a:p>
          <a:p>
            <a:pPr lvl="2"/>
            <a:r>
              <a:rPr lang="cs-CZ" altLang="cs-CZ" sz="2000" b="1" dirty="0"/>
              <a:t>Hmatání tepu neškolenou osobou je spíše ztrátou času</a:t>
            </a:r>
          </a:p>
          <a:p>
            <a:pPr lvl="2"/>
            <a:r>
              <a:rPr lang="cs-CZ" altLang="cs-CZ" sz="2000" dirty="0"/>
              <a:t>Doporučeno</a:t>
            </a:r>
            <a:r>
              <a:rPr lang="cs-CZ" altLang="cs-CZ" sz="2000" b="1" dirty="0"/>
              <a:t> maximálně 10 sekund </a:t>
            </a:r>
            <a:r>
              <a:rPr lang="cs-CZ" altLang="cs-CZ" sz="2000" dirty="0"/>
              <a:t>v pokleku u hlavy zjišťovat </a:t>
            </a:r>
            <a:r>
              <a:rPr lang="cs-CZ" altLang="cs-CZ" sz="2000" dirty="0" err="1"/>
              <a:t>pohmatem,poslechem</a:t>
            </a:r>
            <a:r>
              <a:rPr lang="cs-CZ" altLang="cs-CZ" sz="2000" dirty="0"/>
              <a:t> a pohledem</a:t>
            </a:r>
            <a:r>
              <a:rPr lang="cs-CZ" altLang="cs-CZ" sz="2000" b="1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562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457200"/>
            <a:ext cx="11297581" cy="1418897"/>
          </a:xfrm>
        </p:spPr>
        <p:txBody>
          <a:bodyPr/>
          <a:lstStyle/>
          <a:p>
            <a:r>
              <a:rPr lang="cs-CZ" dirty="0" smtClean="0"/>
              <a:t>Kontrola tepu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065283"/>
            <a:ext cx="11297580" cy="4288220"/>
          </a:xfrm>
        </p:spPr>
        <p:txBody>
          <a:bodyPr/>
          <a:lstStyle/>
          <a:p>
            <a:r>
              <a:rPr lang="cs-CZ" altLang="cs-CZ" b="1" dirty="0"/>
              <a:t>Tep na krkavici</a:t>
            </a:r>
          </a:p>
          <a:p>
            <a:pPr lvl="1"/>
            <a:r>
              <a:rPr lang="cs-CZ" altLang="cs-CZ" sz="3200" dirty="0"/>
              <a:t>Vyhmatej </a:t>
            </a:r>
            <a:r>
              <a:rPr lang="cs-CZ" altLang="cs-CZ" sz="3200" b="1" dirty="0"/>
              <a:t>chrupavku štítnou</a:t>
            </a:r>
            <a:r>
              <a:rPr lang="cs-CZ" altLang="cs-CZ" sz="3200" dirty="0"/>
              <a:t>, sjeď bříšky tří prstů </a:t>
            </a:r>
            <a:r>
              <a:rPr lang="cs-CZ" altLang="cs-CZ" sz="3200" b="1" dirty="0"/>
              <a:t>do prohlubně</a:t>
            </a:r>
            <a:r>
              <a:rPr lang="cs-CZ" altLang="cs-CZ" sz="3200" dirty="0"/>
              <a:t> mezí ní a kývačem</a:t>
            </a:r>
          </a:p>
          <a:p>
            <a:pPr lvl="1"/>
            <a:r>
              <a:rPr lang="cs-CZ" altLang="cs-CZ" sz="3200" dirty="0"/>
              <a:t>Sleduj </a:t>
            </a:r>
            <a:r>
              <a:rPr lang="cs-CZ" altLang="cs-CZ" sz="3200" b="1" dirty="0" err="1"/>
              <a:t>né</a:t>
            </a:r>
            <a:r>
              <a:rPr lang="cs-CZ" altLang="cs-CZ" sz="3200" b="1" dirty="0"/>
              <a:t> déle než 10</a:t>
            </a:r>
            <a:r>
              <a:rPr lang="cs-CZ" altLang="cs-CZ" sz="3200" dirty="0"/>
              <a:t> sekund</a:t>
            </a:r>
          </a:p>
          <a:p>
            <a:pPr lvl="1"/>
            <a:r>
              <a:rPr lang="cs-CZ" altLang="cs-CZ" sz="3200" dirty="0"/>
              <a:t>Využij ke zjištění, zda srdce pracuje při bezvědomí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101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409904"/>
            <a:ext cx="10982271" cy="1371599"/>
          </a:xfrm>
        </p:spPr>
        <p:txBody>
          <a:bodyPr/>
          <a:lstStyle/>
          <a:p>
            <a:r>
              <a:rPr lang="cs-CZ" dirty="0" smtClean="0"/>
              <a:t>Kontrola tepu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1970690"/>
            <a:ext cx="10982270" cy="4493172"/>
          </a:xfrm>
        </p:spPr>
        <p:txBody>
          <a:bodyPr/>
          <a:lstStyle/>
          <a:p>
            <a:r>
              <a:rPr lang="cs-CZ" altLang="cs-CZ" dirty="0"/>
              <a:t>Tep na radiální tepně</a:t>
            </a:r>
          </a:p>
          <a:p>
            <a:pPr lvl="1"/>
            <a:r>
              <a:rPr lang="cs-CZ" altLang="cs-CZ" dirty="0"/>
              <a:t>Umísti bříška tří prstů do prohlubně nad rýhou na přední straně zápěstí v ose s dlaňovým bříškem palce</a:t>
            </a:r>
          </a:p>
          <a:p>
            <a:pPr lvl="1"/>
            <a:r>
              <a:rPr lang="cs-CZ" altLang="cs-CZ" dirty="0"/>
              <a:t>Počítej počet tepů za 15 sekund a vynásob 4 ( za minutu )</a:t>
            </a:r>
          </a:p>
          <a:p>
            <a:pPr lvl="1"/>
            <a:r>
              <a:rPr lang="cs-CZ" altLang="cs-CZ" dirty="0"/>
              <a:t>Použij pouze u raněných při vědomí</a:t>
            </a:r>
          </a:p>
          <a:p>
            <a:pPr lvl="1"/>
            <a:r>
              <a:rPr lang="cs-CZ" altLang="cs-CZ" dirty="0"/>
              <a:t>V šoku často nehmatný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1978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472966"/>
            <a:ext cx="11092629" cy="4824247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0566234"/>
      </p:ext>
    </p:extLst>
  </p:cSld>
  <p:clrMapOvr>
    <a:masterClrMapping/>
  </p:clrMapOvr>
</p:sld>
</file>

<file path=ppt/theme/theme1.xml><?xml version="1.0" encoding="utf-8"?>
<a:theme xmlns:a="http://schemas.openxmlformats.org/drawingml/2006/main" name="Řez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</TotalTime>
  <Words>463</Words>
  <Application>Microsoft Office PowerPoint</Application>
  <PresentationFormat>Širokoúhlá obrazovka</PresentationFormat>
  <Paragraphs>84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Century Gothic</vt:lpstr>
      <vt:lpstr>Wingdings</vt:lpstr>
      <vt:lpstr>Wingdings 3</vt:lpstr>
      <vt:lpstr>Řez</vt:lpstr>
      <vt:lpstr>obecné zásady poskytování první                 pomoci</vt:lpstr>
      <vt:lpstr>obecné zásady poskytování první                 pomoci</vt:lpstr>
      <vt:lpstr>obecné zásady poskytování první               pomoci  cíle</vt:lpstr>
      <vt:lpstr>Orientace na místě nehody</vt:lpstr>
      <vt:lpstr>Jednotný postup ošetřování</vt:lpstr>
      <vt:lpstr>Obecný postup při ošetřování</vt:lpstr>
      <vt:lpstr>Třídění raněnych</vt:lpstr>
      <vt:lpstr>Priority u stavů ohrožující bezprostředně život</vt:lpstr>
      <vt:lpstr>Základní vyšetření FF</vt:lpstr>
      <vt:lpstr>Základní vyšetření FF</vt:lpstr>
      <vt:lpstr>Základní vyšetření FF</vt:lpstr>
      <vt:lpstr>Kontrola tepu</vt:lpstr>
      <vt:lpstr>Kontrola tepu</vt:lpstr>
      <vt:lpstr>Děkuji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obecné zásady poskytování první                 pomoci</dc:title>
  <dc:creator>DAGMAR CERNANSKA</dc:creator>
  <cp:lastModifiedBy>DAGMAR CERNANSKA</cp:lastModifiedBy>
  <cp:revision>3</cp:revision>
  <dcterms:created xsi:type="dcterms:W3CDTF">2024-08-28T07:33:43Z</dcterms:created>
  <dcterms:modified xsi:type="dcterms:W3CDTF">2024-08-28T07:49:39Z</dcterms:modified>
</cp:coreProperties>
</file>