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4630400" cy="8229600"/>
  <p:notesSz cx="8229600" cy="14630400"/>
  <p:embeddedFontLst>
    <p:embeddedFont>
      <p:font typeface="Host Grotesk Medium" panose="020B0604020202020204" charset="-18"/>
      <p:regular r:id="rId23"/>
    </p:embeddedFont>
    <p:embeddedFont>
      <p:font typeface="Roboto" panose="02000000000000000000" pitchFamily="2" charset="0"/>
      <p:regular r:id="rId24"/>
      <p:bold r:id="rId25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32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8912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10" Type="http://schemas.openxmlformats.org/officeDocument/2006/relationships/image" Target="../media/image36.svg"/><Relationship Id="rId4" Type="http://schemas.openxmlformats.org/officeDocument/2006/relationships/image" Target="../media/image30.svg"/><Relationship Id="rId9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sv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8.png"/><Relationship Id="rId11" Type="http://schemas.openxmlformats.org/officeDocument/2006/relationships/image" Target="../media/image53.svg"/><Relationship Id="rId5" Type="http://schemas.openxmlformats.org/officeDocument/2006/relationships/image" Target="../media/image47.sv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Relationship Id="rId14" Type="http://schemas.openxmlformats.org/officeDocument/2006/relationships/image" Target="../media/image56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sv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60.png"/><Relationship Id="rId11" Type="http://schemas.openxmlformats.org/officeDocument/2006/relationships/image" Target="../media/image65.svg"/><Relationship Id="rId5" Type="http://schemas.openxmlformats.org/officeDocument/2006/relationships/image" Target="../media/image59.svg"/><Relationship Id="rId10" Type="http://schemas.openxmlformats.org/officeDocument/2006/relationships/image" Target="../media/image64.png"/><Relationship Id="rId4" Type="http://schemas.openxmlformats.org/officeDocument/2006/relationships/image" Target="../media/image58.png"/><Relationship Id="rId9" Type="http://schemas.openxmlformats.org/officeDocument/2006/relationships/image" Target="../media/image63.sv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014663"/>
            <a:ext cx="7199948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Laboratorní vyšetřovací metody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793790" y="3714036"/>
            <a:ext cx="6639878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Hematologické, mikrobiologické, cytologické a histologické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793790" y="4321850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Komplexní průvodce základními laboratorními metodami pro studenty medicíny a zdravotnických laboratoří. Pochopení těchto metod je klíčové pro diagnostiku a léčbu pacientů.</a:t>
            </a:r>
            <a:endParaRPr lang="en-US" sz="15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165384"/>
            <a:ext cx="5574625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Hematologické vyšetření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2182297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Hematologie se zabývá vyšetřením krve a krevních buněk. Tato základní vyšetření poskytují důležité informace o celkovém zdravotním stavu pacienta a pomáhají odhalit mnoho onemocnění.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93790" y="3000851"/>
            <a:ext cx="6422231" cy="1932503"/>
          </a:xfrm>
          <a:prstGeom prst="roundRect">
            <a:avLst>
              <a:gd name="adj" fmla="val 4314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768" y="3206829"/>
            <a:ext cx="595313" cy="595313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63479" y="3370421"/>
            <a:ext cx="267891" cy="267891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999768" y="4000500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Krevní obraz</a:t>
            </a:r>
            <a:endParaRPr lang="en-US" sz="1950" dirty="0"/>
          </a:p>
        </p:txBody>
      </p:sp>
      <p:sp>
        <p:nvSpPr>
          <p:cNvPr id="8" name="Text 4"/>
          <p:cNvSpPr/>
          <p:nvPr/>
        </p:nvSpPr>
        <p:spPr>
          <a:xfrm>
            <a:off x="999768" y="4429720"/>
            <a:ext cx="601027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Počet krvinek, hemoglobin, hematokrit a diferenciální rozpočet</a:t>
            </a:r>
            <a:endParaRPr lang="en-US" sz="1550" dirty="0"/>
          </a:p>
        </p:txBody>
      </p:sp>
      <p:sp>
        <p:nvSpPr>
          <p:cNvPr id="9" name="Shape 5"/>
          <p:cNvSpPr/>
          <p:nvPr/>
        </p:nvSpPr>
        <p:spPr>
          <a:xfrm>
            <a:off x="7414379" y="3000851"/>
            <a:ext cx="6422231" cy="1932503"/>
          </a:xfrm>
          <a:prstGeom prst="roundRect">
            <a:avLst>
              <a:gd name="adj" fmla="val 4314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0357" y="3206829"/>
            <a:ext cx="595313" cy="595313"/>
          </a:xfrm>
          <a:prstGeom prst="rect">
            <a:avLst/>
          </a:prstGeom>
        </p:spPr>
      </p:pic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784068" y="3370421"/>
            <a:ext cx="267891" cy="267891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7620357" y="4000500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Sedimentace</a:t>
            </a:r>
            <a:endParaRPr lang="en-US" sz="1950" dirty="0"/>
          </a:p>
        </p:txBody>
      </p:sp>
      <p:sp>
        <p:nvSpPr>
          <p:cNvPr id="13" name="Text 7"/>
          <p:cNvSpPr/>
          <p:nvPr/>
        </p:nvSpPr>
        <p:spPr>
          <a:xfrm>
            <a:off x="7620357" y="4429720"/>
            <a:ext cx="601027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Měření rychlosti poklesu erytrocytů</a:t>
            </a:r>
            <a:endParaRPr lang="en-US" sz="1550" dirty="0"/>
          </a:p>
        </p:txBody>
      </p:sp>
      <p:sp>
        <p:nvSpPr>
          <p:cNvPr id="14" name="Shape 8"/>
          <p:cNvSpPr/>
          <p:nvPr/>
        </p:nvSpPr>
        <p:spPr>
          <a:xfrm>
            <a:off x="793790" y="5131713"/>
            <a:ext cx="6422231" cy="1932503"/>
          </a:xfrm>
          <a:prstGeom prst="roundRect">
            <a:avLst>
              <a:gd name="adj" fmla="val 4314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99768" y="5337691"/>
            <a:ext cx="595313" cy="595313"/>
          </a:xfrm>
          <a:prstGeom prst="rect">
            <a:avLst/>
          </a:prstGeom>
        </p:spPr>
      </p:pic>
      <p:pic>
        <p:nvPicPr>
          <p:cNvPr id="16" name="Image 5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63479" y="5501283"/>
            <a:ext cx="267891" cy="267891"/>
          </a:xfrm>
          <a:prstGeom prst="rect">
            <a:avLst/>
          </a:prstGeom>
        </p:spPr>
      </p:pic>
      <p:sp>
        <p:nvSpPr>
          <p:cNvPr id="17" name="Text 9"/>
          <p:cNvSpPr/>
          <p:nvPr/>
        </p:nvSpPr>
        <p:spPr>
          <a:xfrm>
            <a:off x="999768" y="613136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Krevní skupina</a:t>
            </a:r>
            <a:endParaRPr lang="en-US" sz="1950" dirty="0"/>
          </a:p>
        </p:txBody>
      </p:sp>
      <p:sp>
        <p:nvSpPr>
          <p:cNvPr id="18" name="Text 10"/>
          <p:cNvSpPr/>
          <p:nvPr/>
        </p:nvSpPr>
        <p:spPr>
          <a:xfrm>
            <a:off x="999768" y="6560582"/>
            <a:ext cx="601027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ABO systém, Rh faktor, křížová zkouška</a:t>
            </a:r>
            <a:endParaRPr lang="en-US" sz="1550" dirty="0"/>
          </a:p>
        </p:txBody>
      </p:sp>
      <p:sp>
        <p:nvSpPr>
          <p:cNvPr id="19" name="Shape 11"/>
          <p:cNvSpPr/>
          <p:nvPr/>
        </p:nvSpPr>
        <p:spPr>
          <a:xfrm>
            <a:off x="7414379" y="5131713"/>
            <a:ext cx="6422231" cy="1932503"/>
          </a:xfrm>
          <a:prstGeom prst="roundRect">
            <a:avLst>
              <a:gd name="adj" fmla="val 4314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20" name="Image 6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20357" y="5337691"/>
            <a:ext cx="595313" cy="595313"/>
          </a:xfrm>
          <a:prstGeom prst="rect">
            <a:avLst/>
          </a:prstGeom>
        </p:spPr>
      </p:pic>
      <p:pic>
        <p:nvPicPr>
          <p:cNvPr id="21" name="Image 7" descr="preencoded.png"/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784068" y="5501283"/>
            <a:ext cx="267891" cy="267891"/>
          </a:xfrm>
          <a:prstGeom prst="rect">
            <a:avLst/>
          </a:prstGeom>
        </p:spPr>
      </p:pic>
      <p:sp>
        <p:nvSpPr>
          <p:cNvPr id="22" name="Text 12"/>
          <p:cNvSpPr/>
          <p:nvPr/>
        </p:nvSpPr>
        <p:spPr>
          <a:xfrm>
            <a:off x="7620357" y="613136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Koagulace</a:t>
            </a:r>
            <a:endParaRPr lang="en-US" sz="1950" dirty="0"/>
          </a:p>
        </p:txBody>
      </p:sp>
      <p:sp>
        <p:nvSpPr>
          <p:cNvPr id="23" name="Text 13"/>
          <p:cNvSpPr/>
          <p:nvPr/>
        </p:nvSpPr>
        <p:spPr>
          <a:xfrm>
            <a:off x="7620357" y="6560582"/>
            <a:ext cx="601027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Vyšetření srážlivosti krve</a:t>
            </a:r>
            <a:endParaRPr lang="en-US" sz="15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4831" y="381357"/>
            <a:ext cx="5403533" cy="4335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400"/>
              </a:lnSpc>
              <a:buNone/>
            </a:pPr>
            <a:r>
              <a:rPr lang="en-US" sz="27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Krevní obraz - základní parametry</a:t>
            </a:r>
            <a:endParaRPr lang="en-US" sz="2700" dirty="0"/>
          </a:p>
        </p:txBody>
      </p:sp>
      <p:sp>
        <p:nvSpPr>
          <p:cNvPr id="3" name="Text 1"/>
          <p:cNvSpPr/>
          <p:nvPr/>
        </p:nvSpPr>
        <p:spPr>
          <a:xfrm>
            <a:off x="554831" y="1161574"/>
            <a:ext cx="2080617" cy="2601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Odběr a zpracování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554831" y="1560433"/>
            <a:ext cx="7977068" cy="4160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Odběr krve se provádí do zkumavky s </a:t>
            </a:r>
            <a:r>
              <a:rPr lang="en-US" sz="1050" dirty="0">
                <a:solidFill>
                  <a:srgbClr val="384653"/>
                </a:solidFill>
                <a:highlight>
                  <a:srgbClr val="95CCDA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fialovým uzávěrem</a:t>
            </a: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obsahující antikoagulans pro získání nesrážlivé krve. Vzorek je následně analyzován automatickým analyzátorem v laboratoři.</a:t>
            </a:r>
            <a:endParaRPr lang="en-US" sz="1050" dirty="0"/>
          </a:p>
        </p:txBody>
      </p:sp>
      <p:sp>
        <p:nvSpPr>
          <p:cNvPr id="5" name="Text 3"/>
          <p:cNvSpPr/>
          <p:nvPr/>
        </p:nvSpPr>
        <p:spPr>
          <a:xfrm>
            <a:off x="554831" y="2115145"/>
            <a:ext cx="2749153" cy="2601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Červené krvinky (erytrocyty)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54831" y="2514005"/>
            <a:ext cx="7977068" cy="208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Muži: 4,2-5,8 × 10¹²/l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554831" y="2770465"/>
            <a:ext cx="7977068" cy="208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Ženy: 3,8-5,2 × 10¹²/l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554831" y="3026926"/>
            <a:ext cx="7977068" cy="208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Přenášejí kyslík v organismu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554831" y="3373636"/>
            <a:ext cx="2209919" cy="2601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Bílé krvinky (leukocyty)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554831" y="3772495"/>
            <a:ext cx="7977068" cy="208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Normální rozmezí: 4,4-10,5 × 10⁹/l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554831" y="4028956"/>
            <a:ext cx="7977068" cy="208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Klíčové pro imunitní obranu</a:t>
            </a:r>
            <a:endParaRPr lang="en-US" sz="1050" dirty="0"/>
          </a:p>
        </p:txBody>
      </p:sp>
      <p:pic>
        <p:nvPicPr>
          <p:cNvPr id="1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7895" y="1178838"/>
            <a:ext cx="5205174" cy="5205174"/>
          </a:xfrm>
          <a:prstGeom prst="rect">
            <a:avLst/>
          </a:prstGeom>
        </p:spPr>
      </p:pic>
      <p:sp>
        <p:nvSpPr>
          <p:cNvPr id="13" name="Text 10"/>
          <p:cNvSpPr/>
          <p:nvPr/>
        </p:nvSpPr>
        <p:spPr>
          <a:xfrm>
            <a:off x="8877895" y="6539984"/>
            <a:ext cx="2080617" cy="2601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Krevní destičky</a:t>
            </a:r>
            <a:endParaRPr lang="en-US" sz="1600" dirty="0"/>
          </a:p>
        </p:txBody>
      </p:sp>
      <p:sp>
        <p:nvSpPr>
          <p:cNvPr id="14" name="Text 11"/>
          <p:cNvSpPr/>
          <p:nvPr/>
        </p:nvSpPr>
        <p:spPr>
          <a:xfrm>
            <a:off x="8877895" y="6938843"/>
            <a:ext cx="5205174" cy="208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Normální rozmezí:</a:t>
            </a: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150-450 × 10⁹/l</a:t>
            </a:r>
            <a:endParaRPr lang="en-US" sz="1050" dirty="0"/>
          </a:p>
        </p:txBody>
      </p:sp>
      <p:sp>
        <p:nvSpPr>
          <p:cNvPr id="15" name="Text 12"/>
          <p:cNvSpPr/>
          <p:nvPr/>
        </p:nvSpPr>
        <p:spPr>
          <a:xfrm>
            <a:off x="8877895" y="7271623"/>
            <a:ext cx="5205174" cy="208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Nezbytné pro srážení krve</a:t>
            </a:r>
            <a:endParaRPr lang="en-US" sz="1050" dirty="0"/>
          </a:p>
        </p:txBody>
      </p:sp>
      <p:sp>
        <p:nvSpPr>
          <p:cNvPr id="16" name="Text 13"/>
          <p:cNvSpPr/>
          <p:nvPr/>
        </p:nvSpPr>
        <p:spPr>
          <a:xfrm>
            <a:off x="8877895" y="7618333"/>
            <a:ext cx="2080617" cy="2601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Hematokrit</a:t>
            </a:r>
            <a:endParaRPr lang="en-US" sz="1600" dirty="0"/>
          </a:p>
        </p:txBody>
      </p:sp>
      <p:sp>
        <p:nvSpPr>
          <p:cNvPr id="17" name="Text 14"/>
          <p:cNvSpPr/>
          <p:nvPr/>
        </p:nvSpPr>
        <p:spPr>
          <a:xfrm>
            <a:off x="8877895" y="8017193"/>
            <a:ext cx="5205174" cy="208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Objemový poměr erytrocytů a plazmy</a:t>
            </a:r>
            <a:endParaRPr lang="en-US" sz="1050" dirty="0"/>
          </a:p>
        </p:txBody>
      </p:sp>
      <p:sp>
        <p:nvSpPr>
          <p:cNvPr id="18" name="Text 15"/>
          <p:cNvSpPr/>
          <p:nvPr/>
        </p:nvSpPr>
        <p:spPr>
          <a:xfrm>
            <a:off x="8877895" y="8349972"/>
            <a:ext cx="5205174" cy="208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Muži: 0,42-0,54</a:t>
            </a:r>
            <a:endParaRPr lang="en-US" sz="1050" dirty="0"/>
          </a:p>
        </p:txBody>
      </p:sp>
      <p:sp>
        <p:nvSpPr>
          <p:cNvPr id="19" name="Text 16"/>
          <p:cNvSpPr/>
          <p:nvPr/>
        </p:nvSpPr>
        <p:spPr>
          <a:xfrm>
            <a:off x="8877895" y="8606433"/>
            <a:ext cx="5205174" cy="2080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Ženy: 0,37-0,47</a:t>
            </a:r>
            <a:endParaRPr lang="en-US" sz="10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04123"/>
            <a:ext cx="8931235" cy="1116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8750"/>
              </a:lnSpc>
              <a:buNone/>
            </a:pPr>
            <a:r>
              <a:rPr lang="en-US" sz="70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Hemoglobin</a:t>
            </a:r>
            <a:endParaRPr lang="en-US" sz="7000" dirty="0"/>
          </a:p>
        </p:txBody>
      </p:sp>
      <p:sp>
        <p:nvSpPr>
          <p:cNvPr id="3" name="Text 1"/>
          <p:cNvSpPr/>
          <p:nvPr/>
        </p:nvSpPr>
        <p:spPr>
          <a:xfrm>
            <a:off x="793790" y="2077641"/>
            <a:ext cx="13042821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Hemoglobin je krevní barvivo obsažené v červených krvinkách, které přenáší kyslík z plic do tkání. Jeho měření je klíčové pro diagnostiku anémie a dalších krevních poruch.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1794510" y="3975378"/>
            <a:ext cx="2197060" cy="446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00"/>
              </a:lnSpc>
              <a:buNone/>
            </a:pPr>
            <a:r>
              <a:rPr lang="en-US" sz="35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140-160</a:t>
            </a:r>
            <a:endParaRPr lang="en-US" sz="35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3408" y="2858929"/>
            <a:ext cx="2679383" cy="2679383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776770" y="5761553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Muži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793790" y="6147673"/>
            <a:ext cx="4198739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Normální hodnota hemoglobinu v g/l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6216491" y="3975378"/>
            <a:ext cx="2197060" cy="446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00"/>
              </a:lnSpc>
              <a:buNone/>
            </a:pPr>
            <a:r>
              <a:rPr lang="en-US" sz="35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120-150</a:t>
            </a:r>
            <a:endParaRPr lang="en-US" sz="350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5390" y="2858929"/>
            <a:ext cx="2679383" cy="2679383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6198751" y="5761553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Ženy</a:t>
            </a:r>
            <a:endParaRPr lang="en-US" sz="1750" dirty="0"/>
          </a:p>
        </p:txBody>
      </p:sp>
      <p:sp>
        <p:nvSpPr>
          <p:cNvPr id="11" name="Text 7"/>
          <p:cNvSpPr/>
          <p:nvPr/>
        </p:nvSpPr>
        <p:spPr>
          <a:xfrm>
            <a:off x="5215771" y="6147673"/>
            <a:ext cx="4198739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Normální hodnota hemoglobinu v g/l</a:t>
            </a:r>
            <a:endParaRPr lang="en-US" sz="1400" dirty="0"/>
          </a:p>
        </p:txBody>
      </p:sp>
      <p:sp>
        <p:nvSpPr>
          <p:cNvPr id="12" name="Text 8"/>
          <p:cNvSpPr/>
          <p:nvPr/>
        </p:nvSpPr>
        <p:spPr>
          <a:xfrm>
            <a:off x="10638592" y="3975378"/>
            <a:ext cx="2197060" cy="4464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00"/>
              </a:lnSpc>
              <a:buNone/>
            </a:pPr>
            <a:r>
              <a:rPr lang="en-US" sz="35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&lt;110</a:t>
            </a:r>
            <a:endParaRPr lang="en-US" sz="3500" dirty="0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7490" y="2858929"/>
            <a:ext cx="2679383" cy="2679383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10620732" y="5761553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Anémie</a:t>
            </a:r>
            <a:endParaRPr lang="en-US" sz="1750" dirty="0"/>
          </a:p>
        </p:txBody>
      </p:sp>
      <p:sp>
        <p:nvSpPr>
          <p:cNvPr id="15" name="Text 10"/>
          <p:cNvSpPr/>
          <p:nvPr/>
        </p:nvSpPr>
        <p:spPr>
          <a:xfrm>
            <a:off x="9637752" y="6147673"/>
            <a:ext cx="4198858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Hodnota indikující chudokrevnost</a:t>
            </a:r>
            <a:endParaRPr lang="en-US" sz="1400" dirty="0"/>
          </a:p>
        </p:txBody>
      </p:sp>
      <p:sp>
        <p:nvSpPr>
          <p:cNvPr id="16" name="Shape 11"/>
          <p:cNvSpPr/>
          <p:nvPr/>
        </p:nvSpPr>
        <p:spPr>
          <a:xfrm>
            <a:off x="793790" y="6616422"/>
            <a:ext cx="13042821" cy="1009055"/>
          </a:xfrm>
          <a:prstGeom prst="roundRect">
            <a:avLst>
              <a:gd name="adj" fmla="val 7435"/>
            </a:avLst>
          </a:prstGeom>
          <a:solidFill>
            <a:srgbClr val="C6E4EB"/>
          </a:solidFill>
          <a:ln/>
        </p:spPr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383" y="6873835"/>
            <a:ext cx="223242" cy="178594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1374219" y="6839664"/>
            <a:ext cx="12283797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Důležité:</a:t>
            </a:r>
            <a:r>
              <a:rPr lang="en-US" sz="14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U těhotných žen je hranice anémie posunuta na hodnotu pod 100 g/l. Další parametry jako MCV (střední objem erytrocytu), MCH (střední obsah hemoglobinu) a MCHC (střední koncentrace hemoglobinu) pomáhají určit typ anémie.</a:t>
            </a:r>
            <a:endParaRPr lang="en-US" sz="1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370409"/>
            <a:ext cx="8150066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Diferenciální rozpočet bílých krvinek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2387322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Diferenciální rozpočet (diferenciál) určuje procentuální zastoupení jednotlivých typů bílých krvinek v krvi. Toto vyšetření je klíčové pro diagnostiku infekcí, alergií, leukémií a dalších onemocnění.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93790" y="3205877"/>
            <a:ext cx="4215289" cy="1466969"/>
          </a:xfrm>
          <a:prstGeom prst="roundRect">
            <a:avLst>
              <a:gd name="adj" fmla="val 5682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015008" y="342709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Neutrofily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1015008" y="3856315"/>
            <a:ext cx="3772853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Tyčky a segmenty - bojují proti bakteriálním infekcím</a:t>
            </a:r>
            <a:endParaRPr lang="en-US" sz="1550" dirty="0"/>
          </a:p>
        </p:txBody>
      </p:sp>
      <p:sp>
        <p:nvSpPr>
          <p:cNvPr id="7" name="Shape 5"/>
          <p:cNvSpPr/>
          <p:nvPr/>
        </p:nvSpPr>
        <p:spPr>
          <a:xfrm>
            <a:off x="5207437" y="3205877"/>
            <a:ext cx="4215408" cy="1466969"/>
          </a:xfrm>
          <a:prstGeom prst="roundRect">
            <a:avLst>
              <a:gd name="adj" fmla="val 5682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428655" y="342709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Lymfocyty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5428655" y="3856315"/>
            <a:ext cx="3772972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Důležité pro virové infekce a imunitní paměť</a:t>
            </a:r>
            <a:endParaRPr lang="en-US" sz="1550" dirty="0"/>
          </a:p>
        </p:txBody>
      </p:sp>
      <p:sp>
        <p:nvSpPr>
          <p:cNvPr id="10" name="Shape 8"/>
          <p:cNvSpPr/>
          <p:nvPr/>
        </p:nvSpPr>
        <p:spPr>
          <a:xfrm>
            <a:off x="9621203" y="3205877"/>
            <a:ext cx="4215289" cy="1466969"/>
          </a:xfrm>
          <a:prstGeom prst="roundRect">
            <a:avLst>
              <a:gd name="adj" fmla="val 5682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842421" y="342709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Monocyty</a:t>
            </a:r>
            <a:endParaRPr lang="en-US" sz="1950" dirty="0"/>
          </a:p>
        </p:txBody>
      </p:sp>
      <p:sp>
        <p:nvSpPr>
          <p:cNvPr id="12" name="Text 10"/>
          <p:cNvSpPr/>
          <p:nvPr/>
        </p:nvSpPr>
        <p:spPr>
          <a:xfrm>
            <a:off x="9842421" y="3856315"/>
            <a:ext cx="377285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Fagocytují patogeny a odumřelé buňky</a:t>
            </a:r>
            <a:endParaRPr lang="en-US" sz="1550" dirty="0"/>
          </a:p>
        </p:txBody>
      </p:sp>
      <p:sp>
        <p:nvSpPr>
          <p:cNvPr id="13" name="Shape 11"/>
          <p:cNvSpPr/>
          <p:nvPr/>
        </p:nvSpPr>
        <p:spPr>
          <a:xfrm>
            <a:off x="793790" y="4871204"/>
            <a:ext cx="6422112" cy="1169313"/>
          </a:xfrm>
          <a:prstGeom prst="roundRect">
            <a:avLst>
              <a:gd name="adj" fmla="val 7129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1015008" y="509242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Eozinofily</a:t>
            </a:r>
            <a:endParaRPr lang="en-US" sz="1950" dirty="0"/>
          </a:p>
        </p:txBody>
      </p:sp>
      <p:sp>
        <p:nvSpPr>
          <p:cNvPr id="15" name="Text 13"/>
          <p:cNvSpPr/>
          <p:nvPr/>
        </p:nvSpPr>
        <p:spPr>
          <a:xfrm>
            <a:off x="1015008" y="5521642"/>
            <a:ext cx="597967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Zvýšené při alergiích a parazitárních infekcích</a:t>
            </a:r>
            <a:endParaRPr lang="en-US" sz="1550" dirty="0"/>
          </a:p>
        </p:txBody>
      </p:sp>
      <p:sp>
        <p:nvSpPr>
          <p:cNvPr id="16" name="Shape 14"/>
          <p:cNvSpPr/>
          <p:nvPr/>
        </p:nvSpPr>
        <p:spPr>
          <a:xfrm>
            <a:off x="7414260" y="4871204"/>
            <a:ext cx="6422231" cy="1169313"/>
          </a:xfrm>
          <a:prstGeom prst="roundRect">
            <a:avLst>
              <a:gd name="adj" fmla="val 7129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635478" y="509242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Bazofily</a:t>
            </a:r>
            <a:endParaRPr lang="en-US" sz="1950" dirty="0"/>
          </a:p>
        </p:txBody>
      </p:sp>
      <p:sp>
        <p:nvSpPr>
          <p:cNvPr id="18" name="Text 16"/>
          <p:cNvSpPr/>
          <p:nvPr/>
        </p:nvSpPr>
        <p:spPr>
          <a:xfrm>
            <a:off x="7635478" y="5521642"/>
            <a:ext cx="597979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Účastní se alergických reakcí</a:t>
            </a:r>
            <a:endParaRPr lang="en-US" sz="1550" dirty="0"/>
          </a:p>
        </p:txBody>
      </p:sp>
      <p:sp>
        <p:nvSpPr>
          <p:cNvPr id="19" name="Text 17"/>
          <p:cNvSpPr/>
          <p:nvPr/>
        </p:nvSpPr>
        <p:spPr>
          <a:xfrm>
            <a:off x="793790" y="6263759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Moderní automatické analyzátory provedou základní diferenciál rychle, ale hodnocení krevního nátěru pod mikroskopem zkušeným laborantem může odhalit důležité tvarové změny krvinek a další abnormality nezbytné pro stanovení přesné diagnózy.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35662" y="368260"/>
            <a:ext cx="3220283" cy="3974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25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Vyšetření kostní dřeně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35662" y="1083588"/>
            <a:ext cx="1908334" cy="2384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5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Sternální punkce</a:t>
            </a:r>
            <a:endParaRPr lang="en-US" sz="1500" dirty="0"/>
          </a:p>
        </p:txBody>
      </p:sp>
      <p:sp>
        <p:nvSpPr>
          <p:cNvPr id="4" name="Text 2"/>
          <p:cNvSpPr/>
          <p:nvPr/>
        </p:nvSpPr>
        <p:spPr>
          <a:xfrm>
            <a:off x="535662" y="1449229"/>
            <a:ext cx="6624399" cy="1908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Cytologické vyšetření kostní dřeně</a:t>
            </a:r>
            <a:endParaRPr lang="en-US" sz="1000" dirty="0"/>
          </a:p>
        </p:txBody>
      </p:sp>
      <p:sp>
        <p:nvSpPr>
          <p:cNvPr id="5" name="Text 3"/>
          <p:cNvSpPr/>
          <p:nvPr/>
        </p:nvSpPr>
        <p:spPr>
          <a:xfrm>
            <a:off x="535662" y="1754505"/>
            <a:ext cx="6624399" cy="3817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Punkce se provádí z hrudní kosti (sternum) ve výšce druhého nebo třetího mezižebří v místním znecitlivění. Jedná se o relativně jednoduchý výkon, při kterém pacient pociťuje krátkodobý nepříjemný tlak během aspirace dřeně.</a:t>
            </a:r>
            <a:endParaRPr lang="en-US" sz="1000" dirty="0"/>
          </a:p>
        </p:txBody>
      </p:sp>
      <p:sp>
        <p:nvSpPr>
          <p:cNvPr id="6" name="Text 4"/>
          <p:cNvSpPr/>
          <p:nvPr/>
        </p:nvSpPr>
        <p:spPr>
          <a:xfrm>
            <a:off x="535662" y="2250638"/>
            <a:ext cx="6624399" cy="1908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Hodnocení vzorku: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535662" y="2555915"/>
            <a:ext cx="6624399" cy="1908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500"/>
              </a:lnSpc>
              <a:buSzPct val="100000"/>
              <a:buChar char="•"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Zastoupení vývojových elementů všech krevních řad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35662" y="2791301"/>
            <a:ext cx="6624399" cy="1908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500"/>
              </a:lnSpc>
              <a:buSzPct val="100000"/>
              <a:buChar char="•"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Přítomnost všech vývojových stádií ve správném poměru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535662" y="3026688"/>
            <a:ext cx="6624399" cy="1908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500"/>
              </a:lnSpc>
              <a:buSzPct val="100000"/>
              <a:buChar char="•"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Vyhledávání buněk, které do dřeně nepatří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35662" y="3262074"/>
            <a:ext cx="6624399" cy="1908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500"/>
              </a:lnSpc>
              <a:buSzPct val="100000"/>
              <a:buChar char="•"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Detekce nádorové infiltrace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535662" y="3567351"/>
            <a:ext cx="6624399" cy="1908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Zvláštní příprava pacienta není nutná.</a:t>
            </a:r>
            <a:endParaRPr lang="en-US" sz="1000" dirty="0"/>
          </a:p>
        </p:txBody>
      </p:sp>
      <p:pic>
        <p:nvPicPr>
          <p:cNvPr id="1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7958" y="1099542"/>
            <a:ext cx="6293168" cy="5309830"/>
          </a:xfrm>
          <a:prstGeom prst="rect">
            <a:avLst/>
          </a:prstGeom>
        </p:spPr>
      </p:pic>
      <p:sp>
        <p:nvSpPr>
          <p:cNvPr id="13" name="Text 10"/>
          <p:cNvSpPr/>
          <p:nvPr/>
        </p:nvSpPr>
        <p:spPr>
          <a:xfrm>
            <a:off x="7477958" y="6552486"/>
            <a:ext cx="1908334" cy="2384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5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Trepanobiopsie</a:t>
            </a:r>
            <a:endParaRPr lang="en-US" sz="1500" dirty="0"/>
          </a:p>
        </p:txBody>
      </p:sp>
      <p:sp>
        <p:nvSpPr>
          <p:cNvPr id="14" name="Text 11"/>
          <p:cNvSpPr/>
          <p:nvPr/>
        </p:nvSpPr>
        <p:spPr>
          <a:xfrm>
            <a:off x="7477958" y="6918127"/>
            <a:ext cx="6624399" cy="1908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Histologické vyšetření kostní dřeně</a:t>
            </a:r>
            <a:endParaRPr lang="en-US" sz="1000" dirty="0"/>
          </a:p>
        </p:txBody>
      </p:sp>
      <p:sp>
        <p:nvSpPr>
          <p:cNvPr id="15" name="Text 12"/>
          <p:cNvSpPr/>
          <p:nvPr/>
        </p:nvSpPr>
        <p:spPr>
          <a:xfrm>
            <a:off x="7477958" y="7223403"/>
            <a:ext cx="6624399" cy="3817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Odběr se provádí speciální jehlou z lopaty kosti kyčelní (crista iliaca) v analgosedaci - kombinace místního znecitlivění a lehkého uspání pacienta.</a:t>
            </a:r>
            <a:endParaRPr lang="en-US" sz="1000" dirty="0"/>
          </a:p>
        </p:txBody>
      </p:sp>
      <p:sp>
        <p:nvSpPr>
          <p:cNvPr id="16" name="Text 13"/>
          <p:cNvSpPr/>
          <p:nvPr/>
        </p:nvSpPr>
        <p:spPr>
          <a:xfrm>
            <a:off x="7477958" y="7719536"/>
            <a:ext cx="6624399" cy="1908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Indikace vyšetření:</a:t>
            </a:r>
            <a:endParaRPr lang="en-US" sz="1000" dirty="0"/>
          </a:p>
        </p:txBody>
      </p:sp>
      <p:sp>
        <p:nvSpPr>
          <p:cNvPr id="17" name="Text 14"/>
          <p:cNvSpPr/>
          <p:nvPr/>
        </p:nvSpPr>
        <p:spPr>
          <a:xfrm>
            <a:off x="7477958" y="8024813"/>
            <a:ext cx="6624399" cy="1908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500"/>
              </a:lnSpc>
              <a:buSzPct val="100000"/>
              <a:buChar char="•"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Cytopenie (snížení počtu krevních buněk)</a:t>
            </a:r>
            <a:endParaRPr lang="en-US" sz="1000" dirty="0"/>
          </a:p>
        </p:txBody>
      </p:sp>
      <p:sp>
        <p:nvSpPr>
          <p:cNvPr id="18" name="Text 15"/>
          <p:cNvSpPr/>
          <p:nvPr/>
        </p:nvSpPr>
        <p:spPr>
          <a:xfrm>
            <a:off x="7477958" y="8260199"/>
            <a:ext cx="6624399" cy="1908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500"/>
              </a:lnSpc>
              <a:buSzPct val="100000"/>
              <a:buChar char="•"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Myeloproliferativní onemocnění</a:t>
            </a:r>
            <a:endParaRPr lang="en-US" sz="1000" dirty="0"/>
          </a:p>
        </p:txBody>
      </p:sp>
      <p:sp>
        <p:nvSpPr>
          <p:cNvPr id="19" name="Text 16"/>
          <p:cNvSpPr/>
          <p:nvPr/>
        </p:nvSpPr>
        <p:spPr>
          <a:xfrm>
            <a:off x="7477958" y="8495586"/>
            <a:ext cx="6624399" cy="1908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500"/>
              </a:lnSpc>
              <a:buSzPct val="100000"/>
              <a:buChar char="•"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Maligní lymfomy</a:t>
            </a:r>
            <a:endParaRPr lang="en-US" sz="1000" dirty="0"/>
          </a:p>
        </p:txBody>
      </p:sp>
      <p:sp>
        <p:nvSpPr>
          <p:cNvPr id="20" name="Text 17"/>
          <p:cNvSpPr/>
          <p:nvPr/>
        </p:nvSpPr>
        <p:spPr>
          <a:xfrm>
            <a:off x="7477958" y="8730972"/>
            <a:ext cx="6624399" cy="1908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500"/>
              </a:lnSpc>
              <a:buSzPct val="100000"/>
              <a:buChar char="•"/>
            </a:pPr>
            <a:r>
              <a:rPr lang="en-US" sz="10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Nejasné nálezy při sternální punkci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34434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866906"/>
            <a:ext cx="6089690" cy="5581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350"/>
              </a:lnSpc>
              <a:buNone/>
            </a:pPr>
            <a:r>
              <a:rPr lang="en-US" sz="35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Sedimentace erytrocytů (FW)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793790" y="3692962"/>
            <a:ext cx="13042821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Sedimentace červených krvinek je jedním z nejstarších a nejčastěji používaných laboratorních testů. Jedná se o nespecifické vyšetření, které slouží k odhalení probíhajícího chorobného procesu a zejména k monitorování průběhu již diagnostikovaného onemocnění.</a:t>
            </a:r>
            <a:endParaRPr lang="en-US" sz="1400" dirty="0"/>
          </a:p>
        </p:txBody>
      </p:sp>
      <p:sp>
        <p:nvSpPr>
          <p:cNvPr id="5" name="Text 2"/>
          <p:cNvSpPr/>
          <p:nvPr/>
        </p:nvSpPr>
        <p:spPr>
          <a:xfrm>
            <a:off x="793790" y="4429601"/>
            <a:ext cx="178594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01</a:t>
            </a:r>
            <a:endParaRPr lang="en-US" sz="14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4710351"/>
            <a:ext cx="4228505" cy="2286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93790" y="4845368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Odběr krve</a:t>
            </a:r>
            <a:endParaRPr lang="en-US" sz="1750" dirty="0"/>
          </a:p>
        </p:txBody>
      </p:sp>
      <p:sp>
        <p:nvSpPr>
          <p:cNvPr id="8" name="Text 4"/>
          <p:cNvSpPr/>
          <p:nvPr/>
        </p:nvSpPr>
        <p:spPr>
          <a:xfrm>
            <a:off x="793790" y="5231487"/>
            <a:ext cx="4228505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 speciální černé podlouhlé sedimentační zkumavky</a:t>
            </a:r>
            <a:endParaRPr lang="en-US" sz="1400" dirty="0"/>
          </a:p>
        </p:txBody>
      </p:sp>
      <p:sp>
        <p:nvSpPr>
          <p:cNvPr id="9" name="Text 5"/>
          <p:cNvSpPr/>
          <p:nvPr/>
        </p:nvSpPr>
        <p:spPr>
          <a:xfrm>
            <a:off x="5200888" y="4429601"/>
            <a:ext cx="178594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02</a:t>
            </a:r>
            <a:endParaRPr lang="en-US" sz="140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0888" y="4710351"/>
            <a:ext cx="4228505" cy="22860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5200888" y="4845368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Měření</a:t>
            </a:r>
            <a:endParaRPr lang="en-US" sz="1750" dirty="0"/>
          </a:p>
        </p:txBody>
      </p:sp>
      <p:sp>
        <p:nvSpPr>
          <p:cNvPr id="12" name="Text 7"/>
          <p:cNvSpPr/>
          <p:nvPr/>
        </p:nvSpPr>
        <p:spPr>
          <a:xfrm>
            <a:off x="5200888" y="5231487"/>
            <a:ext cx="4228505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Sledujeme pokles erytrocytů za 1 hodinu a za 2 hodiny</a:t>
            </a:r>
            <a:endParaRPr lang="en-US" sz="1400" dirty="0"/>
          </a:p>
        </p:txBody>
      </p:sp>
      <p:sp>
        <p:nvSpPr>
          <p:cNvPr id="13" name="Text 8"/>
          <p:cNvSpPr/>
          <p:nvPr/>
        </p:nvSpPr>
        <p:spPr>
          <a:xfrm>
            <a:off x="9607987" y="4429601"/>
            <a:ext cx="178594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03</a:t>
            </a:r>
            <a:endParaRPr lang="en-US" sz="1400" dirty="0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7987" y="4728210"/>
            <a:ext cx="4228505" cy="22860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9607987" y="4845368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Vyhodnocení</a:t>
            </a:r>
            <a:endParaRPr lang="en-US" sz="1750" dirty="0"/>
          </a:p>
        </p:txBody>
      </p:sp>
      <p:sp>
        <p:nvSpPr>
          <p:cNvPr id="16" name="Text 10"/>
          <p:cNvSpPr/>
          <p:nvPr/>
        </p:nvSpPr>
        <p:spPr>
          <a:xfrm>
            <a:off x="9607987" y="5231487"/>
            <a:ext cx="4228505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Výsledek udáváme v milimetrech za hodinu (mm/h)</a:t>
            </a:r>
            <a:endParaRPr lang="en-US" sz="1400" dirty="0"/>
          </a:p>
        </p:txBody>
      </p:sp>
      <p:sp>
        <p:nvSpPr>
          <p:cNvPr id="17" name="Text 11"/>
          <p:cNvSpPr/>
          <p:nvPr/>
        </p:nvSpPr>
        <p:spPr>
          <a:xfrm>
            <a:off x="793790" y="6280666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Normální hodnoty</a:t>
            </a:r>
            <a:endParaRPr lang="en-US" sz="1750" dirty="0"/>
          </a:p>
        </p:txBody>
      </p:sp>
      <p:sp>
        <p:nvSpPr>
          <p:cNvPr id="18" name="Text 12"/>
          <p:cNvSpPr/>
          <p:nvPr/>
        </p:nvSpPr>
        <p:spPr>
          <a:xfrm>
            <a:off x="793790" y="6738223"/>
            <a:ext cx="4012049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Muži: 1-13 mm/h</a:t>
            </a:r>
            <a:endParaRPr lang="en-US" sz="1400" dirty="0"/>
          </a:p>
        </p:txBody>
      </p:sp>
      <p:sp>
        <p:nvSpPr>
          <p:cNvPr id="19" name="Text 13"/>
          <p:cNvSpPr/>
          <p:nvPr/>
        </p:nvSpPr>
        <p:spPr>
          <a:xfrm>
            <a:off x="793790" y="7166848"/>
            <a:ext cx="4012049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Ženy: 1-20 mm/h</a:t>
            </a:r>
            <a:endParaRPr lang="en-US" sz="1400" dirty="0"/>
          </a:p>
        </p:txBody>
      </p:sp>
      <p:sp>
        <p:nvSpPr>
          <p:cNvPr id="20" name="Text 14"/>
          <p:cNvSpPr/>
          <p:nvPr/>
        </p:nvSpPr>
        <p:spPr>
          <a:xfrm>
            <a:off x="5249228" y="6280666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Zvýšená FW</a:t>
            </a:r>
            <a:endParaRPr lang="en-US" sz="1750" dirty="0"/>
          </a:p>
        </p:txBody>
      </p:sp>
      <p:sp>
        <p:nvSpPr>
          <p:cNvPr id="21" name="Text 15"/>
          <p:cNvSpPr/>
          <p:nvPr/>
        </p:nvSpPr>
        <p:spPr>
          <a:xfrm>
            <a:off x="5249228" y="6738223"/>
            <a:ext cx="4012049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Zánětlivá onemocnění, nádorová onemocnění, anémie</a:t>
            </a:r>
            <a:endParaRPr lang="en-US" sz="1400" dirty="0"/>
          </a:p>
        </p:txBody>
      </p:sp>
      <p:sp>
        <p:nvSpPr>
          <p:cNvPr id="22" name="Text 16"/>
          <p:cNvSpPr/>
          <p:nvPr/>
        </p:nvSpPr>
        <p:spPr>
          <a:xfrm>
            <a:off x="9704665" y="6280666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Snížená FW</a:t>
            </a:r>
            <a:endParaRPr lang="en-US" sz="1750" dirty="0"/>
          </a:p>
        </p:txBody>
      </p:sp>
      <p:sp>
        <p:nvSpPr>
          <p:cNvPr id="23" name="Text 17"/>
          <p:cNvSpPr/>
          <p:nvPr/>
        </p:nvSpPr>
        <p:spPr>
          <a:xfrm>
            <a:off x="9704665" y="6738223"/>
            <a:ext cx="4146947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Polycytémie (zvýšení počtu erytrocytů)</a:t>
            </a:r>
            <a:endParaRPr lang="en-US" sz="1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563880"/>
            <a:ext cx="4713684" cy="5891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6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Koagulační vyšetření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793790" y="1530072"/>
            <a:ext cx="13042821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Koagulační vyšetření testuje srážlivost krve a funkci jednotlivých složek, které se na srážení krve podílejí. Tato vyšetření jsou nezbytná před operacemi, při podezření na poruchy srážlivosti nebo při léčbě antikoagulancii.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793790" y="2307908"/>
            <a:ext cx="13042821" cy="1679138"/>
          </a:xfrm>
          <a:prstGeom prst="roundRect">
            <a:avLst>
              <a:gd name="adj" fmla="val 4716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816650" y="2330768"/>
            <a:ext cx="754142" cy="1633418"/>
          </a:xfrm>
          <a:prstGeom prst="roundRect">
            <a:avLst>
              <a:gd name="adj" fmla="val 6863"/>
            </a:avLst>
          </a:prstGeom>
          <a:solidFill>
            <a:srgbClr val="D9EDF2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8464" y="3006090"/>
            <a:ext cx="282773" cy="282773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759268" y="2519243"/>
            <a:ext cx="2635568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Krvácivost - Dukeův test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1759268" y="2927032"/>
            <a:ext cx="11866007" cy="8486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Provádí se přímo v laboratoři nebo ambulanci. Jehlou nebo kopíčkem se škrábne do ušního lalůčku a sleduje se doba, za kterou se krvácení zastaví. Každých 30 sekund se krev odsává filtračním papírkem. Test hodnotí funkci krevních destiček a může odhalit předávkování antikoagulancii.</a:t>
            </a:r>
            <a:endParaRPr lang="en-US" sz="1450" dirty="0"/>
          </a:p>
        </p:txBody>
      </p:sp>
      <p:sp>
        <p:nvSpPr>
          <p:cNvPr id="9" name="Shape 6"/>
          <p:cNvSpPr/>
          <p:nvPr/>
        </p:nvSpPr>
        <p:spPr>
          <a:xfrm>
            <a:off x="793790" y="4175522"/>
            <a:ext cx="13042821" cy="1509355"/>
          </a:xfrm>
          <a:prstGeom prst="roundRect">
            <a:avLst>
              <a:gd name="adj" fmla="val 5247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816650" y="4198382"/>
            <a:ext cx="754142" cy="1463635"/>
          </a:xfrm>
          <a:prstGeom prst="roundRect">
            <a:avLst>
              <a:gd name="adj" fmla="val 6863"/>
            </a:avLst>
          </a:prstGeom>
          <a:solidFill>
            <a:srgbClr val="D9EDF2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8464" y="4788813"/>
            <a:ext cx="282773" cy="282773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759268" y="4386858"/>
            <a:ext cx="5365194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APTT - aktivovaný parciální tromboplastinový test</a:t>
            </a:r>
            <a:endParaRPr lang="en-US" sz="1850" dirty="0"/>
          </a:p>
        </p:txBody>
      </p:sp>
      <p:sp>
        <p:nvSpPr>
          <p:cNvPr id="13" name="Text 9"/>
          <p:cNvSpPr/>
          <p:nvPr/>
        </p:nvSpPr>
        <p:spPr>
          <a:xfrm>
            <a:off x="1759268" y="4794647"/>
            <a:ext cx="11866007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Normální rozmezí: 24-36 sekund</a:t>
            </a:r>
            <a:endParaRPr lang="en-US" sz="1450" dirty="0"/>
          </a:p>
        </p:txBody>
      </p:sp>
      <p:sp>
        <p:nvSpPr>
          <p:cNvPr id="14" name="Text 10"/>
          <p:cNvSpPr/>
          <p:nvPr/>
        </p:nvSpPr>
        <p:spPr>
          <a:xfrm>
            <a:off x="1759268" y="5190649"/>
            <a:ext cx="11866007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Hodnotí vnitřní cestu krevního srážení. Prodloužený čas bývá při podání heparinu nebo při defektech některých faktorů srážení (VIII, IX, XI, XII).</a:t>
            </a:r>
            <a:endParaRPr lang="en-US" sz="1450" dirty="0"/>
          </a:p>
        </p:txBody>
      </p:sp>
      <p:sp>
        <p:nvSpPr>
          <p:cNvPr id="15" name="Shape 11"/>
          <p:cNvSpPr/>
          <p:nvPr/>
        </p:nvSpPr>
        <p:spPr>
          <a:xfrm>
            <a:off x="793790" y="5873353"/>
            <a:ext cx="13042821" cy="1792248"/>
          </a:xfrm>
          <a:prstGeom prst="roundRect">
            <a:avLst>
              <a:gd name="adj" fmla="val 4419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16" name="Shape 12"/>
          <p:cNvSpPr/>
          <p:nvPr/>
        </p:nvSpPr>
        <p:spPr>
          <a:xfrm>
            <a:off x="816650" y="5896213"/>
            <a:ext cx="754142" cy="1746528"/>
          </a:xfrm>
          <a:prstGeom prst="roundRect">
            <a:avLst>
              <a:gd name="adj" fmla="val 6863"/>
            </a:avLst>
          </a:prstGeom>
          <a:solidFill>
            <a:srgbClr val="D9EDF2"/>
          </a:solidFill>
          <a:ln/>
        </p:spPr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48464" y="6628090"/>
            <a:ext cx="282773" cy="282773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1759268" y="6084689"/>
            <a:ext cx="2356842" cy="294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Quick test a INR</a:t>
            </a:r>
            <a:endParaRPr lang="en-US" sz="1850" dirty="0"/>
          </a:p>
        </p:txBody>
      </p:sp>
      <p:sp>
        <p:nvSpPr>
          <p:cNvPr id="19" name="Text 14"/>
          <p:cNvSpPr/>
          <p:nvPr/>
        </p:nvSpPr>
        <p:spPr>
          <a:xfrm>
            <a:off x="1759268" y="6492478"/>
            <a:ext cx="11866007" cy="2828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Protrombinový čas: 9-13 sekund, INR: 0,8-1,2</a:t>
            </a:r>
            <a:endParaRPr lang="en-US" sz="1450" dirty="0"/>
          </a:p>
        </p:txBody>
      </p:sp>
      <p:sp>
        <p:nvSpPr>
          <p:cNvPr id="20" name="Text 15"/>
          <p:cNvSpPr/>
          <p:nvPr/>
        </p:nvSpPr>
        <p:spPr>
          <a:xfrm>
            <a:off x="1759268" y="6888480"/>
            <a:ext cx="11866007" cy="565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INR je poměr mezi časem vyšetřované plazmy a časem kontrolní plazmy. Zvýšen při léčbě warfarinem (cílové INR 2-3) a při poruše zevního koagulačního systému. Klíčový test pro monitorování antikoagulační léčby.</a:t>
            </a:r>
            <a:endParaRPr lang="en-US" sz="14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096208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Další koagulační testy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1795582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Trombinový čas (TT)</a:t>
            </a:r>
            <a:endParaRPr lang="en-US" sz="2300" dirty="0"/>
          </a:p>
        </p:txBody>
      </p:sp>
      <p:sp>
        <p:nvSpPr>
          <p:cNvPr id="4" name="Text 2"/>
          <p:cNvSpPr/>
          <p:nvPr/>
        </p:nvSpPr>
        <p:spPr>
          <a:xfrm>
            <a:off x="793790" y="2366010"/>
            <a:ext cx="69556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Testuje poslední fázi koagulace - přeměnu fibrinogenu na fibrin. Prodloužený při léčbě heparinem a při snížené koncentraci fibrinogenu v krvi.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3159681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D-dimery a FDP</a:t>
            </a:r>
            <a:endParaRPr lang="en-US" sz="2300" dirty="0"/>
          </a:p>
        </p:txBody>
      </p:sp>
      <p:sp>
        <p:nvSpPr>
          <p:cNvPr id="6" name="Text 4"/>
          <p:cNvSpPr/>
          <p:nvPr/>
        </p:nvSpPr>
        <p:spPr>
          <a:xfrm>
            <a:off x="793790" y="3730109"/>
            <a:ext cx="69556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Fibrin-degradační produkty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vznikají při rozpadu fibrinu a prokazují přítomnost krevní sraženiny v těle.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93790" y="4504015"/>
            <a:ext cx="695563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Klinický význam: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93790" y="4980265"/>
            <a:ext cx="695563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Diagnostika žilní trombózy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793790" y="5347335"/>
            <a:ext cx="695563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Plicní embolie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793790" y="5714405"/>
            <a:ext cx="695563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Diseminovaná intravaskulární koagulace (DIC)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793790" y="6081474"/>
            <a:ext cx="695563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Monitorování trombolytické léčby</a:t>
            </a:r>
            <a:endParaRPr lang="en-US" sz="1550" dirty="0"/>
          </a:p>
        </p:txBody>
      </p:sp>
      <p:sp>
        <p:nvSpPr>
          <p:cNvPr id="12" name="Text 10"/>
          <p:cNvSpPr/>
          <p:nvPr/>
        </p:nvSpPr>
        <p:spPr>
          <a:xfrm>
            <a:off x="793790" y="6557724"/>
            <a:ext cx="69556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Vyšetření D-dimerů je velmi citlivé, ale méně specifické - zvýšené hodnoty nemusí vždy znamenat přítomnost trombózy.</a:t>
            </a:r>
            <a:endParaRPr lang="en-US" sz="1550" dirty="0"/>
          </a:p>
        </p:txBody>
      </p:sp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1149" y="1121093"/>
            <a:ext cx="5602962" cy="479750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708184"/>
            <a:ext cx="4614505" cy="5270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Předtransfuzní vyšetření</a:t>
            </a:r>
            <a:endParaRPr lang="en-US" sz="3300" dirty="0"/>
          </a:p>
        </p:txBody>
      </p:sp>
      <p:sp>
        <p:nvSpPr>
          <p:cNvPr id="4" name="Text 1"/>
          <p:cNvSpPr/>
          <p:nvPr/>
        </p:nvSpPr>
        <p:spPr>
          <a:xfrm>
            <a:off x="6280190" y="1488281"/>
            <a:ext cx="7556421" cy="506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Před každou krevní transfuzí je nezbytné provést sérii testů, které zajistí bezpečnost příjemce. Tyto testy musí být provedeny pečlivě a v přesném pořadí.</a:t>
            </a:r>
            <a:endParaRPr lang="en-US" sz="13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2184083"/>
            <a:ext cx="506016" cy="114300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954798" y="2352675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Určení krevní skupiny</a:t>
            </a:r>
            <a:endParaRPr lang="en-US" sz="1650" dirty="0"/>
          </a:p>
        </p:txBody>
      </p:sp>
      <p:sp>
        <p:nvSpPr>
          <p:cNvPr id="7" name="Text 3"/>
          <p:cNvSpPr/>
          <p:nvPr/>
        </p:nvSpPr>
        <p:spPr>
          <a:xfrm>
            <a:off x="6954798" y="2717363"/>
            <a:ext cx="6881812" cy="506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Vyšetření v systému ABO a Rh faktoru. Základní předpoklad pro výběr vhodné transfuzní jednotky.</a:t>
            </a:r>
            <a:endParaRPr lang="en-US" sz="13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3198" y="3560564"/>
            <a:ext cx="506016" cy="114300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7207806" y="3729157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Velká křížová zkouška</a:t>
            </a:r>
            <a:endParaRPr lang="en-US" sz="1650" dirty="0"/>
          </a:p>
        </p:txBody>
      </p:sp>
      <p:sp>
        <p:nvSpPr>
          <p:cNvPr id="10" name="Text 5"/>
          <p:cNvSpPr/>
          <p:nvPr/>
        </p:nvSpPr>
        <p:spPr>
          <a:xfrm>
            <a:off x="7207806" y="4093845"/>
            <a:ext cx="6628805" cy="506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C3643D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Krvinky dárce + plazma příjemce.</a:t>
            </a: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Ověřuje, zda pacient nemá protilátky, které by reagovaly na krvinky dárce a při transfuzi způsobily hemolýzu (rozpad erytrocytů).</a:t>
            </a:r>
            <a:endParaRPr lang="en-US" sz="130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6205" y="4937046"/>
            <a:ext cx="506016" cy="1143000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7460813" y="5105638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Malá křížová zkouška</a:t>
            </a:r>
            <a:endParaRPr lang="en-US" sz="1650" dirty="0"/>
          </a:p>
        </p:txBody>
      </p:sp>
      <p:sp>
        <p:nvSpPr>
          <p:cNvPr id="13" name="Text 7"/>
          <p:cNvSpPr/>
          <p:nvPr/>
        </p:nvSpPr>
        <p:spPr>
          <a:xfrm>
            <a:off x="7460813" y="5470327"/>
            <a:ext cx="6375797" cy="506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C3643D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Krvinky příjemce + plazma dárce.</a:t>
            </a: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Zjišťuje, zda darovaná plazma neobsahuje nepravidelné protilátky proti krvinkám příjemce.</a:t>
            </a:r>
            <a:endParaRPr lang="en-US" sz="130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9332" y="6313527"/>
            <a:ext cx="506016" cy="1143000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7713940" y="6482120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Vyšetření u lůžka</a:t>
            </a:r>
            <a:endParaRPr lang="en-US" sz="1650" dirty="0"/>
          </a:p>
        </p:txBody>
      </p:sp>
      <p:sp>
        <p:nvSpPr>
          <p:cNvPr id="16" name="Text 9"/>
          <p:cNvSpPr/>
          <p:nvPr/>
        </p:nvSpPr>
        <p:spPr>
          <a:xfrm>
            <a:off x="7713940" y="6846808"/>
            <a:ext cx="6122670" cy="506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Bezprostředně před transfuzí se provede kontrola krevní skupiny ABO pomocí anti-A a anti-B sér na kartičce - posledná kontrola před aplikací.</a:t>
            </a:r>
            <a:endParaRPr lang="en-US" sz="13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39723"/>
            <a:ext cx="4869537" cy="5270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Mikrobiologické vyšetření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793790" y="1504117"/>
            <a:ext cx="13042821" cy="506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Mikrobiologické vyšetření slouží k určení infekčního agens - patogenního mikroorganismu způsobujícího onemocnění. Správná identifikace patogenu je klíčová pro cílenou léčbu.</a:t>
            </a:r>
            <a:endParaRPr lang="en-US" sz="13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3790" y="2199918"/>
            <a:ext cx="506016" cy="50601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93790" y="2916793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Bakterie</a:t>
            </a:r>
            <a:endParaRPr lang="en-US" sz="1650" dirty="0"/>
          </a:p>
        </p:txBody>
      </p:sp>
      <p:sp>
        <p:nvSpPr>
          <p:cNvPr id="6" name="Text 3"/>
          <p:cNvSpPr/>
          <p:nvPr/>
        </p:nvSpPr>
        <p:spPr>
          <a:xfrm>
            <a:off x="793790" y="3281482"/>
            <a:ext cx="6415921" cy="2530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Nejčastější původci infekcí, citlivé na antibiotika</a:t>
            </a:r>
            <a:endParaRPr lang="en-US" sz="13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20570" y="2199918"/>
            <a:ext cx="506016" cy="506016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7420570" y="2916793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Viry</a:t>
            </a:r>
            <a:endParaRPr lang="en-US" sz="1650" dirty="0"/>
          </a:p>
        </p:txBody>
      </p:sp>
      <p:sp>
        <p:nvSpPr>
          <p:cNvPr id="9" name="Text 5"/>
          <p:cNvSpPr/>
          <p:nvPr/>
        </p:nvSpPr>
        <p:spPr>
          <a:xfrm>
            <a:off x="7420570" y="3281482"/>
            <a:ext cx="6416040" cy="2530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Vyžadují živou buňku k replikaci, léčba antivirotiky</a:t>
            </a:r>
            <a:endParaRPr lang="en-US" sz="130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93790" y="3871793"/>
            <a:ext cx="506016" cy="506016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793790" y="4588669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Houby</a:t>
            </a:r>
            <a:endParaRPr lang="en-US" sz="1650" dirty="0"/>
          </a:p>
        </p:txBody>
      </p:sp>
      <p:sp>
        <p:nvSpPr>
          <p:cNvPr id="12" name="Text 7"/>
          <p:cNvSpPr/>
          <p:nvPr/>
        </p:nvSpPr>
        <p:spPr>
          <a:xfrm>
            <a:off x="793790" y="4953357"/>
            <a:ext cx="6415921" cy="2530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Kvasinky a plísně, léčba antimykotiky</a:t>
            </a:r>
            <a:endParaRPr lang="en-US" sz="130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420570" y="3871793"/>
            <a:ext cx="506016" cy="506016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7420570" y="4588669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Paraziti</a:t>
            </a:r>
            <a:endParaRPr lang="en-US" sz="1650" dirty="0"/>
          </a:p>
        </p:txBody>
      </p:sp>
      <p:sp>
        <p:nvSpPr>
          <p:cNvPr id="15" name="Text 9"/>
          <p:cNvSpPr/>
          <p:nvPr/>
        </p:nvSpPr>
        <p:spPr>
          <a:xfrm>
            <a:off x="7420570" y="4953357"/>
            <a:ext cx="6416040" cy="2530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Vícebuněčné organismy, specifická antiparazitární léčba</a:t>
            </a:r>
            <a:endParaRPr lang="en-US" sz="1300" dirty="0"/>
          </a:p>
        </p:txBody>
      </p:sp>
      <p:sp>
        <p:nvSpPr>
          <p:cNvPr id="16" name="Shape 10"/>
          <p:cNvSpPr/>
          <p:nvPr/>
        </p:nvSpPr>
        <p:spPr>
          <a:xfrm>
            <a:off x="793790" y="5480475"/>
            <a:ext cx="13042821" cy="28694"/>
          </a:xfrm>
          <a:prstGeom prst="rect">
            <a:avLst/>
          </a:prstGeom>
          <a:solidFill>
            <a:srgbClr val="384653">
              <a:alpha val="50000"/>
            </a:srgbClr>
          </a:solidFill>
          <a:ln/>
        </p:spPr>
      </p:sp>
      <p:sp>
        <p:nvSpPr>
          <p:cNvPr id="17" name="Text 11"/>
          <p:cNvSpPr/>
          <p:nvPr/>
        </p:nvSpPr>
        <p:spPr>
          <a:xfrm>
            <a:off x="793790" y="5762149"/>
            <a:ext cx="2530435" cy="316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Vyšetřovací metody</a:t>
            </a:r>
            <a:endParaRPr lang="en-US" sz="1950" dirty="0"/>
          </a:p>
        </p:txBody>
      </p:sp>
      <p:sp>
        <p:nvSpPr>
          <p:cNvPr id="18" name="Text 12"/>
          <p:cNvSpPr/>
          <p:nvPr/>
        </p:nvSpPr>
        <p:spPr>
          <a:xfrm>
            <a:off x="793790" y="6499979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Přímé metody</a:t>
            </a:r>
            <a:endParaRPr lang="en-US" sz="1650" dirty="0"/>
          </a:p>
        </p:txBody>
      </p:sp>
      <p:sp>
        <p:nvSpPr>
          <p:cNvPr id="19" name="Text 13"/>
          <p:cNvSpPr/>
          <p:nvPr/>
        </p:nvSpPr>
        <p:spPr>
          <a:xfrm>
            <a:off x="793790" y="6932057"/>
            <a:ext cx="6315670" cy="506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Prokazujeme přítomnost infekčního agens přímo v organismu nebo biologickém materiálu</a:t>
            </a:r>
            <a:endParaRPr lang="en-US" sz="1300" dirty="0"/>
          </a:p>
        </p:txBody>
      </p:sp>
      <p:sp>
        <p:nvSpPr>
          <p:cNvPr id="20" name="Text 14"/>
          <p:cNvSpPr/>
          <p:nvPr/>
        </p:nvSpPr>
        <p:spPr>
          <a:xfrm>
            <a:off x="7528560" y="6499979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Nepřímé metody</a:t>
            </a:r>
            <a:endParaRPr lang="en-US" sz="1650" dirty="0"/>
          </a:p>
        </p:txBody>
      </p:sp>
      <p:sp>
        <p:nvSpPr>
          <p:cNvPr id="21" name="Text 15"/>
          <p:cNvSpPr/>
          <p:nvPr/>
        </p:nvSpPr>
        <p:spPr>
          <a:xfrm>
            <a:off x="7528560" y="6932057"/>
            <a:ext cx="6315670" cy="2530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Zkoumáme imunitní odpověď organismu na přítomnost infekčního agens (protilátky)</a:t>
            </a:r>
            <a:endParaRPr lang="en-US" sz="13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767120"/>
            <a:ext cx="8201144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Biologický materiál pro mikrobiologii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1784033"/>
            <a:ext cx="130428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Volba správného biologického materiálu a způsobu jeho odběru je klíčová pro úspěšnou diagnostiku infekce. Materiál musí být odebrán před zahájením antibiotické léčby, pokud je to možné.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93790" y="2602587"/>
            <a:ext cx="6422231" cy="1138833"/>
          </a:xfrm>
          <a:prstGeom prst="roundRect">
            <a:avLst>
              <a:gd name="adj" fmla="val 7320"/>
            </a:avLst>
          </a:prstGeom>
          <a:solidFill>
            <a:srgbClr val="95CCDA"/>
          </a:solidFill>
          <a:ln w="7620">
            <a:solidFill>
              <a:srgbClr val="7BB2C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99768" y="280856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Febrilní stavy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999768" y="3237786"/>
            <a:ext cx="601027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Hemokultura</a:t>
            </a: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- odběr krve do speciálních lahviček</a:t>
            </a:r>
            <a:endParaRPr lang="en-US" sz="1550" dirty="0"/>
          </a:p>
        </p:txBody>
      </p:sp>
      <p:sp>
        <p:nvSpPr>
          <p:cNvPr id="7" name="Shape 5"/>
          <p:cNvSpPr/>
          <p:nvPr/>
        </p:nvSpPr>
        <p:spPr>
          <a:xfrm>
            <a:off x="7414379" y="2602587"/>
            <a:ext cx="6422231" cy="1138833"/>
          </a:xfrm>
          <a:prstGeom prst="roundRect">
            <a:avLst>
              <a:gd name="adj" fmla="val 7320"/>
            </a:avLst>
          </a:prstGeom>
          <a:solidFill>
            <a:srgbClr val="C7E0E7"/>
          </a:solidFill>
          <a:ln w="7620">
            <a:solidFill>
              <a:srgbClr val="ADC6CD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620357" y="280856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Neuroinfekce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7620357" y="3237786"/>
            <a:ext cx="601027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Likvor a hemokultura</a:t>
            </a: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- mozkomíšní mok lumbální punkcí</a:t>
            </a:r>
            <a:endParaRPr lang="en-US" sz="1550" dirty="0"/>
          </a:p>
        </p:txBody>
      </p:sp>
      <p:sp>
        <p:nvSpPr>
          <p:cNvPr id="10" name="Shape 8"/>
          <p:cNvSpPr/>
          <p:nvPr/>
        </p:nvSpPr>
        <p:spPr>
          <a:xfrm>
            <a:off x="793790" y="3939778"/>
            <a:ext cx="6422231" cy="1138833"/>
          </a:xfrm>
          <a:prstGeom prst="roundRect">
            <a:avLst>
              <a:gd name="adj" fmla="val 7320"/>
            </a:avLst>
          </a:prstGeom>
          <a:solidFill>
            <a:srgbClr val="64B8CE"/>
          </a:solidFill>
          <a:ln w="7620">
            <a:solidFill>
              <a:srgbClr val="4A9EB4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99768" y="414575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Respirační infekce</a:t>
            </a:r>
            <a:endParaRPr lang="en-US" sz="1950" dirty="0"/>
          </a:p>
        </p:txBody>
      </p:sp>
      <p:sp>
        <p:nvSpPr>
          <p:cNvPr id="12" name="Text 10"/>
          <p:cNvSpPr/>
          <p:nvPr/>
        </p:nvSpPr>
        <p:spPr>
          <a:xfrm>
            <a:off x="999768" y="4574977"/>
            <a:ext cx="601027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Sputum, BAL, výtěr z krku</a:t>
            </a: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- zkumavka s červeným uzávěrem</a:t>
            </a:r>
            <a:endParaRPr lang="en-US" sz="1550" dirty="0"/>
          </a:p>
        </p:txBody>
      </p:sp>
      <p:sp>
        <p:nvSpPr>
          <p:cNvPr id="13" name="Shape 11"/>
          <p:cNvSpPr/>
          <p:nvPr/>
        </p:nvSpPr>
        <p:spPr>
          <a:xfrm>
            <a:off x="7414379" y="3939778"/>
            <a:ext cx="6422231" cy="1138833"/>
          </a:xfrm>
          <a:prstGeom prst="roundRect">
            <a:avLst>
              <a:gd name="adj" fmla="val 7320"/>
            </a:avLst>
          </a:prstGeom>
          <a:solidFill>
            <a:srgbClr val="95CCDA"/>
          </a:solidFill>
          <a:ln w="7620">
            <a:solidFill>
              <a:srgbClr val="7BB2C0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620357" y="414575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Uroinfekce</a:t>
            </a:r>
            <a:endParaRPr lang="en-US" sz="1950" dirty="0"/>
          </a:p>
        </p:txBody>
      </p:sp>
      <p:sp>
        <p:nvSpPr>
          <p:cNvPr id="15" name="Text 13"/>
          <p:cNvSpPr/>
          <p:nvPr/>
        </p:nvSpPr>
        <p:spPr>
          <a:xfrm>
            <a:off x="7620357" y="4574977"/>
            <a:ext cx="601027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Moč</a:t>
            </a: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- střední proud, cévkovaná, z katetru, URIkult</a:t>
            </a:r>
            <a:endParaRPr lang="en-US" sz="1550" dirty="0"/>
          </a:p>
        </p:txBody>
      </p:sp>
      <p:sp>
        <p:nvSpPr>
          <p:cNvPr id="16" name="Shape 14"/>
          <p:cNvSpPr/>
          <p:nvPr/>
        </p:nvSpPr>
        <p:spPr>
          <a:xfrm>
            <a:off x="793790" y="5276969"/>
            <a:ext cx="6422231" cy="1138833"/>
          </a:xfrm>
          <a:prstGeom prst="roundRect">
            <a:avLst>
              <a:gd name="adj" fmla="val 7320"/>
            </a:avLst>
          </a:prstGeom>
          <a:solidFill>
            <a:srgbClr val="C7E0E7"/>
          </a:solidFill>
          <a:ln w="7620">
            <a:solidFill>
              <a:srgbClr val="ADC6CD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999768" y="5482947"/>
            <a:ext cx="254186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Gynekologické infekce</a:t>
            </a:r>
            <a:endParaRPr lang="en-US" sz="1950" dirty="0"/>
          </a:p>
        </p:txBody>
      </p:sp>
      <p:sp>
        <p:nvSpPr>
          <p:cNvPr id="18" name="Text 16"/>
          <p:cNvSpPr/>
          <p:nvPr/>
        </p:nvSpPr>
        <p:spPr>
          <a:xfrm>
            <a:off x="999768" y="5912168"/>
            <a:ext cx="601027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Výtěr</a:t>
            </a: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- z pochvy a cervixu</a:t>
            </a:r>
            <a:endParaRPr lang="en-US" sz="1550" dirty="0"/>
          </a:p>
        </p:txBody>
      </p:sp>
      <p:sp>
        <p:nvSpPr>
          <p:cNvPr id="19" name="Shape 17"/>
          <p:cNvSpPr/>
          <p:nvPr/>
        </p:nvSpPr>
        <p:spPr>
          <a:xfrm>
            <a:off x="7414379" y="5276969"/>
            <a:ext cx="6422231" cy="1138833"/>
          </a:xfrm>
          <a:prstGeom prst="roundRect">
            <a:avLst>
              <a:gd name="adj" fmla="val 7320"/>
            </a:avLst>
          </a:prstGeom>
          <a:solidFill>
            <a:srgbClr val="64B8CE"/>
          </a:solidFill>
          <a:ln w="7620">
            <a:solidFill>
              <a:srgbClr val="4A9EB4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620357" y="548294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Střevní infekce</a:t>
            </a:r>
            <a:endParaRPr lang="en-US" sz="1950" dirty="0"/>
          </a:p>
        </p:txBody>
      </p:sp>
      <p:sp>
        <p:nvSpPr>
          <p:cNvPr id="21" name="Text 19"/>
          <p:cNvSpPr/>
          <p:nvPr/>
        </p:nvSpPr>
        <p:spPr>
          <a:xfrm>
            <a:off x="7620357" y="5912168"/>
            <a:ext cx="601027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Stolice</a:t>
            </a: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- toxin C. difficile, rota/adenoviry, výtěr z rekta</a:t>
            </a:r>
            <a:endParaRPr lang="en-US" sz="1550" dirty="0"/>
          </a:p>
        </p:txBody>
      </p:sp>
      <p:sp>
        <p:nvSpPr>
          <p:cNvPr id="22" name="Shape 20"/>
          <p:cNvSpPr/>
          <p:nvPr/>
        </p:nvSpPr>
        <p:spPr>
          <a:xfrm>
            <a:off x="793790" y="6639044"/>
            <a:ext cx="13042821" cy="823317"/>
          </a:xfrm>
          <a:prstGeom prst="roundRect">
            <a:avLst>
              <a:gd name="adj" fmla="val 10125"/>
            </a:avLst>
          </a:prstGeom>
          <a:solidFill>
            <a:srgbClr val="C6E4EB"/>
          </a:solidFill>
          <a:ln/>
        </p:spPr>
      </p:sp>
      <p:pic>
        <p:nvPicPr>
          <p:cNvPr id="2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48" y="6926699"/>
            <a:ext cx="248007" cy="198358"/>
          </a:xfrm>
          <a:prstGeom prst="rect">
            <a:avLst/>
          </a:prstGeom>
        </p:spPr>
      </p:pic>
      <p:sp>
        <p:nvSpPr>
          <p:cNvPr id="24" name="Text 21"/>
          <p:cNvSpPr/>
          <p:nvPr/>
        </p:nvSpPr>
        <p:spPr>
          <a:xfrm>
            <a:off x="1438513" y="6886932"/>
            <a:ext cx="12199739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Podrobný návod k odběrům najdete na: www.ikem.cz/www?docid=1005194</a:t>
            </a:r>
            <a:endParaRPr lang="en-US" sz="15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780693"/>
            <a:ext cx="5724168" cy="5270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Hemokultura - postup odběru</a:t>
            </a:r>
            <a:endParaRPr lang="en-US" sz="33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1560790"/>
            <a:ext cx="843439" cy="101215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805821" y="1729383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</a:t>
            </a:r>
            <a:endParaRPr lang="en-US" sz="1650" dirty="0"/>
          </a:p>
        </p:txBody>
      </p:sp>
      <p:sp>
        <p:nvSpPr>
          <p:cNvPr id="6" name="Text 2"/>
          <p:cNvSpPr/>
          <p:nvPr/>
        </p:nvSpPr>
        <p:spPr>
          <a:xfrm>
            <a:off x="1805821" y="2094071"/>
            <a:ext cx="6544389" cy="2530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Lahvičky vytemperovat na pokojovou teplotu, označit štítkem bez zakrytí čárového kódu</a:t>
            </a:r>
            <a:endParaRPr lang="en-US" sz="13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790" y="2572941"/>
            <a:ext cx="843439" cy="1207889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805821" y="2741533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Dezinfekce</a:t>
            </a:r>
            <a:endParaRPr lang="en-US" sz="1650" dirty="0"/>
          </a:p>
        </p:txBody>
      </p:sp>
      <p:sp>
        <p:nvSpPr>
          <p:cNvPr id="9" name="Text 4"/>
          <p:cNvSpPr/>
          <p:nvPr/>
        </p:nvSpPr>
        <p:spPr>
          <a:xfrm>
            <a:off x="1805821" y="3106222"/>
            <a:ext cx="6544389" cy="506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Odstranit plastikové víčko, dezinfikovat lahvičku i kůži pacienta alkoholem, nechat zaschnout</a:t>
            </a:r>
            <a:endParaRPr lang="en-US" sz="13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790" y="3780830"/>
            <a:ext cx="843439" cy="101215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805821" y="3949422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Odběr</a:t>
            </a:r>
            <a:endParaRPr lang="en-US" sz="1650" dirty="0"/>
          </a:p>
        </p:txBody>
      </p:sp>
      <p:sp>
        <p:nvSpPr>
          <p:cNvPr id="12" name="Text 6"/>
          <p:cNvSpPr/>
          <p:nvPr/>
        </p:nvSpPr>
        <p:spPr>
          <a:xfrm>
            <a:off x="1805821" y="4314111"/>
            <a:ext cx="6544389" cy="2530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Odebrat 5-10 ml krve, sterilně přenést do lahvičky propíchnutím gumové zátky</a:t>
            </a:r>
            <a:endParaRPr lang="en-US" sz="1300" dirty="0"/>
          </a:p>
        </p:txBody>
      </p:sp>
      <p:sp>
        <p:nvSpPr>
          <p:cNvPr id="13" name="Text 7"/>
          <p:cNvSpPr/>
          <p:nvPr/>
        </p:nvSpPr>
        <p:spPr>
          <a:xfrm>
            <a:off x="793790" y="5151358"/>
            <a:ext cx="2530435" cy="316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Doporučený postup</a:t>
            </a:r>
            <a:endParaRPr lang="en-US" sz="1950" dirty="0"/>
          </a:p>
        </p:txBody>
      </p:sp>
      <p:sp>
        <p:nvSpPr>
          <p:cNvPr id="14" name="Text 8"/>
          <p:cNvSpPr/>
          <p:nvPr/>
        </p:nvSpPr>
        <p:spPr>
          <a:xfrm>
            <a:off x="793790" y="5636181"/>
            <a:ext cx="3572470" cy="2530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Interval mezi odběry: </a:t>
            </a:r>
            <a:r>
              <a:rPr lang="en-US" sz="13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15 minut</a:t>
            </a:r>
            <a:endParaRPr lang="en-US" sz="1300" dirty="0"/>
          </a:p>
        </p:txBody>
      </p:sp>
      <p:sp>
        <p:nvSpPr>
          <p:cNvPr id="15" name="Text 9"/>
          <p:cNvSpPr/>
          <p:nvPr/>
        </p:nvSpPr>
        <p:spPr>
          <a:xfrm>
            <a:off x="793790" y="5948124"/>
            <a:ext cx="3572470" cy="506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Ideální sada: </a:t>
            </a:r>
            <a:r>
              <a:rPr lang="en-US" sz="1300" dirty="0">
                <a:solidFill>
                  <a:srgbClr val="384653"/>
                </a:solidFill>
                <a:highlight>
                  <a:srgbClr val="95CCDA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1 anaerobní (fialová) + 2 aerobní (modré) lahvičky</a:t>
            </a:r>
            <a:endParaRPr lang="en-US" sz="1300" dirty="0"/>
          </a:p>
        </p:txBody>
      </p:sp>
      <p:sp>
        <p:nvSpPr>
          <p:cNvPr id="16" name="Text 10"/>
          <p:cNvSpPr/>
          <p:nvPr/>
        </p:nvSpPr>
        <p:spPr>
          <a:xfrm>
            <a:off x="793790" y="6513076"/>
            <a:ext cx="3572470" cy="2530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Optimální čas: </a:t>
            </a:r>
            <a:r>
              <a:rPr lang="en-US" sz="1300" dirty="0">
                <a:solidFill>
                  <a:srgbClr val="C3643D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při vzestupu teploty</a:t>
            </a:r>
            <a:endParaRPr lang="en-US" sz="1300" dirty="0"/>
          </a:p>
        </p:txBody>
      </p:sp>
      <p:sp>
        <p:nvSpPr>
          <p:cNvPr id="17" name="Text 11"/>
          <p:cNvSpPr/>
          <p:nvPr/>
        </p:nvSpPr>
        <p:spPr>
          <a:xfrm>
            <a:off x="793790" y="6825020"/>
            <a:ext cx="3572470" cy="2530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Před zahájením antibiotické terapie</a:t>
            </a:r>
            <a:endParaRPr lang="en-US" sz="1300" dirty="0"/>
          </a:p>
        </p:txBody>
      </p:sp>
      <p:sp>
        <p:nvSpPr>
          <p:cNvPr id="18" name="Text 12"/>
          <p:cNvSpPr/>
          <p:nvPr/>
        </p:nvSpPr>
        <p:spPr>
          <a:xfrm>
            <a:off x="793790" y="7136963"/>
            <a:ext cx="3572470" cy="2530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 periferie, z různých míst</a:t>
            </a:r>
            <a:endParaRPr lang="en-US" sz="1300" dirty="0"/>
          </a:p>
        </p:txBody>
      </p:sp>
      <p:sp>
        <p:nvSpPr>
          <p:cNvPr id="19" name="Text 13"/>
          <p:cNvSpPr/>
          <p:nvPr/>
        </p:nvSpPr>
        <p:spPr>
          <a:xfrm>
            <a:off x="4785360" y="5151358"/>
            <a:ext cx="2660213" cy="316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Uchovávání a transport</a:t>
            </a:r>
            <a:endParaRPr lang="en-US" sz="1950" dirty="0"/>
          </a:p>
        </p:txBody>
      </p:sp>
      <p:sp>
        <p:nvSpPr>
          <p:cNvPr id="20" name="Text 14"/>
          <p:cNvSpPr/>
          <p:nvPr/>
        </p:nvSpPr>
        <p:spPr>
          <a:xfrm>
            <a:off x="4785360" y="5636181"/>
            <a:ext cx="3572470" cy="7590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Hemokultury se uchovávají v termostatu při 37°C. Není-li to možné, skladovat při pokojové teplotě.</a:t>
            </a:r>
            <a:endParaRPr lang="en-US" sz="1300" dirty="0"/>
          </a:p>
        </p:txBody>
      </p:sp>
      <p:sp>
        <p:nvSpPr>
          <p:cNvPr id="21" name="Text 15"/>
          <p:cNvSpPr/>
          <p:nvPr/>
        </p:nvSpPr>
        <p:spPr>
          <a:xfrm>
            <a:off x="4785360" y="6547009"/>
            <a:ext cx="3572470" cy="506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 žádance vždy označit místo odběru (periferie vs. centrální žilní katétr).</a:t>
            </a:r>
            <a:endParaRPr lang="en-US" sz="13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70334" y="529590"/>
            <a:ext cx="3129558" cy="3912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50"/>
              </a:lnSpc>
              <a:buNone/>
            </a:pPr>
            <a:r>
              <a:rPr lang="en-US" sz="2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Odběr moči a sputa</a:t>
            </a:r>
            <a:endParaRPr lang="en-US" sz="2450" dirty="0"/>
          </a:p>
        </p:txBody>
      </p:sp>
      <p:sp>
        <p:nvSpPr>
          <p:cNvPr id="3" name="Text 1"/>
          <p:cNvSpPr/>
          <p:nvPr/>
        </p:nvSpPr>
        <p:spPr>
          <a:xfrm>
            <a:off x="770334" y="1233726"/>
            <a:ext cx="1877735" cy="2346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Vyšetření moči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334" y="1609130"/>
            <a:ext cx="4154924" cy="300442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70334" y="4754285"/>
            <a:ext cx="6392228" cy="1876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9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Typy odběru moči:</a:t>
            </a:r>
            <a:endParaRPr lang="en-US" sz="950" dirty="0"/>
          </a:p>
        </p:txBody>
      </p:sp>
      <p:sp>
        <p:nvSpPr>
          <p:cNvPr id="6" name="Text 3"/>
          <p:cNvSpPr/>
          <p:nvPr/>
        </p:nvSpPr>
        <p:spPr>
          <a:xfrm>
            <a:off x="770334" y="5054560"/>
            <a:ext cx="6392228" cy="1876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450"/>
              </a:lnSpc>
              <a:buSzPct val="100000"/>
              <a:buChar char="•"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Střední proud po důkladném umytí zevního ústí uretry</a:t>
            </a:r>
            <a:endParaRPr lang="en-US" sz="950" dirty="0"/>
          </a:p>
        </p:txBody>
      </p:sp>
      <p:sp>
        <p:nvSpPr>
          <p:cNvPr id="7" name="Text 4"/>
          <p:cNvSpPr/>
          <p:nvPr/>
        </p:nvSpPr>
        <p:spPr>
          <a:xfrm>
            <a:off x="770334" y="5285899"/>
            <a:ext cx="6392228" cy="1876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450"/>
              </a:lnSpc>
              <a:buSzPct val="100000"/>
              <a:buChar char="•"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Moč cévkovaná (katetrizační)</a:t>
            </a:r>
            <a:endParaRPr lang="en-US" sz="950" dirty="0"/>
          </a:p>
        </p:txBody>
      </p:sp>
      <p:sp>
        <p:nvSpPr>
          <p:cNvPr id="8" name="Text 5"/>
          <p:cNvSpPr/>
          <p:nvPr/>
        </p:nvSpPr>
        <p:spPr>
          <a:xfrm>
            <a:off x="770334" y="5517237"/>
            <a:ext cx="6392228" cy="1876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450"/>
              </a:lnSpc>
              <a:buSzPct val="100000"/>
              <a:buChar char="•"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Moč z permanentního katetru</a:t>
            </a:r>
            <a:endParaRPr lang="en-US" sz="950" dirty="0"/>
          </a:p>
        </p:txBody>
      </p:sp>
      <p:sp>
        <p:nvSpPr>
          <p:cNvPr id="9" name="Text 6"/>
          <p:cNvSpPr/>
          <p:nvPr/>
        </p:nvSpPr>
        <p:spPr>
          <a:xfrm>
            <a:off x="770334" y="5817513"/>
            <a:ext cx="6392228" cy="1876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Vždy je nutno uvést na žádance typ odběru!</a:t>
            </a:r>
            <a:endParaRPr lang="en-US" sz="950" dirty="0"/>
          </a:p>
        </p:txBody>
      </p:sp>
      <p:sp>
        <p:nvSpPr>
          <p:cNvPr id="10" name="Shape 7"/>
          <p:cNvSpPr/>
          <p:nvPr/>
        </p:nvSpPr>
        <p:spPr>
          <a:xfrm>
            <a:off x="770334" y="6145887"/>
            <a:ext cx="6392228" cy="519113"/>
          </a:xfrm>
          <a:prstGeom prst="roundRect">
            <a:avLst>
              <a:gd name="adj" fmla="val 10128"/>
            </a:avLst>
          </a:prstGeom>
          <a:solidFill>
            <a:srgbClr val="C6E4EB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469" y="6322219"/>
            <a:ext cx="156448" cy="125135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177052" y="6302216"/>
            <a:ext cx="5860375" cy="1876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9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Transport:</a:t>
            </a:r>
            <a:r>
              <a:rPr lang="en-US" sz="9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Do 2 hodin do laboratoře nebo uchovávat v lednici.</a:t>
            </a:r>
            <a:endParaRPr lang="en-US" sz="950" dirty="0"/>
          </a:p>
        </p:txBody>
      </p:sp>
      <p:sp>
        <p:nvSpPr>
          <p:cNvPr id="13" name="Text 9"/>
          <p:cNvSpPr/>
          <p:nvPr/>
        </p:nvSpPr>
        <p:spPr>
          <a:xfrm>
            <a:off x="770334" y="6805732"/>
            <a:ext cx="1945243" cy="1955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2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URICULT - transportní sada</a:t>
            </a:r>
            <a:endParaRPr lang="en-US" sz="1200" dirty="0"/>
          </a:p>
        </p:txBody>
      </p:sp>
      <p:sp>
        <p:nvSpPr>
          <p:cNvPr id="14" name="Text 10"/>
          <p:cNvSpPr/>
          <p:nvPr/>
        </p:nvSpPr>
        <p:spPr>
          <a:xfrm>
            <a:off x="770334" y="7126367"/>
            <a:ext cx="6392228" cy="5629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Používá se, pokud nelze zajistit rychlý transport. Obsahuje sterilní nádobku a kultivační půdy. Po vymočení se půdy ponoří do moči na 5 sekund, moč se vylije, souprava se uzavře a uchovává v termostatu při 37°C. </a:t>
            </a:r>
            <a:r>
              <a:rPr lang="en-US" sz="950" dirty="0">
                <a:solidFill>
                  <a:srgbClr val="384653"/>
                </a:solidFill>
                <a:highlight>
                  <a:srgbClr val="95CCDA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Nutno označit datum i hodinu odběru!</a:t>
            </a:r>
            <a:endParaRPr lang="en-US" sz="950" dirty="0"/>
          </a:p>
        </p:txBody>
      </p:sp>
      <p:sp>
        <p:nvSpPr>
          <p:cNvPr id="15" name="Text 11"/>
          <p:cNvSpPr/>
          <p:nvPr/>
        </p:nvSpPr>
        <p:spPr>
          <a:xfrm>
            <a:off x="7475458" y="1233726"/>
            <a:ext cx="1877735" cy="2346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Vyšetření sputa</a:t>
            </a:r>
            <a:endParaRPr lang="en-US" sz="1450" dirty="0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5458" y="1609130"/>
            <a:ext cx="4154924" cy="3116104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7475458" y="4865965"/>
            <a:ext cx="6392228" cy="1876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9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Postup odběru:</a:t>
            </a:r>
            <a:endParaRPr lang="en-US" sz="950" dirty="0"/>
          </a:p>
        </p:txBody>
      </p:sp>
      <p:sp>
        <p:nvSpPr>
          <p:cNvPr id="18" name="Text 13"/>
          <p:cNvSpPr/>
          <p:nvPr/>
        </p:nvSpPr>
        <p:spPr>
          <a:xfrm>
            <a:off x="7475458" y="5166241"/>
            <a:ext cx="6392228" cy="1876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450"/>
              </a:lnSpc>
              <a:buSzPct val="100000"/>
              <a:buChar char="•"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Odebírá se ráno nalačno</a:t>
            </a:r>
            <a:endParaRPr lang="en-US" sz="950" dirty="0"/>
          </a:p>
        </p:txBody>
      </p:sp>
      <p:sp>
        <p:nvSpPr>
          <p:cNvPr id="19" name="Text 14"/>
          <p:cNvSpPr/>
          <p:nvPr/>
        </p:nvSpPr>
        <p:spPr>
          <a:xfrm>
            <a:off x="7475458" y="5397579"/>
            <a:ext cx="6392228" cy="1876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450"/>
              </a:lnSpc>
              <a:buSzPct val="100000"/>
              <a:buChar char="•"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Pacienta poučit o správné technice - musí být sputum, ne sliny!</a:t>
            </a:r>
            <a:endParaRPr lang="en-US" sz="950" dirty="0"/>
          </a:p>
        </p:txBody>
      </p:sp>
      <p:sp>
        <p:nvSpPr>
          <p:cNvPr id="20" name="Text 15"/>
          <p:cNvSpPr/>
          <p:nvPr/>
        </p:nvSpPr>
        <p:spPr>
          <a:xfrm>
            <a:off x="7475458" y="5628918"/>
            <a:ext cx="6392228" cy="1876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450"/>
              </a:lnSpc>
              <a:buSzPct val="100000"/>
              <a:buChar char="•"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Materiál se odebírá do sterilního kontejneru (sputovky)</a:t>
            </a:r>
            <a:endParaRPr lang="en-US" sz="950" dirty="0"/>
          </a:p>
        </p:txBody>
      </p:sp>
      <p:sp>
        <p:nvSpPr>
          <p:cNvPr id="21" name="Text 16"/>
          <p:cNvSpPr/>
          <p:nvPr/>
        </p:nvSpPr>
        <p:spPr>
          <a:xfrm>
            <a:off x="7475458" y="5860256"/>
            <a:ext cx="6392228" cy="1876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450"/>
              </a:lnSpc>
              <a:buSzPct val="100000"/>
              <a:buChar char="•"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Uchovávání: při 4-8°C maximálně 2 hodiny</a:t>
            </a:r>
            <a:endParaRPr lang="en-US" sz="950" dirty="0"/>
          </a:p>
        </p:txBody>
      </p:sp>
      <p:sp>
        <p:nvSpPr>
          <p:cNvPr id="22" name="Shape 17"/>
          <p:cNvSpPr/>
          <p:nvPr/>
        </p:nvSpPr>
        <p:spPr>
          <a:xfrm>
            <a:off x="7475458" y="6188631"/>
            <a:ext cx="6392228" cy="706755"/>
          </a:xfrm>
          <a:prstGeom prst="roundRect">
            <a:avLst>
              <a:gd name="adj" fmla="val 7439"/>
            </a:avLst>
          </a:prstGeom>
          <a:solidFill>
            <a:srgbClr val="C6E4EB"/>
          </a:solidFill>
          <a:ln/>
        </p:spPr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0593" y="6364962"/>
            <a:ext cx="156448" cy="125135"/>
          </a:xfrm>
          <a:prstGeom prst="rect">
            <a:avLst/>
          </a:prstGeom>
        </p:spPr>
      </p:pic>
      <p:sp>
        <p:nvSpPr>
          <p:cNvPr id="24" name="Text 18"/>
          <p:cNvSpPr/>
          <p:nvPr/>
        </p:nvSpPr>
        <p:spPr>
          <a:xfrm>
            <a:off x="7882176" y="6344960"/>
            <a:ext cx="5860375" cy="3752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9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Důležité:</a:t>
            </a:r>
            <a:r>
              <a:rPr lang="en-US" sz="9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Sputum na BK (vyšetření tuberkulózy) musí být speciálně označeno - zpracovává se v jiné laboratoři!</a:t>
            </a:r>
            <a:endParaRPr lang="en-US" sz="950" dirty="0"/>
          </a:p>
        </p:txBody>
      </p:sp>
      <p:sp>
        <p:nvSpPr>
          <p:cNvPr id="25" name="Text 19"/>
          <p:cNvSpPr/>
          <p:nvPr/>
        </p:nvSpPr>
        <p:spPr>
          <a:xfrm>
            <a:off x="7475458" y="7036118"/>
            <a:ext cx="6392228" cy="3752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45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Správně odebrané sputum obsahuje hlubší sekret z dýchacích cest, ne pouze sliny z dutiny ústní. Kvalita vzorku je rozhodující pro úspěšnost kultivace.</a:t>
            </a:r>
            <a:endParaRPr lang="en-US" sz="9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075" y="545187"/>
            <a:ext cx="5742265" cy="6197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Výtěry - technika odběru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075" y="1561386"/>
            <a:ext cx="13044249" cy="2972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 výtěry se používají komerčně dodávané sterilní výtěrovky v uzavřeném plastikovém obalu. Před použitím vždy zkontrolujte neporušenost obalu.</a:t>
            </a:r>
            <a:endParaRPr lang="en-US" sz="1550" dirty="0"/>
          </a:p>
        </p:txBody>
      </p:sp>
      <p:sp>
        <p:nvSpPr>
          <p:cNvPr id="4" name="Shape 2"/>
          <p:cNvSpPr/>
          <p:nvPr/>
        </p:nvSpPr>
        <p:spPr>
          <a:xfrm>
            <a:off x="793075" y="2081689"/>
            <a:ext cx="6422946" cy="1465540"/>
          </a:xfrm>
          <a:prstGeom prst="roundRect">
            <a:avLst>
              <a:gd name="adj" fmla="val 7487"/>
            </a:avLst>
          </a:prstGeom>
          <a:solidFill>
            <a:srgbClr val="FAF9F5"/>
          </a:solidFill>
          <a:ln w="22860">
            <a:solidFill>
              <a:srgbClr val="95CCDA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70215" y="2081689"/>
            <a:ext cx="91440" cy="1465540"/>
          </a:xfrm>
          <a:prstGeom prst="roundRect">
            <a:avLst>
              <a:gd name="adj" fmla="val 91079"/>
            </a:avLst>
          </a:prstGeom>
          <a:solidFill>
            <a:srgbClr val="95CCDA"/>
          </a:solidFill>
          <a:ln/>
        </p:spPr>
      </p:sp>
      <p:sp>
        <p:nvSpPr>
          <p:cNvPr id="6" name="Text 4"/>
          <p:cNvSpPr/>
          <p:nvPr/>
        </p:nvSpPr>
        <p:spPr>
          <a:xfrm>
            <a:off x="1082754" y="2302788"/>
            <a:ext cx="3184565" cy="3098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Výtěrovka se žlutým víčkem</a:t>
            </a:r>
            <a:endParaRPr lang="en-US" sz="1950" dirty="0"/>
          </a:p>
        </p:txBody>
      </p:sp>
      <p:sp>
        <p:nvSpPr>
          <p:cNvPr id="7" name="Text 5"/>
          <p:cNvSpPr/>
          <p:nvPr/>
        </p:nvSpPr>
        <p:spPr>
          <a:xfrm>
            <a:off x="1082754" y="2731532"/>
            <a:ext cx="5912168" cy="5945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Bez transportního média - pro rychlý transport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 2 hodin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po odběru. Jinak se zhoršuje přežívání bakterií.</a:t>
            </a:r>
            <a:endParaRPr lang="en-US" sz="1550" dirty="0"/>
          </a:p>
        </p:txBody>
      </p:sp>
      <p:sp>
        <p:nvSpPr>
          <p:cNvPr id="8" name="Shape 6"/>
          <p:cNvSpPr/>
          <p:nvPr/>
        </p:nvSpPr>
        <p:spPr>
          <a:xfrm>
            <a:off x="7414260" y="2081689"/>
            <a:ext cx="6423065" cy="1465540"/>
          </a:xfrm>
          <a:prstGeom prst="roundRect">
            <a:avLst>
              <a:gd name="adj" fmla="val 7487"/>
            </a:avLst>
          </a:prstGeom>
          <a:solidFill>
            <a:srgbClr val="FAF9F5"/>
          </a:solidFill>
          <a:ln w="22860">
            <a:solidFill>
              <a:srgbClr val="64B8CE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7391400" y="2081689"/>
            <a:ext cx="91440" cy="1465540"/>
          </a:xfrm>
          <a:prstGeom prst="roundRect">
            <a:avLst>
              <a:gd name="adj" fmla="val 91079"/>
            </a:avLst>
          </a:prstGeom>
          <a:solidFill>
            <a:srgbClr val="64B8CE"/>
          </a:solidFill>
          <a:ln/>
        </p:spPr>
      </p:sp>
      <p:sp>
        <p:nvSpPr>
          <p:cNvPr id="10" name="Text 8"/>
          <p:cNvSpPr/>
          <p:nvPr/>
        </p:nvSpPr>
        <p:spPr>
          <a:xfrm>
            <a:off x="7703939" y="2302788"/>
            <a:ext cx="3877151" cy="3098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Výtěrovka s transportním médiem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7703939" y="2731532"/>
            <a:ext cx="5912287" cy="5945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 odběry bez možnosti rychlého transportu. Použitá výtěrovka se zapíchne do média a uzavře. Transport možný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do 24 hodin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550" dirty="0"/>
          </a:p>
        </p:txBody>
      </p:sp>
      <p:sp>
        <p:nvSpPr>
          <p:cNvPr id="12" name="Shape 10"/>
          <p:cNvSpPr/>
          <p:nvPr/>
        </p:nvSpPr>
        <p:spPr>
          <a:xfrm>
            <a:off x="793075" y="3745468"/>
            <a:ext cx="6422946" cy="1168241"/>
          </a:xfrm>
          <a:prstGeom prst="roundRect">
            <a:avLst>
              <a:gd name="adj" fmla="val 9393"/>
            </a:avLst>
          </a:prstGeom>
          <a:solidFill>
            <a:srgbClr val="FAF9F5"/>
          </a:solidFill>
          <a:ln w="22860">
            <a:solidFill>
              <a:srgbClr val="C7E0E7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770215" y="3745468"/>
            <a:ext cx="91440" cy="1168241"/>
          </a:xfrm>
          <a:prstGeom prst="roundRect">
            <a:avLst>
              <a:gd name="adj" fmla="val 91079"/>
            </a:avLst>
          </a:prstGeom>
          <a:solidFill>
            <a:srgbClr val="C7E0E7"/>
          </a:solidFill>
          <a:ln/>
        </p:spPr>
      </p:sp>
      <p:sp>
        <p:nvSpPr>
          <p:cNvPr id="14" name="Text 12"/>
          <p:cNvSpPr/>
          <p:nvPr/>
        </p:nvSpPr>
        <p:spPr>
          <a:xfrm>
            <a:off x="1082754" y="3966567"/>
            <a:ext cx="4020860" cy="3098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Tampon na drátku - oranžové víčko</a:t>
            </a:r>
            <a:endParaRPr lang="en-US" sz="1950" dirty="0"/>
          </a:p>
        </p:txBody>
      </p:sp>
      <p:sp>
        <p:nvSpPr>
          <p:cNvPr id="15" name="Text 13"/>
          <p:cNvSpPr/>
          <p:nvPr/>
        </p:nvSpPr>
        <p:spPr>
          <a:xfrm>
            <a:off x="1082754" y="4395311"/>
            <a:ext cx="5912168" cy="2972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 výtěry z hůře dostupných míst jako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oko nebo ucho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550" dirty="0"/>
          </a:p>
        </p:txBody>
      </p:sp>
      <p:sp>
        <p:nvSpPr>
          <p:cNvPr id="16" name="Shape 14"/>
          <p:cNvSpPr/>
          <p:nvPr/>
        </p:nvSpPr>
        <p:spPr>
          <a:xfrm>
            <a:off x="7414260" y="3745468"/>
            <a:ext cx="6423065" cy="1168241"/>
          </a:xfrm>
          <a:prstGeom prst="roundRect">
            <a:avLst>
              <a:gd name="adj" fmla="val 9393"/>
            </a:avLst>
          </a:prstGeom>
          <a:solidFill>
            <a:srgbClr val="FAF9F5"/>
          </a:solidFill>
          <a:ln w="22860">
            <a:solidFill>
              <a:srgbClr val="E9CFC9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7391400" y="3745468"/>
            <a:ext cx="91440" cy="1168241"/>
          </a:xfrm>
          <a:prstGeom prst="roundRect">
            <a:avLst>
              <a:gd name="adj" fmla="val 91079"/>
            </a:avLst>
          </a:prstGeom>
          <a:solidFill>
            <a:srgbClr val="E9CFC9"/>
          </a:solidFill>
          <a:ln/>
        </p:spPr>
      </p:sp>
      <p:sp>
        <p:nvSpPr>
          <p:cNvPr id="18" name="Text 16"/>
          <p:cNvSpPr/>
          <p:nvPr/>
        </p:nvSpPr>
        <p:spPr>
          <a:xfrm>
            <a:off x="7703939" y="3966567"/>
            <a:ext cx="4046339" cy="3098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Detoxikovaný tampon - černé víčko</a:t>
            </a:r>
            <a:endParaRPr lang="en-US" sz="1950" dirty="0"/>
          </a:p>
        </p:txBody>
      </p:sp>
      <p:sp>
        <p:nvSpPr>
          <p:cNvPr id="19" name="Text 17"/>
          <p:cNvSpPr/>
          <p:nvPr/>
        </p:nvSpPr>
        <p:spPr>
          <a:xfrm>
            <a:off x="7703939" y="4395311"/>
            <a:ext cx="5912287" cy="2972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Speciálně pro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výtěr z rekta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bez transportního média.</a:t>
            </a:r>
            <a:endParaRPr lang="en-US" sz="1550" dirty="0"/>
          </a:p>
        </p:txBody>
      </p:sp>
      <p:sp>
        <p:nvSpPr>
          <p:cNvPr id="20" name="Text 18"/>
          <p:cNvSpPr/>
          <p:nvPr/>
        </p:nvSpPr>
        <p:spPr>
          <a:xfrm>
            <a:off x="793075" y="5211128"/>
            <a:ext cx="2974300" cy="3717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Specifické výtěry</a:t>
            </a:r>
            <a:endParaRPr lang="en-US" sz="2300" dirty="0"/>
          </a:p>
        </p:txBody>
      </p:sp>
      <p:sp>
        <p:nvSpPr>
          <p:cNvPr id="21" name="Text 19"/>
          <p:cNvSpPr/>
          <p:nvPr/>
        </p:nvSpPr>
        <p:spPr>
          <a:xfrm>
            <a:off x="793075" y="6078498"/>
            <a:ext cx="2478524" cy="3098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Výtěr z krku</a:t>
            </a:r>
            <a:endParaRPr lang="en-US" sz="1950" dirty="0"/>
          </a:p>
        </p:txBody>
      </p:sp>
      <p:sp>
        <p:nvSpPr>
          <p:cNvPr id="22" name="Text 20"/>
          <p:cNvSpPr/>
          <p:nvPr/>
        </p:nvSpPr>
        <p:spPr>
          <a:xfrm>
            <a:off x="793075" y="6586538"/>
            <a:ext cx="6280309" cy="2972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Provádí se </a:t>
            </a:r>
            <a:r>
              <a:rPr lang="en-US" sz="1550" dirty="0">
                <a:solidFill>
                  <a:srgbClr val="384653"/>
                </a:solidFill>
                <a:highlight>
                  <a:srgbClr val="95CCDA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nalačno, před ústní hygienou</a:t>
            </a:r>
            <a:endParaRPr lang="en-US" sz="1550" dirty="0"/>
          </a:p>
        </p:txBody>
      </p:sp>
      <p:sp>
        <p:nvSpPr>
          <p:cNvPr id="23" name="Text 21"/>
          <p:cNvSpPr/>
          <p:nvPr/>
        </p:nvSpPr>
        <p:spPr>
          <a:xfrm>
            <a:off x="793075" y="6953131"/>
            <a:ext cx="6280309" cy="2972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Pozor na kontakt s dutinou ústní nebo jazykem</a:t>
            </a:r>
            <a:endParaRPr lang="en-US" sz="1550" dirty="0"/>
          </a:p>
        </p:txBody>
      </p:sp>
      <p:sp>
        <p:nvSpPr>
          <p:cNvPr id="24" name="Text 22"/>
          <p:cNvSpPr/>
          <p:nvPr/>
        </p:nvSpPr>
        <p:spPr>
          <a:xfrm>
            <a:off x="793075" y="7319724"/>
            <a:ext cx="6280309" cy="2972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Výtěr se provádí z mandlí a zadní stěny hltanu</a:t>
            </a:r>
            <a:endParaRPr lang="en-US" sz="1550" dirty="0"/>
          </a:p>
        </p:txBody>
      </p:sp>
      <p:sp>
        <p:nvSpPr>
          <p:cNvPr id="25" name="Text 23"/>
          <p:cNvSpPr/>
          <p:nvPr/>
        </p:nvSpPr>
        <p:spPr>
          <a:xfrm>
            <a:off x="7564636" y="6078498"/>
            <a:ext cx="2478524" cy="3098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Výtěr z ran</a:t>
            </a:r>
            <a:endParaRPr lang="en-US" sz="1950" dirty="0"/>
          </a:p>
        </p:txBody>
      </p:sp>
      <p:sp>
        <p:nvSpPr>
          <p:cNvPr id="26" name="Text 24"/>
          <p:cNvSpPr/>
          <p:nvPr/>
        </p:nvSpPr>
        <p:spPr>
          <a:xfrm>
            <a:off x="7564636" y="6586538"/>
            <a:ext cx="6280309" cy="2972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Stírají se okraje ran nebo sekrece</a:t>
            </a:r>
            <a:endParaRPr lang="en-US" sz="1550" dirty="0"/>
          </a:p>
        </p:txBody>
      </p:sp>
      <p:sp>
        <p:nvSpPr>
          <p:cNvPr id="27" name="Text 25"/>
          <p:cNvSpPr/>
          <p:nvPr/>
        </p:nvSpPr>
        <p:spPr>
          <a:xfrm>
            <a:off x="7564636" y="6953131"/>
            <a:ext cx="6280309" cy="2972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Vhodné přesně označit místo odběru</a:t>
            </a:r>
            <a:endParaRPr lang="en-US" sz="1550" dirty="0"/>
          </a:p>
        </p:txBody>
      </p:sp>
      <p:sp>
        <p:nvSpPr>
          <p:cNvPr id="28" name="Text 26"/>
          <p:cNvSpPr/>
          <p:nvPr/>
        </p:nvSpPr>
        <p:spPr>
          <a:xfrm>
            <a:off x="7564636" y="7319724"/>
            <a:ext cx="6280309" cy="2972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Obecné označení "stěr" není dostačující</a:t>
            </a:r>
            <a:endParaRPr lang="en-US" sz="15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26532"/>
            <a:ext cx="6918127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Přímé mikrobiologické metody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7303770" y="1843445"/>
            <a:ext cx="22860" cy="5559623"/>
          </a:xfrm>
          <a:prstGeom prst="roundRect">
            <a:avLst>
              <a:gd name="adj" fmla="val 364651"/>
            </a:avLst>
          </a:prstGeom>
          <a:solidFill>
            <a:srgbClr val="BFD3D8"/>
          </a:solidFill>
          <a:ln/>
        </p:spPr>
      </p:sp>
      <p:sp>
        <p:nvSpPr>
          <p:cNvPr id="4" name="Shape 2"/>
          <p:cNvSpPr/>
          <p:nvPr/>
        </p:nvSpPr>
        <p:spPr>
          <a:xfrm>
            <a:off x="6519505" y="2055257"/>
            <a:ext cx="595313" cy="22860"/>
          </a:xfrm>
          <a:prstGeom prst="roundRect">
            <a:avLst>
              <a:gd name="adj" fmla="val 364651"/>
            </a:avLst>
          </a:prstGeom>
          <a:solidFill>
            <a:srgbClr val="BFD3D8"/>
          </a:solidFill>
          <a:ln/>
        </p:spPr>
      </p:sp>
      <p:sp>
        <p:nvSpPr>
          <p:cNvPr id="5" name="Shape 3"/>
          <p:cNvSpPr/>
          <p:nvPr/>
        </p:nvSpPr>
        <p:spPr>
          <a:xfrm>
            <a:off x="7091958" y="1843445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166372" y="1880652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</a:t>
            </a:r>
            <a:endParaRPr lang="en-US" sz="2300" dirty="0"/>
          </a:p>
        </p:txBody>
      </p:sp>
      <p:sp>
        <p:nvSpPr>
          <p:cNvPr id="7" name="Text 5"/>
          <p:cNvSpPr/>
          <p:nvPr/>
        </p:nvSpPr>
        <p:spPr>
          <a:xfrm>
            <a:off x="3324463" y="1911668"/>
            <a:ext cx="2998470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1. Mikroskopické vyšetření</a:t>
            </a:r>
            <a:endParaRPr lang="en-US" sz="1950" dirty="0"/>
          </a:p>
        </p:txBody>
      </p:sp>
      <p:sp>
        <p:nvSpPr>
          <p:cNvPr id="8" name="Text 6"/>
          <p:cNvSpPr/>
          <p:nvPr/>
        </p:nvSpPr>
        <p:spPr>
          <a:xfrm>
            <a:off x="793790" y="2340888"/>
            <a:ext cx="5529143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Přímé vyšetření obarveného biologického materiálu pod mikroskopem (punktát, hnis, sekret z rány).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Výhody: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orientační, rychlé.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Nevýhody: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mnohdy nemožné přesně zjistit druh infekčního agens. Poskytuje informaci o poměrném množství mikroorganismů v preparátu.</a:t>
            </a:r>
            <a:endParaRPr lang="en-US" sz="1550" dirty="0"/>
          </a:p>
        </p:txBody>
      </p:sp>
      <p:sp>
        <p:nvSpPr>
          <p:cNvPr id="9" name="Shape 7"/>
          <p:cNvSpPr/>
          <p:nvPr/>
        </p:nvSpPr>
        <p:spPr>
          <a:xfrm>
            <a:off x="7515582" y="3245882"/>
            <a:ext cx="595313" cy="22860"/>
          </a:xfrm>
          <a:prstGeom prst="roundRect">
            <a:avLst>
              <a:gd name="adj" fmla="val 364651"/>
            </a:avLst>
          </a:prstGeom>
          <a:solidFill>
            <a:srgbClr val="BFD3D8"/>
          </a:solidFill>
          <a:ln/>
        </p:spPr>
      </p:sp>
      <p:sp>
        <p:nvSpPr>
          <p:cNvPr id="10" name="Shape 8"/>
          <p:cNvSpPr/>
          <p:nvPr/>
        </p:nvSpPr>
        <p:spPr>
          <a:xfrm>
            <a:off x="7091958" y="3034070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166372" y="3071277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</a:t>
            </a:r>
            <a:endParaRPr lang="en-US" sz="2300" dirty="0"/>
          </a:p>
        </p:txBody>
      </p:sp>
      <p:sp>
        <p:nvSpPr>
          <p:cNvPr id="12" name="Text 10"/>
          <p:cNvSpPr/>
          <p:nvPr/>
        </p:nvSpPr>
        <p:spPr>
          <a:xfrm>
            <a:off x="8307467" y="310229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2. Kultivační vyšetření</a:t>
            </a:r>
            <a:endParaRPr lang="en-US" sz="1950" dirty="0"/>
          </a:p>
        </p:txBody>
      </p:sp>
      <p:sp>
        <p:nvSpPr>
          <p:cNvPr id="13" name="Text 11"/>
          <p:cNvSpPr/>
          <p:nvPr/>
        </p:nvSpPr>
        <p:spPr>
          <a:xfrm>
            <a:off x="8307467" y="3531513"/>
            <a:ext cx="5529143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Identifikuje hlavně bakterie a houby. Cílem je vyizolovat a namnožit kulturu tvořenou jedním jediným klonem. Zjistíme přesně druh infekčního agens, jeho vlastnosti a </a:t>
            </a:r>
            <a:r>
              <a:rPr lang="en-US" sz="1550" dirty="0">
                <a:solidFill>
                  <a:srgbClr val="384653"/>
                </a:solidFill>
                <a:highlight>
                  <a:srgbClr val="95CCDA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citlivost na antibiotika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Viry se kultivují obtížně a nákladně na tkáňových kulturách.</a:t>
            </a:r>
            <a:endParaRPr lang="en-US" sz="1550" dirty="0"/>
          </a:p>
        </p:txBody>
      </p:sp>
      <p:sp>
        <p:nvSpPr>
          <p:cNvPr id="14" name="Shape 12"/>
          <p:cNvSpPr/>
          <p:nvPr/>
        </p:nvSpPr>
        <p:spPr>
          <a:xfrm>
            <a:off x="6519505" y="4437817"/>
            <a:ext cx="595313" cy="22860"/>
          </a:xfrm>
          <a:prstGeom prst="roundRect">
            <a:avLst>
              <a:gd name="adj" fmla="val 364651"/>
            </a:avLst>
          </a:prstGeom>
          <a:solidFill>
            <a:srgbClr val="BFD3D8"/>
          </a:solidFill>
          <a:ln/>
        </p:spPr>
      </p:sp>
      <p:sp>
        <p:nvSpPr>
          <p:cNvPr id="15" name="Shape 13"/>
          <p:cNvSpPr/>
          <p:nvPr/>
        </p:nvSpPr>
        <p:spPr>
          <a:xfrm>
            <a:off x="7091958" y="4226004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166372" y="4263211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</a:t>
            </a:r>
            <a:endParaRPr lang="en-US" sz="2300" dirty="0"/>
          </a:p>
        </p:txBody>
      </p:sp>
      <p:sp>
        <p:nvSpPr>
          <p:cNvPr id="17" name="Text 15"/>
          <p:cNvSpPr/>
          <p:nvPr/>
        </p:nvSpPr>
        <p:spPr>
          <a:xfrm>
            <a:off x="1736288" y="4294227"/>
            <a:ext cx="458664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3. Molekulárně biologické metody - PCR</a:t>
            </a:r>
            <a:endParaRPr lang="en-US" sz="1950" dirty="0"/>
          </a:p>
        </p:txBody>
      </p:sp>
      <p:sp>
        <p:nvSpPr>
          <p:cNvPr id="18" name="Text 16"/>
          <p:cNvSpPr/>
          <p:nvPr/>
        </p:nvSpPr>
        <p:spPr>
          <a:xfrm>
            <a:off x="793790" y="4723448"/>
            <a:ext cx="5529143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Zkoumá přítomnost specifického úseku DNA nebo RNA infekčního agens. </a:t>
            </a:r>
            <a:r>
              <a:rPr lang="en-US" sz="1550" dirty="0">
                <a:solidFill>
                  <a:srgbClr val="C3643D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Velmi citlivé, ale náchylné na kontaminaci.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Prokazuje viry a bakterie, které se obtížně kultivují (např. chlamydie). Nevýhoda: drahé.</a:t>
            </a:r>
            <a:endParaRPr lang="en-US" sz="1550" dirty="0"/>
          </a:p>
        </p:txBody>
      </p:sp>
      <p:sp>
        <p:nvSpPr>
          <p:cNvPr id="19" name="Shape 17"/>
          <p:cNvSpPr/>
          <p:nvPr/>
        </p:nvSpPr>
        <p:spPr>
          <a:xfrm>
            <a:off x="7515582" y="5629156"/>
            <a:ext cx="595313" cy="22860"/>
          </a:xfrm>
          <a:prstGeom prst="roundRect">
            <a:avLst>
              <a:gd name="adj" fmla="val 364651"/>
            </a:avLst>
          </a:prstGeom>
          <a:solidFill>
            <a:srgbClr val="BFD3D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91958" y="5417344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166372" y="5454551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4</a:t>
            </a:r>
            <a:endParaRPr lang="en-US" sz="2300" dirty="0"/>
          </a:p>
        </p:txBody>
      </p:sp>
      <p:sp>
        <p:nvSpPr>
          <p:cNvPr id="22" name="Text 20"/>
          <p:cNvSpPr/>
          <p:nvPr/>
        </p:nvSpPr>
        <p:spPr>
          <a:xfrm>
            <a:off x="8307467" y="5485567"/>
            <a:ext cx="3338274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4. Metody prokazující antigen</a:t>
            </a:r>
            <a:endParaRPr lang="en-US" sz="1950" dirty="0"/>
          </a:p>
        </p:txBody>
      </p:sp>
      <p:sp>
        <p:nvSpPr>
          <p:cNvPr id="23" name="Text 21"/>
          <p:cNvSpPr/>
          <p:nvPr/>
        </p:nvSpPr>
        <p:spPr>
          <a:xfrm>
            <a:off x="8307467" y="5914787"/>
            <a:ext cx="5529143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Antigen je specifická struktura na povrchu buňky nebo toxin, který inf. agens produkuje. Průkaz pomocí protilátky. Některé metody lze provést přímo u lůžka -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bed-side testing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Příklad: Streptest pro průkaz Streptococcus pyogenes (původce tonzilitidy).</a:t>
            </a:r>
            <a:endParaRPr lang="en-US" sz="15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98659"/>
            <a:ext cx="6788825" cy="5581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350"/>
              </a:lnSpc>
              <a:buNone/>
            </a:pPr>
            <a:r>
              <a:rPr lang="en-US" sz="35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Nepřímé mikrobiologické metody</a:t>
            </a:r>
            <a:endParaRPr lang="en-US" sz="3500" dirty="0"/>
          </a:p>
        </p:txBody>
      </p:sp>
      <p:sp>
        <p:nvSpPr>
          <p:cNvPr id="3" name="Text 1"/>
          <p:cNvSpPr/>
          <p:nvPr/>
        </p:nvSpPr>
        <p:spPr>
          <a:xfrm>
            <a:off x="793790" y="1328261"/>
            <a:ext cx="3890843" cy="4466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500"/>
              </a:lnSpc>
              <a:buNone/>
            </a:pPr>
            <a:r>
              <a:rPr lang="en-US" sz="2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1. Sérologické vyšetření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793790" y="2042755"/>
            <a:ext cx="13042821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Sérologické vyšetření zkoumá přítomnost specifických protilátek proti infekčnímu agens v séru pacienta. Tato metoda je založena na imunitní odpovědi organismu, nikoli na přímém průkazu patogenu.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793790" y="2957989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Biologický materiál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793790" y="3415546"/>
            <a:ext cx="4955619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Sérum (nejčastější)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793790" y="3745944"/>
            <a:ext cx="4955619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Mozkomíšní mok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793790" y="4076343"/>
            <a:ext cx="4955619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Punktát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793790" y="4522827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Časové hledisko</a:t>
            </a:r>
            <a:endParaRPr lang="en-US" sz="1750" dirty="0"/>
          </a:p>
        </p:txBody>
      </p:sp>
      <p:sp>
        <p:nvSpPr>
          <p:cNvPr id="10" name="Text 8"/>
          <p:cNvSpPr/>
          <p:nvPr/>
        </p:nvSpPr>
        <p:spPr>
          <a:xfrm>
            <a:off x="793790" y="4980384"/>
            <a:ext cx="4955619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highlight>
                  <a:srgbClr val="95CCDA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Průkazné nejdříve za 2-3 týdny od nákazy</a:t>
            </a: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- čas potřebný pro tvorbu protilátek.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6192798" y="2957989"/>
            <a:ext cx="2768084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Faktory ovlivňující výsledek</a:t>
            </a:r>
            <a:endParaRPr lang="en-US" sz="1750" dirty="0"/>
          </a:p>
        </p:txBody>
      </p:sp>
      <p:sp>
        <p:nvSpPr>
          <p:cNvPr id="12" name="Text 10"/>
          <p:cNvSpPr/>
          <p:nvPr/>
        </p:nvSpPr>
        <p:spPr>
          <a:xfrm>
            <a:off x="6192798" y="3415546"/>
            <a:ext cx="7651313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Záleží na protilátkové odpovědi pacienta, která může být ovlivněna: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6192798" y="3844171"/>
            <a:ext cx="7651313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Stavem imunitního systému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6192798" y="4174569"/>
            <a:ext cx="7651313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Věkem pacienta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6192798" y="4504968"/>
            <a:ext cx="7651313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Souběžnými onemocněními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6192798" y="4835366"/>
            <a:ext cx="7651313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Char char="•"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Imunosupresivní léčbou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6192798" y="5263991"/>
            <a:ext cx="7651313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 imunokompromitovaných pacientů může být protilátková odpověď nedostatečná nebo opožděná.</a:t>
            </a:r>
            <a:endParaRPr lang="en-US" sz="1400" dirty="0"/>
          </a:p>
        </p:txBody>
      </p:sp>
      <p:sp>
        <p:nvSpPr>
          <p:cNvPr id="18" name="Shape 16"/>
          <p:cNvSpPr/>
          <p:nvPr/>
        </p:nvSpPr>
        <p:spPr>
          <a:xfrm>
            <a:off x="793790" y="6250671"/>
            <a:ext cx="13042821" cy="29885"/>
          </a:xfrm>
          <a:prstGeom prst="rect">
            <a:avLst/>
          </a:prstGeom>
          <a:solidFill>
            <a:srgbClr val="384653">
              <a:alpha val="50000"/>
            </a:srgbClr>
          </a:solidFill>
          <a:ln/>
        </p:spPr>
      </p:sp>
      <p:sp>
        <p:nvSpPr>
          <p:cNvPr id="19" name="Text 17"/>
          <p:cNvSpPr/>
          <p:nvPr/>
        </p:nvSpPr>
        <p:spPr>
          <a:xfrm>
            <a:off x="793790" y="6548438"/>
            <a:ext cx="3572470" cy="4466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500"/>
              </a:lnSpc>
              <a:buNone/>
            </a:pPr>
            <a:r>
              <a:rPr lang="en-US" sz="2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2. Kožní testy</a:t>
            </a:r>
            <a:endParaRPr lang="en-US" sz="2800" dirty="0"/>
          </a:p>
        </p:txBody>
      </p:sp>
      <p:sp>
        <p:nvSpPr>
          <p:cNvPr id="20" name="Text 18"/>
          <p:cNvSpPr/>
          <p:nvPr/>
        </p:nvSpPr>
        <p:spPr>
          <a:xfrm>
            <a:off x="793790" y="7262932"/>
            <a:ext cx="13042821" cy="2678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Mantoux II</a:t>
            </a: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- tuberkulinový test pro diagnostiku tuberkulózy. Intrademální aplikace tuberkulinu, hodnocení po 48-72 hodinách měřením indurace.</a:t>
            </a:r>
            <a:endParaRPr lang="en-US" sz="1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770572"/>
            <a:ext cx="4217551" cy="5270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Histologické vyšetření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793790" y="1634966"/>
            <a:ext cx="13042821" cy="2530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Histologie je mikroskopické vyšetření tkání po fixaci a obarvení. Poskytuje přesné informace o struktuře tkáně, přítomnosti nádorových buněk a charakteru onemocnění.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3013353" y="2549128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Autopsie</a:t>
            </a:r>
            <a:endParaRPr lang="en-US" sz="1650" dirty="0"/>
          </a:p>
        </p:txBody>
      </p:sp>
      <p:sp>
        <p:nvSpPr>
          <p:cNvPr id="5" name="Text 3"/>
          <p:cNvSpPr/>
          <p:nvPr/>
        </p:nvSpPr>
        <p:spPr>
          <a:xfrm>
            <a:off x="793790" y="2913817"/>
            <a:ext cx="4328279" cy="506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Odběr vzorků z tkání z mrtvého organismu pro určení příčiny smrti nebo ověření diagnózy</a:t>
            </a:r>
            <a:endParaRPr lang="en-US" sz="130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5077" y="2077760"/>
            <a:ext cx="3880128" cy="3880128"/>
          </a:xfrm>
          <a:prstGeom prst="rect">
            <a:avLst/>
          </a:prstGeom>
        </p:spPr>
      </p:pic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28636" y="2931319"/>
            <a:ext cx="252413" cy="252413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9508212" y="2549128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Cílená biopsie</a:t>
            </a:r>
            <a:endParaRPr lang="en-US" sz="1650" dirty="0"/>
          </a:p>
        </p:txBody>
      </p:sp>
      <p:sp>
        <p:nvSpPr>
          <p:cNvPr id="9" name="Text 5"/>
          <p:cNvSpPr/>
          <p:nvPr/>
        </p:nvSpPr>
        <p:spPr>
          <a:xfrm>
            <a:off x="9508212" y="2913817"/>
            <a:ext cx="4328398" cy="506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Odběr z určitého místa vyšetřovaného orgánu pod sonografickou, CT nebo endoskopickou kontrolou</a:t>
            </a:r>
            <a:endParaRPr lang="en-US" sz="130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75077" y="2077760"/>
            <a:ext cx="3880128" cy="3880128"/>
          </a:xfrm>
          <a:prstGeom prst="rect">
            <a:avLst/>
          </a:prstGeom>
        </p:spPr>
      </p:pic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149114" y="2931319"/>
            <a:ext cx="252413" cy="252413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9508212" y="4742259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Necílená biopsie</a:t>
            </a:r>
            <a:endParaRPr lang="en-US" sz="1650" dirty="0"/>
          </a:p>
        </p:txBody>
      </p:sp>
      <p:sp>
        <p:nvSpPr>
          <p:cNvPr id="13" name="Text 7"/>
          <p:cNvSpPr/>
          <p:nvPr/>
        </p:nvSpPr>
        <p:spPr>
          <a:xfrm>
            <a:off x="9508212" y="5106948"/>
            <a:ext cx="4328398" cy="2530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Odběr z jakéhokoli místa nebo z místa jen hrubě určeného</a:t>
            </a:r>
            <a:endParaRPr lang="en-US" sz="130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75077" y="2077760"/>
            <a:ext cx="3880128" cy="3880128"/>
          </a:xfrm>
          <a:prstGeom prst="rect">
            <a:avLst/>
          </a:prstGeom>
        </p:spPr>
      </p:pic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149114" y="4851797"/>
            <a:ext cx="252413" cy="252413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3013353" y="4615696"/>
            <a:ext cx="2108716" cy="2634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05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Peroperační biopsie</a:t>
            </a:r>
            <a:endParaRPr lang="en-US" sz="1650" dirty="0"/>
          </a:p>
        </p:txBody>
      </p:sp>
      <p:sp>
        <p:nvSpPr>
          <p:cNvPr id="17" name="Text 9"/>
          <p:cNvSpPr/>
          <p:nvPr/>
        </p:nvSpPr>
        <p:spPr>
          <a:xfrm>
            <a:off x="793790" y="4980384"/>
            <a:ext cx="4328279" cy="506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Rychlé vyšetření vzorku v průběhu operace - chirurg se dle výsledku rozhodne o dalším postupu</a:t>
            </a:r>
            <a:endParaRPr lang="en-US" sz="1300" dirty="0"/>
          </a:p>
        </p:txBody>
      </p:sp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75077" y="2077760"/>
            <a:ext cx="3880128" cy="3880128"/>
          </a:xfrm>
          <a:prstGeom prst="rect">
            <a:avLst/>
          </a:prstGeom>
        </p:spPr>
      </p:pic>
      <p:pic>
        <p:nvPicPr>
          <p:cNvPr id="19" name="Image 7" descr="preencoded.png"/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228636" y="4851797"/>
            <a:ext cx="252413" cy="252413"/>
          </a:xfrm>
          <a:prstGeom prst="rect">
            <a:avLst/>
          </a:prstGeom>
        </p:spPr>
      </p:pic>
      <p:sp>
        <p:nvSpPr>
          <p:cNvPr id="20" name="Text 10"/>
          <p:cNvSpPr/>
          <p:nvPr/>
        </p:nvSpPr>
        <p:spPr>
          <a:xfrm>
            <a:off x="793790" y="6316266"/>
            <a:ext cx="2530435" cy="316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Nástroje pro biopsii</a:t>
            </a:r>
            <a:endParaRPr lang="en-US" sz="1950" dirty="0"/>
          </a:p>
        </p:txBody>
      </p:sp>
      <p:sp>
        <p:nvSpPr>
          <p:cNvPr id="21" name="Text 11"/>
          <p:cNvSpPr/>
          <p:nvPr/>
        </p:nvSpPr>
        <p:spPr>
          <a:xfrm>
            <a:off x="793790" y="6801088"/>
            <a:ext cx="6315670" cy="2530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Kleštičky</a:t>
            </a: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- při endoskopiích</a:t>
            </a:r>
            <a:endParaRPr lang="en-US" sz="1300" dirty="0"/>
          </a:p>
        </p:txBody>
      </p:sp>
      <p:sp>
        <p:nvSpPr>
          <p:cNvPr id="22" name="Text 12"/>
          <p:cNvSpPr/>
          <p:nvPr/>
        </p:nvSpPr>
        <p:spPr>
          <a:xfrm>
            <a:off x="793790" y="7113032"/>
            <a:ext cx="6315670" cy="2530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950"/>
              </a:lnSpc>
              <a:buSzPct val="100000"/>
              <a:buChar char="•"/>
            </a:pPr>
            <a:r>
              <a:rPr lang="en-US" sz="13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Bioptické jehly</a:t>
            </a: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- při punkčních biopsiích</a:t>
            </a:r>
            <a:endParaRPr lang="en-US" sz="1300" dirty="0"/>
          </a:p>
        </p:txBody>
      </p:sp>
      <p:sp>
        <p:nvSpPr>
          <p:cNvPr id="23" name="Text 13"/>
          <p:cNvSpPr/>
          <p:nvPr/>
        </p:nvSpPr>
        <p:spPr>
          <a:xfrm>
            <a:off x="7528560" y="6316266"/>
            <a:ext cx="2822258" cy="316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Orgány vhodné k biopsii</a:t>
            </a:r>
            <a:endParaRPr lang="en-US" sz="1950" dirty="0"/>
          </a:p>
        </p:txBody>
      </p:sp>
      <p:sp>
        <p:nvSpPr>
          <p:cNvPr id="24" name="Text 14"/>
          <p:cNvSpPr/>
          <p:nvPr/>
        </p:nvSpPr>
        <p:spPr>
          <a:xfrm>
            <a:off x="7528560" y="6801088"/>
            <a:ext cx="6315670" cy="506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Jícen, žaludek, střevo, játra, ledviny, prostata, uzliny, pankreas, prs, svaly, srdce a mnoho dalších</a:t>
            </a:r>
            <a:endParaRPr lang="en-US" sz="13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667345"/>
            <a:ext cx="3721298" cy="465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650"/>
              </a:lnSpc>
              <a:buNone/>
            </a:pPr>
            <a:r>
              <a:rPr lang="en-US" sz="2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Cytologické vyšetření</a:t>
            </a:r>
            <a:endParaRPr lang="en-US" sz="2900" dirty="0"/>
          </a:p>
        </p:txBody>
      </p:sp>
      <p:sp>
        <p:nvSpPr>
          <p:cNvPr id="4" name="Text 1"/>
          <p:cNvSpPr/>
          <p:nvPr/>
        </p:nvSpPr>
        <p:spPr>
          <a:xfrm>
            <a:off x="793790" y="1355765"/>
            <a:ext cx="7556421" cy="4464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Cytologie je mikroskopické vyšetření jednotlivých buněk nebo skupin buněk. Na rozdíl od histologie, která vyšetřuje celé tkáně, cytologie analyzuje buňky volně se vyskytující nebo uvolněné z tkání.</a:t>
            </a:r>
            <a:endParaRPr lang="en-US" sz="1150" dirty="0"/>
          </a:p>
        </p:txBody>
      </p:sp>
      <p:sp>
        <p:nvSpPr>
          <p:cNvPr id="5" name="Shape 2"/>
          <p:cNvSpPr/>
          <p:nvPr/>
        </p:nvSpPr>
        <p:spPr>
          <a:xfrm>
            <a:off x="942618" y="2192893"/>
            <a:ext cx="148828" cy="669727"/>
          </a:xfrm>
          <a:prstGeom prst="roundRect">
            <a:avLst>
              <a:gd name="adj" fmla="val 4200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793790" y="2095143"/>
            <a:ext cx="446484" cy="446484"/>
          </a:xfrm>
          <a:prstGeom prst="roundRect">
            <a:avLst>
              <a:gd name="adj" fmla="val 10240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05351" y="2206704"/>
            <a:ext cx="223242" cy="22324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389102" y="2118479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Přímý stěr</a:t>
            </a:r>
            <a:endParaRPr lang="en-US" sz="1450" dirty="0"/>
          </a:p>
        </p:txBody>
      </p:sp>
      <p:sp>
        <p:nvSpPr>
          <p:cNvPr id="9" name="Text 5"/>
          <p:cNvSpPr/>
          <p:nvPr/>
        </p:nvSpPr>
        <p:spPr>
          <a:xfrm>
            <a:off x="1389102" y="2440305"/>
            <a:ext cx="6961108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Odběr buněk pomocí stěru z povrchu tkáně nebo orgánu</a:t>
            </a:r>
            <a:endParaRPr lang="en-US" sz="1150" dirty="0"/>
          </a:p>
        </p:txBody>
      </p:sp>
      <p:sp>
        <p:nvSpPr>
          <p:cNvPr id="10" name="Shape 6"/>
          <p:cNvSpPr/>
          <p:nvPr/>
        </p:nvSpPr>
        <p:spPr>
          <a:xfrm>
            <a:off x="1165860" y="3234809"/>
            <a:ext cx="148828" cy="669727"/>
          </a:xfrm>
          <a:prstGeom prst="roundRect">
            <a:avLst>
              <a:gd name="adj" fmla="val 4200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1" name="Shape 7"/>
          <p:cNvSpPr/>
          <p:nvPr/>
        </p:nvSpPr>
        <p:spPr>
          <a:xfrm>
            <a:off x="1017032" y="3137059"/>
            <a:ext cx="446484" cy="446484"/>
          </a:xfrm>
          <a:prstGeom prst="roundRect">
            <a:avLst>
              <a:gd name="adj" fmla="val 10240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28593" y="3248620"/>
            <a:ext cx="223242" cy="223242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612344" y="3160395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Mechanická abraze</a:t>
            </a:r>
            <a:endParaRPr lang="en-US" sz="1450" dirty="0"/>
          </a:p>
        </p:txBody>
      </p:sp>
      <p:sp>
        <p:nvSpPr>
          <p:cNvPr id="14" name="Text 9"/>
          <p:cNvSpPr/>
          <p:nvPr/>
        </p:nvSpPr>
        <p:spPr>
          <a:xfrm>
            <a:off x="1612344" y="3482221"/>
            <a:ext cx="6737866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Získání buněk pomocí speciálního kartáčku z povrchu sliznice</a:t>
            </a:r>
            <a:endParaRPr lang="en-US" sz="1150" dirty="0"/>
          </a:p>
        </p:txBody>
      </p:sp>
      <p:sp>
        <p:nvSpPr>
          <p:cNvPr id="15" name="Shape 10"/>
          <p:cNvSpPr/>
          <p:nvPr/>
        </p:nvSpPr>
        <p:spPr>
          <a:xfrm>
            <a:off x="1389102" y="4276725"/>
            <a:ext cx="148828" cy="669727"/>
          </a:xfrm>
          <a:prstGeom prst="roundRect">
            <a:avLst>
              <a:gd name="adj" fmla="val 4200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6" name="Shape 11"/>
          <p:cNvSpPr/>
          <p:nvPr/>
        </p:nvSpPr>
        <p:spPr>
          <a:xfrm>
            <a:off x="1240274" y="4178975"/>
            <a:ext cx="446484" cy="446484"/>
          </a:xfrm>
          <a:prstGeom prst="roundRect">
            <a:avLst>
              <a:gd name="adj" fmla="val 10240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351836" y="4290536"/>
            <a:ext cx="223242" cy="223242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1835587" y="4202311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Laváž</a:t>
            </a:r>
            <a:endParaRPr lang="en-US" sz="1450" dirty="0"/>
          </a:p>
        </p:txBody>
      </p:sp>
      <p:sp>
        <p:nvSpPr>
          <p:cNvPr id="19" name="Text 13"/>
          <p:cNvSpPr/>
          <p:nvPr/>
        </p:nvSpPr>
        <p:spPr>
          <a:xfrm>
            <a:off x="1835587" y="4524137"/>
            <a:ext cx="6514624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Výplach dutého orgánu - např. BAL (bronchoalveolární laváž) při vyšetření plic</a:t>
            </a:r>
            <a:endParaRPr lang="en-US" sz="1150" dirty="0"/>
          </a:p>
        </p:txBody>
      </p:sp>
      <p:sp>
        <p:nvSpPr>
          <p:cNvPr id="20" name="Shape 14"/>
          <p:cNvSpPr/>
          <p:nvPr/>
        </p:nvSpPr>
        <p:spPr>
          <a:xfrm>
            <a:off x="1612463" y="5318641"/>
            <a:ext cx="148828" cy="669727"/>
          </a:xfrm>
          <a:prstGeom prst="roundRect">
            <a:avLst>
              <a:gd name="adj" fmla="val 4200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21" name="Shape 15"/>
          <p:cNvSpPr/>
          <p:nvPr/>
        </p:nvSpPr>
        <p:spPr>
          <a:xfrm>
            <a:off x="1463635" y="5220891"/>
            <a:ext cx="446484" cy="446484"/>
          </a:xfrm>
          <a:prstGeom prst="roundRect">
            <a:avLst>
              <a:gd name="adj" fmla="val 10240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575197" y="5332452"/>
            <a:ext cx="223242" cy="223242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2058948" y="5244227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Aspirační cytologie</a:t>
            </a:r>
            <a:endParaRPr lang="en-US" sz="1450" dirty="0"/>
          </a:p>
        </p:txBody>
      </p:sp>
      <p:sp>
        <p:nvSpPr>
          <p:cNvPr id="24" name="Text 17"/>
          <p:cNvSpPr/>
          <p:nvPr/>
        </p:nvSpPr>
        <p:spPr>
          <a:xfrm>
            <a:off x="2058948" y="5566053"/>
            <a:ext cx="6291263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Punkce speciálními tenkými jehlami - FNAB (fine needle aspiration biopsy)</a:t>
            </a:r>
            <a:endParaRPr lang="en-US" sz="1150" dirty="0"/>
          </a:p>
        </p:txBody>
      </p:sp>
      <p:sp>
        <p:nvSpPr>
          <p:cNvPr id="25" name="Text 18"/>
          <p:cNvSpPr/>
          <p:nvPr/>
        </p:nvSpPr>
        <p:spPr>
          <a:xfrm>
            <a:off x="793790" y="6211729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Zpracování vzorku</a:t>
            </a:r>
            <a:endParaRPr lang="en-US" sz="1750" dirty="0"/>
          </a:p>
        </p:txBody>
      </p:sp>
      <p:sp>
        <p:nvSpPr>
          <p:cNvPr id="26" name="Text 19"/>
          <p:cNvSpPr/>
          <p:nvPr/>
        </p:nvSpPr>
        <p:spPr>
          <a:xfrm>
            <a:off x="793790" y="6847880"/>
            <a:ext cx="1616750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1. Rozetření</a:t>
            </a:r>
            <a:endParaRPr lang="en-US" sz="1150" dirty="0"/>
          </a:p>
        </p:txBody>
      </p:sp>
      <p:sp>
        <p:nvSpPr>
          <p:cNvPr id="27" name="Text 20"/>
          <p:cNvSpPr/>
          <p:nvPr/>
        </p:nvSpPr>
        <p:spPr>
          <a:xfrm>
            <a:off x="793790" y="7205067"/>
            <a:ext cx="1616750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 sklíčko</a:t>
            </a:r>
            <a:endParaRPr lang="en-US" sz="1150" dirty="0"/>
          </a:p>
        </p:txBody>
      </p:sp>
      <p:sp>
        <p:nvSpPr>
          <p:cNvPr id="28" name="Text 21"/>
          <p:cNvSpPr/>
          <p:nvPr/>
        </p:nvSpPr>
        <p:spPr>
          <a:xfrm>
            <a:off x="2781300" y="6847880"/>
            <a:ext cx="1616750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2. Fixace</a:t>
            </a:r>
            <a:endParaRPr lang="en-US" sz="1150" dirty="0"/>
          </a:p>
        </p:txBody>
      </p:sp>
      <p:sp>
        <p:nvSpPr>
          <p:cNvPr id="29" name="Text 22"/>
          <p:cNvSpPr/>
          <p:nvPr/>
        </p:nvSpPr>
        <p:spPr>
          <a:xfrm>
            <a:off x="2781300" y="7205067"/>
            <a:ext cx="1616750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40% alkoholem</a:t>
            </a:r>
            <a:endParaRPr lang="en-US" sz="1150" dirty="0"/>
          </a:p>
        </p:txBody>
      </p:sp>
      <p:sp>
        <p:nvSpPr>
          <p:cNvPr id="30" name="Text 23"/>
          <p:cNvSpPr/>
          <p:nvPr/>
        </p:nvSpPr>
        <p:spPr>
          <a:xfrm>
            <a:off x="4768810" y="6847880"/>
            <a:ext cx="1616750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3. Barvení</a:t>
            </a:r>
            <a:endParaRPr lang="en-US" sz="1150" dirty="0"/>
          </a:p>
        </p:txBody>
      </p:sp>
      <p:sp>
        <p:nvSpPr>
          <p:cNvPr id="31" name="Text 24"/>
          <p:cNvSpPr/>
          <p:nvPr/>
        </p:nvSpPr>
        <p:spPr>
          <a:xfrm>
            <a:off x="4768810" y="7205067"/>
            <a:ext cx="1616750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 laboratoři</a:t>
            </a:r>
            <a:endParaRPr lang="en-US" sz="1150" dirty="0"/>
          </a:p>
        </p:txBody>
      </p:sp>
      <p:sp>
        <p:nvSpPr>
          <p:cNvPr id="32" name="Text 25"/>
          <p:cNvSpPr/>
          <p:nvPr/>
        </p:nvSpPr>
        <p:spPr>
          <a:xfrm>
            <a:off x="6756321" y="6847880"/>
            <a:ext cx="1616750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4. Hodnocení</a:t>
            </a:r>
            <a:endParaRPr lang="en-US" sz="1150" dirty="0"/>
          </a:p>
        </p:txBody>
      </p:sp>
      <p:sp>
        <p:nvSpPr>
          <p:cNvPr id="33" name="Text 26"/>
          <p:cNvSpPr/>
          <p:nvPr/>
        </p:nvSpPr>
        <p:spPr>
          <a:xfrm>
            <a:off x="6756321" y="7205067"/>
            <a:ext cx="1616750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Pod mikroskopem</a:t>
            </a:r>
            <a:endParaRPr lang="en-US" sz="115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22221"/>
            <a:ext cx="4773692" cy="465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650"/>
              </a:lnSpc>
              <a:buNone/>
            </a:pPr>
            <a:r>
              <a:rPr lang="en-US" sz="2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Shrnutí laboratorních metod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793790" y="1385054"/>
            <a:ext cx="13042821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Laboratorní vyšetřovací metody jsou nezbytným nástrojem moderní medicíny. Jejich správné provedení a interpretace jsou klíčové pro diagnostiku a léčbu pacientů.</a:t>
            </a:r>
            <a:endParaRPr lang="en-US" sz="1150" dirty="0"/>
          </a:p>
        </p:txBody>
      </p:sp>
      <p:sp>
        <p:nvSpPr>
          <p:cNvPr id="4" name="Shape 2"/>
          <p:cNvSpPr/>
          <p:nvPr/>
        </p:nvSpPr>
        <p:spPr>
          <a:xfrm>
            <a:off x="7307580" y="1775698"/>
            <a:ext cx="15240" cy="5217795"/>
          </a:xfrm>
          <a:prstGeom prst="roundRect">
            <a:avLst>
              <a:gd name="adj" fmla="val 410233"/>
            </a:avLst>
          </a:prstGeom>
          <a:solidFill>
            <a:srgbClr val="BFD3D8"/>
          </a:solidFill>
          <a:ln/>
        </p:spPr>
      </p:sp>
      <p:sp>
        <p:nvSpPr>
          <p:cNvPr id="5" name="Shape 3"/>
          <p:cNvSpPr/>
          <p:nvPr/>
        </p:nvSpPr>
        <p:spPr>
          <a:xfrm>
            <a:off x="778550" y="1775698"/>
            <a:ext cx="6521410" cy="1081207"/>
          </a:xfrm>
          <a:prstGeom prst="roundRect">
            <a:avLst>
              <a:gd name="adj" fmla="val 5782"/>
            </a:avLst>
          </a:prstGeom>
          <a:solidFill>
            <a:srgbClr val="D9EDF2"/>
          </a:solidFill>
          <a:ln w="7620">
            <a:solidFill>
              <a:srgbClr val="95CCDA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290542" y="1932146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Hematologie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934998" y="2253972"/>
            <a:ext cx="6216134" cy="4464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Vyšetření krve, krevního obrazu, koagulace a kostní dřeně. Základní vyšetření pro diagnostiku anémií, infekcí, poruch srážlivosti a hematologických malignit.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7330440" y="3154561"/>
            <a:ext cx="6521410" cy="1081207"/>
          </a:xfrm>
          <a:prstGeom prst="rect">
            <a:avLst/>
          </a:prstGeom>
          <a:solidFill>
            <a:srgbClr val="D9EDF2"/>
          </a:solidFill>
          <a:ln w="7620">
            <a:solidFill>
              <a:srgbClr val="64B8CE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79268" y="3311009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Mikrobiologie</a:t>
            </a:r>
            <a:endParaRPr lang="en-US" sz="1450" dirty="0"/>
          </a:p>
        </p:txBody>
      </p:sp>
      <p:sp>
        <p:nvSpPr>
          <p:cNvPr id="10" name="Text 8"/>
          <p:cNvSpPr/>
          <p:nvPr/>
        </p:nvSpPr>
        <p:spPr>
          <a:xfrm>
            <a:off x="7479268" y="3632835"/>
            <a:ext cx="6216134" cy="4464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Identifikace infekčních agens pomocí kultivace, mikroskopie, PCR a sérologických metod. Klíčové pro cílenou antibiotickou léčbu.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778550" y="4533424"/>
            <a:ext cx="6521410" cy="1081207"/>
          </a:xfrm>
          <a:prstGeom prst="roundRect">
            <a:avLst>
              <a:gd name="adj" fmla="val 5782"/>
            </a:avLst>
          </a:prstGeom>
          <a:solidFill>
            <a:srgbClr val="D9EDF2"/>
          </a:solidFill>
          <a:ln w="7620">
            <a:solidFill>
              <a:srgbClr val="C7E0E7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290542" y="4689872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Histologie</a:t>
            </a:r>
            <a:endParaRPr lang="en-US" sz="1450" dirty="0"/>
          </a:p>
        </p:txBody>
      </p:sp>
      <p:sp>
        <p:nvSpPr>
          <p:cNvPr id="13" name="Text 11"/>
          <p:cNvSpPr/>
          <p:nvPr/>
        </p:nvSpPr>
        <p:spPr>
          <a:xfrm>
            <a:off x="934998" y="5011698"/>
            <a:ext cx="6216134" cy="4464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Mikroskopické vyšetření tkání získaných biopsií. Nezastupitelné v diagnostice nádorových onemocnění a tkáňových změn.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7330440" y="5912287"/>
            <a:ext cx="6521410" cy="1081207"/>
          </a:xfrm>
          <a:prstGeom prst="rect">
            <a:avLst/>
          </a:prstGeom>
          <a:solidFill>
            <a:srgbClr val="D9EDF2"/>
          </a:solidFill>
          <a:ln w="7620">
            <a:solidFill>
              <a:srgbClr val="E9CFC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79268" y="6068735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Cytologie</a:t>
            </a:r>
            <a:endParaRPr lang="en-US" sz="1450" dirty="0"/>
          </a:p>
        </p:txBody>
      </p:sp>
      <p:sp>
        <p:nvSpPr>
          <p:cNvPr id="16" name="Text 14"/>
          <p:cNvSpPr/>
          <p:nvPr/>
        </p:nvSpPr>
        <p:spPr>
          <a:xfrm>
            <a:off x="7479268" y="6390561"/>
            <a:ext cx="6216134" cy="4464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Vyšetření jednotlivých buněk z výtěrů, laváží nebo punkcí. Rychlá a minimálně invazivní metoda pro screening i diagnostiku.</a:t>
            </a:r>
            <a:endParaRPr lang="en-US" sz="1150" dirty="0"/>
          </a:p>
        </p:txBody>
      </p:sp>
      <p:sp>
        <p:nvSpPr>
          <p:cNvPr id="17" name="Text 15"/>
          <p:cNvSpPr/>
          <p:nvPr/>
        </p:nvSpPr>
        <p:spPr>
          <a:xfrm>
            <a:off x="793790" y="7160895"/>
            <a:ext cx="13042821" cy="4464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Úspěšná diagnostika vyžaduje nejen technickou zručnost při odběru vzorků, ale také znalost indikací, limitací jednotlivých metod a schopnost interpretace výsledků v kontextu klinického stavu pacienta. Kvalita preanalytické fáze - správný odběr, transport a uchovávání vzorků - je rozhodující pro věrohodnost výsledků.</a:t>
            </a:r>
            <a:endParaRPr lang="en-US" sz="11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2371</Words>
  <Application>Microsoft Office PowerPoint</Application>
  <PresentationFormat>Vlastní</PresentationFormat>
  <Paragraphs>301</Paragraphs>
  <Slides>20</Slides>
  <Notes>20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5" baseType="lpstr">
      <vt:lpstr>Arial</vt:lpstr>
      <vt:lpstr>Roboto</vt:lpstr>
      <vt:lpstr>Host Grotesk Medium</vt:lpstr>
      <vt:lpstr>Host Grotesk Light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2025-12-13T17:24:13Z</dcterms:created>
  <dcterms:modified xsi:type="dcterms:W3CDTF">2025-12-13T17:25:17Z</dcterms:modified>
</cp:coreProperties>
</file>