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82470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070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15099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9579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46771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479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8123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6633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7722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7212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855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6701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6945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90891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18267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2781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5996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80CFDB1-3E29-4915-B0CD-708EBC6DFD02}" type="datetimeFigureOut">
              <a:rPr lang="cs-CZ" smtClean="0"/>
              <a:pPr/>
              <a:t>7.4.2017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52B85AE-C956-4C26-80F3-21E0F6FD0B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3914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  <p:sldLayoutId id="2147483866" r:id="rId13"/>
    <p:sldLayoutId id="2147483867" r:id="rId14"/>
    <p:sldLayoutId id="2147483868" r:id="rId15"/>
    <p:sldLayoutId id="2147483869" r:id="rId16"/>
    <p:sldLayoutId id="214748387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RUCHOVCI A LUMÍROVCI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756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SPOLEČENSKO – HISTORICKÝ KONTEXT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70. – 90. léta 19. století</a:t>
            </a:r>
          </a:p>
          <a:p>
            <a:r>
              <a:rPr lang="cs-CZ" dirty="0"/>
              <a:t>Kulturní a literární rozmach</a:t>
            </a:r>
          </a:p>
          <a:p>
            <a:r>
              <a:rPr lang="cs-CZ" dirty="0"/>
              <a:t>Česká literatura se přibližuje té evropské</a:t>
            </a:r>
          </a:p>
          <a:p>
            <a:r>
              <a:rPr lang="cs-CZ" dirty="0"/>
              <a:t>Roku 1881 (opětovně v roce 1883) došlo k otevření </a:t>
            </a:r>
            <a:r>
              <a:rPr lang="cs-CZ" b="1" dirty="0"/>
              <a:t>Národního divadla</a:t>
            </a:r>
          </a:p>
          <a:p>
            <a:r>
              <a:rPr lang="cs-CZ" dirty="0"/>
              <a:t>Rozdělení Karlovy univerzity na českou a německou</a:t>
            </a:r>
          </a:p>
          <a:p>
            <a:r>
              <a:rPr lang="cs-CZ" dirty="0"/>
              <a:t>Roku 1890 došlo k založení </a:t>
            </a:r>
            <a:r>
              <a:rPr lang="cs-CZ" b="1" dirty="0"/>
              <a:t>České akademie pro vědy, slovesnost a umění</a:t>
            </a:r>
          </a:p>
          <a:p>
            <a:r>
              <a:rPr lang="cs-CZ" dirty="0"/>
              <a:t>Vznik nových nakladatelství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165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ALMANACHY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Almanachy:</a:t>
            </a:r>
          </a:p>
          <a:p>
            <a:pPr lvl="1"/>
            <a:r>
              <a:rPr lang="cs-CZ" dirty="0"/>
              <a:t>Ruch (1868)</a:t>
            </a:r>
          </a:p>
          <a:p>
            <a:pPr lvl="1"/>
            <a:r>
              <a:rPr lang="cs-CZ" dirty="0"/>
              <a:t>Anemonky (1871)</a:t>
            </a:r>
          </a:p>
          <a:p>
            <a:pPr lvl="1"/>
            <a:r>
              <a:rPr lang="cs-CZ" dirty="0"/>
              <a:t>Zora (1877)</a:t>
            </a:r>
          </a:p>
          <a:p>
            <a:pPr lvl="1"/>
            <a:r>
              <a:rPr lang="cs-CZ" dirty="0"/>
              <a:t>nový Máj (1878)</a:t>
            </a:r>
          </a:p>
          <a:p>
            <a:pPr lvl="1"/>
            <a:r>
              <a:rPr lang="cs-CZ" dirty="0"/>
              <a:t>Almanach české omladiny (1879)</a:t>
            </a:r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7920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LITERÁRNÍ</a:t>
            </a:r>
            <a:r>
              <a:rPr lang="cs-CZ" dirty="0"/>
              <a:t> </a:t>
            </a:r>
            <a:r>
              <a:rPr lang="cs-CZ" b="1" dirty="0"/>
              <a:t>ČASOPISY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Lumír - časopis</a:t>
            </a:r>
          </a:p>
          <a:p>
            <a:r>
              <a:rPr lang="cs-CZ" dirty="0"/>
              <a:t>Květy - měsíčník</a:t>
            </a:r>
          </a:p>
          <a:p>
            <a:r>
              <a:rPr lang="cs-CZ" dirty="0"/>
              <a:t>Osvěta - revue</a:t>
            </a:r>
          </a:p>
        </p:txBody>
      </p:sp>
    </p:spTree>
    <p:extLst>
      <p:ext uri="{BB962C8B-B14F-4D97-AF65-F5344CB8AC3E}">
        <p14:creationId xmlns:p14="http://schemas.microsoft.com/office/powerpoint/2010/main" xmlns="" val="1948732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VZNIK SPORU MEZI RUCHOVCI A LUMÍROVCI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 roce 1877 se v </a:t>
            </a:r>
            <a:r>
              <a:rPr lang="cs-CZ" b="1" i="1" dirty="0"/>
              <a:t>Časopise národního muzea </a:t>
            </a:r>
            <a:r>
              <a:rPr lang="cs-CZ" dirty="0"/>
              <a:t>objevuje stať Elišky Krásnohorské </a:t>
            </a:r>
            <a:r>
              <a:rPr lang="cs-CZ" b="1" i="1" dirty="0"/>
              <a:t>Obraz novějšího básnictví českého</a:t>
            </a:r>
            <a:r>
              <a:rPr lang="cs-CZ" dirty="0"/>
              <a:t>, kde hovoří o ideálním básníkovi. Ten má být především vlastenec. Naopak kritizuje Vrchlického, který je podle ní příliš závislý na impulsech evropských literatur.</a:t>
            </a:r>
          </a:p>
          <a:p>
            <a:r>
              <a:rPr lang="cs-CZ" dirty="0"/>
              <a:t>V roce 1879 Soběslav Pinkas poprvé veřejně zkritizoval tvorbu Hálka a vytkl české literatuře její uzavřenost. Naopak ocenil lumírovce. </a:t>
            </a:r>
          </a:p>
          <a:p>
            <a:r>
              <a:rPr lang="cs-CZ" dirty="0"/>
              <a:t>Krásnohorská na to hned reagovala v časopise </a:t>
            </a:r>
            <a:r>
              <a:rPr lang="cs-CZ" b="1" i="1" dirty="0"/>
              <a:t>Osvěta</a:t>
            </a:r>
            <a:r>
              <a:rPr lang="cs-CZ" dirty="0"/>
              <a:t>, kde zkritizovala opět Vrchlického.</a:t>
            </a:r>
          </a:p>
        </p:txBody>
      </p:sp>
    </p:spTree>
    <p:extLst>
      <p:ext uri="{BB962C8B-B14F-4D97-AF65-F5344CB8AC3E}">
        <p14:creationId xmlns:p14="http://schemas.microsoft.com/office/powerpoint/2010/main" xmlns="" val="4030396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RUCHOVCI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Tzv. škola národní</a:t>
            </a:r>
          </a:p>
          <a:p>
            <a:r>
              <a:rPr lang="cs-CZ" dirty="0"/>
              <a:t>Především </a:t>
            </a:r>
            <a:r>
              <a:rPr lang="cs-CZ" b="1" dirty="0"/>
              <a:t>vlastenecká</a:t>
            </a:r>
            <a:r>
              <a:rPr lang="cs-CZ" dirty="0"/>
              <a:t> a politická poezie</a:t>
            </a:r>
          </a:p>
          <a:p>
            <a:r>
              <a:rPr lang="cs-CZ" b="1" dirty="0"/>
              <a:t>Obrozenecký</a:t>
            </a:r>
            <a:r>
              <a:rPr lang="cs-CZ" dirty="0"/>
              <a:t> charakter</a:t>
            </a:r>
          </a:p>
          <a:p>
            <a:r>
              <a:rPr lang="cs-CZ" dirty="0"/>
              <a:t>Požadovali, aby literatura byla úzce spjata s národními tradicemi</a:t>
            </a:r>
          </a:p>
          <a:p>
            <a:r>
              <a:rPr lang="cs-CZ" dirty="0"/>
              <a:t>Témata z české národní minulosti</a:t>
            </a:r>
          </a:p>
          <a:p>
            <a:r>
              <a:rPr lang="cs-CZ" dirty="0"/>
              <a:t>Název podle almanachu Ruch (1868)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3163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RUCHOVCI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Eliška Krásnohorská</a:t>
            </a:r>
          </a:p>
          <a:p>
            <a:r>
              <a:rPr lang="cs-CZ" dirty="0"/>
              <a:t>Svatopluk Čech</a:t>
            </a:r>
          </a:p>
          <a:p>
            <a:r>
              <a:rPr lang="cs-CZ" dirty="0"/>
              <a:t>Josef Václav Sládek</a:t>
            </a:r>
          </a:p>
        </p:txBody>
      </p:sp>
    </p:spTree>
    <p:extLst>
      <p:ext uri="{BB962C8B-B14F-4D97-AF65-F5344CB8AC3E}">
        <p14:creationId xmlns:p14="http://schemas.microsoft.com/office/powerpoint/2010/main" xmlns="" val="3069176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LUMÍROVCI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Tzv. škola kosmopolitní</a:t>
            </a:r>
          </a:p>
          <a:p>
            <a:r>
              <a:rPr lang="cs-CZ" dirty="0"/>
              <a:t>Snaha zapojit českou literaturu v co největší míře do kontextu </a:t>
            </a:r>
            <a:r>
              <a:rPr lang="cs-CZ" b="1" dirty="0"/>
              <a:t>světové literatury</a:t>
            </a:r>
          </a:p>
          <a:p>
            <a:r>
              <a:rPr lang="cs-CZ" dirty="0"/>
              <a:t>Často překládali</a:t>
            </a:r>
          </a:p>
          <a:p>
            <a:r>
              <a:rPr lang="cs-CZ" dirty="0"/>
              <a:t>Orientace především na západoevropskou literaturu</a:t>
            </a:r>
          </a:p>
          <a:p>
            <a:r>
              <a:rPr lang="cs-CZ" dirty="0"/>
              <a:t>Název podle časopisu Lumír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9472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LUMÍROVCI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Jaroslav Vrchlický</a:t>
            </a:r>
          </a:p>
          <a:p>
            <a:r>
              <a:rPr lang="cs-CZ" dirty="0"/>
              <a:t>Julius Zeyer</a:t>
            </a:r>
          </a:p>
          <a:p>
            <a:r>
              <a:rPr lang="cs-CZ" dirty="0"/>
              <a:t>Josef Václav Sládek (začínal u ruchovců)</a:t>
            </a:r>
          </a:p>
        </p:txBody>
      </p:sp>
    </p:spTree>
    <p:extLst>
      <p:ext uri="{BB962C8B-B14F-4D97-AF65-F5344CB8AC3E}">
        <p14:creationId xmlns:p14="http://schemas.microsoft.com/office/powerpoint/2010/main" xmlns="" val="4282939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</TotalTime>
  <Words>267</Words>
  <Application>Microsoft Office PowerPoint</Application>
  <PresentationFormat>Vlastní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Organika</vt:lpstr>
      <vt:lpstr>RUCHOVCI A LUMÍROVCI</vt:lpstr>
      <vt:lpstr>SPOLEČENSKO – HISTORICKÝ KONTEXT</vt:lpstr>
      <vt:lpstr>ALMANACHY </vt:lpstr>
      <vt:lpstr>LITERÁRNÍ ČASOPISY</vt:lpstr>
      <vt:lpstr>VZNIK SPORU MEZI RUCHOVCI A LUMÍROVCI</vt:lpstr>
      <vt:lpstr>RUCHOVCI</vt:lpstr>
      <vt:lpstr>RUCHOVCI</vt:lpstr>
      <vt:lpstr>LUMÍROVCI</vt:lpstr>
      <vt:lpstr>LUMÍROVCI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RUCHOVCI A LUMÍROVCI</dc:title>
  <dc:creator>Hana Blažková</dc:creator>
  <cp:lastModifiedBy>BLAZKOVAH</cp:lastModifiedBy>
  <cp:revision>4</cp:revision>
  <dcterms:created xsi:type="dcterms:W3CDTF">2017-04-06T21:06:55Z</dcterms:created>
  <dcterms:modified xsi:type="dcterms:W3CDTF">2017-04-07T07:31:49Z</dcterms:modified>
</cp:coreProperties>
</file>