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91" r:id="rId5"/>
    <p:sldId id="297" r:id="rId6"/>
    <p:sldId id="259" r:id="rId7"/>
    <p:sldId id="261" r:id="rId8"/>
    <p:sldId id="293" r:id="rId9"/>
    <p:sldId id="292" r:id="rId10"/>
    <p:sldId id="294" r:id="rId11"/>
    <p:sldId id="285" r:id="rId12"/>
    <p:sldId id="284" r:id="rId13"/>
    <p:sldId id="295" r:id="rId14"/>
    <p:sldId id="296" r:id="rId15"/>
    <p:sldId id="286" r:id="rId16"/>
    <p:sldId id="298" r:id="rId17"/>
    <p:sldId id="287" r:id="rId18"/>
    <p:sldId id="289" r:id="rId19"/>
    <p:sldId id="279" r:id="rId20"/>
    <p:sldId id="280" r:id="rId21"/>
    <p:sldId id="288" r:id="rId2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658" y="67"/>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AC0C74-6B9B-46A8-B10F-E08A36C68644}" type="datetimeFigureOut">
              <a:rPr lang="cs-CZ" smtClean="0"/>
              <a:t>09.12.2025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8A9E5F-90C6-4078-B814-851E165BE0BC}" type="slidenum">
              <a:rPr lang="cs-CZ" smtClean="0"/>
              <a:t>‹#›</a:t>
            </a:fld>
            <a:endParaRPr lang="cs-CZ"/>
          </a:p>
        </p:txBody>
      </p:sp>
    </p:spTree>
    <p:extLst>
      <p:ext uri="{BB962C8B-B14F-4D97-AF65-F5344CB8AC3E}">
        <p14:creationId xmlns:p14="http://schemas.microsoft.com/office/powerpoint/2010/main" val="3834596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0A8A9E5F-90C6-4078-B814-851E165BE0BC}" type="slidenum">
              <a:rPr lang="cs-CZ" smtClean="0"/>
              <a:t>15</a:t>
            </a:fld>
            <a:endParaRPr lang="cs-CZ"/>
          </a:p>
        </p:txBody>
      </p:sp>
    </p:spTree>
    <p:extLst>
      <p:ext uri="{BB962C8B-B14F-4D97-AF65-F5344CB8AC3E}">
        <p14:creationId xmlns:p14="http://schemas.microsoft.com/office/powerpoint/2010/main" val="3517399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Klepnutím lze upravit styl předlohy nadpisů.</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95EC1D4A-A796-47C3-A63E-CE236FB377E2}" type="datetimeFigureOut">
              <a:rPr lang="cs-CZ" smtClean="0"/>
              <a:t>09.12.2025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95EC1D4A-A796-47C3-A63E-CE236FB377E2}" type="datetimeFigureOut">
              <a:rPr lang="cs-CZ" smtClean="0"/>
              <a:t>09.12.2025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95EC1D4A-A796-47C3-A63E-CE236FB377E2}" type="datetimeFigureOut">
              <a:rPr lang="cs-CZ" smtClean="0"/>
              <a:t>09.12.2025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t>09.12.2025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Klepnutím lze upravit styl předlohy nadpisů.</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09.12.2025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09.12.2025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t>09.12.2025</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du.ceskatelevize.cz/video/152-pokusy-mechanicka-prace" TargetMode="External"/><Relationship Id="rId2" Type="http://schemas.openxmlformats.org/officeDocument/2006/relationships/slide" Target="slide20.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5.xml.rels><?xml version="1.0" encoding="UTF-8" standalone="yes"?>
<Relationships xmlns="http://schemas.openxmlformats.org/package/2006/relationships"><Relationship Id="rId3" Type="http://schemas.openxmlformats.org/officeDocument/2006/relationships/slide" Target="slide20.xml"/><Relationship Id="rId7"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1.png"/><Relationship Id="rId4" Type="http://schemas.openxmlformats.org/officeDocument/2006/relationships/image" Target="../media/image111.png"/></Relationships>
</file>

<file path=ppt/slides/_rels/slide6.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image" Target="../media/image70.png"/><Relationship Id="rId7" Type="http://schemas.openxmlformats.org/officeDocument/2006/relationships/image" Target="../media/image1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00.png"/><Relationship Id="rId4" Type="http://schemas.openxmlformats.org/officeDocument/2006/relationships/image" Target="../media/image90.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41.png"/><Relationship Id="rId7" Type="http://schemas.openxmlformats.org/officeDocument/2006/relationships/image" Target="../media/image21.png"/><Relationship Id="rId2" Type="http://schemas.openxmlformats.org/officeDocument/2006/relationships/image" Target="../media/image110.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4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81.png"/><Relationship Id="rId7" Type="http://schemas.openxmlformats.org/officeDocument/2006/relationships/image" Target="../media/image27.png"/><Relationship Id="rId2" Type="http://schemas.openxmlformats.org/officeDocument/2006/relationships/image" Target="../media/image271.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0.png"/></Relationships>
</file>

<file path=ppt/slides/_rels/slide12.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8.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8" Type="http://schemas.openxmlformats.org/officeDocument/2006/relationships/image" Target="../media/image320.png"/><Relationship Id="rId13" Type="http://schemas.openxmlformats.org/officeDocument/2006/relationships/image" Target="../media/image35.png"/><Relationship Id="rId18" Type="http://schemas.openxmlformats.org/officeDocument/2006/relationships/image" Target="../media/image400.png"/><Relationship Id="rId3" Type="http://schemas.openxmlformats.org/officeDocument/2006/relationships/image" Target="../media/image270.png"/><Relationship Id="rId21" Type="http://schemas.openxmlformats.org/officeDocument/2006/relationships/image" Target="../media/image440.png"/><Relationship Id="rId7" Type="http://schemas.openxmlformats.org/officeDocument/2006/relationships/image" Target="../media/image310.png"/><Relationship Id="rId1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notesSlide" Target="../notesSlides/notesSlide1.xml"/><Relationship Id="rId16" Type="http://schemas.openxmlformats.org/officeDocument/2006/relationships/image" Target="../media/image380.png"/><Relationship Id="rId20" Type="http://schemas.openxmlformats.org/officeDocument/2006/relationships/image" Target="../media/image430.png"/><Relationship Id="rId1" Type="http://schemas.openxmlformats.org/officeDocument/2006/relationships/slideLayout" Target="../slideLayouts/slideLayout7.xml"/><Relationship Id="rId11" Type="http://schemas.openxmlformats.org/officeDocument/2006/relationships/image" Target="../media/image43.png"/><Relationship Id="rId15" Type="http://schemas.openxmlformats.org/officeDocument/2006/relationships/image" Target="../media/image370.png"/><Relationship Id="rId19" Type="http://schemas.openxmlformats.org/officeDocument/2006/relationships/image" Target="../media/image410.png"/><Relationship Id="rId10" Type="http://schemas.openxmlformats.org/officeDocument/2006/relationships/image" Target="../media/image42.png"/><Relationship Id="rId4" Type="http://schemas.openxmlformats.org/officeDocument/2006/relationships/image" Target="../media/image280.png"/><Relationship Id="rId9" Type="http://schemas.openxmlformats.org/officeDocument/2006/relationships/image" Target="../media/image330.png"/><Relationship Id="rId14" Type="http://schemas.openxmlformats.org/officeDocument/2006/relationships/image" Target="../media/image36.png"/><Relationship Id="rId22"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7.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2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60.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1.xml"/><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28942" y="2148126"/>
            <a:ext cx="10934115" cy="938535"/>
          </a:xfrm>
        </p:spPr>
        <p:txBody>
          <a:bodyPr>
            <a:normAutofit fontScale="90000"/>
          </a:bodyPr>
          <a:lstStyle/>
          <a:p>
            <a:r>
              <a:rPr lang="cs-CZ" dirty="0"/>
              <a:t>Mechanická práce</a:t>
            </a:r>
            <a:br>
              <a:rPr lang="cs-CZ" dirty="0"/>
            </a:br>
            <a:r>
              <a:rPr lang="cs-CZ" dirty="0"/>
              <a:t>(Fyz40)</a:t>
            </a:r>
          </a:p>
        </p:txBody>
      </p:sp>
      <p:sp>
        <p:nvSpPr>
          <p:cNvPr id="3" name="Podnadpis 2"/>
          <p:cNvSpPr>
            <a:spLocks noGrp="1"/>
          </p:cNvSpPr>
          <p:nvPr>
            <p:ph type="subTitle" idx="1"/>
          </p:nvPr>
        </p:nvSpPr>
        <p:spPr>
          <a:xfrm>
            <a:off x="3271664" y="4077072"/>
            <a:ext cx="5200600" cy="2160240"/>
          </a:xfrm>
        </p:spPr>
        <p:txBody>
          <a:bodyPr>
            <a:normAutofit fontScale="92500" lnSpcReduction="20000"/>
          </a:bodyPr>
          <a:lstStyle/>
          <a:p>
            <a:r>
              <a:rPr lang="cs-CZ" sz="1800" dirty="0"/>
              <a:t>Mechanická práce</a:t>
            </a:r>
          </a:p>
          <a:p>
            <a:r>
              <a:rPr lang="cs-CZ" sz="1800" dirty="0"/>
              <a:t>Výpočet mechanické práce v případě, že působící síla nepůsobí ve směru pohybu</a:t>
            </a:r>
          </a:p>
          <a:p>
            <a:r>
              <a:rPr lang="cs-CZ" sz="1800" dirty="0"/>
              <a:t>Kdy síla nekoná práci</a:t>
            </a:r>
          </a:p>
          <a:p>
            <a:r>
              <a:rPr lang="cs-CZ" sz="1800" dirty="0"/>
              <a:t>Práce třecí síly</a:t>
            </a:r>
          </a:p>
          <a:p>
            <a:r>
              <a:rPr lang="cs-CZ" sz="1800" dirty="0"/>
              <a:t>Práce tíhové síly</a:t>
            </a:r>
          </a:p>
          <a:p>
            <a:r>
              <a:rPr lang="cs-CZ" sz="1800" dirty="0"/>
              <a:t>Konzervativní síly</a:t>
            </a:r>
          </a:p>
          <a:p>
            <a:r>
              <a:rPr lang="cs-CZ" sz="1800" dirty="0">
                <a:hlinkClick r:id="rId2" action="ppaction://hlinksldjump"/>
              </a:rPr>
              <a:t>Matematický doplněk – goniometrické funkce</a:t>
            </a:r>
            <a:endParaRPr lang="cs-CZ" sz="1800" dirty="0"/>
          </a:p>
          <a:p>
            <a:endParaRPr lang="cs-CZ" sz="1600" dirty="0"/>
          </a:p>
        </p:txBody>
      </p:sp>
      <p:sp>
        <p:nvSpPr>
          <p:cNvPr id="5" name="TextovéPole 4">
            <a:extLst>
              <a:ext uri="{FF2B5EF4-FFF2-40B4-BE49-F238E27FC236}">
                <a16:creationId xmlns:a16="http://schemas.microsoft.com/office/drawing/2014/main" id="{D4F45E1E-3D40-4734-EA4F-C66FB444AEDE}"/>
              </a:ext>
            </a:extLst>
          </p:cNvPr>
          <p:cNvSpPr txBox="1"/>
          <p:nvPr/>
        </p:nvSpPr>
        <p:spPr>
          <a:xfrm>
            <a:off x="5292759" y="3586674"/>
            <a:ext cx="1523321" cy="369332"/>
          </a:xfrm>
          <a:prstGeom prst="rect">
            <a:avLst/>
          </a:prstGeom>
          <a:noFill/>
        </p:spPr>
        <p:txBody>
          <a:bodyPr wrap="square">
            <a:spAutoFit/>
          </a:bodyPr>
          <a:lstStyle/>
          <a:p>
            <a:r>
              <a:rPr lang="cs-CZ" sz="1800" dirty="0">
                <a:hlinkClick r:id="rId3"/>
              </a:rPr>
              <a:t>Úvodní video</a:t>
            </a:r>
            <a:endParaRPr lang="cs-CZ" sz="1800" dirty="0"/>
          </a:p>
        </p:txBody>
      </p:sp>
      <p:sp>
        <p:nvSpPr>
          <p:cNvPr id="7" name="TextovéPole 6">
            <a:extLst>
              <a:ext uri="{FF2B5EF4-FFF2-40B4-BE49-F238E27FC236}">
                <a16:creationId xmlns:a16="http://schemas.microsoft.com/office/drawing/2014/main" id="{7357C78A-CC9C-A061-3D1A-FBC0D3683CFF}"/>
              </a:ext>
            </a:extLst>
          </p:cNvPr>
          <p:cNvSpPr txBox="1"/>
          <p:nvPr/>
        </p:nvSpPr>
        <p:spPr>
          <a:xfrm>
            <a:off x="644992" y="6124654"/>
            <a:ext cx="1418560" cy="369332"/>
          </a:xfrm>
          <a:prstGeom prst="rect">
            <a:avLst/>
          </a:prstGeom>
          <a:noFill/>
        </p:spPr>
        <p:txBody>
          <a:bodyPr wrap="square" rtlCol="0">
            <a:spAutoFit/>
          </a:bodyPr>
          <a:lstStyle/>
          <a:p>
            <a:r>
              <a:rPr lang="cs-CZ" dirty="0" smtClean="0"/>
              <a:t>8. </a:t>
            </a:r>
            <a:r>
              <a:rPr lang="cs-CZ" smtClean="0"/>
              <a:t>12. </a:t>
            </a:r>
            <a:r>
              <a:rPr lang="cs-CZ" dirty="0"/>
              <a:t>2025</a:t>
            </a:r>
          </a:p>
        </p:txBody>
      </p:sp>
      <p:sp>
        <p:nvSpPr>
          <p:cNvPr id="8" name="TextovéPole 7">
            <a:extLst>
              <a:ext uri="{FF2B5EF4-FFF2-40B4-BE49-F238E27FC236}">
                <a16:creationId xmlns:a16="http://schemas.microsoft.com/office/drawing/2014/main" id="{0BB99722-8472-A2B4-04EA-32A5E62680B4}"/>
              </a:ext>
            </a:extLst>
          </p:cNvPr>
          <p:cNvSpPr txBox="1"/>
          <p:nvPr/>
        </p:nvSpPr>
        <p:spPr>
          <a:xfrm>
            <a:off x="8616280" y="6309320"/>
            <a:ext cx="3096344" cy="369332"/>
          </a:xfrm>
          <a:prstGeom prst="rect">
            <a:avLst/>
          </a:prstGeom>
          <a:noFill/>
        </p:spPr>
        <p:txBody>
          <a:bodyPr wrap="square" rtlCol="0">
            <a:spAutoFit/>
          </a:bodyPr>
          <a:lstStyle/>
          <a:p>
            <a:r>
              <a:rPr lang="cs-CZ" dirty="0"/>
              <a:t>Prezentace obsahuje animace</a:t>
            </a:r>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584784"/>
            <a:ext cx="3600001" cy="900000"/>
            <a:chOff x="5375920" y="674864"/>
            <a:chExt cx="4750522" cy="1130585"/>
          </a:xfrm>
        </p:grpSpPr>
        <p:pic>
          <p:nvPicPr>
            <p:cNvPr id="6" name="Obrázek 5">
              <a:extLst>
                <a:ext uri="{FF2B5EF4-FFF2-40B4-BE49-F238E27FC236}">
                  <a16:creationId xmlns:a16="http://schemas.microsoft.com/office/drawing/2014/main" id="{AD0AE4ED-9F59-A3EC-6CC6-BDC912B896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10" name="Obrázek 9">
              <a:extLst>
                <a:ext uri="{FF2B5EF4-FFF2-40B4-BE49-F238E27FC236}">
                  <a16:creationId xmlns:a16="http://schemas.microsoft.com/office/drawing/2014/main" id="{28F4E119-6706-4E81-5141-BD6AD7D56B7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30735162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623392" y="215185"/>
            <a:ext cx="3672408" cy="400110"/>
          </a:xfrm>
          <a:prstGeom prst="rect">
            <a:avLst/>
          </a:prstGeom>
          <a:noFill/>
        </p:spPr>
        <p:txBody>
          <a:bodyPr wrap="square" rtlCol="0">
            <a:spAutoFit/>
          </a:bodyPr>
          <a:lstStyle/>
          <a:p>
            <a:r>
              <a:rPr lang="cs-CZ" sz="2000" b="1" dirty="0"/>
              <a:t>Mechanická práce konaná silou</a:t>
            </a:r>
          </a:p>
        </p:txBody>
      </p:sp>
      <p:sp>
        <p:nvSpPr>
          <p:cNvPr id="3" name="TextovéPole 2"/>
          <p:cNvSpPr txBox="1"/>
          <p:nvPr/>
        </p:nvSpPr>
        <p:spPr>
          <a:xfrm>
            <a:off x="551384" y="645297"/>
            <a:ext cx="9637605" cy="1046440"/>
          </a:xfrm>
          <a:prstGeom prst="rect">
            <a:avLst/>
          </a:prstGeom>
          <a:noFill/>
        </p:spPr>
        <p:txBody>
          <a:bodyPr wrap="square" rtlCol="0">
            <a:spAutoFit/>
          </a:bodyPr>
          <a:lstStyle/>
          <a:p>
            <a:r>
              <a:rPr lang="cs-CZ" dirty="0"/>
              <a:t>Konání mechanické práce je podmíněno :</a:t>
            </a:r>
          </a:p>
          <a:p>
            <a:endParaRPr lang="cs-CZ" sz="800" dirty="0"/>
          </a:p>
          <a:p>
            <a:pPr marL="285750" indent="-285750" algn="ctr">
              <a:buFont typeface="Arial" panose="020B0604020202020204" pitchFamily="34" charset="0"/>
              <a:buChar char="•"/>
            </a:pPr>
            <a:r>
              <a:rPr lang="cs-CZ" b="1" dirty="0"/>
              <a:t>Silovým působením na těleso</a:t>
            </a:r>
          </a:p>
          <a:p>
            <a:pPr marL="285750" indent="-285750" algn="ctr">
              <a:buFont typeface="Arial" panose="020B0604020202020204" pitchFamily="34" charset="0"/>
              <a:buChar char="•"/>
            </a:pPr>
            <a:r>
              <a:rPr lang="cs-CZ" b="1" dirty="0"/>
              <a:t>Pohybem tělesa nebo jeho částí</a:t>
            </a:r>
          </a:p>
        </p:txBody>
      </p:sp>
      <mc:AlternateContent xmlns:mc="http://schemas.openxmlformats.org/markup-compatibility/2006" xmlns:a14="http://schemas.microsoft.com/office/drawing/2010/main">
        <mc:Choice Requires="a14">
          <p:sp>
            <p:nvSpPr>
              <p:cNvPr id="4" name="TextovéPole 3"/>
              <p:cNvSpPr txBox="1"/>
              <p:nvPr/>
            </p:nvSpPr>
            <p:spPr>
              <a:xfrm>
                <a:off x="623392" y="2700961"/>
                <a:ext cx="11305256" cy="1754326"/>
              </a:xfrm>
              <a:prstGeom prst="rect">
                <a:avLst/>
              </a:prstGeom>
              <a:noFill/>
            </p:spPr>
            <p:txBody>
              <a:bodyPr wrap="square" rtlCol="0">
                <a:spAutoFit/>
              </a:bodyPr>
              <a:lstStyle/>
              <a:p>
                <a:r>
                  <a:rPr lang="cs-CZ" dirty="0"/>
                  <a:t>Mechanická práce je </a:t>
                </a:r>
                <a:r>
                  <a:rPr lang="cs-CZ" b="1" dirty="0"/>
                  <a:t>skalární fyzikální veličina s označením </a:t>
                </a:r>
                <a:r>
                  <a:rPr lang="cs-CZ" dirty="0"/>
                  <a:t>W (z angl. </a:t>
                </a:r>
                <a:r>
                  <a:rPr lang="cs-CZ" dirty="0" err="1"/>
                  <a:t>Work</a:t>
                </a:r>
                <a:r>
                  <a:rPr lang="cs-CZ" dirty="0"/>
                  <a:t> = práce)</a:t>
                </a:r>
                <a:r>
                  <a:rPr lang="cs-CZ" b="1" dirty="0"/>
                  <a:t>. </a:t>
                </a:r>
              </a:p>
              <a:p>
                <a:endParaRPr lang="cs-CZ" sz="900" b="1" dirty="0"/>
              </a:p>
              <a:p>
                <a:r>
                  <a:rPr lang="cs-CZ" b="1" u="sng" dirty="0"/>
                  <a:t>K výpočtu mechanické práce W potřebujeme znát</a:t>
                </a:r>
                <a:r>
                  <a:rPr lang="cs-CZ" b="1" dirty="0"/>
                  <a:t>:</a:t>
                </a:r>
              </a:p>
              <a:p>
                <a:endParaRPr lang="cs-CZ" sz="900" dirty="0"/>
              </a:p>
              <a:p>
                <a:pPr marL="342900" indent="-342900">
                  <a:buFont typeface="+mj-lt"/>
                  <a:buAutoNum type="arabicPeriod"/>
                </a:pPr>
                <a:r>
                  <a:rPr lang="cs-CZ" dirty="0"/>
                  <a:t>Velikost síly </a:t>
                </a:r>
                <a14:m>
                  <m:oMath xmlns:m="http://schemas.openxmlformats.org/officeDocument/2006/math">
                    <m:r>
                      <a:rPr lang="cs-CZ" b="0" i="1" dirty="0">
                        <a:latin typeface="Cambria Math"/>
                      </a:rPr>
                      <m:t>𝐹</m:t>
                    </m:r>
                  </m:oMath>
                </a14:m>
                <a:r>
                  <a:rPr lang="cs-CZ" dirty="0"/>
                  <a:t>, která působí na těleso</a:t>
                </a:r>
              </a:p>
              <a:p>
                <a:pPr marL="342900" indent="-342900">
                  <a:buFont typeface="+mj-lt"/>
                  <a:buAutoNum type="arabicPeriod"/>
                </a:pPr>
                <a:r>
                  <a:rPr lang="cs-CZ" dirty="0"/>
                  <a:t>Velikost úhlu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který svírá působící síla se směrem dráhy</a:t>
                </a:r>
                <a:endParaRPr lang="cs-CZ" b="1" dirty="0"/>
              </a:p>
              <a:p>
                <a:pPr marL="342900" indent="-342900">
                  <a:buFont typeface="+mj-lt"/>
                  <a:buAutoNum type="arabicPeriod"/>
                </a:pPr>
                <a:r>
                  <a:rPr lang="cs-CZ" dirty="0"/>
                  <a:t>Dráhu </a:t>
                </a:r>
                <a14:m>
                  <m:oMath xmlns:m="http://schemas.openxmlformats.org/officeDocument/2006/math">
                    <m:r>
                      <a:rPr lang="cs-CZ" b="0" i="1" dirty="0">
                        <a:latin typeface="Cambria Math"/>
                      </a:rPr>
                      <m:t>𝑠</m:t>
                    </m:r>
                  </m:oMath>
                </a14:m>
                <a:r>
                  <a:rPr lang="cs-CZ" dirty="0"/>
                  <a:t>, po kterou síla o velikosti </a:t>
                </a:r>
                <a14:m>
                  <m:oMath xmlns:m="http://schemas.openxmlformats.org/officeDocument/2006/math">
                    <m:r>
                      <a:rPr lang="cs-CZ" i="1" dirty="0" smtClean="0">
                        <a:latin typeface="Cambria Math" panose="02040503050406030204" pitchFamily="18" charset="0"/>
                      </a:rPr>
                      <m:t>𝐹</m:t>
                    </m:r>
                  </m:oMath>
                </a14:m>
                <a:r>
                  <a:rPr lang="cs-CZ" dirty="0"/>
                  <a:t> na těleso působí</a:t>
                </a:r>
              </a:p>
            </p:txBody>
          </p:sp>
        </mc:Choice>
        <mc:Fallback xmlns="">
          <p:sp>
            <p:nvSpPr>
              <p:cNvPr id="4" name="TextovéPole 3"/>
              <p:cNvSpPr txBox="1">
                <a:spLocks noRot="1" noChangeAspect="1" noMove="1" noResize="1" noEditPoints="1" noAdjustHandles="1" noChangeArrowheads="1" noChangeShapeType="1" noTextEdit="1"/>
              </p:cNvSpPr>
              <p:nvPr/>
            </p:nvSpPr>
            <p:spPr>
              <a:xfrm>
                <a:off x="623392" y="2700961"/>
                <a:ext cx="11305256" cy="1754326"/>
              </a:xfrm>
              <a:prstGeom prst="rect">
                <a:avLst/>
              </a:prstGeom>
              <a:blipFill>
                <a:blip r:embed="rId2"/>
                <a:stretch>
                  <a:fillRect l="-431" t="-1736" b="-451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00D9615A-D968-5F54-1D2D-D2E9F92F5430}"/>
                  </a:ext>
                </a:extLst>
              </p:cNvPr>
              <p:cNvSpPr txBox="1"/>
              <p:nvPr/>
            </p:nvSpPr>
            <p:spPr>
              <a:xfrm>
                <a:off x="623392" y="1676720"/>
                <a:ext cx="10945216" cy="923330"/>
              </a:xfrm>
              <a:prstGeom prst="rect">
                <a:avLst/>
              </a:prstGeom>
              <a:noFill/>
            </p:spPr>
            <p:txBody>
              <a:bodyPr wrap="square" rtlCol="0">
                <a:spAutoFit/>
              </a:bodyPr>
              <a:lstStyle/>
              <a:p>
                <a:r>
                  <a:rPr lang="cs-CZ" dirty="0"/>
                  <a:t>Mechanickou práci konáme, tlačíme-li po podlaze bednu nebo táhneme vozík či zvedáme hmotné těleso do výšky.</a:t>
                </a:r>
              </a:p>
              <a:p>
                <a:r>
                  <a:rPr lang="cs-CZ" dirty="0"/>
                  <a:t>Ukazuje se, že hodnota mechanické práce, kterou vykonáváme přemisťováním jiného tělesa, závisí na velikosti síly </a:t>
                </a:r>
                <a14:m>
                  <m:oMath xmlns:m="http://schemas.openxmlformats.org/officeDocument/2006/math">
                    <m:r>
                      <a:rPr lang="cs-CZ" b="1" i="1" dirty="0" smtClean="0">
                        <a:latin typeface="Cambria Math" panose="02040503050406030204" pitchFamily="18" charset="0"/>
                      </a:rPr>
                      <m:t>𝑭</m:t>
                    </m:r>
                  </m:oMath>
                </a14:m>
                <a:r>
                  <a:rPr lang="cs-CZ" b="1" dirty="0"/>
                  <a:t> </a:t>
                </a:r>
                <a:r>
                  <a:rPr lang="cs-CZ" dirty="0"/>
                  <a:t>(síla je vektorová veličina), která působí na přemisťované těleso po dráze </a:t>
                </a:r>
                <a14:m>
                  <m:oMath xmlns:m="http://schemas.openxmlformats.org/officeDocument/2006/math">
                    <m:r>
                      <a:rPr lang="cs-CZ" b="0" i="1" dirty="0" smtClean="0">
                        <a:latin typeface="Cambria Math" panose="02040503050406030204" pitchFamily="18" charset="0"/>
                      </a:rPr>
                      <m:t>𝑠</m:t>
                    </m:r>
                  </m:oMath>
                </a14:m>
                <a:r>
                  <a:rPr lang="cs-CZ" dirty="0"/>
                  <a:t> dané vektorem posunutí </a:t>
                </a:r>
                <a14:m>
                  <m:oMath xmlns:m="http://schemas.openxmlformats.org/officeDocument/2006/math">
                    <m:r>
                      <a:rPr lang="cs-CZ" b="1" i="1" dirty="0" smtClean="0">
                        <a:latin typeface="Cambria Math" panose="02040503050406030204" pitchFamily="18" charset="0"/>
                      </a:rPr>
                      <m:t>𝒔</m:t>
                    </m:r>
                  </m:oMath>
                </a14:m>
                <a:r>
                  <a:rPr lang="cs-CZ" dirty="0"/>
                  <a:t>.</a:t>
                </a:r>
              </a:p>
            </p:txBody>
          </p:sp>
        </mc:Choice>
        <mc:Fallback xmlns="">
          <p:sp>
            <p:nvSpPr>
              <p:cNvPr id="6" name="TextovéPole 5">
                <a:extLst>
                  <a:ext uri="{FF2B5EF4-FFF2-40B4-BE49-F238E27FC236}">
                    <a16:creationId xmlns:a16="http://schemas.microsoft.com/office/drawing/2014/main" id="{00D9615A-D968-5F54-1D2D-D2E9F92F5430}"/>
                  </a:ext>
                </a:extLst>
              </p:cNvPr>
              <p:cNvSpPr txBox="1">
                <a:spLocks noRot="1" noChangeAspect="1" noMove="1" noResize="1" noEditPoints="1" noAdjustHandles="1" noChangeArrowheads="1" noChangeShapeType="1" noTextEdit="1"/>
              </p:cNvSpPr>
              <p:nvPr/>
            </p:nvSpPr>
            <p:spPr>
              <a:xfrm>
                <a:off x="623392" y="1676720"/>
                <a:ext cx="10945216" cy="923330"/>
              </a:xfrm>
              <a:prstGeom prst="rect">
                <a:avLst/>
              </a:prstGeom>
              <a:blipFill>
                <a:blip r:embed="rId3"/>
                <a:stretch>
                  <a:fillRect l="-445" t="-3289" b="-921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F8C78C56-909F-7414-5B4C-70347BB7842B}"/>
                  </a:ext>
                </a:extLst>
              </p:cNvPr>
              <p:cNvSpPr txBox="1"/>
              <p:nvPr/>
            </p:nvSpPr>
            <p:spPr>
              <a:xfrm>
                <a:off x="3539716" y="4479952"/>
                <a:ext cx="5112568" cy="923330"/>
              </a:xfrm>
              <a:prstGeom prst="rect">
                <a:avLst/>
              </a:prstGeom>
              <a:noFill/>
              <a:ln w="19050">
                <a:solidFill>
                  <a:srgbClr val="FF0000"/>
                </a:solidFill>
              </a:ln>
            </p:spPr>
            <p:txBody>
              <a:bodyPr wrap="square" rtlCol="0">
                <a:spAutoFit/>
              </a:bodyPr>
              <a:lstStyle/>
              <a:p>
                <a:r>
                  <a:rPr lang="cs-CZ" dirty="0"/>
                  <a:t>Množství mechanické práce vypočteme podle vztahu</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oMath>
                  </m:oMathPara>
                </a14:m>
                <a:endParaRPr lang="cs-CZ" dirty="0"/>
              </a:p>
            </p:txBody>
          </p:sp>
        </mc:Choice>
        <mc:Fallback xmlns="">
          <p:sp>
            <p:nvSpPr>
              <p:cNvPr id="5" name="TextovéPole 4">
                <a:extLst>
                  <a:ext uri="{FF2B5EF4-FFF2-40B4-BE49-F238E27FC236}">
                    <a16:creationId xmlns:a16="http://schemas.microsoft.com/office/drawing/2014/main" id="{F8C78C56-909F-7414-5B4C-70347BB7842B}"/>
                  </a:ext>
                </a:extLst>
              </p:cNvPr>
              <p:cNvSpPr txBox="1">
                <a:spLocks noRot="1" noChangeAspect="1" noMove="1" noResize="1" noEditPoints="1" noAdjustHandles="1" noChangeArrowheads="1" noChangeShapeType="1" noTextEdit="1"/>
              </p:cNvSpPr>
              <p:nvPr/>
            </p:nvSpPr>
            <p:spPr>
              <a:xfrm>
                <a:off x="3539716" y="4479952"/>
                <a:ext cx="5112568" cy="923330"/>
              </a:xfrm>
              <a:prstGeom prst="rect">
                <a:avLst/>
              </a:prstGeom>
              <a:blipFill>
                <a:blip r:embed="rId4"/>
                <a:stretch>
                  <a:fillRect l="-951" t="-3247" r="-357"/>
                </a:stretch>
              </a:blipFill>
              <a:ln w="19050">
                <a:solidFill>
                  <a:srgbClr val="FF0000"/>
                </a:solidFill>
              </a:ln>
            </p:spPr>
            <p:txBody>
              <a:bodyPr/>
              <a:lstStyle/>
              <a:p>
                <a:r>
                  <a:rPr lang="cs-CZ">
                    <a:noFill/>
                  </a:rPr>
                  <a:t> </a:t>
                </a:r>
              </a:p>
            </p:txBody>
          </p:sp>
        </mc:Fallback>
      </mc:AlternateContent>
      <p:cxnSp>
        <p:nvCxnSpPr>
          <p:cNvPr id="8" name="Přímá spojnice 7">
            <a:extLst>
              <a:ext uri="{FF2B5EF4-FFF2-40B4-BE49-F238E27FC236}">
                <a16:creationId xmlns:a16="http://schemas.microsoft.com/office/drawing/2014/main" id="{3837043C-BF04-1027-92AC-664FD81B4A5A}"/>
              </a:ext>
            </a:extLst>
          </p:cNvPr>
          <p:cNvCxnSpPr/>
          <p:nvPr/>
        </p:nvCxnSpPr>
        <p:spPr>
          <a:xfrm flipV="1">
            <a:off x="551384" y="5517232"/>
            <a:ext cx="11305256"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A500DCA8-86A7-BDCD-D2F7-4D7B8A7FA8AD}"/>
                  </a:ext>
                </a:extLst>
              </p:cNvPr>
              <p:cNvSpPr txBox="1"/>
              <p:nvPr/>
            </p:nvSpPr>
            <p:spPr>
              <a:xfrm>
                <a:off x="551384" y="5517232"/>
                <a:ext cx="11387637" cy="1200329"/>
              </a:xfrm>
              <a:prstGeom prst="rect">
                <a:avLst/>
              </a:prstGeom>
              <a:noFill/>
            </p:spPr>
            <p:txBody>
              <a:bodyPr wrap="square" rtlCol="0">
                <a:spAutoFit/>
              </a:bodyPr>
              <a:lstStyle/>
              <a:p>
                <a:r>
                  <a:rPr lang="cs-CZ" b="1" dirty="0"/>
                  <a:t>Nutná poznámka:</a:t>
                </a:r>
              </a:p>
              <a:p>
                <a:r>
                  <a:rPr lang="cs-CZ" dirty="0"/>
                  <a:t>Množství vykonané práce je dáno skalárním součinem vektoru síly </a:t>
                </a:r>
                <a14:m>
                  <m:oMath xmlns:m="http://schemas.openxmlformats.org/officeDocument/2006/math">
                    <m:r>
                      <a:rPr lang="cs-CZ" b="1" i="1" dirty="0" smtClean="0">
                        <a:latin typeface="Cambria Math" panose="02040503050406030204" pitchFamily="18" charset="0"/>
                      </a:rPr>
                      <m:t>𝑭</m:t>
                    </m:r>
                  </m:oMath>
                </a14:m>
                <a:r>
                  <a:rPr lang="cs-CZ" dirty="0"/>
                  <a:t> a vektoru posunutí </a:t>
                </a:r>
                <a14:m>
                  <m:oMath xmlns:m="http://schemas.openxmlformats.org/officeDocument/2006/math">
                    <m:r>
                      <a:rPr lang="cs-CZ" b="1" i="1" dirty="0" smtClean="0">
                        <a:latin typeface="Cambria Math" panose="02040503050406030204" pitchFamily="18" charset="0"/>
                      </a:rPr>
                      <m:t>𝒔</m:t>
                    </m:r>
                  </m:oMath>
                </a14:m>
                <a:r>
                  <a:rPr lang="cs-CZ" dirty="0"/>
                  <a:t>. Skalární součin dvou vektorů je definován vztahem </a:t>
                </a:r>
                <a14:m>
                  <m:oMath xmlns:m="http://schemas.openxmlformats.org/officeDocument/2006/math">
                    <m:r>
                      <a:rPr lang="cs-CZ" b="1" i="1" smtClean="0">
                        <a:latin typeface="Cambria Math" panose="02040503050406030204" pitchFamily="18" charset="0"/>
                      </a:rPr>
                      <m:t>𝑭</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𝒔</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oMath>
                </a14:m>
                <a:r>
                  <a:rPr lang="cs-CZ" b="1" dirty="0"/>
                  <a:t> </a:t>
                </a:r>
                <a:r>
                  <a:rPr lang="cs-CZ" dirty="0"/>
                  <a:t>- viz vztah v červeném rámečku. Skalární součin dvou vektorů je skalár – mechanická práce je tedy skalární fyzikální veličina.</a:t>
                </a:r>
              </a:p>
            </p:txBody>
          </p:sp>
        </mc:Choice>
        <mc:Fallback xmlns="">
          <p:sp>
            <p:nvSpPr>
              <p:cNvPr id="9" name="TextovéPole 8">
                <a:extLst>
                  <a:ext uri="{FF2B5EF4-FFF2-40B4-BE49-F238E27FC236}">
                    <a16:creationId xmlns:a16="http://schemas.microsoft.com/office/drawing/2014/main" id="{A500DCA8-86A7-BDCD-D2F7-4D7B8A7FA8AD}"/>
                  </a:ext>
                </a:extLst>
              </p:cNvPr>
              <p:cNvSpPr txBox="1">
                <a:spLocks noRot="1" noChangeAspect="1" noMove="1" noResize="1" noEditPoints="1" noAdjustHandles="1" noChangeArrowheads="1" noChangeShapeType="1" noTextEdit="1"/>
              </p:cNvSpPr>
              <p:nvPr/>
            </p:nvSpPr>
            <p:spPr>
              <a:xfrm>
                <a:off x="551384" y="5517232"/>
                <a:ext cx="11387637" cy="1200329"/>
              </a:xfrm>
              <a:prstGeom prst="rect">
                <a:avLst/>
              </a:prstGeom>
              <a:blipFill>
                <a:blip r:embed="rId5"/>
                <a:stretch>
                  <a:fillRect l="-428" t="-2538" b="-7107"/>
                </a:stretch>
              </a:blipFill>
            </p:spPr>
            <p:txBody>
              <a:bodyPr/>
              <a:lstStyle/>
              <a:p>
                <a:r>
                  <a:rPr lang="cs-CZ">
                    <a:noFill/>
                  </a:rPr>
                  <a:t> </a:t>
                </a:r>
              </a:p>
            </p:txBody>
          </p:sp>
        </mc:Fallback>
      </mc:AlternateContent>
      <p:cxnSp>
        <p:nvCxnSpPr>
          <p:cNvPr id="10" name="Přímá spojnice 9"/>
          <p:cNvCxnSpPr/>
          <p:nvPr/>
        </p:nvCxnSpPr>
        <p:spPr>
          <a:xfrm flipV="1">
            <a:off x="7896200" y="4149080"/>
            <a:ext cx="388843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1" name="Obdélník 10"/>
          <p:cNvSpPr/>
          <p:nvPr/>
        </p:nvSpPr>
        <p:spPr>
          <a:xfrm>
            <a:off x="8472264" y="3617406"/>
            <a:ext cx="864096" cy="5040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3" name="Přímá spojnice se šipkou 12"/>
          <p:cNvCxnSpPr>
            <a:stCxn id="11" idx="3"/>
          </p:cNvCxnSpPr>
          <p:nvPr/>
        </p:nvCxnSpPr>
        <p:spPr>
          <a:xfrm flipV="1">
            <a:off x="9336360" y="3212976"/>
            <a:ext cx="1080120" cy="65645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Přímá spojnice 14"/>
          <p:cNvCxnSpPr/>
          <p:nvPr/>
        </p:nvCxnSpPr>
        <p:spPr>
          <a:xfrm>
            <a:off x="10416480" y="3212976"/>
            <a:ext cx="0" cy="7200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Přímá spojnice se šipkou 16"/>
          <p:cNvCxnSpPr>
            <a:stCxn id="11" idx="3"/>
          </p:cNvCxnSpPr>
          <p:nvPr/>
        </p:nvCxnSpPr>
        <p:spPr>
          <a:xfrm>
            <a:off x="9336360" y="3869434"/>
            <a:ext cx="1080120"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Přímá spojnice se šipkou 18"/>
          <p:cNvCxnSpPr/>
          <p:nvPr/>
        </p:nvCxnSpPr>
        <p:spPr>
          <a:xfrm flipV="1">
            <a:off x="9336360" y="4350058"/>
            <a:ext cx="210695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Přímá spojnice 20"/>
          <p:cNvCxnSpPr/>
          <p:nvPr/>
        </p:nvCxnSpPr>
        <p:spPr>
          <a:xfrm>
            <a:off x="9336360" y="4149080"/>
            <a:ext cx="0" cy="33087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Přímá spojnice 21"/>
          <p:cNvCxnSpPr/>
          <p:nvPr/>
        </p:nvCxnSpPr>
        <p:spPr>
          <a:xfrm>
            <a:off x="11424592" y="4149080"/>
            <a:ext cx="0" cy="330872"/>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TextovéPole 23"/>
              <p:cNvSpPr txBox="1"/>
              <p:nvPr/>
            </p:nvSpPr>
            <p:spPr>
              <a:xfrm>
                <a:off x="9480376" y="3284984"/>
                <a:ext cx="216024"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1" i="1" smtClean="0">
                          <a:latin typeface="Cambria Math" panose="02040503050406030204" pitchFamily="18" charset="0"/>
                        </a:rPr>
                        <m:t>𝑭</m:t>
                      </m:r>
                    </m:oMath>
                  </m:oMathPara>
                </a14:m>
                <a:endParaRPr lang="cs-CZ" sz="1400" b="1" dirty="0"/>
              </a:p>
            </p:txBody>
          </p:sp>
        </mc:Choice>
        <mc:Fallback xmlns="">
          <p:sp>
            <p:nvSpPr>
              <p:cNvPr id="24" name="TextovéPole 23"/>
              <p:cNvSpPr txBox="1">
                <a:spLocks noRot="1" noChangeAspect="1" noMove="1" noResize="1" noEditPoints="1" noAdjustHandles="1" noChangeArrowheads="1" noChangeShapeType="1" noTextEdit="1"/>
              </p:cNvSpPr>
              <p:nvPr/>
            </p:nvSpPr>
            <p:spPr>
              <a:xfrm>
                <a:off x="9480376" y="3284984"/>
                <a:ext cx="216024" cy="307777"/>
              </a:xfrm>
              <a:prstGeom prst="rect">
                <a:avLst/>
              </a:prstGeom>
              <a:blipFill>
                <a:blip r:embed="rId6"/>
                <a:stretch>
                  <a:fillRect r="-2222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5" name="TextovéPole 24"/>
              <p:cNvSpPr txBox="1"/>
              <p:nvPr/>
            </p:nvSpPr>
            <p:spPr>
              <a:xfrm>
                <a:off x="9480376" y="3820619"/>
                <a:ext cx="720080"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1" i="1" smtClean="0">
                          <a:latin typeface="Cambria Math" panose="02040503050406030204" pitchFamily="18" charset="0"/>
                        </a:rPr>
                        <m:t>𝑭</m:t>
                      </m:r>
                      <m:r>
                        <a:rPr lang="cs-CZ" sz="1400" b="1" i="1" smtClean="0">
                          <a:latin typeface="Cambria Math" panose="02040503050406030204" pitchFamily="18" charset="0"/>
                        </a:rPr>
                        <m:t>.</m:t>
                      </m:r>
                      <m:func>
                        <m:funcPr>
                          <m:ctrlPr>
                            <a:rPr lang="cs-CZ" sz="1400" b="1" i="1" smtClean="0">
                              <a:latin typeface="Cambria Math" panose="02040503050406030204" pitchFamily="18" charset="0"/>
                            </a:rPr>
                          </m:ctrlPr>
                        </m:funcPr>
                        <m:fName>
                          <m:r>
                            <m:rPr>
                              <m:sty m:val="p"/>
                            </m:rPr>
                            <a:rPr lang="cs-CZ" sz="1400" b="0" i="0" smtClean="0">
                              <a:latin typeface="Cambria Math" panose="02040503050406030204" pitchFamily="18" charset="0"/>
                            </a:rPr>
                            <m:t>cos</m:t>
                          </m:r>
                        </m:fName>
                        <m:e>
                          <m:r>
                            <a:rPr lang="cs-CZ" sz="1400" b="0" i="1" smtClean="0">
                              <a:latin typeface="Cambria Math" panose="02040503050406030204" pitchFamily="18" charset="0"/>
                              <a:ea typeface="Cambria Math" panose="02040503050406030204" pitchFamily="18" charset="0"/>
                            </a:rPr>
                            <m:t>𝜶</m:t>
                          </m:r>
                        </m:e>
                      </m:func>
                    </m:oMath>
                  </m:oMathPara>
                </a14:m>
                <a:endParaRPr lang="cs-CZ" sz="1400" b="1" dirty="0"/>
              </a:p>
            </p:txBody>
          </p:sp>
        </mc:Choice>
        <mc:Fallback xmlns="">
          <p:sp>
            <p:nvSpPr>
              <p:cNvPr id="25" name="TextovéPole 24"/>
              <p:cNvSpPr txBox="1">
                <a:spLocks noRot="1" noChangeAspect="1" noMove="1" noResize="1" noEditPoints="1" noAdjustHandles="1" noChangeArrowheads="1" noChangeShapeType="1" noTextEdit="1"/>
              </p:cNvSpPr>
              <p:nvPr/>
            </p:nvSpPr>
            <p:spPr>
              <a:xfrm>
                <a:off x="9480376" y="3820619"/>
                <a:ext cx="720080" cy="307777"/>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6" name="TextovéPole 25"/>
              <p:cNvSpPr txBox="1"/>
              <p:nvPr/>
            </p:nvSpPr>
            <p:spPr>
              <a:xfrm>
                <a:off x="9552384" y="3552716"/>
                <a:ext cx="21602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𝛼</m:t>
                      </m:r>
                    </m:oMath>
                  </m:oMathPara>
                </a14:m>
                <a:endParaRPr lang="cs-CZ" dirty="0"/>
              </a:p>
            </p:txBody>
          </p:sp>
        </mc:Choice>
        <mc:Fallback xmlns="">
          <p:sp>
            <p:nvSpPr>
              <p:cNvPr id="26" name="TextovéPole 25"/>
              <p:cNvSpPr txBox="1">
                <a:spLocks noRot="1" noChangeAspect="1" noMove="1" noResize="1" noEditPoints="1" noAdjustHandles="1" noChangeArrowheads="1" noChangeShapeType="1" noTextEdit="1"/>
              </p:cNvSpPr>
              <p:nvPr/>
            </p:nvSpPr>
            <p:spPr>
              <a:xfrm>
                <a:off x="9552384" y="3552716"/>
                <a:ext cx="216024" cy="369332"/>
              </a:xfrm>
              <a:prstGeom prst="rect">
                <a:avLst/>
              </a:prstGeom>
              <a:blipFill>
                <a:blip r:embed="rId8"/>
                <a:stretch>
                  <a:fillRect r="-3714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7" name="TextovéPole 26"/>
              <p:cNvSpPr txBox="1"/>
              <p:nvPr/>
            </p:nvSpPr>
            <p:spPr>
              <a:xfrm>
                <a:off x="10056440" y="4088522"/>
                <a:ext cx="288032"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0" i="1" smtClean="0">
                          <a:latin typeface="Cambria Math" panose="02040503050406030204" pitchFamily="18" charset="0"/>
                        </a:rPr>
                        <m:t>𝑠</m:t>
                      </m:r>
                    </m:oMath>
                  </m:oMathPara>
                </a14:m>
                <a:endParaRPr lang="cs-CZ" sz="1400" dirty="0"/>
              </a:p>
            </p:txBody>
          </p:sp>
        </mc:Choice>
        <mc:Fallback xmlns="">
          <p:sp>
            <p:nvSpPr>
              <p:cNvPr id="27" name="TextovéPole 26"/>
              <p:cNvSpPr txBox="1">
                <a:spLocks noRot="1" noChangeAspect="1" noMove="1" noResize="1" noEditPoints="1" noAdjustHandles="1" noChangeArrowheads="1" noChangeShapeType="1" noTextEdit="1"/>
              </p:cNvSpPr>
              <p:nvPr/>
            </p:nvSpPr>
            <p:spPr>
              <a:xfrm>
                <a:off x="10056440" y="4088522"/>
                <a:ext cx="288032" cy="307777"/>
              </a:xfrm>
              <a:prstGeom prst="rect">
                <a:avLst/>
              </a:prstGeom>
              <a:blipFill>
                <a:blip r:embed="rId9"/>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10830544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4369908" y="2961946"/>
            <a:ext cx="3236161" cy="400110"/>
          </a:xfrm>
          <a:prstGeom prst="rect">
            <a:avLst/>
          </a:prstGeom>
          <a:noFill/>
        </p:spPr>
        <p:txBody>
          <a:bodyPr wrap="square" rtlCol="0">
            <a:spAutoFit/>
          </a:bodyPr>
          <a:lstStyle/>
          <a:p>
            <a:r>
              <a:rPr lang="cs-CZ" sz="2000" b="1" dirty="0"/>
              <a:t>Jednotka mechanické práce</a:t>
            </a:r>
          </a:p>
        </p:txBody>
      </p:sp>
      <mc:AlternateContent xmlns:mc="http://schemas.openxmlformats.org/markup-compatibility/2006" xmlns:a14="http://schemas.microsoft.com/office/drawing/2010/main">
        <mc:Choice Requires="a14">
          <p:sp>
            <p:nvSpPr>
              <p:cNvPr id="4" name="TextovéPole 3"/>
              <p:cNvSpPr txBox="1"/>
              <p:nvPr/>
            </p:nvSpPr>
            <p:spPr>
              <a:xfrm>
                <a:off x="1559496" y="3286033"/>
                <a:ext cx="9073008" cy="1926618"/>
              </a:xfrm>
              <a:prstGeom prst="rect">
                <a:avLst/>
              </a:prstGeom>
              <a:noFill/>
            </p:spPr>
            <p:txBody>
              <a:bodyPr wrap="square" rtlCol="0">
                <a:spAutoFit/>
              </a:bodyPr>
              <a:lstStyle/>
              <a:p>
                <a:r>
                  <a:rPr lang="cs-CZ" dirty="0"/>
                  <a:t>Jednotka mechanické práce je jednotka odvozená a odvodíme jí ze vztahu (hodnota goniometrické funkce cosinus je bezrozměrné číslo, nemá na měrnou jednotku vliv): </a:t>
                </a:r>
              </a:p>
              <a:p>
                <a:endParaRPr lang="cs-CZ" dirty="0"/>
              </a:p>
              <a:p>
                <a:pPr/>
                <a14:m>
                  <m:oMathPara xmlns:m="http://schemas.openxmlformats.org/officeDocument/2006/math">
                    <m:oMathParaPr>
                      <m:jc m:val="centerGroup"/>
                    </m:oMathParaPr>
                    <m:oMath xmlns:m="http://schemas.openxmlformats.org/officeDocument/2006/math">
                      <m:r>
                        <a:rPr lang="cs-CZ" b="0" i="1">
                          <a:latin typeface="Cambria Math"/>
                        </a:rPr>
                        <m:t>𝑊</m:t>
                      </m:r>
                      <m:r>
                        <a:rPr lang="cs-CZ" b="0" i="1">
                          <a:latin typeface="Cambria Math"/>
                        </a:rPr>
                        <m:t>=</m:t>
                      </m:r>
                      <m:r>
                        <a:rPr lang="cs-CZ" b="0" i="1">
                          <a:latin typeface="Cambria Math"/>
                        </a:rPr>
                        <m:t>𝐹</m:t>
                      </m:r>
                      <m:r>
                        <a:rPr lang="cs-CZ" b="0" i="1">
                          <a:latin typeface="Cambria Math"/>
                        </a:rPr>
                        <m:t>.</m:t>
                      </m:r>
                      <m:r>
                        <a:rPr lang="cs-CZ" b="0" i="1">
                          <a:latin typeface="Cambria Math"/>
                        </a:rPr>
                        <m:t>𝑠</m:t>
                      </m:r>
                    </m:oMath>
                  </m:oMathPara>
                </a14:m>
                <a:endParaRPr lang="cs-CZ" dirty="0"/>
              </a:p>
              <a:p>
                <a:endParaRPr lang="cs-CZ" sz="900" dirty="0"/>
              </a:p>
              <a:p>
                <a:pPr/>
                <a14:m>
                  <m:oMathPara xmlns:m="http://schemas.openxmlformats.org/officeDocument/2006/math">
                    <m:oMathParaPr>
                      <m:jc m:val="centerGroup"/>
                    </m:oMathParaPr>
                    <m:oMath xmlns:m="http://schemas.openxmlformats.org/officeDocument/2006/math">
                      <m:d>
                        <m:dPr>
                          <m:begChr m:val="["/>
                          <m:endChr m:val="]"/>
                          <m:ctrlPr>
                            <a:rPr lang="cs-CZ" sz="2000" i="1">
                              <a:latin typeface="Cambria Math" panose="02040503050406030204" pitchFamily="18" charset="0"/>
                            </a:rPr>
                          </m:ctrlPr>
                        </m:dPr>
                        <m:e>
                          <m:r>
                            <a:rPr lang="cs-CZ" sz="2000" i="1">
                              <a:latin typeface="Cambria Math"/>
                            </a:rPr>
                            <m:t>𝑊</m:t>
                          </m:r>
                        </m:e>
                      </m:d>
                      <m:r>
                        <a:rPr lang="cs-CZ" sz="2000" i="1">
                          <a:latin typeface="Cambria Math"/>
                        </a:rPr>
                        <m:t>=</m:t>
                      </m:r>
                      <m:r>
                        <m:rPr>
                          <m:sty m:val="p"/>
                        </m:rPr>
                        <a:rPr lang="cs-CZ" sz="2000">
                          <a:latin typeface="Cambria Math"/>
                        </a:rPr>
                        <m:t>N</m:t>
                      </m:r>
                      <m:r>
                        <a:rPr lang="cs-CZ" sz="2000">
                          <a:latin typeface="Cambria Math"/>
                        </a:rPr>
                        <m:t>.</m:t>
                      </m:r>
                      <m:r>
                        <m:rPr>
                          <m:sty m:val="p"/>
                        </m:rPr>
                        <a:rPr lang="cs-CZ" sz="2000">
                          <a:latin typeface="Cambria Math"/>
                        </a:rPr>
                        <m:t>m</m:t>
                      </m:r>
                      <m:r>
                        <a:rPr lang="cs-CZ" sz="2000">
                          <a:latin typeface="Cambria Math"/>
                        </a:rPr>
                        <m:t>=</m:t>
                      </m:r>
                      <m:r>
                        <m:rPr>
                          <m:sty m:val="p"/>
                        </m:rPr>
                        <a:rPr lang="cs-CZ" sz="2000">
                          <a:latin typeface="Cambria Math"/>
                        </a:rPr>
                        <m:t>kg</m:t>
                      </m:r>
                      <m:r>
                        <a:rPr lang="cs-CZ" sz="2000">
                          <a:latin typeface="Cambria Math"/>
                        </a:rPr>
                        <m:t>.</m:t>
                      </m:r>
                      <m:r>
                        <m:rPr>
                          <m:sty m:val="p"/>
                        </m:rPr>
                        <a:rPr lang="cs-CZ" sz="2000">
                          <a:latin typeface="Cambria Math"/>
                        </a:rPr>
                        <m:t>m</m:t>
                      </m:r>
                      <m:r>
                        <a:rPr lang="cs-CZ" sz="2000">
                          <a:latin typeface="Cambria Math"/>
                        </a:rPr>
                        <m:t>.</m:t>
                      </m:r>
                      <m:sSup>
                        <m:sSupPr>
                          <m:ctrlPr>
                            <a:rPr lang="cs-CZ" sz="2000" i="1">
                              <a:latin typeface="Cambria Math" panose="02040503050406030204" pitchFamily="18" charset="0"/>
                            </a:rPr>
                          </m:ctrlPr>
                        </m:sSupPr>
                        <m:e>
                          <m:r>
                            <m:rPr>
                              <m:sty m:val="p"/>
                            </m:rPr>
                            <a:rPr lang="cs-CZ" sz="2000">
                              <a:latin typeface="Cambria Math"/>
                            </a:rPr>
                            <m:t>s</m:t>
                          </m:r>
                        </m:e>
                        <m:sup>
                          <m:r>
                            <a:rPr lang="cs-CZ" sz="2000">
                              <a:latin typeface="Cambria Math"/>
                            </a:rPr>
                            <m:t>−2</m:t>
                          </m:r>
                        </m:sup>
                      </m:sSup>
                      <m:r>
                        <a:rPr lang="cs-CZ" sz="2000">
                          <a:latin typeface="Cambria Math"/>
                        </a:rPr>
                        <m:t>.</m:t>
                      </m:r>
                      <m:r>
                        <m:rPr>
                          <m:sty m:val="p"/>
                        </m:rPr>
                        <a:rPr lang="cs-CZ" sz="2000">
                          <a:latin typeface="Cambria Math"/>
                        </a:rPr>
                        <m:t>m</m:t>
                      </m:r>
                      <m:r>
                        <a:rPr lang="cs-CZ" sz="2000">
                          <a:latin typeface="Cambria Math"/>
                        </a:rPr>
                        <m:t>=</m:t>
                      </m:r>
                      <m:r>
                        <m:rPr>
                          <m:sty m:val="p"/>
                        </m:rPr>
                        <a:rPr lang="cs-CZ" sz="2000">
                          <a:latin typeface="Cambria Math"/>
                        </a:rPr>
                        <m:t>kg</m:t>
                      </m:r>
                      <m:r>
                        <a:rPr lang="cs-CZ" sz="2000">
                          <a:latin typeface="Cambria Math"/>
                        </a:rPr>
                        <m:t>.</m:t>
                      </m:r>
                      <m:sSup>
                        <m:sSupPr>
                          <m:ctrlPr>
                            <a:rPr lang="cs-CZ" sz="2000" i="1">
                              <a:latin typeface="Cambria Math" panose="02040503050406030204" pitchFamily="18" charset="0"/>
                            </a:rPr>
                          </m:ctrlPr>
                        </m:sSupPr>
                        <m:e>
                          <m:r>
                            <m:rPr>
                              <m:sty m:val="p"/>
                            </m:rPr>
                            <a:rPr lang="cs-CZ" sz="2000">
                              <a:latin typeface="Cambria Math"/>
                            </a:rPr>
                            <m:t>m</m:t>
                          </m:r>
                        </m:e>
                        <m:sup>
                          <m:r>
                            <a:rPr lang="cs-CZ" sz="2000">
                              <a:latin typeface="Cambria Math"/>
                            </a:rPr>
                            <m:t>2</m:t>
                          </m:r>
                        </m:sup>
                      </m:sSup>
                      <m:r>
                        <a:rPr lang="cs-CZ" sz="2000">
                          <a:latin typeface="Cambria Math"/>
                        </a:rPr>
                        <m:t>.</m:t>
                      </m:r>
                      <m:sSup>
                        <m:sSupPr>
                          <m:ctrlPr>
                            <a:rPr lang="cs-CZ" sz="2000" i="1">
                              <a:latin typeface="Cambria Math" panose="02040503050406030204" pitchFamily="18" charset="0"/>
                            </a:rPr>
                          </m:ctrlPr>
                        </m:sSupPr>
                        <m:e>
                          <m:r>
                            <m:rPr>
                              <m:sty m:val="p"/>
                            </m:rPr>
                            <a:rPr lang="cs-CZ" sz="2000">
                              <a:latin typeface="Cambria Math"/>
                            </a:rPr>
                            <m:t>s</m:t>
                          </m:r>
                        </m:e>
                        <m:sup>
                          <m:r>
                            <a:rPr lang="cs-CZ" sz="2000">
                              <a:latin typeface="Cambria Math"/>
                            </a:rPr>
                            <m:t>−2</m:t>
                          </m:r>
                        </m:sup>
                      </m:sSup>
                      <m:r>
                        <a:rPr lang="cs-CZ" sz="2000">
                          <a:latin typeface="Cambria Math"/>
                        </a:rPr>
                        <m:t>=</m:t>
                      </m:r>
                      <m:r>
                        <m:rPr>
                          <m:sty m:val="p"/>
                        </m:rPr>
                        <a:rPr lang="cs-CZ" sz="2000">
                          <a:latin typeface="Cambria Math"/>
                        </a:rPr>
                        <m:t>kg</m:t>
                      </m:r>
                      <m:r>
                        <a:rPr lang="cs-CZ" sz="2000">
                          <a:latin typeface="Cambria Math"/>
                        </a:rPr>
                        <m:t>.</m:t>
                      </m:r>
                      <m:sSup>
                        <m:sSupPr>
                          <m:ctrlPr>
                            <a:rPr lang="cs-CZ" sz="2000" i="1">
                              <a:latin typeface="Cambria Math" panose="02040503050406030204" pitchFamily="18" charset="0"/>
                            </a:rPr>
                          </m:ctrlPr>
                        </m:sSupPr>
                        <m:e>
                          <m:d>
                            <m:dPr>
                              <m:ctrlPr>
                                <a:rPr lang="cs-CZ" sz="2000" i="1">
                                  <a:latin typeface="Cambria Math" panose="02040503050406030204" pitchFamily="18" charset="0"/>
                                </a:rPr>
                              </m:ctrlPr>
                            </m:dPr>
                            <m:e>
                              <m:f>
                                <m:fPr>
                                  <m:ctrlPr>
                                    <a:rPr lang="cs-CZ" sz="2000" i="1">
                                      <a:latin typeface="Cambria Math" panose="02040503050406030204" pitchFamily="18" charset="0"/>
                                    </a:rPr>
                                  </m:ctrlPr>
                                </m:fPr>
                                <m:num>
                                  <m:r>
                                    <m:rPr>
                                      <m:sty m:val="p"/>
                                    </m:rPr>
                                    <a:rPr lang="cs-CZ" sz="2000">
                                      <a:latin typeface="Cambria Math"/>
                                    </a:rPr>
                                    <m:t>m</m:t>
                                  </m:r>
                                </m:num>
                                <m:den>
                                  <m:r>
                                    <m:rPr>
                                      <m:sty m:val="p"/>
                                    </m:rPr>
                                    <a:rPr lang="cs-CZ" sz="2000">
                                      <a:latin typeface="Cambria Math"/>
                                    </a:rPr>
                                    <m:t>s</m:t>
                                  </m:r>
                                </m:den>
                              </m:f>
                            </m:e>
                          </m:d>
                        </m:e>
                        <m:sup>
                          <m:r>
                            <a:rPr lang="cs-CZ" sz="2000">
                              <a:latin typeface="Cambria Math"/>
                            </a:rPr>
                            <m:t>2</m:t>
                          </m:r>
                        </m:sup>
                      </m:sSup>
                      <m:r>
                        <a:rPr lang="cs-CZ" sz="2000">
                          <a:latin typeface="Cambria Math"/>
                        </a:rPr>
                        <m:t>=</m:t>
                      </m:r>
                      <m:r>
                        <m:rPr>
                          <m:sty m:val="p"/>
                        </m:rPr>
                        <a:rPr lang="cs-CZ" sz="2000">
                          <a:latin typeface="Cambria Math"/>
                        </a:rPr>
                        <m:t>J</m:t>
                      </m:r>
                      <m:r>
                        <a:rPr lang="cs-CZ" sz="2000">
                          <a:latin typeface="Cambria Math"/>
                        </a:rPr>
                        <m:t>    (</m:t>
                      </m:r>
                      <m:r>
                        <m:rPr>
                          <m:sty m:val="p"/>
                        </m:rPr>
                        <a:rPr lang="cs-CZ" sz="2000">
                          <a:latin typeface="Cambria Math"/>
                        </a:rPr>
                        <m:t>joule</m:t>
                      </m:r>
                      <m:r>
                        <a:rPr lang="cs-CZ" sz="2000">
                          <a:latin typeface="Cambria Math"/>
                        </a:rPr>
                        <m:t> −č</m:t>
                      </m:r>
                      <m:r>
                        <m:rPr>
                          <m:sty m:val="p"/>
                        </m:rPr>
                        <a:rPr lang="cs-CZ" sz="2000">
                          <a:latin typeface="Cambria Math"/>
                        </a:rPr>
                        <m:t>ti</m:t>
                      </m:r>
                      <m:r>
                        <a:rPr lang="cs-CZ" sz="2000">
                          <a:latin typeface="Cambria Math"/>
                        </a:rPr>
                        <m:t> </m:t>
                      </m:r>
                      <m:r>
                        <m:rPr>
                          <m:sty m:val="p"/>
                        </m:rPr>
                        <a:rPr lang="cs-CZ" sz="2000">
                          <a:latin typeface="Cambria Math"/>
                        </a:rPr>
                        <m:t>d</m:t>
                      </m:r>
                      <m:r>
                        <a:rPr lang="cs-CZ" sz="2000">
                          <a:latin typeface="Cambria Math"/>
                        </a:rPr>
                        <m:t>ž</m:t>
                      </m:r>
                      <m:r>
                        <m:rPr>
                          <m:sty m:val="p"/>
                        </m:rPr>
                        <a:rPr lang="cs-CZ" sz="2000">
                          <a:latin typeface="Cambria Math"/>
                        </a:rPr>
                        <m:t>aul</m:t>
                      </m:r>
                      <m:r>
                        <a:rPr lang="cs-CZ" sz="2000">
                          <a:latin typeface="Cambria Math"/>
                        </a:rPr>
                        <m:t>)</m:t>
                      </m:r>
                    </m:oMath>
                  </m:oMathPara>
                </a14:m>
                <a:endParaRPr lang="cs-CZ" sz="20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1559496" y="3286033"/>
                <a:ext cx="9073008" cy="1926618"/>
              </a:xfrm>
              <a:prstGeom prst="rect">
                <a:avLst/>
              </a:prstGeom>
              <a:blipFill>
                <a:blip r:embed="rId2"/>
                <a:stretch>
                  <a:fillRect l="-605" t="-1582"/>
                </a:stretch>
              </a:blipFill>
            </p:spPr>
            <p:txBody>
              <a:bodyPr/>
              <a:lstStyle/>
              <a:p>
                <a:r>
                  <a:rPr lang="cs-CZ">
                    <a:noFill/>
                  </a:rPr>
                  <a:t> </a:t>
                </a:r>
              </a:p>
            </p:txBody>
          </p:sp>
        </mc:Fallback>
      </mc:AlternateContent>
      <p:sp>
        <p:nvSpPr>
          <p:cNvPr id="5" name="TextovéPole 4"/>
          <p:cNvSpPr txBox="1"/>
          <p:nvPr/>
        </p:nvSpPr>
        <p:spPr>
          <a:xfrm>
            <a:off x="1576845" y="5536738"/>
            <a:ext cx="9073008" cy="369332"/>
          </a:xfrm>
          <a:prstGeom prst="rect">
            <a:avLst/>
          </a:prstGeom>
          <a:noFill/>
          <a:ln w="19050">
            <a:solidFill>
              <a:srgbClr val="FF0000"/>
            </a:solidFill>
          </a:ln>
        </p:spPr>
        <p:txBody>
          <a:bodyPr wrap="square" rtlCol="0">
            <a:spAutoFit/>
          </a:bodyPr>
          <a:lstStyle/>
          <a:p>
            <a:r>
              <a:rPr lang="cs-CZ" dirty="0"/>
              <a:t>1 J (joule) je definován jako práce, kterou koná síla 1 N působící po dráze 1 m ve směru pohybu</a:t>
            </a:r>
          </a:p>
        </p:txBody>
      </p:sp>
      <p:pic>
        <p:nvPicPr>
          <p:cNvPr id="1030" name="Picture 6" descr="James Prescott Joule, English physicist, 1889. Artist: Unknown Stock Photo  - Alamy"/>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38" b="9716"/>
          <a:stretch/>
        </p:blipFill>
        <p:spPr bwMode="auto">
          <a:xfrm>
            <a:off x="767408" y="90328"/>
            <a:ext cx="2376264" cy="2627298"/>
          </a:xfrm>
          <a:prstGeom prst="rect">
            <a:avLst/>
          </a:prstGeom>
          <a:noFill/>
          <a:extLst>
            <a:ext uri="{909E8E84-426E-40DD-AFC4-6F175D3DCCD1}">
              <a14:hiddenFill xmlns:a14="http://schemas.microsoft.com/office/drawing/2010/main">
                <a:solidFill>
                  <a:srgbClr val="FFFFFF"/>
                </a:solidFill>
              </a14:hiddenFill>
            </a:ext>
          </a:extLst>
        </p:spPr>
      </p:pic>
      <p:sp>
        <p:nvSpPr>
          <p:cNvPr id="8" name="Obdélník 7"/>
          <p:cNvSpPr/>
          <p:nvPr/>
        </p:nvSpPr>
        <p:spPr>
          <a:xfrm>
            <a:off x="3287688" y="738262"/>
            <a:ext cx="7632848" cy="1569660"/>
          </a:xfrm>
          <a:prstGeom prst="rect">
            <a:avLst/>
          </a:prstGeom>
        </p:spPr>
        <p:txBody>
          <a:bodyPr wrap="square">
            <a:spAutoFit/>
          </a:bodyPr>
          <a:lstStyle/>
          <a:p>
            <a:pPr algn="ctr"/>
            <a:r>
              <a:rPr lang="cs-CZ" sz="1600" b="1" dirty="0"/>
              <a:t>24. 12. 1818 - 11. 10. 1889</a:t>
            </a:r>
          </a:p>
          <a:p>
            <a:r>
              <a:rPr lang="cs-CZ" sz="1600" dirty="0"/>
              <a:t>Anglický fyzik </a:t>
            </a:r>
            <a:r>
              <a:rPr lang="cs-CZ" sz="1600" b="1" dirty="0"/>
              <a:t>James </a:t>
            </a:r>
            <a:r>
              <a:rPr lang="cs-CZ" sz="1600" b="1" dirty="0" err="1"/>
              <a:t>Prescott</a:t>
            </a:r>
            <a:r>
              <a:rPr lang="cs-CZ" sz="1600" b="1" dirty="0"/>
              <a:t> Joule</a:t>
            </a:r>
            <a:r>
              <a:rPr lang="cs-CZ" sz="1600" dirty="0"/>
              <a:t> se narodil 24. prosince 1818 v </a:t>
            </a:r>
            <a:r>
              <a:rPr lang="cs-CZ" sz="1600" dirty="0" err="1"/>
              <a:t>Salfordu</a:t>
            </a:r>
            <a:r>
              <a:rPr lang="cs-CZ" sz="1600" dirty="0"/>
              <a:t> u Manchesteru jako druhé z 5 dětí v rodině majitele pivovaru (později se svým bratrem pivovar zdědili.). Nemocný mladý Joule nechodil do školy a vzdělával se doma. V 16 letech odešel James Joule studovat do Cambridge (1834-1837, jeho učitelem byl mj. John Dalton). Po návratu ze studií si Joule v otcově domě vybudoval vlastní laboratoř, kde ve volném čase bádal.</a:t>
            </a:r>
          </a:p>
        </p:txBody>
      </p:sp>
    </p:spTree>
    <p:extLst>
      <p:ext uri="{BB962C8B-B14F-4D97-AF65-F5344CB8AC3E}">
        <p14:creationId xmlns:p14="http://schemas.microsoft.com/office/powerpoint/2010/main" val="1567902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ovéPole 4"/>
              <p:cNvSpPr txBox="1"/>
              <p:nvPr/>
            </p:nvSpPr>
            <p:spPr>
              <a:xfrm>
                <a:off x="648942" y="868140"/>
                <a:ext cx="11305256" cy="1846659"/>
              </a:xfrm>
              <a:prstGeom prst="rect">
                <a:avLst/>
              </a:prstGeom>
              <a:noFill/>
            </p:spPr>
            <p:txBody>
              <a:bodyPr wrap="square" rtlCol="0">
                <a:spAutoFit/>
              </a:bodyPr>
              <a:lstStyle/>
              <a:p>
                <a:r>
                  <a:rPr lang="cs-CZ" dirty="0" smtClean="0"/>
                  <a:t>Nejjednodušší je vztah pro výpočet mechanické práce W, jestliže se těleso přemisťuje </a:t>
                </a:r>
                <a:r>
                  <a:rPr lang="cs-CZ" b="1" dirty="0"/>
                  <a:t>po přímce působením konstantní síly </a:t>
                </a:r>
                <a14:m>
                  <m:oMath xmlns:m="http://schemas.openxmlformats.org/officeDocument/2006/math">
                    <m:r>
                      <a:rPr lang="cs-CZ" b="1" i="1" dirty="0" smtClean="0">
                        <a:latin typeface="Cambria Math" panose="02040503050406030204" pitchFamily="18" charset="0"/>
                      </a:rPr>
                      <m:t>𝑭</m:t>
                    </m:r>
                  </m:oMath>
                </a14:m>
                <a:r>
                  <a:rPr lang="cs-CZ" b="1" dirty="0"/>
                  <a:t> rovnoběžné s trajektorií tělesa</a:t>
                </a:r>
                <a:r>
                  <a:rPr lang="cs-CZ" dirty="0"/>
                  <a:t>.  Je-li směr síly totožný se směrem pohybu tělese, je hodnota úhlu mezi vektorem síly a směrovým vektorem pohybu rovna </a:t>
                </a:r>
                <a14:m>
                  <m:oMath xmlns:m="http://schemas.openxmlformats.org/officeDocument/2006/math">
                    <m:sSup>
                      <m:sSupPr>
                        <m:ctrlPr>
                          <a:rPr lang="cs-CZ" i="1" dirty="0" smtClean="0">
                            <a:latin typeface="Cambria Math" panose="02040503050406030204" pitchFamily="18" charset="0"/>
                          </a:rPr>
                        </m:ctrlPr>
                      </m:sSupPr>
                      <m:e>
                        <m:r>
                          <a:rPr lang="cs-CZ" b="0" i="1" dirty="0" smtClean="0">
                            <a:latin typeface="Cambria Math" panose="02040503050406030204" pitchFamily="18" charset="0"/>
                          </a:rPr>
                          <m:t>0</m:t>
                        </m:r>
                      </m:e>
                      <m:sup>
                        <m:r>
                          <a:rPr lang="cs-CZ" b="0" i="1" dirty="0" smtClean="0">
                            <a:latin typeface="Cambria Math" panose="02040503050406030204" pitchFamily="18" charset="0"/>
                          </a:rPr>
                          <m:t>𝑜</m:t>
                        </m:r>
                      </m:sup>
                    </m:sSup>
                  </m:oMath>
                </a14:m>
                <a:r>
                  <a:rPr lang="cs-CZ" dirty="0"/>
                  <a:t> a </a:t>
                </a:r>
                <a14:m>
                  <m:oMath xmlns:m="http://schemas.openxmlformats.org/officeDocument/2006/math">
                    <m:func>
                      <m:funcPr>
                        <m:ctrlPr>
                          <a:rPr lang="cs-CZ" b="1" i="1" smtClean="0">
                            <a:latin typeface="Cambria Math" panose="02040503050406030204" pitchFamily="18" charset="0"/>
                          </a:rPr>
                        </m:ctrlPr>
                      </m:funcPr>
                      <m:fName>
                        <m:r>
                          <a:rPr lang="cs-CZ" b="1" i="0" smtClean="0">
                            <a:latin typeface="Cambria Math" panose="02040503050406030204" pitchFamily="18" charset="0"/>
                          </a:rPr>
                          <m:t>𝐜𝐨𝐬</m:t>
                        </m:r>
                      </m:fName>
                      <m:e>
                        <m:sSup>
                          <m:sSupPr>
                            <m:ctrlPr>
                              <a:rPr lang="cs-CZ" b="1" i="1" smtClean="0">
                                <a:latin typeface="Cambria Math" panose="02040503050406030204" pitchFamily="18" charset="0"/>
                              </a:rPr>
                            </m:ctrlPr>
                          </m:sSupPr>
                          <m:e>
                            <m:r>
                              <a:rPr lang="cs-CZ" b="1" i="1" smtClean="0">
                                <a:latin typeface="Cambria Math" panose="02040503050406030204" pitchFamily="18" charset="0"/>
                              </a:rPr>
                              <m:t>𝟎</m:t>
                            </m:r>
                          </m:e>
                          <m:sup>
                            <m:r>
                              <a:rPr lang="cs-CZ" b="1" i="1" smtClean="0">
                                <a:latin typeface="Cambria Math" panose="02040503050406030204" pitchFamily="18" charset="0"/>
                              </a:rPr>
                              <m:t>𝒐</m:t>
                            </m:r>
                          </m:sup>
                        </m:sSup>
                        <m:r>
                          <a:rPr lang="cs-CZ" b="1" i="1" smtClean="0">
                            <a:latin typeface="Cambria Math" panose="02040503050406030204" pitchFamily="18" charset="0"/>
                          </a:rPr>
                          <m:t>=</m:t>
                        </m:r>
                        <m:r>
                          <a:rPr lang="cs-CZ" b="1" i="1" smtClean="0">
                            <a:latin typeface="Cambria Math" panose="02040503050406030204" pitchFamily="18" charset="0"/>
                          </a:rPr>
                          <m:t>𝟏</m:t>
                        </m:r>
                      </m:e>
                    </m:func>
                  </m:oMath>
                </a14:m>
                <a:r>
                  <a:rPr lang="cs-CZ" dirty="0"/>
                  <a:t> (viz matematický doplněk – goniometrické funkce).</a:t>
                </a:r>
              </a:p>
              <a:p>
                <a:r>
                  <a:rPr lang="cs-CZ" dirty="0"/>
                  <a:t>Vztah pro výpočet mechanické práce  </a:t>
                </a:r>
                <a14:m>
                  <m:oMath xmlns:m="http://schemas.openxmlformats.org/officeDocument/2006/math">
                    <m:r>
                      <a:rPr lang="cs-CZ" b="0" i="1" smtClean="0">
                        <a:latin typeface="Cambria Math" panose="02040503050406030204" pitchFamily="18" charset="0"/>
                      </a:rPr>
                      <m:t>𝑊</m:t>
                    </m:r>
                  </m:oMath>
                </a14:m>
                <a:r>
                  <a:rPr lang="cs-CZ" dirty="0"/>
                  <a:t> má </a:t>
                </a:r>
                <a:r>
                  <a:rPr lang="cs-CZ" dirty="0" smtClean="0"/>
                  <a:t>tvar (viz poznámka na snímku 2):</a:t>
                </a:r>
                <a:endParaRPr lang="cs-CZ" dirty="0"/>
              </a:p>
              <a:p>
                <a:endParaRPr lang="cs-CZ" dirty="0"/>
              </a:p>
              <a:p>
                <a:pPr/>
                <a14:m>
                  <m:oMathPara xmlns:m="http://schemas.openxmlformats.org/officeDocument/2006/math">
                    <m:oMathParaPr>
                      <m:jc m:val="centerGroup"/>
                    </m:oMathParaPr>
                    <m:oMath xmlns:m="http://schemas.openxmlformats.org/officeDocument/2006/math">
                      <m:r>
                        <a:rPr lang="cs-CZ" sz="2400" b="0" i="1">
                          <a:solidFill>
                            <a:srgbClr val="FF0000"/>
                          </a:solidFill>
                          <a:latin typeface="Cambria Math"/>
                        </a:rPr>
                        <m:t>𝑊</m:t>
                      </m:r>
                      <m:r>
                        <a:rPr lang="cs-CZ" sz="2400" b="1" i="1" smtClean="0">
                          <a:solidFill>
                            <a:srgbClr val="FF0000"/>
                          </a:solidFill>
                          <a:latin typeface="Cambria Math" panose="02040503050406030204" pitchFamily="18" charset="0"/>
                        </a:rPr>
                        <m:t>=</m:t>
                      </m:r>
                      <m:r>
                        <a:rPr lang="cs-CZ" sz="2400" b="1" i="1">
                          <a:solidFill>
                            <a:srgbClr val="FF0000"/>
                          </a:solidFill>
                          <a:latin typeface="Cambria Math" panose="02040503050406030204" pitchFamily="18" charset="0"/>
                        </a:rPr>
                        <m:t>𝑭</m:t>
                      </m:r>
                      <m:r>
                        <a:rPr lang="cs-CZ" sz="2400" b="1" i="1">
                          <a:solidFill>
                            <a:srgbClr val="FF0000"/>
                          </a:solidFill>
                          <a:latin typeface="Cambria Math" panose="02040503050406030204" pitchFamily="18" charset="0"/>
                        </a:rPr>
                        <m:t>.</m:t>
                      </m:r>
                      <m:r>
                        <a:rPr lang="cs-CZ" sz="2400" b="1" i="1">
                          <a:solidFill>
                            <a:srgbClr val="FF0000"/>
                          </a:solidFill>
                          <a:latin typeface="Cambria Math" panose="02040503050406030204" pitchFamily="18" charset="0"/>
                        </a:rPr>
                        <m:t>𝒔</m:t>
                      </m:r>
                      <m:r>
                        <a:rPr lang="cs-CZ" sz="2400" b="1" i="1">
                          <a:solidFill>
                            <a:srgbClr val="FF0000"/>
                          </a:solidFill>
                          <a:latin typeface="Cambria Math"/>
                        </a:rPr>
                        <m:t>=</m:t>
                      </m:r>
                      <m:r>
                        <a:rPr lang="cs-CZ" sz="2400" b="0" i="1">
                          <a:solidFill>
                            <a:srgbClr val="FF0000"/>
                          </a:solidFill>
                          <a:latin typeface="Cambria Math"/>
                        </a:rPr>
                        <m:t>𝐹</m:t>
                      </m:r>
                      <m:r>
                        <a:rPr lang="cs-CZ" sz="2400" b="0" i="1">
                          <a:solidFill>
                            <a:srgbClr val="FF0000"/>
                          </a:solidFill>
                          <a:latin typeface="Cambria Math"/>
                        </a:rPr>
                        <m:t>.</m:t>
                      </m:r>
                      <m:r>
                        <a:rPr lang="cs-CZ" sz="2400" b="0" i="1">
                          <a:solidFill>
                            <a:srgbClr val="FF0000"/>
                          </a:solidFill>
                          <a:latin typeface="Cambria Math"/>
                        </a:rPr>
                        <m:t>𝑠</m:t>
                      </m:r>
                      <m:r>
                        <a:rPr lang="cs-CZ" sz="2400" b="0" i="1" smtClean="0">
                          <a:solidFill>
                            <a:srgbClr val="FF0000"/>
                          </a:solidFill>
                          <a:latin typeface="Cambria Math" panose="02040503050406030204" pitchFamily="18" charset="0"/>
                        </a:rPr>
                        <m:t>.</m:t>
                      </m:r>
                      <m:func>
                        <m:funcPr>
                          <m:ctrlPr>
                            <a:rPr lang="cs-CZ" sz="2400" b="0" i="1" smtClean="0">
                              <a:solidFill>
                                <a:srgbClr val="FF0000"/>
                              </a:solidFill>
                              <a:latin typeface="Cambria Math" panose="02040503050406030204" pitchFamily="18" charset="0"/>
                            </a:rPr>
                          </m:ctrlPr>
                        </m:funcPr>
                        <m:fName>
                          <m:r>
                            <m:rPr>
                              <m:sty m:val="p"/>
                            </m:rPr>
                            <a:rPr lang="cs-CZ" sz="2400" b="0" i="0" smtClean="0">
                              <a:solidFill>
                                <a:srgbClr val="FF0000"/>
                              </a:solidFill>
                              <a:latin typeface="Cambria Math" panose="02040503050406030204" pitchFamily="18" charset="0"/>
                            </a:rPr>
                            <m:t>cos</m:t>
                          </m:r>
                        </m:fName>
                        <m:e>
                          <m:sSup>
                            <m:sSupPr>
                              <m:ctrlPr>
                                <a:rPr lang="cs-CZ" sz="2400" b="0" i="1" smtClean="0">
                                  <a:solidFill>
                                    <a:srgbClr val="FF0000"/>
                                  </a:solidFill>
                                  <a:latin typeface="Cambria Math" panose="02040503050406030204" pitchFamily="18" charset="0"/>
                                </a:rPr>
                              </m:ctrlPr>
                            </m:sSupPr>
                            <m:e>
                              <m:r>
                                <a:rPr lang="cs-CZ" sz="2400" b="0" i="1" smtClean="0">
                                  <a:solidFill>
                                    <a:srgbClr val="FF0000"/>
                                  </a:solidFill>
                                  <a:latin typeface="Cambria Math" panose="02040503050406030204" pitchFamily="18" charset="0"/>
                                </a:rPr>
                                <m:t>0</m:t>
                              </m:r>
                            </m:e>
                            <m:sup>
                              <m:r>
                                <a:rPr lang="cs-CZ" sz="2400" b="0" i="1" smtClean="0">
                                  <a:solidFill>
                                    <a:srgbClr val="FF0000"/>
                                  </a:solidFill>
                                  <a:latin typeface="Cambria Math" panose="02040503050406030204" pitchFamily="18" charset="0"/>
                                </a:rPr>
                                <m:t>0</m:t>
                              </m:r>
                            </m:sup>
                          </m:sSup>
                          <m:r>
                            <a:rPr lang="cs-CZ" sz="2400" b="0" i="1" smtClean="0">
                              <a:solidFill>
                                <a:srgbClr val="FF0000"/>
                              </a:solidFill>
                              <a:latin typeface="Cambria Math" panose="02040503050406030204" pitchFamily="18" charset="0"/>
                            </a:rPr>
                            <m:t>=</m:t>
                          </m:r>
                          <m:r>
                            <a:rPr lang="cs-CZ" sz="2400" b="0" i="1" smtClean="0">
                              <a:solidFill>
                                <a:srgbClr val="FF0000"/>
                              </a:solidFill>
                              <a:latin typeface="Cambria Math" panose="02040503050406030204" pitchFamily="18" charset="0"/>
                            </a:rPr>
                            <m:t>𝐹</m:t>
                          </m:r>
                          <m:r>
                            <a:rPr lang="cs-CZ" sz="2400" b="0" i="1" smtClean="0">
                              <a:solidFill>
                                <a:srgbClr val="FF0000"/>
                              </a:solidFill>
                              <a:latin typeface="Cambria Math" panose="02040503050406030204" pitchFamily="18" charset="0"/>
                            </a:rPr>
                            <m:t> . </m:t>
                          </m:r>
                          <m:r>
                            <a:rPr lang="cs-CZ" sz="2400" b="0" i="1" smtClean="0">
                              <a:solidFill>
                                <a:srgbClr val="FF0000"/>
                              </a:solidFill>
                              <a:latin typeface="Cambria Math" panose="02040503050406030204" pitchFamily="18" charset="0"/>
                            </a:rPr>
                            <m:t>𝑠</m:t>
                          </m:r>
                        </m:e>
                      </m:func>
                    </m:oMath>
                  </m:oMathPara>
                </a14:m>
                <a:endParaRPr lang="cs-CZ" sz="2400" dirty="0">
                  <a:solidFill>
                    <a:srgbClr val="FF0000"/>
                  </a:solidFill>
                </a:endParaRPr>
              </a:p>
            </p:txBody>
          </p:sp>
        </mc:Choice>
        <mc:Fallback xmlns="">
          <p:sp>
            <p:nvSpPr>
              <p:cNvPr id="5" name="TextovéPole 4"/>
              <p:cNvSpPr txBox="1">
                <a:spLocks noRot="1" noChangeAspect="1" noMove="1" noResize="1" noEditPoints="1" noAdjustHandles="1" noChangeArrowheads="1" noChangeShapeType="1" noTextEdit="1"/>
              </p:cNvSpPr>
              <p:nvPr/>
            </p:nvSpPr>
            <p:spPr>
              <a:xfrm>
                <a:off x="648942" y="868140"/>
                <a:ext cx="11305256" cy="1846659"/>
              </a:xfrm>
              <a:prstGeom prst="rect">
                <a:avLst/>
              </a:prstGeom>
              <a:blipFill>
                <a:blip r:embed="rId2"/>
                <a:stretch>
                  <a:fillRect l="-431" t="-1650" r="-162"/>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11F5CFFC-C082-569A-A185-0989E8CD3C9F}"/>
              </a:ext>
            </a:extLst>
          </p:cNvPr>
          <p:cNvCxnSpPr/>
          <p:nvPr/>
        </p:nvCxnSpPr>
        <p:spPr>
          <a:xfrm>
            <a:off x="2366681" y="4437112"/>
            <a:ext cx="7488832"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8" name="Ovál 7">
            <a:extLst>
              <a:ext uri="{FF2B5EF4-FFF2-40B4-BE49-F238E27FC236}">
                <a16:creationId xmlns:a16="http://schemas.microsoft.com/office/drawing/2014/main" id="{7E24D144-8272-1347-1503-364F905BD8FB}"/>
              </a:ext>
            </a:extLst>
          </p:cNvPr>
          <p:cNvSpPr/>
          <p:nvPr/>
        </p:nvSpPr>
        <p:spPr>
          <a:xfrm>
            <a:off x="3812872" y="4113076"/>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vál 8">
            <a:extLst>
              <a:ext uri="{FF2B5EF4-FFF2-40B4-BE49-F238E27FC236}">
                <a16:creationId xmlns:a16="http://schemas.microsoft.com/office/drawing/2014/main" id="{2B09106F-C93D-3522-6881-1ED64B2AD1B3}"/>
              </a:ext>
            </a:extLst>
          </p:cNvPr>
          <p:cNvSpPr/>
          <p:nvPr/>
        </p:nvSpPr>
        <p:spPr>
          <a:xfrm>
            <a:off x="5174993" y="4116827"/>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0" name="Přímá spojnice 9">
            <a:extLst>
              <a:ext uri="{FF2B5EF4-FFF2-40B4-BE49-F238E27FC236}">
                <a16:creationId xmlns:a16="http://schemas.microsoft.com/office/drawing/2014/main" id="{50700F6D-87A6-5CF0-963B-0A939E179BC3}"/>
              </a:ext>
            </a:extLst>
          </p:cNvPr>
          <p:cNvCxnSpPr/>
          <p:nvPr/>
        </p:nvCxnSpPr>
        <p:spPr>
          <a:xfrm>
            <a:off x="3518809" y="4113076"/>
            <a:ext cx="21602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Přímá spojnice 10">
            <a:extLst>
              <a:ext uri="{FF2B5EF4-FFF2-40B4-BE49-F238E27FC236}">
                <a16:creationId xmlns:a16="http://schemas.microsoft.com/office/drawing/2014/main" id="{D5E4F4E9-218D-B3F7-5399-68865B01F623}"/>
              </a:ext>
            </a:extLst>
          </p:cNvPr>
          <p:cNvCxnSpPr/>
          <p:nvPr/>
        </p:nvCxnSpPr>
        <p:spPr>
          <a:xfrm flipV="1">
            <a:off x="3518809" y="34290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Přímá spojnice 11">
            <a:extLst>
              <a:ext uri="{FF2B5EF4-FFF2-40B4-BE49-F238E27FC236}">
                <a16:creationId xmlns:a16="http://schemas.microsoft.com/office/drawing/2014/main" id="{3109188C-52CC-3065-A38B-59EE192F983C}"/>
              </a:ext>
            </a:extLst>
          </p:cNvPr>
          <p:cNvCxnSpPr/>
          <p:nvPr/>
        </p:nvCxnSpPr>
        <p:spPr>
          <a:xfrm flipV="1">
            <a:off x="5650593" y="34290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91C16881-6AC4-E25A-C1E2-594F32FB6241}"/>
              </a:ext>
            </a:extLst>
          </p:cNvPr>
          <p:cNvCxnSpPr/>
          <p:nvPr/>
        </p:nvCxnSpPr>
        <p:spPr>
          <a:xfrm>
            <a:off x="3518809" y="3429000"/>
            <a:ext cx="212423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Ovál 13">
            <a:extLst>
              <a:ext uri="{FF2B5EF4-FFF2-40B4-BE49-F238E27FC236}">
                <a16:creationId xmlns:a16="http://schemas.microsoft.com/office/drawing/2014/main" id="{FF7990C0-9175-94AE-E83A-C3809D8BCC8E}"/>
              </a:ext>
            </a:extLst>
          </p:cNvPr>
          <p:cNvSpPr/>
          <p:nvPr/>
        </p:nvSpPr>
        <p:spPr>
          <a:xfrm>
            <a:off x="5658142" y="4026708"/>
            <a:ext cx="144016" cy="144016"/>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cs-CZ"/>
          </a:p>
        </p:txBody>
      </p:sp>
      <p:cxnSp>
        <p:nvCxnSpPr>
          <p:cNvPr id="15" name="Přímá spojnice se šipkou 14">
            <a:extLst>
              <a:ext uri="{FF2B5EF4-FFF2-40B4-BE49-F238E27FC236}">
                <a16:creationId xmlns:a16="http://schemas.microsoft.com/office/drawing/2014/main" id="{75C9B792-4283-CB99-6274-51BBF1826586}"/>
              </a:ext>
            </a:extLst>
          </p:cNvPr>
          <p:cNvCxnSpPr>
            <a:stCxn id="14" idx="6"/>
          </p:cNvCxnSpPr>
          <p:nvPr/>
        </p:nvCxnSpPr>
        <p:spPr>
          <a:xfrm>
            <a:off x="5802158" y="4098716"/>
            <a:ext cx="1605083"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ovéPole 21">
                <a:extLst>
                  <a:ext uri="{FF2B5EF4-FFF2-40B4-BE49-F238E27FC236}">
                    <a16:creationId xmlns:a16="http://schemas.microsoft.com/office/drawing/2014/main" id="{89C0D802-4A91-5143-7FB4-2FEEAF0E0B37}"/>
                  </a:ext>
                </a:extLst>
              </p:cNvPr>
              <p:cNvSpPr txBox="1"/>
              <p:nvPr/>
            </p:nvSpPr>
            <p:spPr>
              <a:xfrm>
                <a:off x="6270212" y="3699990"/>
                <a:ext cx="43204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𝑭</m:t>
                      </m:r>
                    </m:oMath>
                  </m:oMathPara>
                </a14:m>
                <a:endParaRPr lang="cs-CZ" b="1" dirty="0"/>
              </a:p>
            </p:txBody>
          </p:sp>
        </mc:Choice>
        <mc:Fallback xmlns="">
          <p:sp>
            <p:nvSpPr>
              <p:cNvPr id="22" name="TextovéPole 21">
                <a:extLst>
                  <a:ext uri="{FF2B5EF4-FFF2-40B4-BE49-F238E27FC236}">
                    <a16:creationId xmlns:a16="http://schemas.microsoft.com/office/drawing/2014/main" id="{89C0D802-4A91-5143-7FB4-2FEEAF0E0B37}"/>
                  </a:ext>
                </a:extLst>
              </p:cNvPr>
              <p:cNvSpPr txBox="1">
                <a:spLocks noRot="1" noChangeAspect="1" noMove="1" noResize="1" noEditPoints="1" noAdjustHandles="1" noChangeArrowheads="1" noChangeShapeType="1" noTextEdit="1"/>
              </p:cNvSpPr>
              <p:nvPr/>
            </p:nvSpPr>
            <p:spPr>
              <a:xfrm>
                <a:off x="6270212" y="3699990"/>
                <a:ext cx="432046" cy="369332"/>
              </a:xfrm>
              <a:prstGeom prst="rect">
                <a:avLst/>
              </a:prstGeom>
              <a:blipFill>
                <a:blip r:embed="rId3"/>
                <a:stretch>
                  <a:fillRect/>
                </a:stretch>
              </a:blipFill>
            </p:spPr>
            <p:txBody>
              <a:bodyPr/>
              <a:lstStyle/>
              <a:p>
                <a:r>
                  <a:rPr lang="cs-CZ">
                    <a:noFill/>
                  </a:rPr>
                  <a:t> </a:t>
                </a:r>
              </a:p>
            </p:txBody>
          </p:sp>
        </mc:Fallback>
      </mc:AlternateContent>
      <p:sp>
        <p:nvSpPr>
          <p:cNvPr id="24" name="Ovál 23">
            <a:extLst>
              <a:ext uri="{FF2B5EF4-FFF2-40B4-BE49-F238E27FC236}">
                <a16:creationId xmlns:a16="http://schemas.microsoft.com/office/drawing/2014/main" id="{1984A849-D7BC-1EDD-8C8D-93D171B858BE}"/>
              </a:ext>
            </a:extLst>
          </p:cNvPr>
          <p:cNvSpPr/>
          <p:nvPr/>
        </p:nvSpPr>
        <p:spPr>
          <a:xfrm>
            <a:off x="9505732" y="4132491"/>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5" name="Přímá spojnice 24">
            <a:extLst>
              <a:ext uri="{FF2B5EF4-FFF2-40B4-BE49-F238E27FC236}">
                <a16:creationId xmlns:a16="http://schemas.microsoft.com/office/drawing/2014/main" id="{E85D4CFA-664F-91B5-DF54-E96BC7BDE9B6}"/>
              </a:ext>
            </a:extLst>
          </p:cNvPr>
          <p:cNvCxnSpPr/>
          <p:nvPr/>
        </p:nvCxnSpPr>
        <p:spPr>
          <a:xfrm>
            <a:off x="9207441" y="4122260"/>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Přímá spojnice 25">
            <a:extLst>
              <a:ext uri="{FF2B5EF4-FFF2-40B4-BE49-F238E27FC236}">
                <a16:creationId xmlns:a16="http://schemas.microsoft.com/office/drawing/2014/main" id="{0D73F0E6-5F89-3916-8AE7-681EE3822CDD}"/>
              </a:ext>
            </a:extLst>
          </p:cNvPr>
          <p:cNvCxnSpPr/>
          <p:nvPr/>
        </p:nvCxnSpPr>
        <p:spPr>
          <a:xfrm flipV="1">
            <a:off x="9207441" y="34540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Přímá spojnice 26">
            <a:extLst>
              <a:ext uri="{FF2B5EF4-FFF2-40B4-BE49-F238E27FC236}">
                <a16:creationId xmlns:a16="http://schemas.microsoft.com/office/drawing/2014/main" id="{C2924C47-0CB7-1AC6-7EBA-837BE86FBAB2}"/>
              </a:ext>
            </a:extLst>
          </p:cNvPr>
          <p:cNvCxnSpPr/>
          <p:nvPr/>
        </p:nvCxnSpPr>
        <p:spPr>
          <a:xfrm>
            <a:off x="9207441" y="3454000"/>
            <a:ext cx="7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Přímá spojnice 27">
            <a:extLst>
              <a:ext uri="{FF2B5EF4-FFF2-40B4-BE49-F238E27FC236}">
                <a16:creationId xmlns:a16="http://schemas.microsoft.com/office/drawing/2014/main" id="{193DCFA0-16A8-DBA1-9DE1-4FAB58CBA5A4}"/>
              </a:ext>
            </a:extLst>
          </p:cNvPr>
          <p:cNvCxnSpPr/>
          <p:nvPr/>
        </p:nvCxnSpPr>
        <p:spPr>
          <a:xfrm>
            <a:off x="9999441" y="2924944"/>
            <a:ext cx="0" cy="1728192"/>
          </a:xfrm>
          <a:prstGeom prst="line">
            <a:avLst/>
          </a:prstGeom>
          <a:ln>
            <a:prstDash val="lgDashDotDot"/>
          </a:ln>
        </p:spPr>
        <p:style>
          <a:lnRef idx="1">
            <a:schemeClr val="accent1"/>
          </a:lnRef>
          <a:fillRef idx="0">
            <a:schemeClr val="accent1"/>
          </a:fillRef>
          <a:effectRef idx="0">
            <a:schemeClr val="accent1"/>
          </a:effectRef>
          <a:fontRef idx="minor">
            <a:schemeClr val="tx1"/>
          </a:fontRef>
        </p:style>
      </p:cxnSp>
      <p:cxnSp>
        <p:nvCxnSpPr>
          <p:cNvPr id="29" name="Přímá spojnice 28">
            <a:extLst>
              <a:ext uri="{FF2B5EF4-FFF2-40B4-BE49-F238E27FC236}">
                <a16:creationId xmlns:a16="http://schemas.microsoft.com/office/drawing/2014/main" id="{7572E1F5-3CD3-62B5-E75D-C07A08FE597D}"/>
              </a:ext>
            </a:extLst>
          </p:cNvPr>
          <p:cNvCxnSpPr>
            <a:stCxn id="8" idx="4"/>
          </p:cNvCxnSpPr>
          <p:nvPr/>
        </p:nvCxnSpPr>
        <p:spPr>
          <a:xfrm>
            <a:off x="3956888" y="4401108"/>
            <a:ext cx="0" cy="396044"/>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Přímá spojnice 29">
            <a:extLst>
              <a:ext uri="{FF2B5EF4-FFF2-40B4-BE49-F238E27FC236}">
                <a16:creationId xmlns:a16="http://schemas.microsoft.com/office/drawing/2014/main" id="{D319EE16-AFFE-BE71-58C5-44751FC4E0FE}"/>
              </a:ext>
            </a:extLst>
          </p:cNvPr>
          <p:cNvCxnSpPr/>
          <p:nvPr/>
        </p:nvCxnSpPr>
        <p:spPr>
          <a:xfrm>
            <a:off x="9649748" y="4465367"/>
            <a:ext cx="0" cy="396044"/>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ovéPole 5">
            <a:extLst>
              <a:ext uri="{FF2B5EF4-FFF2-40B4-BE49-F238E27FC236}">
                <a16:creationId xmlns:a16="http://schemas.microsoft.com/office/drawing/2014/main" id="{C6680CDE-9F6B-EF02-21B0-57612EFE99BA}"/>
              </a:ext>
            </a:extLst>
          </p:cNvPr>
          <p:cNvSpPr txBox="1"/>
          <p:nvPr/>
        </p:nvSpPr>
        <p:spPr>
          <a:xfrm>
            <a:off x="695400" y="188640"/>
            <a:ext cx="9289032" cy="400110"/>
          </a:xfrm>
          <a:prstGeom prst="rect">
            <a:avLst/>
          </a:prstGeom>
          <a:noFill/>
        </p:spPr>
        <p:txBody>
          <a:bodyPr wrap="square" rtlCol="0">
            <a:spAutoFit/>
          </a:bodyPr>
          <a:lstStyle/>
          <a:p>
            <a:r>
              <a:rPr lang="cs-CZ" sz="2000" b="1" dirty="0"/>
              <a:t>Výpočet mechanické práce síly v případě, že síla působí ve směru pohybu.</a:t>
            </a:r>
          </a:p>
        </p:txBody>
      </p:sp>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6806CAEF-AF59-EF05-09AD-6787378A054F}"/>
                  </a:ext>
                </a:extLst>
              </p:cNvPr>
              <p:cNvSpPr txBox="1"/>
              <p:nvPr/>
            </p:nvSpPr>
            <p:spPr>
              <a:xfrm>
                <a:off x="5397914" y="4529579"/>
                <a:ext cx="3240359" cy="307777"/>
              </a:xfrm>
              <a:prstGeom prst="rect">
                <a:avLst/>
              </a:prstGeom>
              <a:noFill/>
            </p:spPr>
            <p:txBody>
              <a:bodyPr wrap="square" rtlCol="0">
                <a:spAutoFit/>
              </a:bodyPr>
              <a:lstStyle/>
              <a:p>
                <a:r>
                  <a:rPr lang="cs-CZ" sz="1400" dirty="0"/>
                  <a:t>Vektor posunutí </a:t>
                </a:r>
                <a14:m>
                  <m:oMath xmlns:m="http://schemas.openxmlformats.org/officeDocument/2006/math">
                    <m:r>
                      <a:rPr lang="cs-CZ" sz="1400" b="1" i="1" dirty="0" smtClean="0">
                        <a:latin typeface="Cambria Math" panose="02040503050406030204" pitchFamily="18" charset="0"/>
                      </a:rPr>
                      <m:t>𝒔</m:t>
                    </m:r>
                  </m:oMath>
                </a14:m>
                <a:r>
                  <a:rPr lang="cs-CZ" sz="1400" b="1" dirty="0"/>
                  <a:t>  </a:t>
                </a:r>
                <a:r>
                  <a:rPr lang="cs-CZ" sz="1400" dirty="0"/>
                  <a:t>(dráha </a:t>
                </a:r>
                <a14:m>
                  <m:oMath xmlns:m="http://schemas.openxmlformats.org/officeDocument/2006/math">
                    <m:r>
                      <a:rPr lang="cs-CZ" sz="1400" i="1" dirty="0" smtClean="0">
                        <a:latin typeface="Cambria Math" panose="02040503050406030204" pitchFamily="18" charset="0"/>
                      </a:rPr>
                      <m:t>𝑠</m:t>
                    </m:r>
                  </m:oMath>
                </a14:m>
                <a:r>
                  <a:rPr lang="cs-CZ" sz="1400" dirty="0"/>
                  <a:t>)</a:t>
                </a:r>
              </a:p>
            </p:txBody>
          </p:sp>
        </mc:Choice>
        <mc:Fallback xmlns="">
          <p:sp>
            <p:nvSpPr>
              <p:cNvPr id="2" name="TextovéPole 1">
                <a:extLst>
                  <a:ext uri="{FF2B5EF4-FFF2-40B4-BE49-F238E27FC236}">
                    <a16:creationId xmlns:a16="http://schemas.microsoft.com/office/drawing/2014/main" id="{6806CAEF-AF59-EF05-09AD-6787378A054F}"/>
                  </a:ext>
                </a:extLst>
              </p:cNvPr>
              <p:cNvSpPr txBox="1">
                <a:spLocks noRot="1" noChangeAspect="1" noMove="1" noResize="1" noEditPoints="1" noAdjustHandles="1" noChangeArrowheads="1" noChangeShapeType="1" noTextEdit="1"/>
              </p:cNvSpPr>
              <p:nvPr/>
            </p:nvSpPr>
            <p:spPr>
              <a:xfrm>
                <a:off x="5397914" y="4529579"/>
                <a:ext cx="3240359" cy="307777"/>
              </a:xfrm>
              <a:prstGeom prst="rect">
                <a:avLst/>
              </a:prstGeom>
              <a:blipFill>
                <a:blip r:embed="rId4"/>
                <a:stretch>
                  <a:fillRect l="-564" t="-3922" b="-19608"/>
                </a:stretch>
              </a:blipFill>
            </p:spPr>
            <p:txBody>
              <a:bodyPr/>
              <a:lstStyle/>
              <a:p>
                <a:r>
                  <a:rPr lang="cs-CZ">
                    <a:noFill/>
                  </a:rPr>
                  <a:t> </a:t>
                </a:r>
              </a:p>
            </p:txBody>
          </p:sp>
        </mc:Fallback>
      </mc:AlternateContent>
      <p:cxnSp>
        <p:nvCxnSpPr>
          <p:cNvPr id="3" name="Přímá spojnice se šipkou 2">
            <a:extLst>
              <a:ext uri="{FF2B5EF4-FFF2-40B4-BE49-F238E27FC236}">
                <a16:creationId xmlns:a16="http://schemas.microsoft.com/office/drawing/2014/main" id="{55C8BA5A-4040-2099-E5CB-B5A2B295D1B2}"/>
              </a:ext>
            </a:extLst>
          </p:cNvPr>
          <p:cNvCxnSpPr/>
          <p:nvPr/>
        </p:nvCxnSpPr>
        <p:spPr>
          <a:xfrm>
            <a:off x="3955834" y="4837356"/>
            <a:ext cx="572400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54777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D211C-7BD5-CD6C-46A5-AF2633C0FDDC}"/>
            </a:ext>
          </a:extLst>
        </p:cNvPr>
        <p:cNvGrpSpPr/>
        <p:nvPr/>
      </p:nvGrpSpPr>
      <p:grpSpPr>
        <a:xfrm>
          <a:off x="0" y="0"/>
          <a:ext cx="0" cy="0"/>
          <a:chOff x="0" y="0"/>
          <a:chExt cx="0" cy="0"/>
        </a:xfrm>
      </p:grpSpPr>
      <p:sp>
        <p:nvSpPr>
          <p:cNvPr id="3" name="TextovéPole 2">
            <a:extLst>
              <a:ext uri="{FF2B5EF4-FFF2-40B4-BE49-F238E27FC236}">
                <a16:creationId xmlns:a16="http://schemas.microsoft.com/office/drawing/2014/main" id="{ACD0945E-60F2-D004-BF54-53E1EE5213EE}"/>
              </a:ext>
            </a:extLst>
          </p:cNvPr>
          <p:cNvSpPr txBox="1"/>
          <p:nvPr/>
        </p:nvSpPr>
        <p:spPr>
          <a:xfrm>
            <a:off x="695400" y="188640"/>
            <a:ext cx="9289032" cy="400110"/>
          </a:xfrm>
          <a:prstGeom prst="rect">
            <a:avLst/>
          </a:prstGeom>
          <a:noFill/>
        </p:spPr>
        <p:txBody>
          <a:bodyPr wrap="square" rtlCol="0">
            <a:spAutoFit/>
          </a:bodyPr>
          <a:lstStyle/>
          <a:p>
            <a:r>
              <a:rPr lang="cs-CZ" sz="2000" b="1" dirty="0"/>
              <a:t>Výpočet mechanické práce síly v případě, že působící síla nepůsobí ve směru pohybu.</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027717ED-C753-0A5F-AF89-3236F3337B5B}"/>
                  </a:ext>
                </a:extLst>
              </p:cNvPr>
              <p:cNvSpPr txBox="1"/>
              <p:nvPr/>
            </p:nvSpPr>
            <p:spPr>
              <a:xfrm>
                <a:off x="695400" y="3068960"/>
                <a:ext cx="10945216" cy="2724528"/>
              </a:xfrm>
              <a:prstGeom prst="rect">
                <a:avLst/>
              </a:prstGeom>
              <a:noFill/>
            </p:spPr>
            <p:txBody>
              <a:bodyPr wrap="square" rtlCol="0">
                <a:spAutoFit/>
              </a:bodyPr>
              <a:lstStyle/>
              <a:p>
                <a:r>
                  <a:rPr lang="cs-CZ" sz="1600" dirty="0"/>
                  <a:t>Jestliže působící síla nebo výslednice sil nemá stejný směr s trajektorií pohybu, uplatní se při výpočtu mechanické práce pouze velikost průmětu působící síly do směru trajektorie pohybu. Na obrázku je to síla </a:t>
                </a:r>
                <a14:m>
                  <m:oMath xmlns:m="http://schemas.openxmlformats.org/officeDocument/2006/math">
                    <m:sSub>
                      <m:sSubPr>
                        <m:ctrlPr>
                          <a:rPr lang="cs-CZ" sz="1600" i="1" smtClean="0">
                            <a:latin typeface="Cambria Math" panose="02040503050406030204" pitchFamily="18" charset="0"/>
                          </a:rPr>
                        </m:ctrlPr>
                      </m:sSubPr>
                      <m:e>
                        <m:r>
                          <a:rPr lang="cs-CZ" sz="1600" b="1" i="1" smtClean="0">
                            <a:latin typeface="Cambria Math" panose="02040503050406030204" pitchFamily="18" charset="0"/>
                          </a:rPr>
                          <m:t>𝑭</m:t>
                        </m:r>
                      </m:e>
                      <m:sub>
                        <m:r>
                          <a:rPr lang="cs-CZ" sz="1600" b="0" i="1" smtClean="0">
                            <a:latin typeface="Cambria Math" panose="02040503050406030204" pitchFamily="18" charset="0"/>
                          </a:rPr>
                          <m:t>1</m:t>
                        </m:r>
                      </m:sub>
                    </m:sSub>
                  </m:oMath>
                </a14:m>
                <a:r>
                  <a:rPr lang="cs-CZ" sz="1600" dirty="0"/>
                  <a:t> s její velikost je </a:t>
                </a:r>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b="0" i="1">
                              <a:latin typeface="Cambria Math"/>
                            </a:rPr>
                            <m:t>𝐹</m:t>
                          </m:r>
                        </m:e>
                        <m:sub>
                          <m:r>
                            <a:rPr lang="cs-CZ" b="0" i="1" smtClean="0">
                              <a:latin typeface="Cambria Math" panose="02040503050406030204" pitchFamily="18" charset="0"/>
                            </a:rPr>
                            <m:t>1</m:t>
                          </m:r>
                        </m:sub>
                      </m:sSub>
                      <m:r>
                        <a:rPr lang="cs-CZ" b="0" i="1">
                          <a:latin typeface="Cambria Math"/>
                        </a:rPr>
                        <m:t>=</m:t>
                      </m:r>
                      <m:r>
                        <a:rPr lang="cs-CZ" b="0" i="1">
                          <a:latin typeface="Cambria Math"/>
                        </a:rPr>
                        <m:t>𝐹</m:t>
                      </m:r>
                      <m:r>
                        <a:rPr lang="cs-CZ" b="0" i="1">
                          <a:latin typeface="Cambria Math"/>
                        </a:rPr>
                        <m:t>.</m:t>
                      </m:r>
                      <m:func>
                        <m:funcPr>
                          <m:ctrlPr>
                            <a:rPr lang="cs-CZ" i="1">
                              <a:latin typeface="Cambria Math" panose="02040503050406030204" pitchFamily="18" charset="0"/>
                            </a:rPr>
                          </m:ctrlPr>
                        </m:funcPr>
                        <m:fName>
                          <m:r>
                            <m:rPr>
                              <m:sty m:val="p"/>
                            </m:rPr>
                            <a:rPr lang="cs-CZ" b="0" i="1">
                              <a:latin typeface="Cambria Math"/>
                            </a:rPr>
                            <m:t>cos</m:t>
                          </m:r>
                        </m:fName>
                        <m:e>
                          <m:r>
                            <a:rPr lang="cs-CZ" b="0" i="1">
                              <a:latin typeface="Cambria Math"/>
                              <a:ea typeface="Cambria Math"/>
                            </a:rPr>
                            <m:t>𝛼</m:t>
                          </m:r>
                        </m:e>
                      </m:func>
                    </m:oMath>
                  </m:oMathPara>
                </a14:m>
                <a:endParaRPr lang="cs-CZ" dirty="0"/>
              </a:p>
              <a:p>
                <a:r>
                  <a:rPr lang="cs-CZ" sz="1600" dirty="0"/>
                  <a:t>Mechanickou práci </a:t>
                </a:r>
                <a14:m>
                  <m:oMath xmlns:m="http://schemas.openxmlformats.org/officeDocument/2006/math">
                    <m:r>
                      <a:rPr lang="cs-CZ" sz="1600" b="0" i="1" smtClean="0">
                        <a:latin typeface="Cambria Math" panose="02040503050406030204" pitchFamily="18" charset="0"/>
                      </a:rPr>
                      <m:t>𝑊</m:t>
                    </m:r>
                  </m:oMath>
                </a14:m>
                <a:r>
                  <a:rPr lang="cs-CZ" sz="1600" dirty="0"/>
                  <a:t>vykonanou silou </a:t>
                </a:r>
                <a14:m>
                  <m:oMath xmlns:m="http://schemas.openxmlformats.org/officeDocument/2006/math">
                    <m:r>
                      <a:rPr lang="cs-CZ" sz="1600" b="1" i="1" dirty="0" smtClean="0">
                        <a:latin typeface="Cambria Math" panose="02040503050406030204" pitchFamily="18" charset="0"/>
                      </a:rPr>
                      <m:t>𝑭</m:t>
                    </m:r>
                  </m:oMath>
                </a14:m>
                <a:r>
                  <a:rPr lang="cs-CZ" sz="1600" dirty="0"/>
                  <a:t> po dráze </a:t>
                </a:r>
                <a14:m>
                  <m:oMath xmlns:m="http://schemas.openxmlformats.org/officeDocument/2006/math">
                    <m:r>
                      <a:rPr lang="cs-CZ" sz="1600" b="1" i="1" dirty="0" smtClean="0">
                        <a:latin typeface="Cambria Math" panose="02040503050406030204" pitchFamily="18" charset="0"/>
                      </a:rPr>
                      <m:t>𝒔</m:t>
                    </m:r>
                  </m:oMath>
                </a14:m>
                <a:r>
                  <a:rPr lang="cs-CZ" sz="1600" dirty="0"/>
                  <a:t>  vypočítáme podle </a:t>
                </a:r>
                <a:r>
                  <a:rPr lang="cs-CZ" sz="1600" dirty="0" smtClean="0"/>
                  <a:t>vztahu (viz poznámka na snímku 2):</a:t>
                </a:r>
                <a:endParaRPr lang="cs-CZ" sz="1600" dirty="0"/>
              </a:p>
              <a:p>
                <a:endParaRPr lang="cs-CZ" sz="800" dirty="0"/>
              </a:p>
              <a:p>
                <a:pPr algn="ctr"/>
                <a14:m>
                  <m:oMath xmlns:m="http://schemas.openxmlformats.org/officeDocument/2006/math">
                    <m:r>
                      <a:rPr lang="cs-CZ" sz="2000" i="1" smtClean="0">
                        <a:solidFill>
                          <a:srgbClr val="FF0000"/>
                        </a:solidFill>
                        <a:latin typeface="Cambria Math" panose="02040503050406030204" pitchFamily="18" charset="0"/>
                      </a:rPr>
                      <m:t>𝑊</m:t>
                    </m:r>
                    <m:r>
                      <a:rPr lang="cs-CZ" sz="2000" b="0" i="1">
                        <a:solidFill>
                          <a:srgbClr val="FF0000"/>
                        </a:solidFill>
                        <a:latin typeface="Cambria Math"/>
                      </a:rPr>
                      <m:t>=</m:t>
                    </m:r>
                    <m:r>
                      <a:rPr lang="cs-CZ" sz="2000" b="1" i="1" smtClean="0">
                        <a:solidFill>
                          <a:srgbClr val="FF0000"/>
                        </a:solidFill>
                        <a:latin typeface="Cambria Math" panose="02040503050406030204" pitchFamily="18" charset="0"/>
                      </a:rPr>
                      <m:t>𝑭</m:t>
                    </m:r>
                    <m:r>
                      <a:rPr lang="cs-CZ" sz="2000" b="0" i="1">
                        <a:solidFill>
                          <a:srgbClr val="FF0000"/>
                        </a:solidFill>
                        <a:latin typeface="Cambria Math"/>
                      </a:rPr>
                      <m:t>.</m:t>
                    </m:r>
                    <m:r>
                      <a:rPr lang="cs-CZ" sz="2000" b="1" i="1" smtClean="0">
                        <a:solidFill>
                          <a:srgbClr val="FF0000"/>
                        </a:solidFill>
                        <a:latin typeface="Cambria Math"/>
                      </a:rPr>
                      <m:t>𝒔</m:t>
                    </m:r>
                    <m:r>
                      <a:rPr lang="cs-CZ" sz="2000" b="0" i="1">
                        <a:solidFill>
                          <a:srgbClr val="FF0000"/>
                        </a:solidFill>
                        <a:latin typeface="Cambria Math"/>
                      </a:rPr>
                      <m:t>=</m:t>
                    </m:r>
                    <m:r>
                      <a:rPr lang="cs-CZ" sz="2000" b="0" i="1" smtClean="0">
                        <a:solidFill>
                          <a:srgbClr val="FF0000"/>
                        </a:solidFill>
                        <a:latin typeface="Cambria Math" panose="02040503050406030204" pitchFamily="18" charset="0"/>
                      </a:rPr>
                      <m:t>𝐹</m:t>
                    </m:r>
                    <m:r>
                      <a:rPr lang="cs-CZ" sz="2000" b="0" i="1" smtClean="0">
                        <a:solidFill>
                          <a:srgbClr val="FF0000"/>
                        </a:solidFill>
                        <a:latin typeface="Cambria Math" panose="02040503050406030204" pitchFamily="18" charset="0"/>
                        <a:ea typeface="Cambria Math" panose="02040503050406030204" pitchFamily="18" charset="0"/>
                      </a:rPr>
                      <m:t>∙</m:t>
                    </m:r>
                    <m:r>
                      <a:rPr lang="cs-CZ" sz="2000" b="0" i="1" smtClean="0">
                        <a:solidFill>
                          <a:srgbClr val="FF0000"/>
                        </a:solidFill>
                        <a:latin typeface="Cambria Math" panose="02040503050406030204" pitchFamily="18" charset="0"/>
                        <a:ea typeface="Cambria Math" panose="02040503050406030204" pitchFamily="18" charset="0"/>
                      </a:rPr>
                      <m:t>𝑠</m:t>
                    </m:r>
                    <m:r>
                      <a:rPr lang="cs-CZ" sz="2000" b="0" i="1" smtClean="0">
                        <a:solidFill>
                          <a:srgbClr val="FF0000"/>
                        </a:solidFill>
                        <a:latin typeface="Cambria Math" panose="02040503050406030204" pitchFamily="18" charset="0"/>
                        <a:ea typeface="Cambria Math" panose="02040503050406030204" pitchFamily="18" charset="0"/>
                      </a:rPr>
                      <m:t>∙</m:t>
                    </m:r>
                    <m:func>
                      <m:funcPr>
                        <m:ctrlPr>
                          <a:rPr lang="cs-CZ" sz="2000" b="0" i="1" smtClean="0">
                            <a:solidFill>
                              <a:srgbClr val="FF0000"/>
                            </a:solidFill>
                            <a:latin typeface="Cambria Math" panose="02040503050406030204" pitchFamily="18" charset="0"/>
                            <a:ea typeface="Cambria Math" panose="02040503050406030204" pitchFamily="18" charset="0"/>
                          </a:rPr>
                        </m:ctrlPr>
                      </m:funcPr>
                      <m:fName>
                        <m:r>
                          <m:rPr>
                            <m:sty m:val="p"/>
                          </m:rPr>
                          <a:rPr lang="cs-CZ" sz="2000" b="0" i="0" smtClean="0">
                            <a:solidFill>
                              <a:srgbClr val="FF0000"/>
                            </a:solidFill>
                            <a:latin typeface="Cambria Math" panose="02040503050406030204" pitchFamily="18" charset="0"/>
                            <a:ea typeface="Cambria Math" panose="02040503050406030204" pitchFamily="18" charset="0"/>
                          </a:rPr>
                          <m:t>cos</m:t>
                        </m:r>
                      </m:fName>
                      <m:e>
                        <m:r>
                          <a:rPr lang="cs-CZ" sz="2000" b="0" i="1" smtClean="0">
                            <a:solidFill>
                              <a:srgbClr val="FF0000"/>
                            </a:solidFill>
                            <a:latin typeface="Cambria Math" panose="02040503050406030204" pitchFamily="18" charset="0"/>
                            <a:ea typeface="Cambria Math" panose="02040503050406030204" pitchFamily="18" charset="0"/>
                          </a:rPr>
                          <m:t>𝛼</m:t>
                        </m:r>
                      </m:e>
                    </m:func>
                  </m:oMath>
                </a14:m>
                <a:r>
                  <a:rPr lang="cs-CZ" sz="2000" dirty="0"/>
                  <a:t>   </a:t>
                </a:r>
              </a:p>
              <a:p>
                <a:pPr algn="ctr"/>
                <a:r>
                  <a:rPr lang="cs-CZ" sz="800" dirty="0"/>
                  <a:t>        </a:t>
                </a:r>
              </a:p>
              <a:p>
                <a:endParaRPr lang="cs-CZ" sz="800" dirty="0">
                  <a:solidFill>
                    <a:srgbClr val="FF0000"/>
                  </a:solidFill>
                </a:endParaRPr>
              </a:p>
              <a:p>
                <a:r>
                  <a:rPr lang="cs-CZ" dirty="0"/>
                  <a:t>Hodnota mechanické práce je rovna nule, je-li síla </a:t>
                </a:r>
                <a14:m>
                  <m:oMath xmlns:m="http://schemas.openxmlformats.org/officeDocument/2006/math">
                    <m:r>
                      <a:rPr lang="cs-CZ" i="1" dirty="0" smtClean="0">
                        <a:latin typeface="Cambria Math" panose="02040503050406030204" pitchFamily="18" charset="0"/>
                      </a:rPr>
                      <m:t>𝐹</m:t>
                    </m:r>
                    <m:r>
                      <a:rPr lang="cs-CZ" b="0" i="1" dirty="0" smtClean="0">
                        <a:latin typeface="Cambria Math" panose="02040503050406030204" pitchFamily="18" charset="0"/>
                      </a:rPr>
                      <m:t>=0</m:t>
                    </m:r>
                  </m:oMath>
                </a14:m>
                <a:r>
                  <a:rPr lang="cs-CZ" dirty="0"/>
                  <a:t>  nebo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cos</m:t>
                        </m:r>
                      </m:fName>
                      <m:e>
                        <m:r>
                          <a:rPr lang="cs-CZ" i="1" smtClean="0">
                            <a:latin typeface="Cambria Math" panose="02040503050406030204" pitchFamily="18" charset="0"/>
                            <a:ea typeface="Cambria Math" panose="02040503050406030204" pitchFamily="18" charset="0"/>
                          </a:rPr>
                          <m:t>𝛼</m:t>
                        </m:r>
                      </m:e>
                    </m:func>
                    <m:r>
                      <a:rPr lang="cs-CZ" b="0" i="1" smtClean="0">
                        <a:latin typeface="Cambria Math" panose="02040503050406030204" pitchFamily="18" charset="0"/>
                      </a:rPr>
                      <m:t>=0</m:t>
                    </m:r>
                  </m:oMath>
                </a14:m>
                <a:r>
                  <a:rPr lang="cs-CZ" dirty="0">
                    <a:solidFill>
                      <a:schemeClr val="tx1"/>
                    </a:solidFill>
                  </a:rPr>
                  <a:t>, tj. </a:t>
                </a:r>
                <a14:m>
                  <m:oMath xmlns:m="http://schemas.openxmlformats.org/officeDocument/2006/math">
                    <m:r>
                      <a:rPr lang="cs-CZ" i="1" smtClean="0">
                        <a:solidFill>
                          <a:schemeClr val="tx1"/>
                        </a:solidFill>
                        <a:latin typeface="Cambria Math" panose="02040503050406030204" pitchFamily="18" charset="0"/>
                        <a:ea typeface="Cambria Math" panose="02040503050406030204" pitchFamily="18" charset="0"/>
                      </a:rPr>
                      <m:t>𝛼</m:t>
                    </m:r>
                    <m:r>
                      <a:rPr lang="cs-CZ" b="0" i="1" smtClean="0">
                        <a:solidFill>
                          <a:schemeClr val="tx1"/>
                        </a:solidFill>
                        <a:latin typeface="Cambria Math" panose="02040503050406030204" pitchFamily="18" charset="0"/>
                        <a:ea typeface="Cambria Math" panose="02040503050406030204" pitchFamily="18" charset="0"/>
                      </a:rPr>
                      <m:t>=</m:t>
                    </m:r>
                    <m:f>
                      <m:fPr>
                        <m:ctrlPr>
                          <a:rPr lang="cs-CZ" b="0" i="1" smtClean="0">
                            <a:solidFill>
                              <a:schemeClr val="tx1"/>
                            </a:solidFill>
                            <a:latin typeface="Cambria Math" panose="02040503050406030204" pitchFamily="18" charset="0"/>
                            <a:ea typeface="Cambria Math" panose="02040503050406030204" pitchFamily="18" charset="0"/>
                          </a:rPr>
                        </m:ctrlPr>
                      </m:fPr>
                      <m:num>
                        <m:r>
                          <a:rPr lang="cs-CZ" b="0" i="1" smtClean="0">
                            <a:solidFill>
                              <a:schemeClr val="tx1"/>
                            </a:solidFill>
                            <a:latin typeface="Cambria Math" panose="02040503050406030204" pitchFamily="18" charset="0"/>
                            <a:ea typeface="Cambria Math" panose="02040503050406030204" pitchFamily="18" charset="0"/>
                          </a:rPr>
                          <m:t>𝜋</m:t>
                        </m:r>
                      </m:num>
                      <m:den>
                        <m:r>
                          <a:rPr lang="cs-CZ" b="0" i="1" smtClean="0">
                            <a:solidFill>
                              <a:schemeClr val="tx1"/>
                            </a:solidFill>
                            <a:latin typeface="Cambria Math" panose="02040503050406030204" pitchFamily="18" charset="0"/>
                            <a:ea typeface="Cambria Math" panose="02040503050406030204" pitchFamily="18" charset="0"/>
                          </a:rPr>
                          <m:t>2</m:t>
                        </m:r>
                      </m:den>
                    </m:f>
                    <m:r>
                      <a:rPr lang="cs-CZ" b="0" i="1" smtClean="0">
                        <a:solidFill>
                          <a:schemeClr val="tx1"/>
                        </a:solidFill>
                        <a:latin typeface="Cambria Math" panose="02040503050406030204" pitchFamily="18" charset="0"/>
                        <a:ea typeface="Cambria Math" panose="02040503050406030204" pitchFamily="18" charset="0"/>
                      </a:rPr>
                      <m:t>    (</m:t>
                    </m:r>
                    <m:r>
                      <a:rPr lang="cs-CZ" b="0" i="1" smtClean="0">
                        <a:solidFill>
                          <a:schemeClr val="tx1"/>
                        </a:solidFill>
                        <a:latin typeface="Cambria Math" panose="02040503050406030204" pitchFamily="18" charset="0"/>
                        <a:ea typeface="Cambria Math" panose="02040503050406030204" pitchFamily="18" charset="0"/>
                      </a:rPr>
                      <m:t>𝛼</m:t>
                    </m:r>
                    <m:r>
                      <a:rPr lang="cs-CZ" b="0" i="1" smtClean="0">
                        <a:solidFill>
                          <a:schemeClr val="tx1"/>
                        </a:solidFill>
                        <a:latin typeface="Cambria Math" panose="02040503050406030204" pitchFamily="18" charset="0"/>
                        <a:ea typeface="Cambria Math" panose="02040503050406030204" pitchFamily="18" charset="0"/>
                      </a:rPr>
                      <m:t>=</m:t>
                    </m:r>
                    <m:sSup>
                      <m:sSupPr>
                        <m:ctrlPr>
                          <a:rPr lang="cs-CZ" b="0" i="1" smtClean="0">
                            <a:solidFill>
                              <a:schemeClr val="tx1"/>
                            </a:solidFill>
                            <a:latin typeface="Cambria Math" panose="02040503050406030204" pitchFamily="18" charset="0"/>
                            <a:ea typeface="Cambria Math" panose="02040503050406030204" pitchFamily="18" charset="0"/>
                          </a:rPr>
                        </m:ctrlPr>
                      </m:sSupPr>
                      <m:e>
                        <m:r>
                          <a:rPr lang="cs-CZ" b="0" i="1" smtClean="0">
                            <a:solidFill>
                              <a:schemeClr val="tx1"/>
                            </a:solidFill>
                            <a:latin typeface="Cambria Math" panose="02040503050406030204" pitchFamily="18" charset="0"/>
                            <a:ea typeface="Cambria Math" panose="02040503050406030204" pitchFamily="18" charset="0"/>
                          </a:rPr>
                          <m:t>90</m:t>
                        </m:r>
                      </m:e>
                      <m:sup>
                        <m:r>
                          <a:rPr lang="cs-CZ" b="0" i="1" smtClean="0">
                            <a:solidFill>
                              <a:schemeClr val="tx1"/>
                            </a:solidFill>
                            <a:latin typeface="Cambria Math" panose="02040503050406030204" pitchFamily="18" charset="0"/>
                            <a:ea typeface="Cambria Math" panose="02040503050406030204" pitchFamily="18" charset="0"/>
                          </a:rPr>
                          <m:t>0</m:t>
                        </m:r>
                      </m:sup>
                    </m:sSup>
                    <m:r>
                      <a:rPr lang="cs-CZ" b="0" i="1" smtClean="0">
                        <a:solidFill>
                          <a:schemeClr val="tx1"/>
                        </a:solidFill>
                        <a:latin typeface="Cambria Math" panose="02040503050406030204" pitchFamily="18" charset="0"/>
                        <a:ea typeface="Cambria Math" panose="02040503050406030204" pitchFamily="18" charset="0"/>
                      </a:rPr>
                      <m:t>)</m:t>
                    </m:r>
                  </m:oMath>
                </a14:m>
                <a:endParaRPr lang="cs-CZ" dirty="0">
                  <a:solidFill>
                    <a:schemeClr val="tx1"/>
                  </a:solidFill>
                </a:endParaRPr>
              </a:p>
              <a:p>
                <a:pPr algn="ctr"/>
                <a:r>
                  <a:rPr lang="cs-CZ" sz="800" dirty="0"/>
                  <a:t>, </a:t>
                </a:r>
              </a:p>
              <a:p>
                <a:pPr algn="ctr"/>
                <a:r>
                  <a:rPr lang="cs-CZ" dirty="0">
                    <a:solidFill>
                      <a:schemeClr val="tx1"/>
                    </a:solidFill>
                  </a:rPr>
                  <a:t>Síly kolmé na směr pohybu nekonají mechanickou práci</a:t>
                </a:r>
              </a:p>
              <a:p>
                <a:endParaRPr lang="cs-CZ" sz="800" b="1" dirty="0">
                  <a:solidFill>
                    <a:srgbClr val="FF0000"/>
                  </a:solidFill>
                </a:endParaRPr>
              </a:p>
            </p:txBody>
          </p:sp>
        </mc:Choice>
        <mc:Fallback xmlns="">
          <p:sp>
            <p:nvSpPr>
              <p:cNvPr id="6" name="TextovéPole 5">
                <a:extLst>
                  <a:ext uri="{FF2B5EF4-FFF2-40B4-BE49-F238E27FC236}">
                    <a16:creationId xmlns:a16="http://schemas.microsoft.com/office/drawing/2014/main" id="{027717ED-C753-0A5F-AF89-3236F3337B5B}"/>
                  </a:ext>
                </a:extLst>
              </p:cNvPr>
              <p:cNvSpPr txBox="1">
                <a:spLocks noRot="1" noChangeAspect="1" noMove="1" noResize="1" noEditPoints="1" noAdjustHandles="1" noChangeArrowheads="1" noChangeShapeType="1" noTextEdit="1"/>
              </p:cNvSpPr>
              <p:nvPr/>
            </p:nvSpPr>
            <p:spPr>
              <a:xfrm>
                <a:off x="695400" y="3068960"/>
                <a:ext cx="10945216" cy="2724528"/>
              </a:xfrm>
              <a:prstGeom prst="rect">
                <a:avLst/>
              </a:prstGeom>
              <a:blipFill>
                <a:blip r:embed="rId2"/>
                <a:stretch>
                  <a:fillRect l="-445" t="-671"/>
                </a:stretch>
              </a:blipFill>
            </p:spPr>
            <p:txBody>
              <a:bodyPr/>
              <a:lstStyle/>
              <a:p>
                <a:r>
                  <a:rPr lang="cs-CZ">
                    <a:noFill/>
                  </a:rPr>
                  <a:t> </a:t>
                </a:r>
              </a:p>
            </p:txBody>
          </p:sp>
        </mc:Fallback>
      </mc:AlternateContent>
      <p:sp>
        <p:nvSpPr>
          <p:cNvPr id="2" name="Ovál 1">
            <a:hlinkClick r:id="rId3" action="ppaction://hlinksldjump"/>
            <a:extLst>
              <a:ext uri="{FF2B5EF4-FFF2-40B4-BE49-F238E27FC236}">
                <a16:creationId xmlns:a16="http://schemas.microsoft.com/office/drawing/2014/main" id="{9CDAD847-E577-329F-5A49-F022BCAA185C}"/>
              </a:ext>
            </a:extLst>
          </p:cNvPr>
          <p:cNvSpPr/>
          <p:nvPr/>
        </p:nvSpPr>
        <p:spPr>
          <a:xfrm>
            <a:off x="11244572" y="208478"/>
            <a:ext cx="504056" cy="50405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8" name="Přímá spojnice 7">
            <a:extLst>
              <a:ext uri="{FF2B5EF4-FFF2-40B4-BE49-F238E27FC236}">
                <a16:creationId xmlns:a16="http://schemas.microsoft.com/office/drawing/2014/main" id="{6FC43F5C-BF5A-CC73-7D15-5B7234AB1A43}"/>
              </a:ext>
            </a:extLst>
          </p:cNvPr>
          <p:cNvCxnSpPr/>
          <p:nvPr/>
        </p:nvCxnSpPr>
        <p:spPr>
          <a:xfrm>
            <a:off x="2063552" y="2636912"/>
            <a:ext cx="7488832"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1" name="Ovál 10">
            <a:extLst>
              <a:ext uri="{FF2B5EF4-FFF2-40B4-BE49-F238E27FC236}">
                <a16:creationId xmlns:a16="http://schemas.microsoft.com/office/drawing/2014/main" id="{54BB4996-0E0F-765A-125A-F4A227B074BC}"/>
              </a:ext>
            </a:extLst>
          </p:cNvPr>
          <p:cNvSpPr/>
          <p:nvPr/>
        </p:nvSpPr>
        <p:spPr>
          <a:xfrm>
            <a:off x="3509743" y="2312876"/>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vál 12">
            <a:extLst>
              <a:ext uri="{FF2B5EF4-FFF2-40B4-BE49-F238E27FC236}">
                <a16:creationId xmlns:a16="http://schemas.microsoft.com/office/drawing/2014/main" id="{3B57C14B-A4D1-ACF6-6679-8B14548138AB}"/>
              </a:ext>
            </a:extLst>
          </p:cNvPr>
          <p:cNvSpPr/>
          <p:nvPr/>
        </p:nvSpPr>
        <p:spPr>
          <a:xfrm>
            <a:off x="4871864" y="2316627"/>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5" name="Přímá spojnice 14">
            <a:extLst>
              <a:ext uri="{FF2B5EF4-FFF2-40B4-BE49-F238E27FC236}">
                <a16:creationId xmlns:a16="http://schemas.microsoft.com/office/drawing/2014/main" id="{4D54BE3F-93F6-31FD-B26D-38C766668156}"/>
              </a:ext>
            </a:extLst>
          </p:cNvPr>
          <p:cNvCxnSpPr/>
          <p:nvPr/>
        </p:nvCxnSpPr>
        <p:spPr>
          <a:xfrm>
            <a:off x="3215680" y="2312876"/>
            <a:ext cx="21602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70E88153-B7AF-1937-6E53-E3C1DA208161}"/>
              </a:ext>
            </a:extLst>
          </p:cNvPr>
          <p:cNvCxnSpPr/>
          <p:nvPr/>
        </p:nvCxnSpPr>
        <p:spPr>
          <a:xfrm flipV="1">
            <a:off x="3215680" y="16288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030EB0EA-FF6D-8454-BF2E-16C9A04FDEF0}"/>
              </a:ext>
            </a:extLst>
          </p:cNvPr>
          <p:cNvCxnSpPr/>
          <p:nvPr/>
        </p:nvCxnSpPr>
        <p:spPr>
          <a:xfrm flipV="1">
            <a:off x="5347464" y="16288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Přímá spojnice 21">
            <a:extLst>
              <a:ext uri="{FF2B5EF4-FFF2-40B4-BE49-F238E27FC236}">
                <a16:creationId xmlns:a16="http://schemas.microsoft.com/office/drawing/2014/main" id="{59C8F416-6760-C936-391F-22902FCBA769}"/>
              </a:ext>
            </a:extLst>
          </p:cNvPr>
          <p:cNvCxnSpPr/>
          <p:nvPr/>
        </p:nvCxnSpPr>
        <p:spPr>
          <a:xfrm>
            <a:off x="3215680" y="1628800"/>
            <a:ext cx="2124236"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Ovál 22">
            <a:extLst>
              <a:ext uri="{FF2B5EF4-FFF2-40B4-BE49-F238E27FC236}">
                <a16:creationId xmlns:a16="http://schemas.microsoft.com/office/drawing/2014/main" id="{489FB2A2-FA90-2B67-31B4-066268A835A7}"/>
              </a:ext>
            </a:extLst>
          </p:cNvPr>
          <p:cNvSpPr/>
          <p:nvPr/>
        </p:nvSpPr>
        <p:spPr>
          <a:xfrm>
            <a:off x="5355013" y="2226508"/>
            <a:ext cx="144016" cy="144016"/>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cs-CZ"/>
          </a:p>
        </p:txBody>
      </p:sp>
      <p:cxnSp>
        <p:nvCxnSpPr>
          <p:cNvPr id="25" name="Přímá spojnice se šipkou 24">
            <a:extLst>
              <a:ext uri="{FF2B5EF4-FFF2-40B4-BE49-F238E27FC236}">
                <a16:creationId xmlns:a16="http://schemas.microsoft.com/office/drawing/2014/main" id="{B60C74B1-B5E8-326C-E479-C122C1433C75}"/>
              </a:ext>
            </a:extLst>
          </p:cNvPr>
          <p:cNvCxnSpPr>
            <a:stCxn id="23" idx="6"/>
          </p:cNvCxnSpPr>
          <p:nvPr/>
        </p:nvCxnSpPr>
        <p:spPr>
          <a:xfrm>
            <a:off x="5499029" y="2298516"/>
            <a:ext cx="1605083" cy="0"/>
          </a:xfrm>
          <a:prstGeom prst="straightConnector1">
            <a:avLst/>
          </a:prstGeom>
          <a:ln w="28575">
            <a:tailEnd type="triangle"/>
          </a:ln>
        </p:spPr>
        <p:style>
          <a:lnRef idx="1">
            <a:schemeClr val="accent6"/>
          </a:lnRef>
          <a:fillRef idx="0">
            <a:schemeClr val="accent6"/>
          </a:fillRef>
          <a:effectRef idx="0">
            <a:schemeClr val="accent6"/>
          </a:effectRef>
          <a:fontRef idx="minor">
            <a:schemeClr val="tx1"/>
          </a:fontRef>
        </p:style>
      </p:cxnSp>
      <p:cxnSp>
        <p:nvCxnSpPr>
          <p:cNvPr id="27" name="Přímá spojnice se šipkou 26">
            <a:extLst>
              <a:ext uri="{FF2B5EF4-FFF2-40B4-BE49-F238E27FC236}">
                <a16:creationId xmlns:a16="http://schemas.microsoft.com/office/drawing/2014/main" id="{D231E8AF-FE06-3405-CF1B-37AAB3B1D608}"/>
              </a:ext>
            </a:extLst>
          </p:cNvPr>
          <p:cNvCxnSpPr>
            <a:stCxn id="23" idx="6"/>
          </p:cNvCxnSpPr>
          <p:nvPr/>
        </p:nvCxnSpPr>
        <p:spPr>
          <a:xfrm flipV="1">
            <a:off x="5499029" y="1124744"/>
            <a:ext cx="1605083" cy="1173772"/>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Přímá spojnice 28">
            <a:extLst>
              <a:ext uri="{FF2B5EF4-FFF2-40B4-BE49-F238E27FC236}">
                <a16:creationId xmlns:a16="http://schemas.microsoft.com/office/drawing/2014/main" id="{E88DBCFF-DB2C-9C2A-3C44-FB5877592A76}"/>
              </a:ext>
            </a:extLst>
          </p:cNvPr>
          <p:cNvCxnSpPr/>
          <p:nvPr/>
        </p:nvCxnSpPr>
        <p:spPr>
          <a:xfrm>
            <a:off x="7104112" y="692696"/>
            <a:ext cx="0" cy="160582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4" name="TextovéPole 33">
                <a:extLst>
                  <a:ext uri="{FF2B5EF4-FFF2-40B4-BE49-F238E27FC236}">
                    <a16:creationId xmlns:a16="http://schemas.microsoft.com/office/drawing/2014/main" id="{D2F75BB3-E9B5-5DA4-B792-3D7C69968C02}"/>
                  </a:ext>
                </a:extLst>
              </p:cNvPr>
              <p:cNvSpPr txBox="1"/>
              <p:nvPr/>
            </p:nvSpPr>
            <p:spPr>
              <a:xfrm>
                <a:off x="6403190" y="968823"/>
                <a:ext cx="54369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𝑭</m:t>
                      </m:r>
                    </m:oMath>
                  </m:oMathPara>
                </a14:m>
                <a:endParaRPr lang="cs-CZ" b="1" dirty="0"/>
              </a:p>
            </p:txBody>
          </p:sp>
        </mc:Choice>
        <mc:Fallback xmlns="">
          <p:sp>
            <p:nvSpPr>
              <p:cNvPr id="34" name="TextovéPole 33">
                <a:extLst>
                  <a:ext uri="{FF2B5EF4-FFF2-40B4-BE49-F238E27FC236}">
                    <a16:creationId xmlns:a16="http://schemas.microsoft.com/office/drawing/2014/main" id="{D2F75BB3-E9B5-5DA4-B792-3D7C69968C02}"/>
                  </a:ext>
                </a:extLst>
              </p:cNvPr>
              <p:cNvSpPr txBox="1">
                <a:spLocks noRot="1" noChangeAspect="1" noMove="1" noResize="1" noEditPoints="1" noAdjustHandles="1" noChangeArrowheads="1" noChangeShapeType="1" noTextEdit="1"/>
              </p:cNvSpPr>
              <p:nvPr/>
            </p:nvSpPr>
            <p:spPr>
              <a:xfrm>
                <a:off x="6403190" y="968823"/>
                <a:ext cx="543692" cy="369332"/>
              </a:xfrm>
              <a:prstGeom prst="rect">
                <a:avLst/>
              </a:prstGeom>
              <a:blipFill>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6" name="TextovéPole 35">
                <a:extLst>
                  <a:ext uri="{FF2B5EF4-FFF2-40B4-BE49-F238E27FC236}">
                    <a16:creationId xmlns:a16="http://schemas.microsoft.com/office/drawing/2014/main" id="{D41AB84B-CDD0-6CC6-5C0A-F25BE0BB2FB5}"/>
                  </a:ext>
                </a:extLst>
              </p:cNvPr>
              <p:cNvSpPr txBox="1"/>
              <p:nvPr/>
            </p:nvSpPr>
            <p:spPr>
              <a:xfrm>
                <a:off x="7231813" y="2087560"/>
                <a:ext cx="43204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𝟏</m:t>
                          </m:r>
                        </m:sub>
                      </m:sSub>
                    </m:oMath>
                  </m:oMathPara>
                </a14:m>
                <a:endParaRPr lang="cs-CZ" b="1" dirty="0"/>
              </a:p>
            </p:txBody>
          </p:sp>
        </mc:Choice>
        <mc:Fallback xmlns="">
          <p:sp>
            <p:nvSpPr>
              <p:cNvPr id="36" name="TextovéPole 35">
                <a:extLst>
                  <a:ext uri="{FF2B5EF4-FFF2-40B4-BE49-F238E27FC236}">
                    <a16:creationId xmlns:a16="http://schemas.microsoft.com/office/drawing/2014/main" id="{D41AB84B-CDD0-6CC6-5C0A-F25BE0BB2FB5}"/>
                  </a:ext>
                </a:extLst>
              </p:cNvPr>
              <p:cNvSpPr txBox="1">
                <a:spLocks noRot="1" noChangeAspect="1" noMove="1" noResize="1" noEditPoints="1" noAdjustHandles="1" noChangeArrowheads="1" noChangeShapeType="1" noTextEdit="1"/>
              </p:cNvSpPr>
              <p:nvPr/>
            </p:nvSpPr>
            <p:spPr>
              <a:xfrm>
                <a:off x="7231813" y="2087560"/>
                <a:ext cx="432046" cy="369332"/>
              </a:xfrm>
              <a:prstGeom prst="rect">
                <a:avLst/>
              </a:prstGeom>
              <a:blipFill>
                <a:blip r:embed="rId5"/>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7" name="TextovéPole 36">
                <a:extLst>
                  <a:ext uri="{FF2B5EF4-FFF2-40B4-BE49-F238E27FC236}">
                    <a16:creationId xmlns:a16="http://schemas.microsoft.com/office/drawing/2014/main" id="{5BCA5A5F-462B-47F9-4CBC-48C0E703E563}"/>
                  </a:ext>
                </a:extLst>
              </p:cNvPr>
              <p:cNvSpPr txBox="1"/>
              <p:nvPr/>
            </p:nvSpPr>
            <p:spPr>
              <a:xfrm>
                <a:off x="5735327" y="1962959"/>
                <a:ext cx="39941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𝛼</m:t>
                      </m:r>
                    </m:oMath>
                  </m:oMathPara>
                </a14:m>
                <a:endParaRPr lang="cs-CZ" dirty="0"/>
              </a:p>
            </p:txBody>
          </p:sp>
        </mc:Choice>
        <mc:Fallback xmlns="">
          <p:sp>
            <p:nvSpPr>
              <p:cNvPr id="37" name="TextovéPole 36">
                <a:extLst>
                  <a:ext uri="{FF2B5EF4-FFF2-40B4-BE49-F238E27FC236}">
                    <a16:creationId xmlns:a16="http://schemas.microsoft.com/office/drawing/2014/main" id="{5BCA5A5F-462B-47F9-4CBC-48C0E703E563}"/>
                  </a:ext>
                </a:extLst>
              </p:cNvPr>
              <p:cNvSpPr txBox="1">
                <a:spLocks noRot="1" noChangeAspect="1" noMove="1" noResize="1" noEditPoints="1" noAdjustHandles="1" noChangeArrowheads="1" noChangeShapeType="1" noTextEdit="1"/>
              </p:cNvSpPr>
              <p:nvPr/>
            </p:nvSpPr>
            <p:spPr>
              <a:xfrm>
                <a:off x="5735327" y="1962959"/>
                <a:ext cx="399416" cy="369332"/>
              </a:xfrm>
              <a:prstGeom prst="rect">
                <a:avLst/>
              </a:prstGeom>
              <a:blipFill>
                <a:blip r:embed="rId6"/>
                <a:stretch>
                  <a:fillRect/>
                </a:stretch>
              </a:blipFill>
            </p:spPr>
            <p:txBody>
              <a:bodyPr/>
              <a:lstStyle/>
              <a:p>
                <a:r>
                  <a:rPr lang="cs-CZ">
                    <a:noFill/>
                  </a:rPr>
                  <a:t> </a:t>
                </a:r>
              </a:p>
            </p:txBody>
          </p:sp>
        </mc:Fallback>
      </mc:AlternateContent>
      <p:sp>
        <p:nvSpPr>
          <p:cNvPr id="38" name="Ovál 37">
            <a:extLst>
              <a:ext uri="{FF2B5EF4-FFF2-40B4-BE49-F238E27FC236}">
                <a16:creationId xmlns:a16="http://schemas.microsoft.com/office/drawing/2014/main" id="{60F3F64D-C728-9B31-EC51-F5C50B3F1980}"/>
              </a:ext>
            </a:extLst>
          </p:cNvPr>
          <p:cNvSpPr/>
          <p:nvPr/>
        </p:nvSpPr>
        <p:spPr>
          <a:xfrm>
            <a:off x="9202603" y="2332291"/>
            <a:ext cx="288032" cy="2880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40" name="Přímá spojnice 39">
            <a:extLst>
              <a:ext uri="{FF2B5EF4-FFF2-40B4-BE49-F238E27FC236}">
                <a16:creationId xmlns:a16="http://schemas.microsoft.com/office/drawing/2014/main" id="{DED15FEE-BF22-F240-675A-7813E331BA5C}"/>
              </a:ext>
            </a:extLst>
          </p:cNvPr>
          <p:cNvCxnSpPr/>
          <p:nvPr/>
        </p:nvCxnSpPr>
        <p:spPr>
          <a:xfrm>
            <a:off x="8904312" y="2322060"/>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1" name="Přímá spojnice 40">
            <a:extLst>
              <a:ext uri="{FF2B5EF4-FFF2-40B4-BE49-F238E27FC236}">
                <a16:creationId xmlns:a16="http://schemas.microsoft.com/office/drawing/2014/main" id="{D81A5687-675A-C30C-E7F6-557EE7DAC48F}"/>
              </a:ext>
            </a:extLst>
          </p:cNvPr>
          <p:cNvCxnSpPr/>
          <p:nvPr/>
        </p:nvCxnSpPr>
        <p:spPr>
          <a:xfrm flipV="1">
            <a:off x="8904312" y="1653800"/>
            <a:ext cx="0" cy="68407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2" name="Přímá spojnice 41">
            <a:extLst>
              <a:ext uri="{FF2B5EF4-FFF2-40B4-BE49-F238E27FC236}">
                <a16:creationId xmlns:a16="http://schemas.microsoft.com/office/drawing/2014/main" id="{93371530-E10E-D3A9-44AE-7BA13351B0CB}"/>
              </a:ext>
            </a:extLst>
          </p:cNvPr>
          <p:cNvCxnSpPr/>
          <p:nvPr/>
        </p:nvCxnSpPr>
        <p:spPr>
          <a:xfrm>
            <a:off x="8904312" y="1653800"/>
            <a:ext cx="7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Přímá spojnice 44">
            <a:extLst>
              <a:ext uri="{FF2B5EF4-FFF2-40B4-BE49-F238E27FC236}">
                <a16:creationId xmlns:a16="http://schemas.microsoft.com/office/drawing/2014/main" id="{E70B5963-0291-8F94-684F-D17F831DA8CD}"/>
              </a:ext>
            </a:extLst>
          </p:cNvPr>
          <p:cNvCxnSpPr/>
          <p:nvPr/>
        </p:nvCxnSpPr>
        <p:spPr>
          <a:xfrm>
            <a:off x="9696312" y="1124744"/>
            <a:ext cx="0" cy="1728192"/>
          </a:xfrm>
          <a:prstGeom prst="line">
            <a:avLst/>
          </a:prstGeom>
          <a:ln>
            <a:prstDash val="lgDashDotDot"/>
          </a:ln>
        </p:spPr>
        <p:style>
          <a:lnRef idx="1">
            <a:schemeClr val="accent1"/>
          </a:lnRef>
          <a:fillRef idx="0">
            <a:schemeClr val="accent1"/>
          </a:fillRef>
          <a:effectRef idx="0">
            <a:schemeClr val="accent1"/>
          </a:effectRef>
          <a:fontRef idx="minor">
            <a:schemeClr val="tx1"/>
          </a:fontRef>
        </p:style>
      </p:cxnSp>
      <p:cxnSp>
        <p:nvCxnSpPr>
          <p:cNvPr id="47" name="Přímá spojnice 46">
            <a:extLst>
              <a:ext uri="{FF2B5EF4-FFF2-40B4-BE49-F238E27FC236}">
                <a16:creationId xmlns:a16="http://schemas.microsoft.com/office/drawing/2014/main" id="{22BB2A7C-A090-EB1D-9D0D-F59BDEACC82E}"/>
              </a:ext>
            </a:extLst>
          </p:cNvPr>
          <p:cNvCxnSpPr>
            <a:stCxn id="11" idx="4"/>
          </p:cNvCxnSpPr>
          <p:nvPr/>
        </p:nvCxnSpPr>
        <p:spPr>
          <a:xfrm>
            <a:off x="3653759" y="2600908"/>
            <a:ext cx="0" cy="396044"/>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Přímá spojnice 47">
            <a:extLst>
              <a:ext uri="{FF2B5EF4-FFF2-40B4-BE49-F238E27FC236}">
                <a16:creationId xmlns:a16="http://schemas.microsoft.com/office/drawing/2014/main" id="{25795B73-3078-FB63-B63D-E91BFDBD35F9}"/>
              </a:ext>
            </a:extLst>
          </p:cNvPr>
          <p:cNvCxnSpPr/>
          <p:nvPr/>
        </p:nvCxnSpPr>
        <p:spPr>
          <a:xfrm>
            <a:off x="9346619" y="2665167"/>
            <a:ext cx="0" cy="396044"/>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1" name="TextovéPole 50">
                <a:extLst>
                  <a:ext uri="{FF2B5EF4-FFF2-40B4-BE49-F238E27FC236}">
                    <a16:creationId xmlns:a16="http://schemas.microsoft.com/office/drawing/2014/main" id="{350E6331-4813-1BC0-B828-E60830D2C648}"/>
                  </a:ext>
                </a:extLst>
              </p:cNvPr>
              <p:cNvSpPr txBox="1"/>
              <p:nvPr/>
            </p:nvSpPr>
            <p:spPr>
              <a:xfrm>
                <a:off x="5087888" y="2682672"/>
                <a:ext cx="3240359" cy="307777"/>
              </a:xfrm>
              <a:prstGeom prst="rect">
                <a:avLst/>
              </a:prstGeom>
              <a:noFill/>
            </p:spPr>
            <p:txBody>
              <a:bodyPr wrap="square" rtlCol="0">
                <a:spAutoFit/>
              </a:bodyPr>
              <a:lstStyle/>
              <a:p>
                <a:r>
                  <a:rPr lang="cs-CZ" sz="1400" dirty="0"/>
                  <a:t>Vektor posunutí </a:t>
                </a:r>
                <a14:m>
                  <m:oMath xmlns:m="http://schemas.openxmlformats.org/officeDocument/2006/math">
                    <m:r>
                      <a:rPr lang="cs-CZ" sz="1400" b="1" i="1" dirty="0" smtClean="0">
                        <a:latin typeface="Cambria Math" panose="02040503050406030204" pitchFamily="18" charset="0"/>
                      </a:rPr>
                      <m:t>𝒔</m:t>
                    </m:r>
                  </m:oMath>
                </a14:m>
                <a:r>
                  <a:rPr lang="cs-CZ" sz="1400" b="1" dirty="0"/>
                  <a:t>  </a:t>
                </a:r>
                <a:r>
                  <a:rPr lang="cs-CZ" sz="1400" dirty="0"/>
                  <a:t>(dráha </a:t>
                </a:r>
                <a14:m>
                  <m:oMath xmlns:m="http://schemas.openxmlformats.org/officeDocument/2006/math">
                    <m:r>
                      <a:rPr lang="cs-CZ" sz="1400" i="1" dirty="0" smtClean="0">
                        <a:latin typeface="Cambria Math" panose="02040503050406030204" pitchFamily="18" charset="0"/>
                      </a:rPr>
                      <m:t>𝑠</m:t>
                    </m:r>
                  </m:oMath>
                </a14:m>
                <a:r>
                  <a:rPr lang="cs-CZ" sz="1400" dirty="0"/>
                  <a:t>)</a:t>
                </a:r>
              </a:p>
            </p:txBody>
          </p:sp>
        </mc:Choice>
        <mc:Fallback xmlns="">
          <p:sp>
            <p:nvSpPr>
              <p:cNvPr id="51" name="TextovéPole 50">
                <a:extLst>
                  <a:ext uri="{FF2B5EF4-FFF2-40B4-BE49-F238E27FC236}">
                    <a16:creationId xmlns:a16="http://schemas.microsoft.com/office/drawing/2014/main" id="{350E6331-4813-1BC0-B828-E60830D2C648}"/>
                  </a:ext>
                </a:extLst>
              </p:cNvPr>
              <p:cNvSpPr txBox="1">
                <a:spLocks noRot="1" noChangeAspect="1" noMove="1" noResize="1" noEditPoints="1" noAdjustHandles="1" noChangeArrowheads="1" noChangeShapeType="1" noTextEdit="1"/>
              </p:cNvSpPr>
              <p:nvPr/>
            </p:nvSpPr>
            <p:spPr>
              <a:xfrm>
                <a:off x="5087888" y="2682672"/>
                <a:ext cx="3240359" cy="307777"/>
              </a:xfrm>
              <a:prstGeom prst="rect">
                <a:avLst/>
              </a:prstGeom>
              <a:blipFill>
                <a:blip r:embed="rId7"/>
                <a:stretch>
                  <a:fillRect l="-565" t="-3922" b="-19608"/>
                </a:stretch>
              </a:blipFill>
            </p:spPr>
            <p:txBody>
              <a:bodyPr/>
              <a:lstStyle/>
              <a:p>
                <a:r>
                  <a:rPr lang="cs-CZ">
                    <a:noFill/>
                  </a:rPr>
                  <a:t> </a:t>
                </a:r>
              </a:p>
            </p:txBody>
          </p:sp>
        </mc:Fallback>
      </mc:AlternateContent>
      <p:cxnSp>
        <p:nvCxnSpPr>
          <p:cNvPr id="5" name="Přímá spojnice se šipkou 4">
            <a:extLst>
              <a:ext uri="{FF2B5EF4-FFF2-40B4-BE49-F238E27FC236}">
                <a16:creationId xmlns:a16="http://schemas.microsoft.com/office/drawing/2014/main" id="{6D402032-7368-47C9-2150-826B29B3B07F}"/>
              </a:ext>
            </a:extLst>
          </p:cNvPr>
          <p:cNvCxnSpPr/>
          <p:nvPr/>
        </p:nvCxnSpPr>
        <p:spPr>
          <a:xfrm>
            <a:off x="3653759" y="2990449"/>
            <a:ext cx="569286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68633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5360" y="251356"/>
            <a:ext cx="1021084" cy="369332"/>
          </a:xfrm>
          <a:prstGeom prst="rect">
            <a:avLst/>
          </a:prstGeom>
          <a:noFill/>
        </p:spPr>
        <p:txBody>
          <a:bodyPr wrap="square" rtlCol="0">
            <a:spAutoFit/>
          </a:bodyPr>
          <a:lstStyle/>
          <a:p>
            <a:r>
              <a:rPr lang="cs-CZ" b="1" dirty="0"/>
              <a:t>Příklad 1</a:t>
            </a:r>
          </a:p>
        </p:txBody>
      </p:sp>
      <mc:AlternateContent xmlns:mc="http://schemas.openxmlformats.org/markup-compatibility/2006" xmlns:a14="http://schemas.microsoft.com/office/drawing/2010/main">
        <mc:Choice Requires="a14">
          <p:sp>
            <p:nvSpPr>
              <p:cNvPr id="3" name="TextovéPole 2"/>
              <p:cNvSpPr txBox="1"/>
              <p:nvPr/>
            </p:nvSpPr>
            <p:spPr>
              <a:xfrm>
                <a:off x="333804" y="574523"/>
                <a:ext cx="8784976" cy="1338828"/>
              </a:xfrm>
              <a:prstGeom prst="rect">
                <a:avLst/>
              </a:prstGeom>
              <a:noFill/>
            </p:spPr>
            <p:txBody>
              <a:bodyPr wrap="square" rtlCol="0">
                <a:spAutoFit/>
              </a:bodyPr>
              <a:lstStyle/>
              <a:p>
                <a:r>
                  <a:rPr lang="cs-CZ" dirty="0"/>
                  <a:t>Po vodorovné silnici jede stálou rychlostí cyklista, který překonává sílu větru o velikosti 20 N.</a:t>
                </a:r>
              </a:p>
              <a:p>
                <a:r>
                  <a:rPr lang="cs-CZ" dirty="0"/>
                  <a:t>Jakou práci vykoná na dráze 5 km?</a:t>
                </a:r>
              </a:p>
              <a:p>
                <a:endParaRPr lang="cs-CZ" sz="900"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a:rPr>
                        <m:t>𝐹</m:t>
                      </m:r>
                      <m:r>
                        <a:rPr lang="cs-CZ" i="1">
                          <a:latin typeface="Cambria Math"/>
                        </a:rPr>
                        <m:t>=20</m:t>
                      </m:r>
                      <m:r>
                        <m:rPr>
                          <m:sty m:val="p"/>
                        </m:rPr>
                        <a:rPr lang="cs-CZ">
                          <a:latin typeface="Cambria Math"/>
                        </a:rPr>
                        <m:t>N</m:t>
                      </m:r>
                      <m:r>
                        <a:rPr lang="cs-CZ">
                          <a:latin typeface="Cambria Math"/>
                        </a:rPr>
                        <m:t>, </m:t>
                      </m:r>
                      <m:r>
                        <a:rPr lang="cs-CZ" i="1">
                          <a:latin typeface="Cambria Math"/>
                        </a:rPr>
                        <m:t>𝑠</m:t>
                      </m:r>
                      <m:r>
                        <a:rPr lang="cs-CZ">
                          <a:latin typeface="Cambria Math"/>
                        </a:rPr>
                        <m:t>=5 </m:t>
                      </m:r>
                      <m:r>
                        <m:rPr>
                          <m:sty m:val="p"/>
                        </m:rPr>
                        <a:rPr lang="cs-CZ">
                          <a:latin typeface="Cambria Math"/>
                        </a:rPr>
                        <m:t>km</m:t>
                      </m:r>
                      <m:r>
                        <a:rPr lang="cs-CZ">
                          <a:latin typeface="Cambria Math"/>
                        </a:rPr>
                        <m:t>=5000 </m:t>
                      </m:r>
                      <m:r>
                        <m:rPr>
                          <m:sty m:val="p"/>
                        </m:rPr>
                        <a:rPr lang="cs-CZ" i="0">
                          <a:latin typeface="Cambria Math"/>
                        </a:rPr>
                        <m:t>m</m:t>
                      </m:r>
                      <m:r>
                        <a:rPr lang="cs-CZ" i="1">
                          <a:latin typeface="Cambria Math"/>
                        </a:rPr>
                        <m:t>, </m:t>
                      </m:r>
                      <m:r>
                        <a:rPr lang="cs-CZ" i="1">
                          <a:latin typeface="Cambria Math"/>
                        </a:rPr>
                        <m:t>𝑊</m:t>
                      </m:r>
                      <m:r>
                        <a:rPr lang="cs-CZ" i="1">
                          <a:latin typeface="Cambria Math"/>
                        </a:rPr>
                        <m:t>=?</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33804" y="574523"/>
                <a:ext cx="8784976" cy="1338828"/>
              </a:xfrm>
              <a:prstGeom prst="rect">
                <a:avLst/>
              </a:prstGeom>
              <a:blipFill>
                <a:blip r:embed="rId2"/>
                <a:stretch>
                  <a:fillRect l="-625" t="-2273"/>
                </a:stretch>
              </a:blipFill>
            </p:spPr>
            <p:txBody>
              <a:bodyPr/>
              <a:lstStyle/>
              <a:p>
                <a:r>
                  <a:rPr lang="cs-CZ">
                    <a:noFill/>
                  </a:rPr>
                  <a:t> </a:t>
                </a:r>
              </a:p>
            </p:txBody>
          </p:sp>
        </mc:Fallback>
      </mc:AlternateContent>
      <p:cxnSp>
        <p:nvCxnSpPr>
          <p:cNvPr id="5" name="Přímá spojnice 4"/>
          <p:cNvCxnSpPr>
            <a:cxnSpLocks/>
          </p:cNvCxnSpPr>
          <p:nvPr/>
        </p:nvCxnSpPr>
        <p:spPr>
          <a:xfrm>
            <a:off x="333804" y="1936183"/>
            <a:ext cx="5760000" cy="72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p:cNvSpPr txBox="1"/>
              <p:nvPr/>
            </p:nvSpPr>
            <p:spPr>
              <a:xfrm>
                <a:off x="333804" y="2054109"/>
                <a:ext cx="7490388" cy="923330"/>
              </a:xfrm>
              <a:prstGeom prst="rect">
                <a:avLst/>
              </a:prstGeom>
              <a:noFill/>
            </p:spPr>
            <p:txBody>
              <a:bodyPr wrap="square" rtlCol="0">
                <a:spAutoFit/>
              </a:bodyPr>
              <a:lstStyle/>
              <a:p>
                <a:r>
                  <a:rPr lang="cs-CZ" dirty="0"/>
                  <a:t>Mechanickou práci vypočteme ze vztahu </a:t>
                </a:r>
                <a14:m>
                  <m:oMath xmlns:m="http://schemas.openxmlformats.org/officeDocument/2006/math">
                    <m:r>
                      <a:rPr lang="cs-CZ" i="1">
                        <a:latin typeface="Cambria Math"/>
                      </a:rPr>
                      <m:t>𝑊</m:t>
                    </m:r>
                    <m:r>
                      <a:rPr lang="cs-CZ" i="1">
                        <a:latin typeface="Cambria Math"/>
                      </a:rPr>
                      <m:t>=</m:t>
                    </m:r>
                    <m:r>
                      <a:rPr lang="cs-CZ" i="1">
                        <a:latin typeface="Cambria Math"/>
                      </a:rPr>
                      <m:t>𝐹</m:t>
                    </m:r>
                    <m:r>
                      <a:rPr lang="cs-CZ" i="1">
                        <a:latin typeface="Cambria Math"/>
                      </a:rPr>
                      <m:t>.</m:t>
                    </m:r>
                    <m:r>
                      <a:rPr lang="cs-CZ" i="1">
                        <a:latin typeface="Cambria Math"/>
                      </a:rPr>
                      <m:t>𝑠</m:t>
                    </m:r>
                  </m:oMath>
                </a14:m>
                <a:endParaRPr lang="cs-CZ" dirty="0"/>
              </a:p>
              <a:p>
                <a:pPr/>
                <a14:m>
                  <m:oMathPara xmlns:m="http://schemas.openxmlformats.org/officeDocument/2006/math">
                    <m:oMathParaPr>
                      <m:jc m:val="centerGroup"/>
                    </m:oMathParaPr>
                    <m:oMath xmlns:m="http://schemas.openxmlformats.org/officeDocument/2006/math">
                      <m:r>
                        <a:rPr lang="cs-CZ" i="1">
                          <a:latin typeface="Cambria Math"/>
                        </a:rPr>
                        <m:t>𝑊</m:t>
                      </m:r>
                      <m:r>
                        <a:rPr lang="cs-CZ" i="1">
                          <a:latin typeface="Cambria Math"/>
                        </a:rPr>
                        <m:t>=20 </m:t>
                      </m:r>
                      <m:r>
                        <m:rPr>
                          <m:sty m:val="p"/>
                        </m:rPr>
                        <a:rPr lang="cs-CZ">
                          <a:latin typeface="Cambria Math"/>
                        </a:rPr>
                        <m:t>N</m:t>
                      </m:r>
                      <m:r>
                        <a:rPr lang="cs-CZ" i="1">
                          <a:latin typeface="Cambria Math"/>
                        </a:rPr>
                        <m:t> . 5000 </m:t>
                      </m:r>
                      <m:r>
                        <m:rPr>
                          <m:sty m:val="p"/>
                        </m:rPr>
                        <a:rPr lang="cs-CZ">
                          <a:latin typeface="Cambria Math"/>
                        </a:rPr>
                        <m:t>m</m:t>
                      </m:r>
                      <m:r>
                        <a:rPr lang="cs-CZ" i="1">
                          <a:latin typeface="Cambria Math"/>
                        </a:rPr>
                        <m:t>=100000 </m:t>
                      </m:r>
                      <m:r>
                        <m:rPr>
                          <m:sty m:val="p"/>
                        </m:rPr>
                        <a:rPr lang="cs-CZ">
                          <a:latin typeface="Cambria Math"/>
                        </a:rPr>
                        <m:t>J</m:t>
                      </m:r>
                      <m:r>
                        <a:rPr lang="cs-CZ" i="1">
                          <a:latin typeface="Cambria Math"/>
                        </a:rPr>
                        <m:t>=100 </m:t>
                      </m:r>
                      <m:r>
                        <m:rPr>
                          <m:sty m:val="p"/>
                        </m:rPr>
                        <a:rPr lang="cs-CZ">
                          <a:latin typeface="Cambria Math"/>
                        </a:rPr>
                        <m:t>kJ</m:t>
                      </m:r>
                    </m:oMath>
                  </m:oMathPara>
                </a14:m>
                <a:endParaRPr lang="cs-CZ" dirty="0"/>
              </a:p>
              <a:p>
                <a:r>
                  <a:rPr lang="cs-CZ" b="1" dirty="0"/>
                  <a:t>Cyklista vykoná práci 100 </a:t>
                </a:r>
                <a:r>
                  <a:rPr lang="cs-CZ" b="1" dirty="0" err="1"/>
                  <a:t>kJ</a:t>
                </a:r>
                <a:r>
                  <a:rPr lang="cs-CZ" b="1" dirty="0"/>
                  <a:t>   </a:t>
                </a:r>
                <a:r>
                  <a:rPr lang="cs-CZ" dirty="0"/>
                  <a:t>(100 kilojoulů)</a:t>
                </a:r>
              </a:p>
            </p:txBody>
          </p:sp>
        </mc:Choice>
        <mc:Fallback xmlns="">
          <p:sp>
            <p:nvSpPr>
              <p:cNvPr id="7" name="TextovéPole 6"/>
              <p:cNvSpPr txBox="1">
                <a:spLocks noRot="1" noChangeAspect="1" noMove="1" noResize="1" noEditPoints="1" noAdjustHandles="1" noChangeArrowheads="1" noChangeShapeType="1" noTextEdit="1"/>
              </p:cNvSpPr>
              <p:nvPr/>
            </p:nvSpPr>
            <p:spPr>
              <a:xfrm>
                <a:off x="333804" y="2054109"/>
                <a:ext cx="7490388" cy="923330"/>
              </a:xfrm>
              <a:prstGeom prst="rect">
                <a:avLst/>
              </a:prstGeom>
              <a:blipFill>
                <a:blip r:embed="rId3"/>
                <a:stretch>
                  <a:fillRect l="-733" t="-3974" b="-993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333804" y="3563264"/>
                <a:ext cx="7562396" cy="1338828"/>
              </a:xfrm>
              <a:prstGeom prst="rect">
                <a:avLst/>
              </a:prstGeom>
              <a:noFill/>
            </p:spPr>
            <p:txBody>
              <a:bodyPr wrap="square" rtlCol="0">
                <a:spAutoFit/>
              </a:bodyPr>
              <a:lstStyle/>
              <a:p>
                <a:r>
                  <a:rPr lang="cs-CZ" dirty="0"/>
                  <a:t>Člověk o hmotnosti 75 kg vynese do třetího poschodí balík o hmotnosti 25 kg. Výška jednoho poschodí je 4 m. Jakou celkovou práci člověk vykoná?</a:t>
                </a:r>
              </a:p>
              <a:p>
                <a:endParaRPr lang="cs-CZ" sz="900" dirty="0"/>
              </a:p>
              <a:p>
                <a:r>
                  <a:rPr lang="cs-CZ" dirty="0"/>
                  <a:t>Řešení:</a:t>
                </a:r>
              </a:p>
              <a:p>
                <a14:m>
                  <m:oMath xmlns:m="http://schemas.openxmlformats.org/officeDocument/2006/math">
                    <m:sSub>
                      <m:sSubPr>
                        <m:ctrlPr>
                          <a:rPr lang="cs-CZ" i="1">
                            <a:latin typeface="Cambria Math" panose="02040503050406030204" pitchFamily="18" charset="0"/>
                          </a:rPr>
                        </m:ctrlPr>
                      </m:sSubPr>
                      <m:e>
                        <m:r>
                          <a:rPr lang="cs-CZ" i="1">
                            <a:latin typeface="Cambria Math"/>
                          </a:rPr>
                          <m:t>𝑚</m:t>
                        </m:r>
                      </m:e>
                      <m:sub>
                        <m:r>
                          <a:rPr lang="cs-CZ" i="1">
                            <a:latin typeface="Cambria Math"/>
                          </a:rPr>
                          <m:t>č</m:t>
                        </m:r>
                      </m:sub>
                    </m:sSub>
                    <m:r>
                      <a:rPr lang="cs-CZ" i="1">
                        <a:latin typeface="Cambria Math"/>
                      </a:rPr>
                      <m:t>=75 </m:t>
                    </m:r>
                    <m:r>
                      <m:rPr>
                        <m:sty m:val="p"/>
                      </m:rPr>
                      <a:rPr lang="cs-CZ">
                        <a:latin typeface="Cambria Math"/>
                      </a:rPr>
                      <m:t>kg</m:t>
                    </m:r>
                    <m:r>
                      <a:rPr lang="cs-CZ">
                        <a:latin typeface="Cambria Math"/>
                      </a:rPr>
                      <m:t>,</m:t>
                    </m:r>
                    <m:r>
                      <a:rPr lang="cs-CZ" i="1">
                        <a:latin typeface="Cambria Math"/>
                      </a:rPr>
                      <m:t> </m:t>
                    </m:r>
                    <m:sSub>
                      <m:sSubPr>
                        <m:ctrlPr>
                          <a:rPr lang="cs-CZ" i="1">
                            <a:latin typeface="Cambria Math" panose="02040503050406030204" pitchFamily="18" charset="0"/>
                          </a:rPr>
                        </m:ctrlPr>
                      </m:sSubPr>
                      <m:e>
                        <m:r>
                          <a:rPr lang="cs-CZ" i="1">
                            <a:latin typeface="Cambria Math"/>
                          </a:rPr>
                          <m:t>𝑚</m:t>
                        </m:r>
                      </m:e>
                      <m:sub>
                        <m:r>
                          <a:rPr lang="cs-CZ" i="1">
                            <a:latin typeface="Cambria Math"/>
                          </a:rPr>
                          <m:t>𝑏</m:t>
                        </m:r>
                      </m:sub>
                    </m:sSub>
                    <m:r>
                      <a:rPr lang="cs-CZ" i="1">
                        <a:latin typeface="Cambria Math"/>
                      </a:rPr>
                      <m:t>=25</m:t>
                    </m:r>
                    <m:r>
                      <a:rPr lang="cs-CZ">
                        <a:latin typeface="Cambria Math"/>
                      </a:rPr>
                      <m:t> </m:t>
                    </m:r>
                    <m:r>
                      <m:rPr>
                        <m:sty m:val="p"/>
                      </m:rPr>
                      <a:rPr lang="cs-CZ">
                        <a:latin typeface="Cambria Math"/>
                      </a:rPr>
                      <m:t>kg</m:t>
                    </m:r>
                    <m:r>
                      <a:rPr lang="cs-CZ">
                        <a:latin typeface="Cambria Math"/>
                      </a:rPr>
                      <m:t>,</m:t>
                    </m:r>
                    <m:r>
                      <a:rPr lang="cs-CZ" i="1">
                        <a:latin typeface="Cambria Math"/>
                      </a:rPr>
                      <m:t> </m:t>
                    </m:r>
                    <m:r>
                      <a:rPr lang="cs-CZ" i="1">
                        <a:latin typeface="Cambria Math" panose="02040503050406030204" pitchFamily="18" charset="0"/>
                      </a:rPr>
                      <m:t>𝑠</m:t>
                    </m:r>
                    <m:r>
                      <a:rPr lang="cs-CZ" i="1">
                        <a:latin typeface="Cambria Math"/>
                      </a:rPr>
                      <m:t>=3</m:t>
                    </m:r>
                    <m:r>
                      <a:rPr lang="cs-CZ" i="1" smtClean="0">
                        <a:latin typeface="Cambria Math" panose="02040503050406030204" pitchFamily="18" charset="0"/>
                        <a:ea typeface="Cambria Math" panose="02040503050406030204" pitchFamily="18" charset="0"/>
                      </a:rPr>
                      <m:t>∙</m:t>
                    </m:r>
                    <m:r>
                      <a:rPr lang="cs-CZ" i="1">
                        <a:latin typeface="Cambria Math"/>
                      </a:rPr>
                      <m:t>4 </m:t>
                    </m:r>
                    <m:r>
                      <m:rPr>
                        <m:sty m:val="p"/>
                      </m:rPr>
                      <a:rPr lang="cs-CZ">
                        <a:latin typeface="Cambria Math"/>
                      </a:rPr>
                      <m:t>m</m:t>
                    </m:r>
                    <m:r>
                      <a:rPr lang="cs-CZ">
                        <a:latin typeface="Cambria Math"/>
                      </a:rPr>
                      <m:t>=</m:t>
                    </m:r>
                    <m:r>
                      <a:rPr lang="cs-CZ" i="1">
                        <a:latin typeface="Cambria Math"/>
                      </a:rPr>
                      <m:t>12 </m:t>
                    </m:r>
                    <m:r>
                      <m:rPr>
                        <m:sty m:val="p"/>
                      </m:rPr>
                      <a:rPr lang="cs-CZ">
                        <a:latin typeface="Cambria Math"/>
                      </a:rPr>
                      <m:t>m</m:t>
                    </m:r>
                    <m:r>
                      <a:rPr lang="cs-CZ">
                        <a:latin typeface="Cambria Math"/>
                      </a:rPr>
                      <m:t>, </m:t>
                    </m:r>
                    <m:r>
                      <m:rPr>
                        <m:sty m:val="p"/>
                      </m:rPr>
                      <a:rPr lang="cs-CZ">
                        <a:latin typeface="Cambria Math"/>
                      </a:rPr>
                      <m:t>W</m:t>
                    </m:r>
                    <m:r>
                      <a:rPr lang="cs-CZ">
                        <a:latin typeface="Cambria Math"/>
                      </a:rPr>
                      <m:t>=?</m:t>
                    </m:r>
                  </m:oMath>
                </a14:m>
                <a:r>
                  <a:rPr lang="cs-CZ" dirty="0"/>
                  <a:t> </a:t>
                </a:r>
              </a:p>
            </p:txBody>
          </p:sp>
        </mc:Choice>
        <mc:Fallback xmlns="">
          <p:sp>
            <p:nvSpPr>
              <p:cNvPr id="8" name="TextovéPole 7"/>
              <p:cNvSpPr txBox="1">
                <a:spLocks noRot="1" noChangeAspect="1" noMove="1" noResize="1" noEditPoints="1" noAdjustHandles="1" noChangeArrowheads="1" noChangeShapeType="1" noTextEdit="1"/>
              </p:cNvSpPr>
              <p:nvPr/>
            </p:nvSpPr>
            <p:spPr>
              <a:xfrm>
                <a:off x="333804" y="3563264"/>
                <a:ext cx="7562396" cy="1338828"/>
              </a:xfrm>
              <a:prstGeom prst="rect">
                <a:avLst/>
              </a:prstGeom>
              <a:blipFill>
                <a:blip r:embed="rId4"/>
                <a:stretch>
                  <a:fillRect l="-726" t="-2740" b="-3196"/>
                </a:stretch>
              </a:blipFill>
            </p:spPr>
            <p:txBody>
              <a:bodyPr/>
              <a:lstStyle/>
              <a:p>
                <a:r>
                  <a:rPr lang="cs-CZ">
                    <a:noFill/>
                  </a:rPr>
                  <a:t> </a:t>
                </a:r>
              </a:p>
            </p:txBody>
          </p:sp>
        </mc:Fallback>
      </mc:AlternateContent>
      <p:cxnSp>
        <p:nvCxnSpPr>
          <p:cNvPr id="10" name="Přímá spojnice 9"/>
          <p:cNvCxnSpPr>
            <a:cxnSpLocks/>
          </p:cNvCxnSpPr>
          <p:nvPr/>
        </p:nvCxnSpPr>
        <p:spPr>
          <a:xfrm>
            <a:off x="479376" y="5013176"/>
            <a:ext cx="741682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Obdélník 10"/>
              <p:cNvSpPr/>
              <p:nvPr/>
            </p:nvSpPr>
            <p:spPr>
              <a:xfrm>
                <a:off x="333804" y="5120090"/>
                <a:ext cx="8820472" cy="1323439"/>
              </a:xfrm>
              <a:prstGeom prst="rect">
                <a:avLst/>
              </a:prstGeom>
            </p:spPr>
            <p:txBody>
              <a:bodyPr wrap="square">
                <a:spAutoFit/>
              </a:bodyPr>
              <a:lstStyle/>
              <a:p>
                <a:r>
                  <a:rPr lang="cs-CZ" dirty="0"/>
                  <a:t>Mechanickou práci vypočteme ze vztahu </a:t>
                </a:r>
                <a14:m>
                  <m:oMath xmlns:m="http://schemas.openxmlformats.org/officeDocument/2006/math">
                    <m:r>
                      <a:rPr lang="cs-CZ" i="1" dirty="0">
                        <a:latin typeface="Cambria Math"/>
                      </a:rPr>
                      <m:t>𝑊</m:t>
                    </m:r>
                    <m:r>
                      <a:rPr lang="cs-CZ" i="1" dirty="0">
                        <a:latin typeface="Cambria Math"/>
                      </a:rPr>
                      <m:t>=</m:t>
                    </m:r>
                    <m:r>
                      <a:rPr lang="cs-CZ" i="1" dirty="0" err="1">
                        <a:latin typeface="Cambria Math"/>
                      </a:rPr>
                      <m:t>𝐹</m:t>
                    </m:r>
                    <m:r>
                      <a:rPr lang="cs-CZ" i="1" dirty="0" err="1">
                        <a:latin typeface="Cambria Math"/>
                      </a:rPr>
                      <m:t>.</m:t>
                    </m:r>
                    <m:r>
                      <a:rPr lang="cs-CZ" i="1" dirty="0">
                        <a:latin typeface="Cambria Math" panose="02040503050406030204" pitchFamily="18" charset="0"/>
                      </a:rPr>
                      <m:t>𝑠</m:t>
                    </m:r>
                  </m:oMath>
                </a14:m>
                <a:endParaRPr lang="cs-CZ" dirty="0"/>
              </a:p>
              <a:p>
                <a:r>
                  <a:rPr lang="cs-CZ" dirty="0"/>
                  <a:t>Výpočet síly </a:t>
                </a:r>
                <a14:m>
                  <m:oMath xmlns:m="http://schemas.openxmlformats.org/officeDocument/2006/math">
                    <m:r>
                      <a:rPr lang="cs-CZ" i="1" dirty="0">
                        <a:latin typeface="Cambria Math"/>
                      </a:rPr>
                      <m:t>𝐹</m:t>
                    </m:r>
                  </m:oMath>
                </a14:m>
                <a:r>
                  <a:rPr lang="cs-CZ" dirty="0"/>
                  <a:t>:    </a:t>
                </a:r>
                <a14:m>
                  <m:oMath xmlns:m="http://schemas.openxmlformats.org/officeDocument/2006/math">
                    <m:r>
                      <a:rPr lang="cs-CZ" i="1">
                        <a:latin typeface="Cambria Math"/>
                      </a:rPr>
                      <m:t>𝐹</m:t>
                    </m:r>
                    <m:r>
                      <a:rPr lang="cs-CZ" i="1">
                        <a:latin typeface="Cambria Math"/>
                      </a:rPr>
                      <m:t>=</m:t>
                    </m:r>
                    <m:r>
                      <a:rPr lang="cs-CZ" i="1">
                        <a:latin typeface="Cambria Math"/>
                      </a:rPr>
                      <m:t>𝑚</m:t>
                    </m:r>
                    <m:r>
                      <a:rPr lang="cs-CZ" i="1">
                        <a:latin typeface="Cambria Math"/>
                      </a:rPr>
                      <m:t>.</m:t>
                    </m:r>
                    <m:r>
                      <a:rPr lang="cs-CZ" i="1">
                        <a:latin typeface="Cambria Math"/>
                      </a:rPr>
                      <m:t>𝑔</m:t>
                    </m:r>
                    <m:r>
                      <a:rPr lang="cs-CZ" i="1">
                        <a:latin typeface="Cambria Math"/>
                      </a:rPr>
                      <m:t>=</m:t>
                    </m:r>
                    <m:d>
                      <m:dPr>
                        <m:ctrlPr>
                          <a:rPr lang="cs-CZ" i="1">
                            <a:latin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a:rPr>
                              <m:t>𝑚</m:t>
                            </m:r>
                          </m:e>
                          <m:sub>
                            <m:r>
                              <a:rPr lang="cs-CZ" i="1">
                                <a:latin typeface="Cambria Math"/>
                              </a:rPr>
                              <m:t>č</m:t>
                            </m:r>
                          </m:sub>
                        </m:sSub>
                        <m:r>
                          <a:rPr lang="cs-CZ" i="1">
                            <a:latin typeface="Cambria Math"/>
                          </a:rPr>
                          <m:t>+</m:t>
                        </m:r>
                        <m:sSub>
                          <m:sSubPr>
                            <m:ctrlPr>
                              <a:rPr lang="cs-CZ" i="1">
                                <a:latin typeface="Cambria Math" panose="02040503050406030204" pitchFamily="18" charset="0"/>
                              </a:rPr>
                            </m:ctrlPr>
                          </m:sSubPr>
                          <m:e>
                            <m:r>
                              <a:rPr lang="cs-CZ" i="1">
                                <a:latin typeface="Cambria Math"/>
                              </a:rPr>
                              <m:t>𝑚</m:t>
                            </m:r>
                          </m:e>
                          <m:sub>
                            <m:r>
                              <a:rPr lang="cs-CZ" i="1">
                                <a:latin typeface="Cambria Math"/>
                              </a:rPr>
                              <m:t>𝑏</m:t>
                            </m:r>
                          </m:sub>
                        </m:sSub>
                      </m:e>
                    </m:d>
                    <m:r>
                      <a:rPr lang="cs-CZ" i="1">
                        <a:latin typeface="Cambria Math"/>
                      </a:rPr>
                      <m:t>.</m:t>
                    </m:r>
                    <m:r>
                      <a:rPr lang="cs-CZ" i="1">
                        <a:latin typeface="Cambria Math"/>
                      </a:rPr>
                      <m:t>𝑔</m:t>
                    </m:r>
                    <m:r>
                      <a:rPr lang="cs-CZ" i="1">
                        <a:latin typeface="Cambria Math"/>
                      </a:rPr>
                      <m:t>=</m:t>
                    </m:r>
                    <m:d>
                      <m:dPr>
                        <m:ctrlPr>
                          <a:rPr lang="cs-CZ" i="1">
                            <a:latin typeface="Cambria Math" panose="02040503050406030204" pitchFamily="18" charset="0"/>
                          </a:rPr>
                        </m:ctrlPr>
                      </m:dPr>
                      <m:e>
                        <m:r>
                          <a:rPr lang="cs-CZ" i="1">
                            <a:latin typeface="Cambria Math"/>
                          </a:rPr>
                          <m:t>75+25</m:t>
                        </m:r>
                      </m:e>
                    </m:d>
                    <m:r>
                      <m:rPr>
                        <m:sty m:val="p"/>
                      </m:rPr>
                      <a:rPr lang="cs-CZ">
                        <a:latin typeface="Cambria Math"/>
                      </a:rPr>
                      <m:t>kg</m:t>
                    </m:r>
                    <m:r>
                      <a:rPr lang="cs-CZ" i="1">
                        <a:latin typeface="Cambria Math"/>
                      </a:rPr>
                      <m:t>.10 </m:t>
                    </m:r>
                    <m:r>
                      <m:rPr>
                        <m:sty m:val="p"/>
                      </m:rPr>
                      <a:rPr lang="cs-CZ">
                        <a:latin typeface="Cambria Math"/>
                      </a:rPr>
                      <m:t>m</m:t>
                    </m:r>
                    <m:r>
                      <a:rPr lang="cs-CZ">
                        <a:latin typeface="Cambria Math"/>
                      </a:rPr>
                      <m:t>.</m:t>
                    </m:r>
                    <m:sSup>
                      <m:sSupPr>
                        <m:ctrlPr>
                          <a:rPr lang="cs-CZ" i="1">
                            <a:latin typeface="Cambria Math" panose="02040503050406030204" pitchFamily="18" charset="0"/>
                          </a:rPr>
                        </m:ctrlPr>
                      </m:sSupPr>
                      <m:e>
                        <m:r>
                          <m:rPr>
                            <m:sty m:val="p"/>
                          </m:rPr>
                          <a:rPr lang="cs-CZ">
                            <a:latin typeface="Cambria Math"/>
                          </a:rPr>
                          <m:t>s</m:t>
                        </m:r>
                      </m:e>
                      <m:sup>
                        <m:r>
                          <a:rPr lang="cs-CZ">
                            <a:latin typeface="Cambria Math"/>
                          </a:rPr>
                          <m:t>−2</m:t>
                        </m:r>
                      </m:sup>
                    </m:sSup>
                    <m:r>
                      <a:rPr lang="cs-CZ">
                        <a:latin typeface="Cambria Math"/>
                      </a:rPr>
                      <m:t>=1000 </m:t>
                    </m:r>
                    <m:r>
                      <m:rPr>
                        <m:sty m:val="p"/>
                      </m:rPr>
                      <a:rPr lang="cs-CZ">
                        <a:latin typeface="Cambria Math"/>
                      </a:rPr>
                      <m:t>N</m:t>
                    </m:r>
                  </m:oMath>
                </a14:m>
                <a:endParaRPr lang="cs-CZ" dirty="0"/>
              </a:p>
              <a:p>
                <a:r>
                  <a:rPr lang="cs-CZ" dirty="0"/>
                  <a:t>Výpočet mechanické práce:   </a:t>
                </a:r>
                <a14:m>
                  <m:oMath xmlns:m="http://schemas.openxmlformats.org/officeDocument/2006/math">
                    <m:r>
                      <a:rPr lang="cs-CZ" i="1">
                        <a:latin typeface="Cambria Math"/>
                      </a:rPr>
                      <m:t>𝑊</m:t>
                    </m:r>
                    <m:r>
                      <a:rPr lang="cs-CZ" i="1">
                        <a:latin typeface="Cambria Math"/>
                      </a:rPr>
                      <m:t>=</m:t>
                    </m:r>
                    <m:r>
                      <a:rPr lang="cs-CZ" i="1">
                        <a:latin typeface="Cambria Math"/>
                      </a:rPr>
                      <m:t>𝐹</m:t>
                    </m:r>
                    <m:r>
                      <a:rPr lang="cs-CZ" i="1">
                        <a:latin typeface="Cambria Math"/>
                      </a:rPr>
                      <m:t>.</m:t>
                    </m:r>
                    <m:r>
                      <a:rPr lang="cs-CZ" i="1">
                        <a:latin typeface="Cambria Math" panose="02040503050406030204" pitchFamily="18" charset="0"/>
                      </a:rPr>
                      <m:t>𝑠</m:t>
                    </m:r>
                    <m:r>
                      <a:rPr lang="cs-CZ" i="1">
                        <a:latin typeface="Cambria Math"/>
                      </a:rPr>
                      <m:t>=1000 </m:t>
                    </m:r>
                    <m:r>
                      <m:rPr>
                        <m:sty m:val="p"/>
                      </m:rPr>
                      <a:rPr lang="cs-CZ">
                        <a:latin typeface="Cambria Math"/>
                      </a:rPr>
                      <m:t>N</m:t>
                    </m:r>
                    <m:r>
                      <a:rPr lang="cs-CZ" i="1">
                        <a:latin typeface="Cambria Math"/>
                      </a:rPr>
                      <m:t>.12 </m:t>
                    </m:r>
                    <m:r>
                      <m:rPr>
                        <m:sty m:val="p"/>
                      </m:rPr>
                      <a:rPr lang="cs-CZ">
                        <a:latin typeface="Cambria Math"/>
                      </a:rPr>
                      <m:t>m</m:t>
                    </m:r>
                    <m:r>
                      <a:rPr lang="cs-CZ" i="1">
                        <a:latin typeface="Cambria Math"/>
                      </a:rPr>
                      <m:t>=12000 </m:t>
                    </m:r>
                    <m:r>
                      <m:rPr>
                        <m:sty m:val="p"/>
                      </m:rPr>
                      <a:rPr lang="cs-CZ">
                        <a:latin typeface="Cambria Math"/>
                      </a:rPr>
                      <m:t>J</m:t>
                    </m:r>
                  </m:oMath>
                </a14:m>
                <a:endParaRPr lang="cs-CZ" dirty="0"/>
              </a:p>
              <a:p>
                <a:endParaRPr lang="cs-CZ" sz="800" dirty="0"/>
              </a:p>
              <a:p>
                <a:r>
                  <a:rPr lang="cs-CZ" b="1" dirty="0"/>
                  <a:t>Vynesením balíku a sebe do třetího poschodí člověk vykoná práci 12000 J = 12 </a:t>
                </a:r>
                <a:r>
                  <a:rPr lang="cs-CZ" b="1" dirty="0" err="1"/>
                  <a:t>kJ</a:t>
                </a:r>
                <a:r>
                  <a:rPr lang="cs-CZ" b="1" dirty="0"/>
                  <a:t>. </a:t>
                </a:r>
              </a:p>
            </p:txBody>
          </p:sp>
        </mc:Choice>
        <mc:Fallback xmlns="">
          <p:sp>
            <p:nvSpPr>
              <p:cNvPr id="11" name="Obdélník 10"/>
              <p:cNvSpPr>
                <a:spLocks noRot="1" noChangeAspect="1" noMove="1" noResize="1" noEditPoints="1" noAdjustHandles="1" noChangeArrowheads="1" noChangeShapeType="1" noTextEdit="1"/>
              </p:cNvSpPr>
              <p:nvPr/>
            </p:nvSpPr>
            <p:spPr>
              <a:xfrm>
                <a:off x="333804" y="5120090"/>
                <a:ext cx="8820472" cy="1323439"/>
              </a:xfrm>
              <a:prstGeom prst="rect">
                <a:avLst/>
              </a:prstGeom>
              <a:blipFill>
                <a:blip r:embed="rId5"/>
                <a:stretch>
                  <a:fillRect l="-622" t="-2765" b="-6452"/>
                </a:stretch>
              </a:blipFill>
            </p:spPr>
            <p:txBody>
              <a:bodyPr/>
              <a:lstStyle/>
              <a:p>
                <a:r>
                  <a:rPr lang="cs-CZ">
                    <a:noFill/>
                  </a:rPr>
                  <a:t> </a:t>
                </a:r>
              </a:p>
            </p:txBody>
          </p:sp>
        </mc:Fallback>
      </mc:AlternateContent>
      <p:sp>
        <p:nvSpPr>
          <p:cNvPr id="13" name="TextovéPole 12">
            <a:extLst>
              <a:ext uri="{FF2B5EF4-FFF2-40B4-BE49-F238E27FC236}">
                <a16:creationId xmlns:a16="http://schemas.microsoft.com/office/drawing/2014/main" id="{0019446F-7440-5328-4C8A-AE4DF3688256}"/>
              </a:ext>
            </a:extLst>
          </p:cNvPr>
          <p:cNvSpPr txBox="1"/>
          <p:nvPr/>
        </p:nvSpPr>
        <p:spPr>
          <a:xfrm>
            <a:off x="335360" y="3129029"/>
            <a:ext cx="1021084" cy="369332"/>
          </a:xfrm>
          <a:prstGeom prst="rect">
            <a:avLst/>
          </a:prstGeom>
          <a:noFill/>
        </p:spPr>
        <p:txBody>
          <a:bodyPr wrap="square" rtlCol="0">
            <a:spAutoFit/>
          </a:bodyPr>
          <a:lstStyle/>
          <a:p>
            <a:r>
              <a:rPr lang="cs-CZ" b="1" dirty="0"/>
              <a:t>Příklad 2</a:t>
            </a:r>
          </a:p>
        </p:txBody>
      </p:sp>
      <p:pic>
        <p:nvPicPr>
          <p:cNvPr id="1026" name="Picture 2">
            <a:extLst>
              <a:ext uri="{FF2B5EF4-FFF2-40B4-BE49-F238E27FC236}">
                <a16:creationId xmlns:a16="http://schemas.microsoft.com/office/drawing/2014/main" id="{E0170B8E-17D7-EBE4-285E-723ADCEDB22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1536"/>
          <a:stretch/>
        </p:blipFill>
        <p:spPr bwMode="auto">
          <a:xfrm>
            <a:off x="7806133" y="1424963"/>
            <a:ext cx="1825097" cy="1715416"/>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Přímá spojnice se šipkou 11">
            <a:extLst>
              <a:ext uri="{FF2B5EF4-FFF2-40B4-BE49-F238E27FC236}">
                <a16:creationId xmlns:a16="http://schemas.microsoft.com/office/drawing/2014/main" id="{62F18EAB-A72F-CD50-99F4-FEBB942F99C1}"/>
              </a:ext>
            </a:extLst>
          </p:cNvPr>
          <p:cNvCxnSpPr/>
          <p:nvPr/>
        </p:nvCxnSpPr>
        <p:spPr>
          <a:xfrm flipH="1">
            <a:off x="9696400" y="2236518"/>
            <a:ext cx="129614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TextovéPole 13">
            <a:extLst>
              <a:ext uri="{FF2B5EF4-FFF2-40B4-BE49-F238E27FC236}">
                <a16:creationId xmlns:a16="http://schemas.microsoft.com/office/drawing/2014/main" id="{B0120D86-D9A2-35D2-AEA9-96D1239ADA2E}"/>
              </a:ext>
            </a:extLst>
          </p:cNvPr>
          <p:cNvSpPr txBox="1"/>
          <p:nvPr/>
        </p:nvSpPr>
        <p:spPr>
          <a:xfrm>
            <a:off x="9768408" y="2368867"/>
            <a:ext cx="1656184" cy="938719"/>
          </a:xfrm>
          <a:prstGeom prst="rect">
            <a:avLst/>
          </a:prstGeom>
          <a:noFill/>
        </p:spPr>
        <p:txBody>
          <a:bodyPr wrap="square" rtlCol="0">
            <a:spAutoFit/>
          </a:bodyPr>
          <a:lstStyle/>
          <a:p>
            <a:r>
              <a:rPr lang="cs-CZ" sz="1100" dirty="0"/>
              <a:t>Síla odporu vzduchu, kterou musí cyklista překonat, aby se pohyboval rovnoměrnou rychlostí.</a:t>
            </a:r>
          </a:p>
        </p:txBody>
      </p:sp>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671C3B08-A76F-9D83-ED7A-ABE172155029}"/>
                  </a:ext>
                </a:extLst>
              </p:cNvPr>
              <p:cNvSpPr txBox="1"/>
              <p:nvPr/>
            </p:nvSpPr>
            <p:spPr>
              <a:xfrm>
                <a:off x="9696400" y="1728685"/>
                <a:ext cx="136815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1" i="1" smtClean="0">
                              <a:latin typeface="Cambria Math" panose="02040503050406030204" pitchFamily="18" charset="0"/>
                            </a:rPr>
                            <m:t>𝑭</m:t>
                          </m:r>
                        </m:e>
                        <m:sub>
                          <m:r>
                            <a:rPr lang="cs-CZ" b="0" i="1" smtClean="0">
                              <a:latin typeface="Cambria Math" panose="02040503050406030204" pitchFamily="18" charset="0"/>
                            </a:rPr>
                            <m:t>𝑜</m:t>
                          </m:r>
                        </m:sub>
                      </m:sSub>
                      <m:r>
                        <a:rPr lang="cs-CZ" b="0" i="1" smtClean="0">
                          <a:latin typeface="Cambria Math" panose="02040503050406030204" pitchFamily="18" charset="0"/>
                        </a:rPr>
                        <m:t>=20 </m:t>
                      </m:r>
                      <m:r>
                        <m:rPr>
                          <m:sty m:val="p"/>
                        </m:rPr>
                        <a:rPr lang="cs-CZ" b="0" i="0" smtClean="0">
                          <a:latin typeface="Cambria Math" panose="02040503050406030204" pitchFamily="18" charset="0"/>
                        </a:rPr>
                        <m:t>N</m:t>
                      </m:r>
                    </m:oMath>
                  </m:oMathPara>
                </a14:m>
                <a:endParaRPr lang="cs-CZ" dirty="0"/>
              </a:p>
            </p:txBody>
          </p:sp>
        </mc:Choice>
        <mc:Fallback xmlns="">
          <p:sp>
            <p:nvSpPr>
              <p:cNvPr id="15" name="TextovéPole 14">
                <a:extLst>
                  <a:ext uri="{FF2B5EF4-FFF2-40B4-BE49-F238E27FC236}">
                    <a16:creationId xmlns:a16="http://schemas.microsoft.com/office/drawing/2014/main" id="{671C3B08-A76F-9D83-ED7A-ABE172155029}"/>
                  </a:ext>
                </a:extLst>
              </p:cNvPr>
              <p:cNvSpPr txBox="1">
                <a:spLocks noRot="1" noChangeAspect="1" noMove="1" noResize="1" noEditPoints="1" noAdjustHandles="1" noChangeArrowheads="1" noChangeShapeType="1" noTextEdit="1"/>
              </p:cNvSpPr>
              <p:nvPr/>
            </p:nvSpPr>
            <p:spPr>
              <a:xfrm>
                <a:off x="9696400" y="1728685"/>
                <a:ext cx="1368151" cy="369332"/>
              </a:xfrm>
              <a:prstGeom prst="rect">
                <a:avLst/>
              </a:prstGeom>
              <a:blipFill>
                <a:blip r:embed="rId7"/>
                <a:stretch>
                  <a:fillRect/>
                </a:stretch>
              </a:blipFill>
            </p:spPr>
            <p:txBody>
              <a:bodyPr/>
              <a:lstStyle/>
              <a:p>
                <a:r>
                  <a:rPr lang="cs-CZ">
                    <a:noFill/>
                  </a:rPr>
                  <a:t> </a:t>
                </a:r>
              </a:p>
            </p:txBody>
          </p:sp>
        </mc:Fallback>
      </mc:AlternateContent>
      <p:cxnSp>
        <p:nvCxnSpPr>
          <p:cNvPr id="17" name="Přímá spojnice 16">
            <a:extLst>
              <a:ext uri="{FF2B5EF4-FFF2-40B4-BE49-F238E27FC236}">
                <a16:creationId xmlns:a16="http://schemas.microsoft.com/office/drawing/2014/main" id="{579745BA-3A67-1F58-8403-202C5B87BB7E}"/>
              </a:ext>
            </a:extLst>
          </p:cNvPr>
          <p:cNvCxnSpPr>
            <a:cxnSpLocks/>
          </p:cNvCxnSpPr>
          <p:nvPr/>
        </p:nvCxnSpPr>
        <p:spPr>
          <a:xfrm>
            <a:off x="9069854" y="6309320"/>
            <a:ext cx="1418634"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D8A6E4EB-DE32-64BB-F81C-1FEE80862496}"/>
              </a:ext>
            </a:extLst>
          </p:cNvPr>
          <p:cNvCxnSpPr>
            <a:cxnSpLocks/>
          </p:cNvCxnSpPr>
          <p:nvPr/>
        </p:nvCxnSpPr>
        <p:spPr>
          <a:xfrm flipV="1">
            <a:off x="9984432" y="4509120"/>
            <a:ext cx="0" cy="18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nice 22">
            <a:extLst>
              <a:ext uri="{FF2B5EF4-FFF2-40B4-BE49-F238E27FC236}">
                <a16:creationId xmlns:a16="http://schemas.microsoft.com/office/drawing/2014/main" id="{A263B19E-F57C-7308-4431-838D26C10377}"/>
              </a:ext>
            </a:extLst>
          </p:cNvPr>
          <p:cNvCxnSpPr>
            <a:cxnSpLocks/>
          </p:cNvCxnSpPr>
          <p:nvPr/>
        </p:nvCxnSpPr>
        <p:spPr>
          <a:xfrm>
            <a:off x="9071074" y="5661248"/>
            <a:ext cx="136970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Přímá spojnice 24">
            <a:extLst>
              <a:ext uri="{FF2B5EF4-FFF2-40B4-BE49-F238E27FC236}">
                <a16:creationId xmlns:a16="http://schemas.microsoft.com/office/drawing/2014/main" id="{41894FC1-F25C-F5D5-91B0-9BCA80F6CAFD}"/>
              </a:ext>
            </a:extLst>
          </p:cNvPr>
          <p:cNvCxnSpPr>
            <a:cxnSpLocks/>
          </p:cNvCxnSpPr>
          <p:nvPr/>
        </p:nvCxnSpPr>
        <p:spPr>
          <a:xfrm>
            <a:off x="9083554" y="5085184"/>
            <a:ext cx="136970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Přímá spojnice 25">
            <a:extLst>
              <a:ext uri="{FF2B5EF4-FFF2-40B4-BE49-F238E27FC236}">
                <a16:creationId xmlns:a16="http://schemas.microsoft.com/office/drawing/2014/main" id="{50B17D14-F1DE-1AAF-BE97-72ED239F1939}"/>
              </a:ext>
            </a:extLst>
          </p:cNvPr>
          <p:cNvCxnSpPr>
            <a:cxnSpLocks/>
          </p:cNvCxnSpPr>
          <p:nvPr/>
        </p:nvCxnSpPr>
        <p:spPr>
          <a:xfrm>
            <a:off x="9069854" y="4529323"/>
            <a:ext cx="1369708"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0" name="TextovéPole 29">
            <a:extLst>
              <a:ext uri="{FF2B5EF4-FFF2-40B4-BE49-F238E27FC236}">
                <a16:creationId xmlns:a16="http://schemas.microsoft.com/office/drawing/2014/main" id="{6CDD53A2-C87E-6547-C8E1-CAC11165BA52}"/>
              </a:ext>
            </a:extLst>
          </p:cNvPr>
          <p:cNvSpPr txBox="1"/>
          <p:nvPr/>
        </p:nvSpPr>
        <p:spPr>
          <a:xfrm>
            <a:off x="8843666" y="6032589"/>
            <a:ext cx="1008112" cy="246221"/>
          </a:xfrm>
          <a:prstGeom prst="rect">
            <a:avLst/>
          </a:prstGeom>
          <a:noFill/>
        </p:spPr>
        <p:txBody>
          <a:bodyPr wrap="square" rtlCol="0">
            <a:spAutoFit/>
          </a:bodyPr>
          <a:lstStyle/>
          <a:p>
            <a:r>
              <a:rPr lang="cs-CZ" sz="1000" dirty="0"/>
              <a:t>Nulté poschodí</a:t>
            </a:r>
          </a:p>
        </p:txBody>
      </p:sp>
      <p:sp>
        <p:nvSpPr>
          <p:cNvPr id="31" name="TextovéPole 30">
            <a:extLst>
              <a:ext uri="{FF2B5EF4-FFF2-40B4-BE49-F238E27FC236}">
                <a16:creationId xmlns:a16="http://schemas.microsoft.com/office/drawing/2014/main" id="{9092A53B-DF29-B2B5-59F5-D554A38811E4}"/>
              </a:ext>
            </a:extLst>
          </p:cNvPr>
          <p:cNvSpPr txBox="1"/>
          <p:nvPr/>
        </p:nvSpPr>
        <p:spPr>
          <a:xfrm>
            <a:off x="8843666" y="5371379"/>
            <a:ext cx="1008112" cy="246221"/>
          </a:xfrm>
          <a:prstGeom prst="rect">
            <a:avLst/>
          </a:prstGeom>
          <a:noFill/>
        </p:spPr>
        <p:txBody>
          <a:bodyPr wrap="square" rtlCol="0">
            <a:spAutoFit/>
          </a:bodyPr>
          <a:lstStyle/>
          <a:p>
            <a:r>
              <a:rPr lang="cs-CZ" sz="1000" dirty="0"/>
              <a:t>První poschodí</a:t>
            </a:r>
          </a:p>
        </p:txBody>
      </p:sp>
      <p:sp>
        <p:nvSpPr>
          <p:cNvPr id="32" name="TextovéPole 31">
            <a:extLst>
              <a:ext uri="{FF2B5EF4-FFF2-40B4-BE49-F238E27FC236}">
                <a16:creationId xmlns:a16="http://schemas.microsoft.com/office/drawing/2014/main" id="{04B67D5E-E73C-F92E-C3CC-D3FFEAD0B68E}"/>
              </a:ext>
            </a:extLst>
          </p:cNvPr>
          <p:cNvSpPr txBox="1"/>
          <p:nvPr/>
        </p:nvSpPr>
        <p:spPr>
          <a:xfrm>
            <a:off x="8843666" y="4798213"/>
            <a:ext cx="1008112" cy="246221"/>
          </a:xfrm>
          <a:prstGeom prst="rect">
            <a:avLst/>
          </a:prstGeom>
          <a:noFill/>
        </p:spPr>
        <p:txBody>
          <a:bodyPr wrap="square" rtlCol="0">
            <a:spAutoFit/>
          </a:bodyPr>
          <a:lstStyle/>
          <a:p>
            <a:r>
              <a:rPr lang="cs-CZ" sz="1000" dirty="0"/>
              <a:t>Druhé poschodí</a:t>
            </a:r>
          </a:p>
        </p:txBody>
      </p:sp>
      <p:sp>
        <p:nvSpPr>
          <p:cNvPr id="33" name="TextovéPole 32">
            <a:extLst>
              <a:ext uri="{FF2B5EF4-FFF2-40B4-BE49-F238E27FC236}">
                <a16:creationId xmlns:a16="http://schemas.microsoft.com/office/drawing/2014/main" id="{53116F14-0B0F-BD09-A1E7-33B35C98F20D}"/>
              </a:ext>
            </a:extLst>
          </p:cNvPr>
          <p:cNvSpPr txBox="1"/>
          <p:nvPr/>
        </p:nvSpPr>
        <p:spPr>
          <a:xfrm>
            <a:off x="8843666" y="4248750"/>
            <a:ext cx="1008112" cy="246221"/>
          </a:xfrm>
          <a:prstGeom prst="rect">
            <a:avLst/>
          </a:prstGeom>
          <a:noFill/>
        </p:spPr>
        <p:txBody>
          <a:bodyPr wrap="square" rtlCol="0">
            <a:spAutoFit/>
          </a:bodyPr>
          <a:lstStyle/>
          <a:p>
            <a:r>
              <a:rPr lang="cs-CZ" sz="1000" dirty="0"/>
              <a:t>Třetí poschodí</a:t>
            </a:r>
          </a:p>
        </p:txBody>
      </p:sp>
      <p:sp>
        <p:nvSpPr>
          <p:cNvPr id="34" name="TextovéPole 33">
            <a:extLst>
              <a:ext uri="{FF2B5EF4-FFF2-40B4-BE49-F238E27FC236}">
                <a16:creationId xmlns:a16="http://schemas.microsoft.com/office/drawing/2014/main" id="{B69D3DFE-2EE8-F028-4B85-2792516F7CA2}"/>
              </a:ext>
            </a:extLst>
          </p:cNvPr>
          <p:cNvSpPr txBox="1"/>
          <p:nvPr/>
        </p:nvSpPr>
        <p:spPr>
          <a:xfrm>
            <a:off x="10056439" y="4663467"/>
            <a:ext cx="432049" cy="307777"/>
          </a:xfrm>
          <a:prstGeom prst="rect">
            <a:avLst/>
          </a:prstGeom>
          <a:noFill/>
        </p:spPr>
        <p:txBody>
          <a:bodyPr wrap="square" rtlCol="0">
            <a:spAutoFit/>
          </a:bodyPr>
          <a:lstStyle/>
          <a:p>
            <a:r>
              <a:rPr lang="cs-CZ" sz="1400" dirty="0"/>
              <a:t>4m</a:t>
            </a:r>
          </a:p>
        </p:txBody>
      </p:sp>
      <p:sp>
        <p:nvSpPr>
          <p:cNvPr id="35" name="TextovéPole 34">
            <a:extLst>
              <a:ext uri="{FF2B5EF4-FFF2-40B4-BE49-F238E27FC236}">
                <a16:creationId xmlns:a16="http://schemas.microsoft.com/office/drawing/2014/main" id="{50CE8CB2-2F86-7E8D-39C2-4790EA09C4B9}"/>
              </a:ext>
            </a:extLst>
          </p:cNvPr>
          <p:cNvSpPr txBox="1"/>
          <p:nvPr/>
        </p:nvSpPr>
        <p:spPr>
          <a:xfrm>
            <a:off x="10055154" y="5217490"/>
            <a:ext cx="432049" cy="307777"/>
          </a:xfrm>
          <a:prstGeom prst="rect">
            <a:avLst/>
          </a:prstGeom>
          <a:noFill/>
        </p:spPr>
        <p:txBody>
          <a:bodyPr wrap="square" rtlCol="0">
            <a:spAutoFit/>
          </a:bodyPr>
          <a:lstStyle/>
          <a:p>
            <a:r>
              <a:rPr lang="cs-CZ" sz="1400" dirty="0"/>
              <a:t>4m</a:t>
            </a:r>
          </a:p>
        </p:txBody>
      </p:sp>
      <p:sp>
        <p:nvSpPr>
          <p:cNvPr id="36" name="TextovéPole 35">
            <a:extLst>
              <a:ext uri="{FF2B5EF4-FFF2-40B4-BE49-F238E27FC236}">
                <a16:creationId xmlns:a16="http://schemas.microsoft.com/office/drawing/2014/main" id="{B1A62528-CC8F-E994-3A46-E24EE87F8CE8}"/>
              </a:ext>
            </a:extLst>
          </p:cNvPr>
          <p:cNvSpPr txBox="1"/>
          <p:nvPr/>
        </p:nvSpPr>
        <p:spPr>
          <a:xfrm>
            <a:off x="10068854" y="5771611"/>
            <a:ext cx="432049" cy="307777"/>
          </a:xfrm>
          <a:prstGeom prst="rect">
            <a:avLst/>
          </a:prstGeom>
          <a:noFill/>
        </p:spPr>
        <p:txBody>
          <a:bodyPr wrap="square" rtlCol="0">
            <a:spAutoFit/>
          </a:bodyPr>
          <a:lstStyle/>
          <a:p>
            <a:r>
              <a:rPr lang="cs-CZ" sz="1400" dirty="0"/>
              <a:t>4m</a:t>
            </a:r>
          </a:p>
        </p:txBody>
      </p:sp>
      <p:cxnSp>
        <p:nvCxnSpPr>
          <p:cNvPr id="38" name="Přímá spojnice se šipkou 37">
            <a:extLst>
              <a:ext uri="{FF2B5EF4-FFF2-40B4-BE49-F238E27FC236}">
                <a16:creationId xmlns:a16="http://schemas.microsoft.com/office/drawing/2014/main" id="{881C4F7B-3402-72A3-DD49-67E4C7A44731}"/>
              </a:ext>
            </a:extLst>
          </p:cNvPr>
          <p:cNvCxnSpPr/>
          <p:nvPr/>
        </p:nvCxnSpPr>
        <p:spPr>
          <a:xfrm>
            <a:off x="10704512" y="4529323"/>
            <a:ext cx="0" cy="174948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ovéPole 38">
                <a:extLst>
                  <a:ext uri="{FF2B5EF4-FFF2-40B4-BE49-F238E27FC236}">
                    <a16:creationId xmlns:a16="http://schemas.microsoft.com/office/drawing/2014/main" id="{A4C730C6-9096-AD85-5E9A-7207DB802B1A}"/>
                  </a:ext>
                </a:extLst>
              </p:cNvPr>
              <p:cNvSpPr txBox="1"/>
              <p:nvPr/>
            </p:nvSpPr>
            <p:spPr>
              <a:xfrm>
                <a:off x="10681934" y="5186712"/>
                <a:ext cx="36132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𝑠</m:t>
                      </m:r>
                    </m:oMath>
                  </m:oMathPara>
                </a14:m>
                <a:endParaRPr lang="cs-CZ" dirty="0"/>
              </a:p>
            </p:txBody>
          </p:sp>
        </mc:Choice>
        <mc:Fallback xmlns="">
          <p:sp>
            <p:nvSpPr>
              <p:cNvPr id="39" name="TextovéPole 38">
                <a:extLst>
                  <a:ext uri="{FF2B5EF4-FFF2-40B4-BE49-F238E27FC236}">
                    <a16:creationId xmlns:a16="http://schemas.microsoft.com/office/drawing/2014/main" id="{A4C730C6-9096-AD85-5E9A-7207DB802B1A}"/>
                  </a:ext>
                </a:extLst>
              </p:cNvPr>
              <p:cNvSpPr txBox="1">
                <a:spLocks noRot="1" noChangeAspect="1" noMove="1" noResize="1" noEditPoints="1" noAdjustHandles="1" noChangeArrowheads="1" noChangeShapeType="1" noTextEdit="1"/>
              </p:cNvSpPr>
              <p:nvPr/>
            </p:nvSpPr>
            <p:spPr>
              <a:xfrm>
                <a:off x="10681934" y="5186712"/>
                <a:ext cx="361325" cy="369332"/>
              </a:xfrm>
              <a:prstGeom prst="rect">
                <a:avLst/>
              </a:prstGeom>
              <a:blipFill>
                <a:blip r:embed="rId8"/>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926757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998671" y="364014"/>
            <a:ext cx="114094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p:cNvSpPr txBox="1"/>
              <p:nvPr/>
            </p:nvSpPr>
            <p:spPr>
              <a:xfrm>
                <a:off x="983432" y="764704"/>
                <a:ext cx="8568952" cy="1881284"/>
              </a:xfrm>
              <a:prstGeom prst="rect">
                <a:avLst/>
              </a:prstGeom>
              <a:noFill/>
            </p:spPr>
            <p:txBody>
              <a:bodyPr wrap="square" rtlCol="0">
                <a:spAutoFit/>
              </a:bodyPr>
              <a:lstStyle/>
              <a:p>
                <a:r>
                  <a:rPr lang="cs-CZ" dirty="0"/>
                  <a:t>Jakou mechanickou práci vykonáme, táhneme-li po vodorovné rovině vozík do vzdálenosti 100 m, přičemž na něj působíme silou o velikosti 20 N, jejíž směr svírá se směrem pohybu úhel </a:t>
                </a:r>
                <a14:m>
                  <m:oMath xmlns:m="http://schemas.openxmlformats.org/officeDocument/2006/math">
                    <m:r>
                      <a:rPr lang="cs-CZ" i="1">
                        <a:latin typeface="Cambria Math"/>
                        <a:ea typeface="Cambria Math"/>
                      </a:rPr>
                      <m:t>𝛼</m:t>
                    </m:r>
                    <m:r>
                      <a:rPr lang="cs-CZ" i="1">
                        <a:latin typeface="Cambria Math"/>
                        <a:ea typeface="Cambria Math"/>
                      </a:rPr>
                      <m:t>=</m:t>
                    </m:r>
                    <m:sSup>
                      <m:sSupPr>
                        <m:ctrlPr>
                          <a:rPr lang="cs-CZ" i="1">
                            <a:latin typeface="Cambria Math" panose="02040503050406030204" pitchFamily="18" charset="0"/>
                            <a:ea typeface="Cambria Math"/>
                          </a:rPr>
                        </m:ctrlPr>
                      </m:sSupPr>
                      <m:e>
                        <m:r>
                          <a:rPr lang="cs-CZ" i="1">
                            <a:latin typeface="Cambria Math"/>
                            <a:ea typeface="Cambria Math"/>
                          </a:rPr>
                          <m:t>60</m:t>
                        </m:r>
                      </m:e>
                      <m:sup>
                        <m:r>
                          <a:rPr lang="cs-CZ" i="1">
                            <a:latin typeface="Cambria Math"/>
                            <a:ea typeface="Cambria Math"/>
                          </a:rPr>
                          <m:t>𝑜</m:t>
                        </m:r>
                      </m:sup>
                    </m:sSup>
                  </m:oMath>
                </a14:m>
                <a:r>
                  <a:rPr lang="cs-CZ" dirty="0"/>
                  <a:t>?</a:t>
                </a:r>
              </a:p>
              <a:p>
                <a:endParaRPr lang="cs-CZ" sz="900"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a:rPr>
                        <m:t>𝐹</m:t>
                      </m:r>
                      <m:r>
                        <a:rPr lang="cs-CZ" i="1">
                          <a:latin typeface="Cambria Math"/>
                        </a:rPr>
                        <m:t>=20</m:t>
                      </m:r>
                      <m:r>
                        <m:rPr>
                          <m:sty m:val="p"/>
                        </m:rPr>
                        <a:rPr lang="cs-CZ">
                          <a:latin typeface="Cambria Math"/>
                        </a:rPr>
                        <m:t>N</m:t>
                      </m:r>
                      <m:r>
                        <a:rPr lang="cs-CZ" i="1">
                          <a:latin typeface="Cambria Math"/>
                        </a:rPr>
                        <m:t>, </m:t>
                      </m:r>
                      <m:r>
                        <a:rPr lang="cs-CZ" i="1">
                          <a:latin typeface="Cambria Math"/>
                        </a:rPr>
                        <m:t>𝑠</m:t>
                      </m:r>
                      <m:r>
                        <a:rPr lang="cs-CZ" i="1">
                          <a:latin typeface="Cambria Math"/>
                        </a:rPr>
                        <m:t>=100 </m:t>
                      </m:r>
                      <m:r>
                        <m:rPr>
                          <m:sty m:val="p"/>
                        </m:rPr>
                        <a:rPr lang="cs-CZ">
                          <a:latin typeface="Cambria Math"/>
                        </a:rPr>
                        <m:t>m</m:t>
                      </m:r>
                      <m:r>
                        <a:rPr lang="cs-CZ" i="1">
                          <a:latin typeface="Cambria Math"/>
                        </a:rPr>
                        <m:t>, </m:t>
                      </m:r>
                      <m:r>
                        <a:rPr lang="cs-CZ" i="1">
                          <a:latin typeface="Cambria Math"/>
                          <a:ea typeface="Cambria Math"/>
                        </a:rPr>
                        <m:t>𝛼</m:t>
                      </m:r>
                      <m:r>
                        <a:rPr lang="cs-CZ" i="1">
                          <a:latin typeface="Cambria Math"/>
                          <a:ea typeface="Cambria Math"/>
                        </a:rPr>
                        <m:t>=</m:t>
                      </m:r>
                      <m:sSup>
                        <m:sSupPr>
                          <m:ctrlPr>
                            <a:rPr lang="cs-CZ" i="1">
                              <a:latin typeface="Cambria Math" panose="02040503050406030204" pitchFamily="18" charset="0"/>
                              <a:ea typeface="Cambria Math"/>
                            </a:rPr>
                          </m:ctrlPr>
                        </m:sSupPr>
                        <m:e>
                          <m:r>
                            <a:rPr lang="cs-CZ" i="1">
                              <a:latin typeface="Cambria Math"/>
                              <a:ea typeface="Cambria Math"/>
                            </a:rPr>
                            <m:t>60</m:t>
                          </m:r>
                        </m:e>
                        <m:sup>
                          <m:r>
                            <a:rPr lang="cs-CZ" i="1">
                              <a:latin typeface="Cambria Math"/>
                              <a:ea typeface="Cambria Math"/>
                            </a:rPr>
                            <m:t>𝑜</m:t>
                          </m:r>
                        </m:sup>
                      </m:sSup>
                      <m:r>
                        <a:rPr lang="cs-CZ" i="1">
                          <a:latin typeface="Cambria Math"/>
                          <a:ea typeface="Cambria Math"/>
                        </a:rPr>
                        <m:t>, </m:t>
                      </m:r>
                      <m:func>
                        <m:funcPr>
                          <m:ctrlPr>
                            <a:rPr lang="cs-CZ" i="1">
                              <a:latin typeface="Cambria Math" panose="02040503050406030204" pitchFamily="18" charset="0"/>
                              <a:ea typeface="Cambria Math"/>
                            </a:rPr>
                          </m:ctrlPr>
                        </m:funcPr>
                        <m:fName>
                          <m:r>
                            <m:rPr>
                              <m:sty m:val="p"/>
                            </m:rPr>
                            <a:rPr lang="cs-CZ">
                              <a:latin typeface="Cambria Math" panose="02040503050406030204" pitchFamily="18" charset="0"/>
                              <a:ea typeface="Cambria Math"/>
                            </a:rPr>
                            <m:t>cos</m:t>
                          </m:r>
                        </m:fName>
                        <m:e>
                          <m:sSup>
                            <m:sSupPr>
                              <m:ctrlPr>
                                <a:rPr lang="cs-CZ" i="1">
                                  <a:latin typeface="Cambria Math" panose="02040503050406030204" pitchFamily="18" charset="0"/>
                                  <a:ea typeface="Cambria Math"/>
                                </a:rPr>
                              </m:ctrlPr>
                            </m:sSupPr>
                            <m:e>
                              <m:r>
                                <a:rPr lang="cs-CZ" i="1">
                                  <a:latin typeface="Cambria Math" panose="02040503050406030204" pitchFamily="18" charset="0"/>
                                  <a:ea typeface="Cambria Math"/>
                                </a:rPr>
                                <m:t>60</m:t>
                              </m:r>
                            </m:e>
                            <m:sup>
                              <m:r>
                                <a:rPr lang="cs-CZ" i="1">
                                  <a:latin typeface="Cambria Math" panose="02040503050406030204" pitchFamily="18" charset="0"/>
                                  <a:ea typeface="Cambria Math"/>
                                </a:rPr>
                                <m:t>0</m:t>
                              </m:r>
                            </m:sup>
                          </m:sSup>
                          <m:r>
                            <a:rPr lang="cs-CZ" i="1">
                              <a:latin typeface="Cambria Math" panose="02040503050406030204" pitchFamily="18" charset="0"/>
                              <a:ea typeface="Cambria Math"/>
                            </a:rPr>
                            <m:t>=</m:t>
                          </m:r>
                          <m:f>
                            <m:fPr>
                              <m:ctrlPr>
                                <a:rPr lang="cs-CZ" i="1">
                                  <a:latin typeface="Cambria Math" panose="02040503050406030204" pitchFamily="18" charset="0"/>
                                  <a:ea typeface="Cambria Math"/>
                                </a:rPr>
                              </m:ctrlPr>
                            </m:fPr>
                            <m:num>
                              <m:r>
                                <a:rPr lang="cs-CZ" i="1">
                                  <a:latin typeface="Cambria Math" panose="02040503050406030204" pitchFamily="18" charset="0"/>
                                  <a:ea typeface="Cambria Math"/>
                                </a:rPr>
                                <m:t>1</m:t>
                              </m:r>
                            </m:num>
                            <m:den>
                              <m:r>
                                <a:rPr lang="cs-CZ" i="1">
                                  <a:latin typeface="Cambria Math" panose="02040503050406030204" pitchFamily="18" charset="0"/>
                                  <a:ea typeface="Cambria Math"/>
                                </a:rPr>
                                <m:t>2</m:t>
                              </m:r>
                            </m:den>
                          </m:f>
                          <m:r>
                            <a:rPr lang="cs-CZ" i="1">
                              <a:latin typeface="Cambria Math" panose="02040503050406030204" pitchFamily="18" charset="0"/>
                              <a:ea typeface="Cambria Math"/>
                            </a:rPr>
                            <m:t> , </m:t>
                          </m:r>
                        </m:e>
                      </m:func>
                      <m:r>
                        <a:rPr lang="cs-CZ" i="1">
                          <a:latin typeface="Cambria Math"/>
                          <a:ea typeface="Cambria Math"/>
                        </a:rPr>
                        <m:t>𝑊</m:t>
                      </m:r>
                      <m:r>
                        <a:rPr lang="cs-CZ" i="1">
                          <a:latin typeface="Cambria Math"/>
                          <a:ea typeface="Cambria Math"/>
                        </a:rPr>
                        <m:t>=?</m:t>
                      </m:r>
                    </m:oMath>
                  </m:oMathPara>
                </a14:m>
                <a:endParaRPr lang="cs-CZ"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983432" y="764704"/>
                <a:ext cx="8568952" cy="1881284"/>
              </a:xfrm>
              <a:prstGeom prst="rect">
                <a:avLst/>
              </a:prstGeom>
              <a:blipFill>
                <a:blip r:embed="rId2"/>
                <a:stretch>
                  <a:fillRect l="-569" t="-1618" r="-427"/>
                </a:stretch>
              </a:blipFill>
            </p:spPr>
            <p:txBody>
              <a:bodyPr/>
              <a:lstStyle/>
              <a:p>
                <a:r>
                  <a:rPr lang="cs-CZ">
                    <a:noFill/>
                  </a:rPr>
                  <a:t> </a:t>
                </a:r>
              </a:p>
            </p:txBody>
          </p:sp>
        </mc:Fallback>
      </mc:AlternateContent>
      <p:cxnSp>
        <p:nvCxnSpPr>
          <p:cNvPr id="6" name="Přímá spojnice 5"/>
          <p:cNvCxnSpPr>
            <a:cxnSpLocks/>
          </p:cNvCxnSpPr>
          <p:nvPr/>
        </p:nvCxnSpPr>
        <p:spPr>
          <a:xfrm>
            <a:off x="1055440" y="2636912"/>
            <a:ext cx="849694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ovéPole 20"/>
              <p:cNvSpPr txBox="1"/>
              <p:nvPr/>
            </p:nvSpPr>
            <p:spPr>
              <a:xfrm>
                <a:off x="1271464" y="4664683"/>
                <a:ext cx="8064896" cy="159146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a:latin typeface="Cambria Math"/>
                        </a:rPr>
                        <m:t>𝑊</m:t>
                      </m:r>
                      <m:r>
                        <a:rPr lang="cs-CZ" i="1">
                          <a:latin typeface="Cambria Math"/>
                        </a:rPr>
                        <m:t>=</m:t>
                      </m:r>
                      <m:sSub>
                        <m:sSubPr>
                          <m:ctrlPr>
                            <a:rPr lang="cs-CZ" i="1">
                              <a:latin typeface="Cambria Math" panose="02040503050406030204" pitchFamily="18" charset="0"/>
                            </a:rPr>
                          </m:ctrlPr>
                        </m:sSubPr>
                        <m:e>
                          <m:r>
                            <a:rPr lang="cs-CZ" i="1">
                              <a:latin typeface="Cambria Math"/>
                            </a:rPr>
                            <m:t>𝐹</m:t>
                          </m:r>
                        </m:e>
                        <m:sub>
                          <m:r>
                            <a:rPr lang="cs-CZ" i="1">
                              <a:latin typeface="Cambria Math"/>
                            </a:rPr>
                            <m:t>1</m:t>
                          </m:r>
                        </m:sub>
                      </m:sSub>
                      <m:r>
                        <a:rPr lang="cs-CZ" i="1">
                          <a:latin typeface="Cambria Math"/>
                        </a:rPr>
                        <m:t>.</m:t>
                      </m:r>
                      <m:r>
                        <a:rPr lang="cs-CZ" i="1">
                          <a:latin typeface="Cambria Math"/>
                        </a:rPr>
                        <m:t>𝑠</m:t>
                      </m:r>
                      <m:r>
                        <a:rPr lang="cs-CZ" i="1">
                          <a:latin typeface="Cambria Math"/>
                        </a:rPr>
                        <m:t>=</m:t>
                      </m:r>
                      <m:r>
                        <a:rPr lang="cs-CZ" i="1">
                          <a:latin typeface="Cambria Math"/>
                        </a:rPr>
                        <m:t>𝐹</m:t>
                      </m:r>
                      <m:r>
                        <a:rPr lang="cs-CZ" i="1">
                          <a:latin typeface="Cambria Math"/>
                        </a:rPr>
                        <m:t>.</m:t>
                      </m:r>
                      <m:func>
                        <m:funcPr>
                          <m:ctrlPr>
                            <a:rPr lang="cs-CZ" i="1">
                              <a:latin typeface="Cambria Math" panose="02040503050406030204" pitchFamily="18" charset="0"/>
                            </a:rPr>
                          </m:ctrlPr>
                        </m:funcPr>
                        <m:fName>
                          <m:r>
                            <m:rPr>
                              <m:sty m:val="p"/>
                            </m:rPr>
                            <a:rPr lang="cs-CZ">
                              <a:latin typeface="Cambria Math"/>
                            </a:rPr>
                            <m:t>cos</m:t>
                          </m:r>
                        </m:fName>
                        <m:e>
                          <m:r>
                            <a:rPr lang="cs-CZ" i="1">
                              <a:latin typeface="Cambria Math"/>
                              <a:ea typeface="Cambria Math"/>
                            </a:rPr>
                            <m:t>𝛼</m:t>
                          </m:r>
                        </m:e>
                      </m:func>
                      <m:r>
                        <a:rPr lang="cs-CZ" i="1">
                          <a:latin typeface="Cambria Math"/>
                        </a:rPr>
                        <m:t>.</m:t>
                      </m:r>
                      <m:r>
                        <a:rPr lang="cs-CZ" i="1">
                          <a:latin typeface="Cambria Math"/>
                        </a:rPr>
                        <m:t>𝑠</m:t>
                      </m:r>
                    </m:oMath>
                  </m:oMathPara>
                </a14:m>
                <a:endParaRPr lang="cs-CZ" dirty="0"/>
              </a:p>
              <a:p>
                <a:endParaRPr lang="cs-CZ" dirty="0"/>
              </a:p>
              <a:p>
                <a:pPr algn="ctr"/>
                <a14:m>
                  <m:oMath xmlns:m="http://schemas.openxmlformats.org/officeDocument/2006/math">
                    <m:r>
                      <a:rPr lang="cs-CZ" i="1">
                        <a:latin typeface="Cambria Math"/>
                      </a:rPr>
                      <m:t>𝑊</m:t>
                    </m:r>
                    <m:r>
                      <a:rPr lang="cs-CZ" i="1">
                        <a:latin typeface="Cambria Math"/>
                      </a:rPr>
                      <m:t>=20.</m:t>
                    </m:r>
                    <m:func>
                      <m:funcPr>
                        <m:ctrlPr>
                          <a:rPr lang="cs-CZ" i="1">
                            <a:latin typeface="Cambria Math" panose="02040503050406030204" pitchFamily="18" charset="0"/>
                          </a:rPr>
                        </m:ctrlPr>
                      </m:funcPr>
                      <m:fName>
                        <m:r>
                          <m:rPr>
                            <m:sty m:val="p"/>
                          </m:rPr>
                          <a:rPr lang="cs-CZ">
                            <a:latin typeface="Cambria Math"/>
                          </a:rPr>
                          <m:t>cos</m:t>
                        </m:r>
                      </m:fName>
                      <m:e>
                        <m:sSup>
                          <m:sSupPr>
                            <m:ctrlPr>
                              <a:rPr lang="cs-CZ" i="1">
                                <a:latin typeface="Cambria Math" panose="02040503050406030204" pitchFamily="18" charset="0"/>
                              </a:rPr>
                            </m:ctrlPr>
                          </m:sSupPr>
                          <m:e>
                            <m:r>
                              <a:rPr lang="cs-CZ" i="1">
                                <a:latin typeface="Cambria Math"/>
                              </a:rPr>
                              <m:t>60</m:t>
                            </m:r>
                          </m:e>
                          <m:sup>
                            <m:r>
                              <a:rPr lang="cs-CZ" i="1">
                                <a:latin typeface="Cambria Math"/>
                              </a:rPr>
                              <m:t>𝑜</m:t>
                            </m:r>
                          </m:sup>
                        </m:sSup>
                      </m:e>
                    </m:func>
                    <m:r>
                      <a:rPr lang="cs-CZ" i="1">
                        <a:latin typeface="Cambria Math"/>
                      </a:rPr>
                      <m:t>.100 </m:t>
                    </m:r>
                    <m:r>
                      <a:rPr lang="cs-CZ">
                        <a:latin typeface="Cambria Math"/>
                      </a:rPr>
                      <m:t>=20 </m:t>
                    </m:r>
                    <m:r>
                      <a:rPr lang="cs-CZ" i="1">
                        <a:latin typeface="Cambria Math"/>
                      </a:rPr>
                      <m:t>.</m:t>
                    </m:r>
                    <m:f>
                      <m:fPr>
                        <m:ctrlPr>
                          <a:rPr lang="cs-CZ" i="1">
                            <a:latin typeface="Cambria Math" panose="02040503050406030204" pitchFamily="18" charset="0"/>
                          </a:rPr>
                        </m:ctrlPr>
                      </m:fPr>
                      <m:num>
                        <m:r>
                          <a:rPr lang="cs-CZ" i="1">
                            <a:latin typeface="Cambria Math"/>
                          </a:rPr>
                          <m:t>1</m:t>
                        </m:r>
                      </m:num>
                      <m:den>
                        <m:r>
                          <a:rPr lang="cs-CZ" i="1">
                            <a:latin typeface="Cambria Math"/>
                          </a:rPr>
                          <m:t>2</m:t>
                        </m:r>
                      </m:den>
                    </m:f>
                    <m:r>
                      <a:rPr lang="cs-CZ" i="1">
                        <a:latin typeface="Cambria Math"/>
                      </a:rPr>
                      <m:t>.100 </m:t>
                    </m:r>
                    <m:r>
                      <a:rPr lang="cs-CZ">
                        <a:latin typeface="Cambria Math"/>
                      </a:rPr>
                      <m:t>=1000 </m:t>
                    </m:r>
                  </m:oMath>
                </a14:m>
                <a:r>
                  <a:rPr lang="cs-CZ" dirty="0"/>
                  <a:t>J</a:t>
                </a:r>
              </a:p>
              <a:p>
                <a:endParaRPr lang="cs-CZ" dirty="0"/>
              </a:p>
              <a:p>
                <a:r>
                  <a:rPr lang="cs-CZ" b="1" dirty="0"/>
                  <a:t>Tažením vozíku silou 20 N pod úhlem </a:t>
                </a:r>
                <a14:m>
                  <m:oMath xmlns:m="http://schemas.openxmlformats.org/officeDocument/2006/math">
                    <m:r>
                      <a:rPr lang="cs-CZ" b="1" i="1">
                        <a:latin typeface="Cambria Math"/>
                      </a:rPr>
                      <m:t>𝟔𝟎</m:t>
                    </m:r>
                  </m:oMath>
                </a14:m>
                <a:r>
                  <a:rPr lang="cs-CZ" b="1" baseline="30000" dirty="0"/>
                  <a:t> 0  </a:t>
                </a:r>
                <a:r>
                  <a:rPr lang="cs-CZ" b="1" dirty="0"/>
                  <a:t>vykonáme mechanickou práci 1000 J</a:t>
                </a:r>
                <a:endParaRPr lang="cs-CZ" b="1" baseline="30000" dirty="0"/>
              </a:p>
            </p:txBody>
          </p:sp>
        </mc:Choice>
        <mc:Fallback xmlns="">
          <p:sp>
            <p:nvSpPr>
              <p:cNvPr id="21" name="TextovéPole 20"/>
              <p:cNvSpPr txBox="1">
                <a:spLocks noRot="1" noChangeAspect="1" noMove="1" noResize="1" noEditPoints="1" noAdjustHandles="1" noChangeArrowheads="1" noChangeShapeType="1" noTextEdit="1"/>
              </p:cNvSpPr>
              <p:nvPr/>
            </p:nvSpPr>
            <p:spPr>
              <a:xfrm>
                <a:off x="1271464" y="4664683"/>
                <a:ext cx="8064896" cy="1591461"/>
              </a:xfrm>
              <a:prstGeom prst="rect">
                <a:avLst/>
              </a:prstGeom>
              <a:blipFill>
                <a:blip r:embed="rId3"/>
                <a:stretch>
                  <a:fillRect l="-680" b="-5364"/>
                </a:stretch>
              </a:blipFill>
            </p:spPr>
            <p:txBody>
              <a:bodyPr/>
              <a:lstStyle/>
              <a:p>
                <a:r>
                  <a:rPr lang="cs-CZ">
                    <a:noFill/>
                  </a:rPr>
                  <a:t> </a:t>
                </a:r>
              </a:p>
            </p:txBody>
          </p:sp>
        </mc:Fallback>
      </mc:AlternateContent>
      <p:sp>
        <p:nvSpPr>
          <p:cNvPr id="7" name="Obdélník 6"/>
          <p:cNvSpPr/>
          <p:nvPr/>
        </p:nvSpPr>
        <p:spPr>
          <a:xfrm>
            <a:off x="1961470" y="3717032"/>
            <a:ext cx="1069465"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1" name="Přímá spojnice se šipkou 10"/>
          <p:cNvCxnSpPr>
            <a:cxnSpLocks/>
            <a:stCxn id="7" idx="3"/>
          </p:cNvCxnSpPr>
          <p:nvPr/>
        </p:nvCxnSpPr>
        <p:spPr>
          <a:xfrm flipV="1">
            <a:off x="3030935" y="2965486"/>
            <a:ext cx="1120849" cy="96757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13"/>
          <p:cNvCxnSpPr>
            <a:cxnSpLocks/>
          </p:cNvCxnSpPr>
          <p:nvPr/>
        </p:nvCxnSpPr>
        <p:spPr>
          <a:xfrm>
            <a:off x="4151784" y="2965486"/>
            <a:ext cx="0" cy="96757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5" name="Obdélník 14"/>
              <p:cNvSpPr/>
              <p:nvPr/>
            </p:nvSpPr>
            <p:spPr>
              <a:xfrm>
                <a:off x="3241802" y="3591438"/>
                <a:ext cx="43689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cs-CZ" i="1">
                          <a:latin typeface="Cambria Math"/>
                          <a:ea typeface="Cambria Math"/>
                        </a:rPr>
                        <m:t>𝛼</m:t>
                      </m:r>
                    </m:oMath>
                  </m:oMathPara>
                </a14:m>
                <a:endParaRPr lang="cs-CZ" dirty="0"/>
              </a:p>
            </p:txBody>
          </p:sp>
        </mc:Choice>
        <mc:Fallback xmlns="">
          <p:sp>
            <p:nvSpPr>
              <p:cNvPr id="15" name="Obdélník 14"/>
              <p:cNvSpPr>
                <a:spLocks noRot="1" noChangeAspect="1" noMove="1" noResize="1" noEditPoints="1" noAdjustHandles="1" noChangeArrowheads="1" noChangeShapeType="1" noTextEdit="1"/>
              </p:cNvSpPr>
              <p:nvPr/>
            </p:nvSpPr>
            <p:spPr>
              <a:xfrm>
                <a:off x="3241802" y="3591438"/>
                <a:ext cx="436892" cy="369332"/>
              </a:xfrm>
              <a:prstGeom prst="rect">
                <a:avLst/>
              </a:prstGeom>
              <a:blipFill>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6" name="Obdélník 15"/>
              <p:cNvSpPr/>
              <p:nvPr/>
            </p:nvSpPr>
            <p:spPr>
              <a:xfrm>
                <a:off x="3030935" y="3284984"/>
                <a:ext cx="44289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cs-CZ" i="1">
                          <a:latin typeface="Cambria Math"/>
                        </a:rPr>
                        <m:t>𝐹</m:t>
                      </m:r>
                    </m:oMath>
                  </m:oMathPara>
                </a14:m>
                <a:endParaRPr lang="cs-CZ" dirty="0"/>
              </a:p>
            </p:txBody>
          </p:sp>
        </mc:Choice>
        <mc:Fallback xmlns="">
          <p:sp>
            <p:nvSpPr>
              <p:cNvPr id="16" name="Obdélník 15"/>
              <p:cNvSpPr>
                <a:spLocks noRot="1" noChangeAspect="1" noMove="1" noResize="1" noEditPoints="1" noAdjustHandles="1" noChangeArrowheads="1" noChangeShapeType="1" noTextEdit="1"/>
              </p:cNvSpPr>
              <p:nvPr/>
            </p:nvSpPr>
            <p:spPr>
              <a:xfrm>
                <a:off x="3030935" y="3284984"/>
                <a:ext cx="442899" cy="369332"/>
              </a:xfrm>
              <a:prstGeom prst="rect">
                <a:avLst/>
              </a:prstGeom>
              <a:blipFill>
                <a:blip r:embed="rId5"/>
                <a:stretch>
                  <a:fillRect/>
                </a:stretch>
              </a:blipFill>
            </p:spPr>
            <p:txBody>
              <a:bodyPr/>
              <a:lstStyle/>
              <a:p>
                <a:r>
                  <a:rPr lang="cs-CZ">
                    <a:noFill/>
                  </a:rPr>
                  <a:t> </a:t>
                </a:r>
              </a:p>
            </p:txBody>
          </p:sp>
        </mc:Fallback>
      </mc:AlternateContent>
      <p:cxnSp>
        <p:nvCxnSpPr>
          <p:cNvPr id="18" name="Přímá spojnice se šipkou 17"/>
          <p:cNvCxnSpPr>
            <a:cxnSpLocks/>
            <a:stCxn id="7" idx="3"/>
          </p:cNvCxnSpPr>
          <p:nvPr/>
        </p:nvCxnSpPr>
        <p:spPr>
          <a:xfrm flipV="1">
            <a:off x="3030935" y="3933055"/>
            <a:ext cx="1120849" cy="1"/>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ovéPole 21"/>
              <p:cNvSpPr txBox="1"/>
              <p:nvPr/>
            </p:nvSpPr>
            <p:spPr>
              <a:xfrm>
                <a:off x="3100422" y="3992519"/>
                <a:ext cx="1555418" cy="276999"/>
              </a:xfrm>
              <a:prstGeom prst="rect">
                <a:avLst/>
              </a:prstGeom>
              <a:noFill/>
            </p:spPr>
            <p:txBody>
              <a:bodyPr wrap="square" lIns="0" tIns="0" rIns="0" bIns="0" rtlCol="0">
                <a:spAutoFit/>
              </a:bodyPr>
              <a:lstStyle/>
              <a:p>
                <a:pPr/>
                <a14:m>
                  <m:oMathPara xmlns:m="http://schemas.openxmlformats.org/officeDocument/2006/math">
                    <m:oMathParaPr>
                      <m:jc m:val="left"/>
                    </m:oMathParaPr>
                    <m:oMath xmlns:m="http://schemas.openxmlformats.org/officeDocument/2006/math">
                      <m:sSub>
                        <m:sSubPr>
                          <m:ctrlPr>
                            <a:rPr lang="cs-CZ" i="1">
                              <a:latin typeface="Cambria Math" panose="02040503050406030204" pitchFamily="18" charset="0"/>
                            </a:rPr>
                          </m:ctrlPr>
                        </m:sSubPr>
                        <m:e>
                          <m:r>
                            <a:rPr lang="cs-CZ" i="1">
                              <a:latin typeface="Cambria Math"/>
                            </a:rPr>
                            <m:t>𝐹</m:t>
                          </m:r>
                        </m:e>
                        <m:sub>
                          <m:r>
                            <a:rPr lang="cs-CZ" i="1">
                              <a:latin typeface="Cambria Math"/>
                            </a:rPr>
                            <m:t>1</m:t>
                          </m:r>
                        </m:sub>
                      </m:sSub>
                      <m:r>
                        <a:rPr lang="cs-CZ" i="1">
                          <a:latin typeface="Cambria Math"/>
                        </a:rPr>
                        <m:t>=</m:t>
                      </m:r>
                      <m:r>
                        <a:rPr lang="cs-CZ" i="1">
                          <a:latin typeface="Cambria Math"/>
                        </a:rPr>
                        <m:t>𝐹</m:t>
                      </m:r>
                      <m:r>
                        <a:rPr lang="cs-CZ" i="1">
                          <a:latin typeface="Cambria Math"/>
                        </a:rPr>
                        <m:t>.</m:t>
                      </m:r>
                      <m:func>
                        <m:funcPr>
                          <m:ctrlPr>
                            <a:rPr lang="cs-CZ" i="1">
                              <a:latin typeface="Cambria Math" panose="02040503050406030204" pitchFamily="18" charset="0"/>
                            </a:rPr>
                          </m:ctrlPr>
                        </m:funcPr>
                        <m:fName>
                          <m:r>
                            <m:rPr>
                              <m:sty m:val="p"/>
                            </m:rPr>
                            <a:rPr lang="cs-CZ">
                              <a:latin typeface="Cambria Math"/>
                            </a:rPr>
                            <m:t>cos</m:t>
                          </m:r>
                        </m:fName>
                        <m:e>
                          <m:r>
                            <a:rPr lang="cs-CZ" i="1">
                              <a:latin typeface="Cambria Math"/>
                              <a:ea typeface="Cambria Math"/>
                            </a:rPr>
                            <m:t>𝛼</m:t>
                          </m:r>
                        </m:e>
                      </m:func>
                    </m:oMath>
                  </m:oMathPara>
                </a14:m>
                <a:endParaRPr lang="cs-CZ" dirty="0"/>
              </a:p>
            </p:txBody>
          </p:sp>
        </mc:Choice>
        <mc:Fallback xmlns="">
          <p:sp>
            <p:nvSpPr>
              <p:cNvPr id="22" name="TextovéPole 21"/>
              <p:cNvSpPr txBox="1">
                <a:spLocks noRot="1" noChangeAspect="1" noMove="1" noResize="1" noEditPoints="1" noAdjustHandles="1" noChangeArrowheads="1" noChangeShapeType="1" noTextEdit="1"/>
              </p:cNvSpPr>
              <p:nvPr/>
            </p:nvSpPr>
            <p:spPr>
              <a:xfrm>
                <a:off x="3100422" y="3992519"/>
                <a:ext cx="1555418" cy="276999"/>
              </a:xfrm>
              <a:prstGeom prst="rect">
                <a:avLst/>
              </a:prstGeom>
              <a:blipFill>
                <a:blip r:embed="rId6"/>
                <a:stretch>
                  <a:fillRect l="-5490" b="-15556"/>
                </a:stretch>
              </a:blipFill>
            </p:spPr>
            <p:txBody>
              <a:bodyPr/>
              <a:lstStyle/>
              <a:p>
                <a:r>
                  <a:rPr lang="cs-CZ">
                    <a:noFill/>
                  </a:rPr>
                  <a:t> </a:t>
                </a:r>
              </a:p>
            </p:txBody>
          </p:sp>
        </mc:Fallback>
      </mc:AlternateContent>
      <p:cxnSp>
        <p:nvCxnSpPr>
          <p:cNvPr id="20" name="Přímá spojnice se šipkou 19">
            <a:extLst>
              <a:ext uri="{FF2B5EF4-FFF2-40B4-BE49-F238E27FC236}">
                <a16:creationId xmlns:a16="http://schemas.microsoft.com/office/drawing/2014/main" id="{0711744B-7D83-74BA-6D5A-E4843585C460}"/>
              </a:ext>
            </a:extLst>
          </p:cNvPr>
          <p:cNvCxnSpPr>
            <a:cxnSpLocks/>
          </p:cNvCxnSpPr>
          <p:nvPr/>
        </p:nvCxnSpPr>
        <p:spPr>
          <a:xfrm>
            <a:off x="4151784" y="3933056"/>
            <a:ext cx="338437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3" name="TextovéPole 22">
                <a:extLst>
                  <a:ext uri="{FF2B5EF4-FFF2-40B4-BE49-F238E27FC236}">
                    <a16:creationId xmlns:a16="http://schemas.microsoft.com/office/drawing/2014/main" id="{5C2581E3-6B2D-8153-77B1-28BDC5B57788}"/>
                  </a:ext>
                </a:extLst>
              </p:cNvPr>
              <p:cNvSpPr txBox="1"/>
              <p:nvPr/>
            </p:nvSpPr>
            <p:spPr>
              <a:xfrm>
                <a:off x="6065926" y="3563723"/>
                <a:ext cx="139822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=100 </m:t>
                      </m:r>
                      <m:r>
                        <m:rPr>
                          <m:sty m:val="p"/>
                        </m:rPr>
                        <a:rPr lang="cs-CZ" b="0" i="0" smtClean="0">
                          <a:latin typeface="Cambria Math" panose="02040503050406030204" pitchFamily="18" charset="0"/>
                        </a:rPr>
                        <m:t>m</m:t>
                      </m:r>
                    </m:oMath>
                  </m:oMathPara>
                </a14:m>
                <a:endParaRPr lang="cs-CZ" dirty="0"/>
              </a:p>
            </p:txBody>
          </p:sp>
        </mc:Choice>
        <mc:Fallback xmlns="">
          <p:sp>
            <p:nvSpPr>
              <p:cNvPr id="23" name="TextovéPole 22">
                <a:extLst>
                  <a:ext uri="{FF2B5EF4-FFF2-40B4-BE49-F238E27FC236}">
                    <a16:creationId xmlns:a16="http://schemas.microsoft.com/office/drawing/2014/main" id="{5C2581E3-6B2D-8153-77B1-28BDC5B57788}"/>
                  </a:ext>
                </a:extLst>
              </p:cNvPr>
              <p:cNvSpPr txBox="1">
                <a:spLocks noRot="1" noChangeAspect="1" noMove="1" noResize="1" noEditPoints="1" noAdjustHandles="1" noChangeArrowheads="1" noChangeShapeType="1" noTextEdit="1"/>
              </p:cNvSpPr>
              <p:nvPr/>
            </p:nvSpPr>
            <p:spPr>
              <a:xfrm>
                <a:off x="6065926" y="3563723"/>
                <a:ext cx="1398226" cy="369332"/>
              </a:xfrm>
              <a:prstGeom prst="rect">
                <a:avLst/>
              </a:prstGeom>
              <a:blipFill>
                <a:blip r:embed="rId7"/>
                <a:stretch>
                  <a:fillRect/>
                </a:stretch>
              </a:blipFill>
            </p:spPr>
            <p:txBody>
              <a:bodyPr/>
              <a:lstStyle/>
              <a:p>
                <a:r>
                  <a:rPr lang="cs-CZ">
                    <a:noFill/>
                  </a:rPr>
                  <a:t> </a:t>
                </a:r>
              </a:p>
            </p:txBody>
          </p:sp>
        </mc:Fallback>
      </mc:AlternateContent>
      <p:cxnSp>
        <p:nvCxnSpPr>
          <p:cNvPr id="26" name="Přímá spojnice 25">
            <a:extLst>
              <a:ext uri="{FF2B5EF4-FFF2-40B4-BE49-F238E27FC236}">
                <a16:creationId xmlns:a16="http://schemas.microsoft.com/office/drawing/2014/main" id="{FF691D9F-4D17-15FD-0A4F-C6FC5EA1BC53}"/>
              </a:ext>
            </a:extLst>
          </p:cNvPr>
          <p:cNvCxnSpPr/>
          <p:nvPr/>
        </p:nvCxnSpPr>
        <p:spPr>
          <a:xfrm flipV="1">
            <a:off x="7536160" y="3708364"/>
            <a:ext cx="0" cy="488871"/>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graphicFrame>
            <p:nvGraphicFramePr>
              <p:cNvPr id="3" name="Tabulka 2">
                <a:extLst>
                  <a:ext uri="{FF2B5EF4-FFF2-40B4-BE49-F238E27FC236}">
                    <a16:creationId xmlns:a16="http://schemas.microsoft.com/office/drawing/2014/main" id="{E59FA18F-168D-00F7-A065-E0A24FE3E8DD}"/>
                  </a:ext>
                </a:extLst>
              </p:cNvPr>
              <p:cNvGraphicFramePr>
                <a:graphicFrameLocks noGrp="1"/>
              </p:cNvGraphicFramePr>
              <p:nvPr>
                <p:extLst>
                  <p:ext uri="{D42A27DB-BD31-4B8C-83A1-F6EECF244321}">
                    <p14:modId xmlns:p14="http://schemas.microsoft.com/office/powerpoint/2010/main" val="3996602814"/>
                  </p:ext>
                </p:extLst>
              </p:nvPr>
            </p:nvGraphicFramePr>
            <p:xfrm>
              <a:off x="6328562" y="1507660"/>
              <a:ext cx="4896545" cy="1024192"/>
            </p:xfrm>
            <a:graphic>
              <a:graphicData uri="http://schemas.openxmlformats.org/drawingml/2006/table">
                <a:tbl>
                  <a:tblPr firstRow="1" bandRow="1">
                    <a:tableStyleId>{5940675A-B579-460E-94D1-54222C63F5DA}</a:tableStyleId>
                  </a:tblPr>
                  <a:tblGrid>
                    <a:gridCol w="979309">
                      <a:extLst>
                        <a:ext uri="{9D8B030D-6E8A-4147-A177-3AD203B41FA5}">
                          <a16:colId xmlns:a16="http://schemas.microsoft.com/office/drawing/2014/main" val="3725323935"/>
                        </a:ext>
                      </a:extLst>
                    </a:gridCol>
                    <a:gridCol w="979309">
                      <a:extLst>
                        <a:ext uri="{9D8B030D-6E8A-4147-A177-3AD203B41FA5}">
                          <a16:colId xmlns:a16="http://schemas.microsoft.com/office/drawing/2014/main" val="1887707142"/>
                        </a:ext>
                      </a:extLst>
                    </a:gridCol>
                    <a:gridCol w="979309">
                      <a:extLst>
                        <a:ext uri="{9D8B030D-6E8A-4147-A177-3AD203B41FA5}">
                          <a16:colId xmlns:a16="http://schemas.microsoft.com/office/drawing/2014/main" val="500735114"/>
                        </a:ext>
                      </a:extLst>
                    </a:gridCol>
                    <a:gridCol w="979309">
                      <a:extLst>
                        <a:ext uri="{9D8B030D-6E8A-4147-A177-3AD203B41FA5}">
                          <a16:colId xmlns:a16="http://schemas.microsoft.com/office/drawing/2014/main" val="3182187640"/>
                        </a:ext>
                      </a:extLst>
                    </a:gridCol>
                    <a:gridCol w="979309">
                      <a:extLst>
                        <a:ext uri="{9D8B030D-6E8A-4147-A177-3AD203B41FA5}">
                          <a16:colId xmlns:a16="http://schemas.microsoft.com/office/drawing/2014/main" val="652951710"/>
                        </a:ext>
                      </a:extLst>
                    </a:gridCol>
                  </a:tblGrid>
                  <a:tr h="0">
                    <a:tc gridSpan="5">
                      <a:txBody>
                        <a:bodyPr/>
                        <a:lstStyle/>
                        <a:p>
                          <a:pPr algn="ctr"/>
                          <a:r>
                            <a:rPr lang="cs-CZ" sz="1200" dirty="0"/>
                            <a:t>Hodnoty funkce kosinus pro vybrané úhly</a:t>
                          </a:r>
                        </a:p>
                      </a:txBody>
                      <a:tcPr anchor="ctr"/>
                    </a:tc>
                    <a:tc hMerge="1">
                      <a:txBody>
                        <a:bodyPr/>
                        <a:lstStyle/>
                        <a:p>
                          <a:endParaRPr lang="cs-CZ" sz="1200" dirty="0"/>
                        </a:p>
                      </a:txBody>
                      <a:tcPr/>
                    </a:tc>
                    <a:tc hMerge="1">
                      <a:txBody>
                        <a:bodyPr/>
                        <a:lstStyle/>
                        <a:p>
                          <a:endParaRPr lang="cs-CZ" sz="1200" dirty="0"/>
                        </a:p>
                      </a:txBody>
                      <a:tcPr/>
                    </a:tc>
                    <a:tc hMerge="1">
                      <a:txBody>
                        <a:bodyPr/>
                        <a:lstStyle/>
                        <a:p>
                          <a:endParaRPr lang="cs-CZ" sz="1200" dirty="0"/>
                        </a:p>
                      </a:txBody>
                      <a:tcPr/>
                    </a:tc>
                    <a:tc hMerge="1">
                      <a:txBody>
                        <a:bodyPr/>
                        <a:lstStyle/>
                        <a:p>
                          <a:endParaRPr lang="cs-CZ" sz="1200" dirty="0"/>
                        </a:p>
                      </a:txBody>
                      <a:tcPr/>
                    </a:tc>
                    <a:extLst>
                      <a:ext uri="{0D108BD9-81ED-4DB2-BD59-A6C34878D82A}">
                        <a16:rowId xmlns:a16="http://schemas.microsoft.com/office/drawing/2014/main" val="2070546543"/>
                      </a:ext>
                    </a:extLst>
                  </a:tr>
                  <a:tr h="0">
                    <a:tc>
                      <a:txBody>
                        <a:bodyPr/>
                        <a:lstStyle/>
                        <a:p>
                          <a:pPr/>
                          <a14:m>
                            <m:oMathPara xmlns:m="http://schemas.openxmlformats.org/officeDocument/2006/math">
                              <m:oMathParaPr>
                                <m:jc m:val="centerGroup"/>
                              </m:oMathParaPr>
                              <m:oMath xmlns:m="http://schemas.openxmlformats.org/officeDocument/2006/math">
                                <m:sSup>
                                  <m:sSupPr>
                                    <m:ctrlPr>
                                      <a:rPr lang="cs-CZ" sz="1200" i="1" smtClean="0">
                                        <a:latin typeface="Cambria Math" panose="02040503050406030204" pitchFamily="18" charset="0"/>
                                      </a:rPr>
                                    </m:ctrlPr>
                                  </m:sSupPr>
                                  <m:e>
                                    <m:r>
                                      <a:rPr lang="cs-CZ" sz="1200" b="0" i="1" smtClean="0">
                                        <a:latin typeface="Cambria Math" panose="02040503050406030204" pitchFamily="18" charset="0"/>
                                      </a:rPr>
                                      <m:t>0</m:t>
                                    </m:r>
                                  </m:e>
                                  <m:sup>
                                    <m:r>
                                      <a:rPr lang="cs-CZ" sz="1200" b="0" i="1" smtClean="0">
                                        <a:latin typeface="Cambria Math" panose="02040503050406030204" pitchFamily="18" charset="0"/>
                                      </a:rPr>
                                      <m:t>𝑜</m:t>
                                    </m:r>
                                  </m:sup>
                                </m:sSup>
                              </m:oMath>
                            </m:oMathPara>
                          </a14:m>
                          <a:endParaRPr lang="cs-CZ" sz="1200"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sz="1200" i="1" smtClean="0">
                                        <a:latin typeface="Cambria Math" panose="02040503050406030204" pitchFamily="18" charset="0"/>
                                      </a:rPr>
                                    </m:ctrlPr>
                                  </m:sSupPr>
                                  <m:e>
                                    <m:r>
                                      <a:rPr lang="cs-CZ" sz="1200" b="0" i="1" smtClean="0">
                                        <a:latin typeface="Cambria Math" panose="02040503050406030204" pitchFamily="18" charset="0"/>
                                      </a:rPr>
                                      <m:t>30</m:t>
                                    </m:r>
                                  </m:e>
                                  <m:sup>
                                    <m:r>
                                      <a:rPr lang="cs-CZ" sz="1200" b="0" i="1" smtClean="0">
                                        <a:latin typeface="Cambria Math" panose="02040503050406030204" pitchFamily="18" charset="0"/>
                                      </a:rPr>
                                      <m:t>𝑜</m:t>
                                    </m:r>
                                  </m:sup>
                                </m:sSup>
                              </m:oMath>
                            </m:oMathPara>
                          </a14:m>
                          <a:endParaRPr lang="cs-CZ" sz="1200"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sz="1200" i="1" smtClean="0">
                                        <a:latin typeface="Cambria Math" panose="02040503050406030204" pitchFamily="18" charset="0"/>
                                      </a:rPr>
                                    </m:ctrlPr>
                                  </m:sSupPr>
                                  <m:e>
                                    <m:r>
                                      <a:rPr lang="cs-CZ" sz="1200" b="0" i="1" smtClean="0">
                                        <a:latin typeface="Cambria Math" panose="02040503050406030204" pitchFamily="18" charset="0"/>
                                      </a:rPr>
                                      <m:t>45</m:t>
                                    </m:r>
                                  </m:e>
                                  <m:sup>
                                    <m:r>
                                      <a:rPr lang="cs-CZ" sz="1200" b="0" i="1" smtClean="0">
                                        <a:latin typeface="Cambria Math" panose="02040503050406030204" pitchFamily="18" charset="0"/>
                                      </a:rPr>
                                      <m:t>𝑜</m:t>
                                    </m:r>
                                  </m:sup>
                                </m:sSup>
                              </m:oMath>
                            </m:oMathPara>
                          </a14:m>
                          <a:endParaRPr lang="cs-CZ" sz="1200"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sz="1200" i="1" smtClean="0">
                                        <a:latin typeface="Cambria Math" panose="02040503050406030204" pitchFamily="18" charset="0"/>
                                      </a:rPr>
                                    </m:ctrlPr>
                                  </m:sSupPr>
                                  <m:e>
                                    <m:r>
                                      <a:rPr lang="cs-CZ" sz="1200" b="0" i="1" smtClean="0">
                                        <a:latin typeface="Cambria Math" panose="02040503050406030204" pitchFamily="18" charset="0"/>
                                      </a:rPr>
                                      <m:t>60</m:t>
                                    </m:r>
                                  </m:e>
                                  <m:sup>
                                    <m:r>
                                      <a:rPr lang="cs-CZ" sz="1200" b="0" i="1" smtClean="0">
                                        <a:latin typeface="Cambria Math" panose="02040503050406030204" pitchFamily="18" charset="0"/>
                                      </a:rPr>
                                      <m:t>𝑜</m:t>
                                    </m:r>
                                  </m:sup>
                                </m:sSup>
                              </m:oMath>
                            </m:oMathPara>
                          </a14:m>
                          <a:endParaRPr lang="cs-CZ" sz="1200"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sz="1200" i="1" smtClean="0">
                                        <a:latin typeface="Cambria Math" panose="02040503050406030204" pitchFamily="18" charset="0"/>
                                      </a:rPr>
                                    </m:ctrlPr>
                                  </m:sSupPr>
                                  <m:e>
                                    <m:r>
                                      <a:rPr lang="cs-CZ" sz="1200" b="0" i="1" smtClean="0">
                                        <a:latin typeface="Cambria Math" panose="02040503050406030204" pitchFamily="18" charset="0"/>
                                      </a:rPr>
                                      <m:t>90</m:t>
                                    </m:r>
                                  </m:e>
                                  <m:sup>
                                    <m:r>
                                      <a:rPr lang="cs-CZ" sz="1200" b="0" i="1" smtClean="0">
                                        <a:latin typeface="Cambria Math" panose="02040503050406030204" pitchFamily="18" charset="0"/>
                                      </a:rPr>
                                      <m:t>𝑜</m:t>
                                    </m:r>
                                  </m:sup>
                                </m:sSup>
                              </m:oMath>
                            </m:oMathPara>
                          </a14:m>
                          <a:endParaRPr lang="cs-CZ" sz="1200" dirty="0"/>
                        </a:p>
                      </a:txBody>
                      <a:tcPr/>
                    </a:tc>
                    <a:extLst>
                      <a:ext uri="{0D108BD9-81ED-4DB2-BD59-A6C34878D82A}">
                        <a16:rowId xmlns:a16="http://schemas.microsoft.com/office/drawing/2014/main" val="3766316206"/>
                      </a:ext>
                    </a:extLst>
                  </a:tr>
                  <a:tr h="0">
                    <a:tc>
                      <a:txBody>
                        <a:bodyPr/>
                        <a:lstStyle/>
                        <a:p>
                          <a:pPr algn="ctr"/>
                          <a:r>
                            <a:rPr lang="cs-CZ" sz="1200" dirty="0"/>
                            <a:t>1</a:t>
                          </a:r>
                        </a:p>
                      </a:txBody>
                      <a:tcPr anchor="ctr"/>
                    </a:tc>
                    <a:tc>
                      <a:txBody>
                        <a:bodyPr/>
                        <a:lstStyle/>
                        <a:p>
                          <a:pPr algn="ctr"/>
                          <a14:m>
                            <m:oMathPara xmlns:m="http://schemas.openxmlformats.org/officeDocument/2006/math">
                              <m:oMathParaPr>
                                <m:jc m:val="centerGroup"/>
                              </m:oMathParaPr>
                              <m:oMath xmlns:m="http://schemas.openxmlformats.org/officeDocument/2006/math">
                                <m:f>
                                  <m:fPr>
                                    <m:ctrlPr>
                                      <a:rPr lang="cs-CZ" sz="1200" i="1" smtClean="0">
                                        <a:latin typeface="Cambria Math" panose="02040503050406030204" pitchFamily="18" charset="0"/>
                                      </a:rPr>
                                    </m:ctrlPr>
                                  </m:fPr>
                                  <m:num>
                                    <m:rad>
                                      <m:radPr>
                                        <m:degHide m:val="on"/>
                                        <m:ctrlPr>
                                          <a:rPr lang="cs-CZ" sz="1200" i="1" smtClean="0">
                                            <a:latin typeface="Cambria Math" panose="02040503050406030204" pitchFamily="18" charset="0"/>
                                          </a:rPr>
                                        </m:ctrlPr>
                                      </m:radPr>
                                      <m:deg/>
                                      <m:e>
                                        <m:r>
                                          <a:rPr lang="cs-CZ" sz="1200" b="0" i="1" smtClean="0">
                                            <a:latin typeface="Cambria Math" panose="02040503050406030204" pitchFamily="18" charset="0"/>
                                          </a:rPr>
                                          <m:t>3</m:t>
                                        </m:r>
                                      </m:e>
                                    </m:rad>
                                  </m:num>
                                  <m:den>
                                    <m:r>
                                      <a:rPr lang="cs-CZ" sz="1200" b="0" i="1" smtClean="0">
                                        <a:latin typeface="Cambria Math" panose="02040503050406030204" pitchFamily="18" charset="0"/>
                                      </a:rPr>
                                      <m:t>2</m:t>
                                    </m:r>
                                  </m:den>
                                </m:f>
                              </m:oMath>
                            </m:oMathPara>
                          </a14:m>
                          <a:endParaRPr lang="cs-CZ" sz="1200" dirty="0"/>
                        </a:p>
                      </a:txBody>
                      <a:tcPr anchor="ctr"/>
                    </a:tc>
                    <a:tc>
                      <a:txBody>
                        <a:bodyPr/>
                        <a:lstStyle/>
                        <a:p>
                          <a:pPr algn="ctr"/>
                          <a14:m>
                            <m:oMathPara xmlns:m="http://schemas.openxmlformats.org/officeDocument/2006/math">
                              <m:oMathParaPr>
                                <m:jc m:val="centerGroup"/>
                              </m:oMathParaPr>
                              <m:oMath xmlns:m="http://schemas.openxmlformats.org/officeDocument/2006/math">
                                <m:f>
                                  <m:fPr>
                                    <m:ctrlPr>
                                      <a:rPr lang="cs-CZ" sz="1200" i="1" smtClean="0">
                                        <a:latin typeface="Cambria Math" panose="02040503050406030204" pitchFamily="18" charset="0"/>
                                      </a:rPr>
                                    </m:ctrlPr>
                                  </m:fPr>
                                  <m:num>
                                    <m:rad>
                                      <m:radPr>
                                        <m:degHide m:val="on"/>
                                        <m:ctrlPr>
                                          <a:rPr lang="cs-CZ" sz="1200" i="1" smtClean="0">
                                            <a:latin typeface="Cambria Math" panose="02040503050406030204" pitchFamily="18" charset="0"/>
                                          </a:rPr>
                                        </m:ctrlPr>
                                      </m:radPr>
                                      <m:deg/>
                                      <m:e>
                                        <m:r>
                                          <a:rPr lang="cs-CZ" sz="1200" b="0" i="1" smtClean="0">
                                            <a:latin typeface="Cambria Math" panose="02040503050406030204" pitchFamily="18" charset="0"/>
                                          </a:rPr>
                                          <m:t>2</m:t>
                                        </m:r>
                                      </m:e>
                                    </m:rad>
                                  </m:num>
                                  <m:den>
                                    <m:r>
                                      <a:rPr lang="cs-CZ" sz="1200" b="0" i="1" smtClean="0">
                                        <a:latin typeface="Cambria Math" panose="02040503050406030204" pitchFamily="18" charset="0"/>
                                      </a:rPr>
                                      <m:t>2</m:t>
                                    </m:r>
                                  </m:den>
                                </m:f>
                              </m:oMath>
                            </m:oMathPara>
                          </a14:m>
                          <a:endParaRPr lang="cs-CZ" sz="1200" dirty="0"/>
                        </a:p>
                      </a:txBody>
                      <a:tcPr anchor="ctr"/>
                    </a:tc>
                    <a:tc>
                      <a:txBody>
                        <a:bodyPr/>
                        <a:lstStyle/>
                        <a:p>
                          <a:pPr algn="ctr"/>
                          <a14:m>
                            <m:oMathPara xmlns:m="http://schemas.openxmlformats.org/officeDocument/2006/math">
                              <m:oMathParaPr>
                                <m:jc m:val="centerGroup"/>
                              </m:oMathParaPr>
                              <m:oMath xmlns:m="http://schemas.openxmlformats.org/officeDocument/2006/math">
                                <m:f>
                                  <m:fPr>
                                    <m:ctrlPr>
                                      <a:rPr lang="cs-CZ" sz="1200" i="1" smtClean="0">
                                        <a:latin typeface="Cambria Math" panose="02040503050406030204" pitchFamily="18" charset="0"/>
                                      </a:rPr>
                                    </m:ctrlPr>
                                  </m:fPr>
                                  <m:num>
                                    <m:r>
                                      <a:rPr lang="cs-CZ" sz="1200" b="0" i="1" smtClean="0">
                                        <a:latin typeface="Cambria Math" panose="02040503050406030204" pitchFamily="18" charset="0"/>
                                      </a:rPr>
                                      <m:t>1</m:t>
                                    </m:r>
                                  </m:num>
                                  <m:den>
                                    <m:r>
                                      <a:rPr lang="cs-CZ" sz="1200" b="0" i="1" smtClean="0">
                                        <a:latin typeface="Cambria Math" panose="02040503050406030204" pitchFamily="18" charset="0"/>
                                      </a:rPr>
                                      <m:t>2</m:t>
                                    </m:r>
                                  </m:den>
                                </m:f>
                              </m:oMath>
                            </m:oMathPara>
                          </a14:m>
                          <a:endParaRPr lang="cs-CZ" sz="1200" dirty="0"/>
                        </a:p>
                      </a:txBody>
                      <a:tcPr anchor="ctr"/>
                    </a:tc>
                    <a:tc>
                      <a:txBody>
                        <a:bodyPr/>
                        <a:lstStyle/>
                        <a:p>
                          <a:pPr algn="ctr"/>
                          <a:r>
                            <a:rPr lang="cs-CZ" sz="1200" dirty="0"/>
                            <a:t>0</a:t>
                          </a:r>
                        </a:p>
                      </a:txBody>
                      <a:tcPr anchor="ctr"/>
                    </a:tc>
                    <a:extLst>
                      <a:ext uri="{0D108BD9-81ED-4DB2-BD59-A6C34878D82A}">
                        <a16:rowId xmlns:a16="http://schemas.microsoft.com/office/drawing/2014/main" val="1137265058"/>
                      </a:ext>
                    </a:extLst>
                  </a:tr>
                </a:tbl>
              </a:graphicData>
            </a:graphic>
          </p:graphicFrame>
        </mc:Choice>
        <mc:Fallback xmlns="">
          <p:graphicFrame>
            <p:nvGraphicFramePr>
              <p:cNvPr id="3" name="Tabulka 2">
                <a:extLst>
                  <a:ext uri="{FF2B5EF4-FFF2-40B4-BE49-F238E27FC236}">
                    <a16:creationId xmlns:a16="http://schemas.microsoft.com/office/drawing/2014/main" id="{E59FA18F-168D-00F7-A065-E0A24FE3E8DD}"/>
                  </a:ext>
                </a:extLst>
              </p:cNvPr>
              <p:cNvGraphicFramePr>
                <a:graphicFrameLocks noGrp="1"/>
              </p:cNvGraphicFramePr>
              <p:nvPr>
                <p:extLst>
                  <p:ext uri="{D42A27DB-BD31-4B8C-83A1-F6EECF244321}">
                    <p14:modId xmlns:p14="http://schemas.microsoft.com/office/powerpoint/2010/main" val="3996602814"/>
                  </p:ext>
                </p:extLst>
              </p:nvPr>
            </p:nvGraphicFramePr>
            <p:xfrm>
              <a:off x="6328562" y="1507660"/>
              <a:ext cx="4896545" cy="1024192"/>
            </p:xfrm>
            <a:graphic>
              <a:graphicData uri="http://schemas.openxmlformats.org/drawingml/2006/table">
                <a:tbl>
                  <a:tblPr firstRow="1" bandRow="1">
                    <a:tableStyleId>{5940675A-B579-460E-94D1-54222C63F5DA}</a:tableStyleId>
                  </a:tblPr>
                  <a:tblGrid>
                    <a:gridCol w="979309">
                      <a:extLst>
                        <a:ext uri="{9D8B030D-6E8A-4147-A177-3AD203B41FA5}">
                          <a16:colId xmlns:a16="http://schemas.microsoft.com/office/drawing/2014/main" val="3725323935"/>
                        </a:ext>
                      </a:extLst>
                    </a:gridCol>
                    <a:gridCol w="979309">
                      <a:extLst>
                        <a:ext uri="{9D8B030D-6E8A-4147-A177-3AD203B41FA5}">
                          <a16:colId xmlns:a16="http://schemas.microsoft.com/office/drawing/2014/main" val="1887707142"/>
                        </a:ext>
                      </a:extLst>
                    </a:gridCol>
                    <a:gridCol w="979309">
                      <a:extLst>
                        <a:ext uri="{9D8B030D-6E8A-4147-A177-3AD203B41FA5}">
                          <a16:colId xmlns:a16="http://schemas.microsoft.com/office/drawing/2014/main" val="500735114"/>
                        </a:ext>
                      </a:extLst>
                    </a:gridCol>
                    <a:gridCol w="979309">
                      <a:extLst>
                        <a:ext uri="{9D8B030D-6E8A-4147-A177-3AD203B41FA5}">
                          <a16:colId xmlns:a16="http://schemas.microsoft.com/office/drawing/2014/main" val="3182187640"/>
                        </a:ext>
                      </a:extLst>
                    </a:gridCol>
                    <a:gridCol w="979309">
                      <a:extLst>
                        <a:ext uri="{9D8B030D-6E8A-4147-A177-3AD203B41FA5}">
                          <a16:colId xmlns:a16="http://schemas.microsoft.com/office/drawing/2014/main" val="652951710"/>
                        </a:ext>
                      </a:extLst>
                    </a:gridCol>
                  </a:tblGrid>
                  <a:tr h="274320">
                    <a:tc gridSpan="5">
                      <a:txBody>
                        <a:bodyPr/>
                        <a:lstStyle/>
                        <a:p>
                          <a:pPr algn="ctr"/>
                          <a:r>
                            <a:rPr lang="cs-CZ" sz="1200" dirty="0"/>
                            <a:t>Hodnoty funkce kosinus pro vybrané úhly</a:t>
                          </a:r>
                        </a:p>
                      </a:txBody>
                      <a:tcPr anchor="ctr"/>
                    </a:tc>
                    <a:tc hMerge="1">
                      <a:txBody>
                        <a:bodyPr/>
                        <a:lstStyle/>
                        <a:p>
                          <a:pPr/>
                          <a:endParaRPr lang="cs-CZ" sz="1200" dirty="0"/>
                        </a:p>
                      </a:txBody>
                      <a:tcPr/>
                    </a:tc>
                    <a:tc hMerge="1">
                      <a:txBody>
                        <a:bodyPr/>
                        <a:lstStyle/>
                        <a:p>
                          <a:endParaRPr lang="cs-CZ" sz="1200" dirty="0"/>
                        </a:p>
                      </a:txBody>
                      <a:tcPr/>
                    </a:tc>
                    <a:tc hMerge="1">
                      <a:txBody>
                        <a:bodyPr/>
                        <a:lstStyle/>
                        <a:p>
                          <a:endParaRPr lang="cs-CZ" sz="1200" dirty="0"/>
                        </a:p>
                      </a:txBody>
                      <a:tcPr/>
                    </a:tc>
                    <a:tc hMerge="1">
                      <a:txBody>
                        <a:bodyPr/>
                        <a:lstStyle/>
                        <a:p>
                          <a:endParaRPr lang="cs-CZ" sz="1200" dirty="0"/>
                        </a:p>
                      </a:txBody>
                      <a:tcPr/>
                    </a:tc>
                    <a:extLst>
                      <a:ext uri="{0D108BD9-81ED-4DB2-BD59-A6C34878D82A}">
                        <a16:rowId xmlns:a16="http://schemas.microsoft.com/office/drawing/2014/main" val="2070546543"/>
                      </a:ext>
                    </a:extLst>
                  </a:tr>
                  <a:tr h="274320">
                    <a:tc>
                      <a:txBody>
                        <a:bodyPr/>
                        <a:lstStyle/>
                        <a:p>
                          <a:endParaRPr lang="cs-CZ"/>
                        </a:p>
                      </a:txBody>
                      <a:tcPr>
                        <a:blipFill>
                          <a:blip r:embed="rId8"/>
                          <a:stretch>
                            <a:fillRect l="-621" t="-100000" r="-400621" b="-173913"/>
                          </a:stretch>
                        </a:blipFill>
                      </a:tcPr>
                    </a:tc>
                    <a:tc>
                      <a:txBody>
                        <a:bodyPr/>
                        <a:lstStyle/>
                        <a:p>
                          <a:endParaRPr lang="cs-CZ"/>
                        </a:p>
                      </a:txBody>
                      <a:tcPr>
                        <a:blipFill>
                          <a:blip r:embed="rId8"/>
                          <a:stretch>
                            <a:fillRect l="-100621" t="-100000" r="-300621" b="-173913"/>
                          </a:stretch>
                        </a:blipFill>
                      </a:tcPr>
                    </a:tc>
                    <a:tc>
                      <a:txBody>
                        <a:bodyPr/>
                        <a:lstStyle/>
                        <a:p>
                          <a:endParaRPr lang="cs-CZ"/>
                        </a:p>
                      </a:txBody>
                      <a:tcPr>
                        <a:blipFill>
                          <a:blip r:embed="rId8"/>
                          <a:stretch>
                            <a:fillRect l="-201875" t="-100000" r="-202500" b="-173913"/>
                          </a:stretch>
                        </a:blipFill>
                      </a:tcPr>
                    </a:tc>
                    <a:tc>
                      <a:txBody>
                        <a:bodyPr/>
                        <a:lstStyle/>
                        <a:p>
                          <a:endParaRPr lang="cs-CZ"/>
                        </a:p>
                      </a:txBody>
                      <a:tcPr>
                        <a:blipFill>
                          <a:blip r:embed="rId8"/>
                          <a:stretch>
                            <a:fillRect l="-300000" t="-100000" r="-101242" b="-173913"/>
                          </a:stretch>
                        </a:blipFill>
                      </a:tcPr>
                    </a:tc>
                    <a:tc>
                      <a:txBody>
                        <a:bodyPr/>
                        <a:lstStyle/>
                        <a:p>
                          <a:endParaRPr lang="cs-CZ"/>
                        </a:p>
                      </a:txBody>
                      <a:tcPr>
                        <a:blipFill>
                          <a:blip r:embed="rId8"/>
                          <a:stretch>
                            <a:fillRect l="-400000" t="-100000" r="-1242" b="-173913"/>
                          </a:stretch>
                        </a:blipFill>
                      </a:tcPr>
                    </a:tc>
                    <a:extLst>
                      <a:ext uri="{0D108BD9-81ED-4DB2-BD59-A6C34878D82A}">
                        <a16:rowId xmlns:a16="http://schemas.microsoft.com/office/drawing/2014/main" val="3766316206"/>
                      </a:ext>
                    </a:extLst>
                  </a:tr>
                  <a:tr h="475552">
                    <a:tc>
                      <a:txBody>
                        <a:bodyPr/>
                        <a:lstStyle/>
                        <a:p>
                          <a:pPr algn="ctr"/>
                          <a:r>
                            <a:rPr lang="cs-CZ" sz="1200" dirty="0"/>
                            <a:t>1</a:t>
                          </a:r>
                        </a:p>
                      </a:txBody>
                      <a:tcPr anchor="ctr"/>
                    </a:tc>
                    <a:tc>
                      <a:txBody>
                        <a:bodyPr/>
                        <a:lstStyle/>
                        <a:p>
                          <a:endParaRPr lang="cs-CZ"/>
                        </a:p>
                      </a:txBody>
                      <a:tcPr anchor="ctr">
                        <a:blipFill>
                          <a:blip r:embed="rId8"/>
                          <a:stretch>
                            <a:fillRect l="-100621" t="-117949" r="-300621" b="-2564"/>
                          </a:stretch>
                        </a:blipFill>
                      </a:tcPr>
                    </a:tc>
                    <a:tc>
                      <a:txBody>
                        <a:bodyPr/>
                        <a:lstStyle/>
                        <a:p>
                          <a:endParaRPr lang="cs-CZ"/>
                        </a:p>
                      </a:txBody>
                      <a:tcPr anchor="ctr">
                        <a:blipFill>
                          <a:blip r:embed="rId8"/>
                          <a:stretch>
                            <a:fillRect l="-201875" t="-117949" r="-202500" b="-2564"/>
                          </a:stretch>
                        </a:blipFill>
                      </a:tcPr>
                    </a:tc>
                    <a:tc>
                      <a:txBody>
                        <a:bodyPr/>
                        <a:lstStyle/>
                        <a:p>
                          <a:endParaRPr lang="cs-CZ"/>
                        </a:p>
                      </a:txBody>
                      <a:tcPr anchor="ctr">
                        <a:blipFill>
                          <a:blip r:embed="rId8"/>
                          <a:stretch>
                            <a:fillRect l="-300000" t="-117949" r="-101242" b="-2564"/>
                          </a:stretch>
                        </a:blipFill>
                      </a:tcPr>
                    </a:tc>
                    <a:tc>
                      <a:txBody>
                        <a:bodyPr/>
                        <a:lstStyle/>
                        <a:p>
                          <a:pPr algn="ctr"/>
                          <a:r>
                            <a:rPr lang="cs-CZ" sz="1200" dirty="0"/>
                            <a:t>0</a:t>
                          </a:r>
                        </a:p>
                      </a:txBody>
                      <a:tcPr anchor="ctr"/>
                    </a:tc>
                    <a:extLst>
                      <a:ext uri="{0D108BD9-81ED-4DB2-BD59-A6C34878D82A}">
                        <a16:rowId xmlns:a16="http://schemas.microsoft.com/office/drawing/2014/main" val="1137265058"/>
                      </a:ext>
                    </a:extLst>
                  </a:tr>
                </a:tbl>
              </a:graphicData>
            </a:graphic>
          </p:graphicFrame>
        </mc:Fallback>
      </mc:AlternateContent>
    </p:spTree>
    <p:extLst>
      <p:ext uri="{BB962C8B-B14F-4D97-AF65-F5344CB8AC3E}">
        <p14:creationId xmlns:p14="http://schemas.microsoft.com/office/powerpoint/2010/main" val="610465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281C2506-E792-E5E6-8E09-BA6237BF920F}"/>
              </a:ext>
            </a:extLst>
          </p:cNvPr>
          <p:cNvSpPr txBox="1"/>
          <p:nvPr/>
        </p:nvSpPr>
        <p:spPr>
          <a:xfrm>
            <a:off x="299356" y="163552"/>
            <a:ext cx="11593288" cy="1200329"/>
          </a:xfrm>
          <a:prstGeom prst="rect">
            <a:avLst/>
          </a:prstGeom>
          <a:noFill/>
        </p:spPr>
        <p:txBody>
          <a:bodyPr wrap="square">
            <a:spAutoFit/>
          </a:bodyPr>
          <a:lstStyle/>
          <a:p>
            <a:pPr algn="l" fontAlgn="base"/>
            <a:r>
              <a:rPr lang="cs-CZ" b="1" i="0" dirty="0">
                <a:solidFill>
                  <a:srgbClr val="000000"/>
                </a:solidFill>
                <a:effectLst/>
                <a:latin typeface="var(--font-family-h2)"/>
              </a:rPr>
              <a:t>Kladná práce: síla ve směru pohybu</a:t>
            </a:r>
          </a:p>
          <a:p>
            <a:pPr algn="l" fontAlgn="base"/>
            <a:r>
              <a:rPr lang="cs-CZ" dirty="0"/>
              <a:t>Když síla působí na objekt a tento objekt se pohybuje ve směru působení síly, konáme kladnou práci. Představte si, že tlačíte těžký stůl po podlaze. Vyvíjíte sílu ve směru pohybu stolu a stůl se skutečně pohybuje. V tomto případě konáte kladnou práci, protože vaše síla pomáhá překonat třecí sílu a uvést stůl do pohybu.</a:t>
            </a:r>
          </a:p>
        </p:txBody>
      </p:sp>
      <p:sp>
        <p:nvSpPr>
          <p:cNvPr id="5" name="TextovéPole 4">
            <a:extLst>
              <a:ext uri="{FF2B5EF4-FFF2-40B4-BE49-F238E27FC236}">
                <a16:creationId xmlns:a16="http://schemas.microsoft.com/office/drawing/2014/main" id="{929ACE30-1B69-4EB7-C7F3-F820AB21117E}"/>
              </a:ext>
            </a:extLst>
          </p:cNvPr>
          <p:cNvSpPr txBox="1"/>
          <p:nvPr/>
        </p:nvSpPr>
        <p:spPr>
          <a:xfrm>
            <a:off x="299356" y="1719461"/>
            <a:ext cx="11593288" cy="1200329"/>
          </a:xfrm>
          <a:prstGeom prst="rect">
            <a:avLst/>
          </a:prstGeom>
          <a:noFill/>
        </p:spPr>
        <p:txBody>
          <a:bodyPr wrap="square">
            <a:spAutoFit/>
          </a:bodyPr>
          <a:lstStyle/>
          <a:p>
            <a:pPr algn="l" fontAlgn="base"/>
            <a:r>
              <a:rPr lang="cs-CZ" b="1" i="0" dirty="0">
                <a:solidFill>
                  <a:srgbClr val="000000"/>
                </a:solidFill>
                <a:effectLst/>
                <a:latin typeface="var(--font-family-h2)"/>
              </a:rPr>
              <a:t>Záporná práce: síla proti pohybu</a:t>
            </a:r>
          </a:p>
          <a:p>
            <a:pPr algn="l" fontAlgn="base"/>
            <a:r>
              <a:rPr lang="cs-CZ" b="0" i="0" dirty="0">
                <a:solidFill>
                  <a:srgbClr val="000000"/>
                </a:solidFill>
                <a:effectLst/>
                <a:latin typeface="Poppins" panose="00000500000000000000" pitchFamily="2" charset="-18"/>
              </a:rPr>
              <a:t>V </a:t>
            </a:r>
            <a:r>
              <a:rPr lang="cs-CZ" dirty="0"/>
              <a:t>mechanice se pojem práce vztahuje k síle působící na objekt a posunutí, které objekt v důsledku této síly vykoná. Jednoduše řečeno, práce se koná, když síla způsobí pohyb. Co se ale stane, když síla působí proti směru pohybu? </a:t>
            </a:r>
          </a:p>
          <a:p>
            <a:pPr algn="l" fontAlgn="base"/>
            <a:r>
              <a:rPr lang="cs-CZ" dirty="0"/>
              <a:t>V takovém případě hovoříme o </a:t>
            </a:r>
            <a:r>
              <a:rPr lang="cs-CZ" b="1" dirty="0"/>
              <a:t>záporné práci</a:t>
            </a:r>
            <a:r>
              <a:rPr lang="cs-CZ" dirty="0"/>
              <a:t>.</a:t>
            </a:r>
          </a:p>
        </p:txBody>
      </p:sp>
      <p:sp>
        <p:nvSpPr>
          <p:cNvPr id="7" name="TextovéPole 6">
            <a:extLst>
              <a:ext uri="{FF2B5EF4-FFF2-40B4-BE49-F238E27FC236}">
                <a16:creationId xmlns:a16="http://schemas.microsoft.com/office/drawing/2014/main" id="{4A89D2E7-9FEF-7233-92F3-C1215A591755}"/>
              </a:ext>
            </a:extLst>
          </p:cNvPr>
          <p:cNvSpPr txBox="1"/>
          <p:nvPr/>
        </p:nvSpPr>
        <p:spPr>
          <a:xfrm>
            <a:off x="299356" y="3275370"/>
            <a:ext cx="11557284" cy="923330"/>
          </a:xfrm>
          <a:prstGeom prst="rect">
            <a:avLst/>
          </a:prstGeom>
          <a:noFill/>
        </p:spPr>
        <p:txBody>
          <a:bodyPr wrap="square">
            <a:spAutoFit/>
          </a:bodyPr>
          <a:lstStyle/>
          <a:p>
            <a:r>
              <a:rPr lang="cs-CZ" dirty="0"/>
              <a:t>Představte si, že tlačíte těžký předmět po podlaze. Síla, kterou vyvíjíte, má směr pohybu a konáte tak </a:t>
            </a:r>
            <a:r>
              <a:rPr lang="cs-CZ" b="1" dirty="0"/>
              <a:t>kladnou práci</a:t>
            </a:r>
            <a:r>
              <a:rPr lang="cs-CZ" dirty="0"/>
              <a:t>. Pokud ale chcete předmět zastavit, musíte vyvinout sílu proti směru jeho pohybu. V tomto případě konáte </a:t>
            </a:r>
            <a:r>
              <a:rPr lang="cs-CZ" b="1" dirty="0"/>
              <a:t>zápornou práci</a:t>
            </a:r>
            <a:r>
              <a:rPr lang="cs-CZ" dirty="0"/>
              <a:t>, protože vaše síla brání pohybu a snižuje jeho kinetickou energii.</a:t>
            </a:r>
          </a:p>
        </p:txBody>
      </p:sp>
      <p:sp>
        <p:nvSpPr>
          <p:cNvPr id="8" name="Rectangle 1">
            <a:extLst>
              <a:ext uri="{FF2B5EF4-FFF2-40B4-BE49-F238E27FC236}">
                <a16:creationId xmlns:a16="http://schemas.microsoft.com/office/drawing/2014/main" id="{DB3959CE-8B31-FC58-4FD0-00BC6C26E790}"/>
              </a:ext>
            </a:extLst>
          </p:cNvPr>
          <p:cNvSpPr>
            <a:spLocks noChangeArrowheads="1"/>
          </p:cNvSpPr>
          <p:nvPr/>
        </p:nvSpPr>
        <p:spPr bwMode="auto">
          <a:xfrm>
            <a:off x="299356" y="4554280"/>
            <a:ext cx="1123324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cs-CZ" altLang="cs-CZ" b="1" dirty="0">
                <a:solidFill>
                  <a:srgbClr val="000000"/>
                </a:solidFill>
                <a:latin typeface="var(--font-family-h2)"/>
              </a:rPr>
              <a:t>Nulová práce</a:t>
            </a:r>
          </a:p>
          <a:p>
            <a:pPr marL="0" marR="0" lvl="0" indent="0" defTabSz="914400" rtl="0" eaLnBrk="0" fontAlgn="base" latinLnBrk="0" hangingPunct="0">
              <a:lnSpc>
                <a:spcPct val="100000"/>
              </a:lnSpc>
              <a:spcBef>
                <a:spcPct val="0"/>
              </a:spcBef>
              <a:spcAft>
                <a:spcPct val="0"/>
              </a:spcAft>
              <a:buClrTx/>
              <a:buSzTx/>
              <a:buFontTx/>
              <a:buNone/>
              <a:tabLst/>
            </a:pPr>
            <a:r>
              <a:rPr lang="cs-CZ" altLang="cs-CZ" dirty="0">
                <a:latin typeface="+mn-lt"/>
              </a:rPr>
              <a:t>Důležité je si uvědomit, že pokud síla působí kolmo na směr pohybu, nekoná se žádná práce. Například, když držíte tašku s nákupem a jdete s ní po rovině, nekonáte práci, protože síla, kterou působíte na tašku (aby nespadla), je kolmá na směr pohybu.</a:t>
            </a:r>
          </a:p>
        </p:txBody>
      </p:sp>
    </p:spTree>
    <p:extLst>
      <p:ext uri="{BB962C8B-B14F-4D97-AF65-F5344CB8AC3E}">
        <p14:creationId xmlns:p14="http://schemas.microsoft.com/office/powerpoint/2010/main" val="397774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982C250-1617-58D1-4175-FE1FBE6C3C0D}"/>
              </a:ext>
            </a:extLst>
          </p:cNvPr>
          <p:cNvSpPr txBox="1"/>
          <p:nvPr/>
        </p:nvSpPr>
        <p:spPr>
          <a:xfrm>
            <a:off x="767408" y="260648"/>
            <a:ext cx="1800200" cy="369332"/>
          </a:xfrm>
          <a:prstGeom prst="rect">
            <a:avLst/>
          </a:prstGeom>
          <a:noFill/>
        </p:spPr>
        <p:txBody>
          <a:bodyPr wrap="square" rtlCol="0">
            <a:spAutoFit/>
          </a:bodyPr>
          <a:lstStyle/>
          <a:p>
            <a:r>
              <a:rPr lang="cs-CZ" b="1" dirty="0"/>
              <a:t>Práce třecí síly.</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B51FABC0-BF4D-8569-CE40-03E2241523A4}"/>
                  </a:ext>
                </a:extLst>
              </p:cNvPr>
              <p:cNvSpPr txBox="1"/>
              <p:nvPr/>
            </p:nvSpPr>
            <p:spPr>
              <a:xfrm>
                <a:off x="767408" y="692696"/>
                <a:ext cx="11017224" cy="1446550"/>
              </a:xfrm>
              <a:prstGeom prst="rect">
                <a:avLst/>
              </a:prstGeom>
              <a:noFill/>
            </p:spPr>
            <p:txBody>
              <a:bodyPr wrap="square" rtlCol="0">
                <a:spAutoFit/>
              </a:bodyPr>
              <a:lstStyle/>
              <a:p>
                <a:r>
                  <a:rPr lang="cs-CZ" dirty="0"/>
                  <a:t>Třecí síla působí proti pohybu tělesa. Svírá tedy se směrem pohybu úhel v intervalu </a:t>
                </a:r>
              </a:p>
              <a:p>
                <a:endParaRPr lang="cs-CZ" sz="800" dirty="0"/>
              </a:p>
              <a:p>
                <a:pPr/>
                <a14:m>
                  <m:oMathPara xmlns:m="http://schemas.openxmlformats.org/officeDocument/2006/math">
                    <m:oMathParaPr>
                      <m:jc m:val="centerGroup"/>
                    </m:oMathParaPr>
                    <m:oMath xmlns:m="http://schemas.openxmlformats.org/officeDocument/2006/math">
                      <m:sSup>
                        <m:sSupPr>
                          <m:ctrlPr>
                            <a:rPr lang="cs-CZ" i="1">
                              <a:latin typeface="Cambria Math" panose="02040503050406030204" pitchFamily="18" charset="0"/>
                            </a:rPr>
                          </m:ctrlPr>
                        </m:sSupPr>
                        <m:e>
                          <m:r>
                            <a:rPr lang="cs-CZ" i="1">
                              <a:latin typeface="Cambria Math" panose="02040503050406030204" pitchFamily="18" charset="0"/>
                            </a:rPr>
                            <m:t>90</m:t>
                          </m:r>
                        </m:e>
                        <m:sup>
                          <m:r>
                            <a:rPr lang="cs-CZ" i="1">
                              <a:latin typeface="Cambria Math" panose="02040503050406030204" pitchFamily="18" charset="0"/>
                            </a:rPr>
                            <m:t>0</m:t>
                          </m:r>
                        </m:sup>
                      </m:sSup>
                      <m:r>
                        <a:rPr lang="cs-CZ" i="1">
                          <a:latin typeface="Cambria Math" panose="02040503050406030204" pitchFamily="18" charset="0"/>
                          <a:ea typeface="Cambria Math" panose="02040503050406030204" pitchFamily="18" charset="0"/>
                        </a:rPr>
                        <m:t>&lt;</m:t>
                      </m:r>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180</m:t>
                          </m:r>
                        </m:e>
                        <m:sup>
                          <m:r>
                            <a:rPr lang="cs-CZ" i="1">
                              <a:latin typeface="Cambria Math" panose="02040503050406030204" pitchFamily="18" charset="0"/>
                              <a:ea typeface="Cambria Math" panose="02040503050406030204" pitchFamily="18" charset="0"/>
                            </a:rPr>
                            <m:t>0</m:t>
                          </m:r>
                        </m:sup>
                      </m:sSup>
                    </m:oMath>
                  </m:oMathPara>
                </a14:m>
                <a:endParaRPr lang="cs-CZ" dirty="0"/>
              </a:p>
              <a:p>
                <a:endParaRPr lang="cs-CZ" sz="800" dirty="0"/>
              </a:p>
              <a:p>
                <a:r>
                  <a:rPr lang="cs-CZ" dirty="0"/>
                  <a:t>Pro tento interval je </a:t>
                </a:r>
                <a14:m>
                  <m:oMath xmlns:m="http://schemas.openxmlformats.org/officeDocument/2006/math">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&lt;0</m:t>
                        </m:r>
                      </m:e>
                    </m:func>
                  </m:oMath>
                </a14:m>
                <a:r>
                  <a:rPr lang="cs-CZ" dirty="0"/>
                  <a:t>, tedy záporný a práce působící třecí síly je v tomto případě záporná. </a:t>
                </a:r>
                <a:r>
                  <a:rPr lang="cs-CZ" b="1" dirty="0">
                    <a:solidFill>
                      <a:srgbClr val="FF0000"/>
                    </a:solidFill>
                  </a:rPr>
                  <a:t>Třecí síla koná zápornou práci.</a:t>
                </a:r>
              </a:p>
            </p:txBody>
          </p:sp>
        </mc:Choice>
        <mc:Fallback xmlns="">
          <p:sp>
            <p:nvSpPr>
              <p:cNvPr id="3" name="TextovéPole 2">
                <a:extLst>
                  <a:ext uri="{FF2B5EF4-FFF2-40B4-BE49-F238E27FC236}">
                    <a16:creationId xmlns:a16="http://schemas.microsoft.com/office/drawing/2014/main" id="{B51FABC0-BF4D-8569-CE40-03E2241523A4}"/>
                  </a:ext>
                </a:extLst>
              </p:cNvPr>
              <p:cNvSpPr txBox="1">
                <a:spLocks noRot="1" noChangeAspect="1" noMove="1" noResize="1" noEditPoints="1" noAdjustHandles="1" noChangeArrowheads="1" noChangeShapeType="1" noTextEdit="1"/>
              </p:cNvSpPr>
              <p:nvPr/>
            </p:nvSpPr>
            <p:spPr>
              <a:xfrm>
                <a:off x="767408" y="692696"/>
                <a:ext cx="11017224" cy="1446550"/>
              </a:xfrm>
              <a:prstGeom prst="rect">
                <a:avLst/>
              </a:prstGeom>
              <a:blipFill>
                <a:blip r:embed="rId2"/>
                <a:stretch>
                  <a:fillRect l="-498" t="-2532" b="-5907"/>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8B2FB6E3-E944-707C-6C8E-B3A6171BBDBB}"/>
              </a:ext>
            </a:extLst>
          </p:cNvPr>
          <p:cNvSpPr txBox="1"/>
          <p:nvPr/>
        </p:nvSpPr>
        <p:spPr>
          <a:xfrm>
            <a:off x="767408" y="2188315"/>
            <a:ext cx="100811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361B6D56-A9CF-6CAE-8C6D-49E4D411088A}"/>
                  </a:ext>
                </a:extLst>
              </p:cNvPr>
              <p:cNvSpPr txBox="1"/>
              <p:nvPr/>
            </p:nvSpPr>
            <p:spPr>
              <a:xfrm>
                <a:off x="767408" y="2501135"/>
                <a:ext cx="11089232" cy="1070101"/>
              </a:xfrm>
              <a:prstGeom prst="rect">
                <a:avLst/>
              </a:prstGeom>
              <a:noFill/>
            </p:spPr>
            <p:txBody>
              <a:bodyPr wrap="square" rtlCol="0">
                <a:spAutoFit/>
              </a:bodyPr>
              <a:lstStyle/>
              <a:p>
                <a:r>
                  <a:rPr lang="cs-CZ" dirty="0"/>
                  <a:t>Těleso o hmotnosti 10 kg je vlečeno po vodorovné podložce silou 5 N a koná rovnoměrný pohyb. Jakou práci vykonala třecí síla, pohybovalo-li se těleso po dráze 3 m?</a:t>
                </a:r>
              </a:p>
              <a:p>
                <a:endParaRPr lang="cs-CZ" sz="800" dirty="0"/>
              </a:p>
              <a:p>
                <a:r>
                  <a:rPr lang="cs-CZ" dirty="0"/>
                  <a:t>Řešení: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=10 </m:t>
                    </m:r>
                    <m:r>
                      <a:rPr lang="cs-CZ" b="0" i="0" smtClean="0">
                        <a:latin typeface="Cambria Math" panose="02040503050406030204" pitchFamily="18" charset="0"/>
                      </a:rPr>
                      <m:t> </m:t>
                    </m:r>
                    <m:r>
                      <m:rPr>
                        <m:sty m:val="p"/>
                      </m:rPr>
                      <a:rPr lang="cs-CZ" b="0" i="0" smtClean="0">
                        <a:latin typeface="Cambria Math" panose="02040503050406030204" pitchFamily="18" charset="0"/>
                      </a:rPr>
                      <m:t>kg</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𝐹</m:t>
                    </m:r>
                    <m:r>
                      <a:rPr lang="cs-CZ" b="0" i="1" smtClean="0">
                        <a:latin typeface="Cambria Math" panose="02040503050406030204" pitchFamily="18" charset="0"/>
                      </a:rPr>
                      <m:t>=5 </m:t>
                    </m:r>
                    <m:r>
                      <m:rPr>
                        <m:sty m:val="p"/>
                      </m:rPr>
                      <a:rPr lang="cs-CZ" b="0" i="0" smtClean="0">
                        <a:latin typeface="Cambria Math" panose="02040503050406030204" pitchFamily="18" charset="0"/>
                      </a:rPr>
                      <m:t>N</m:t>
                    </m:r>
                    <m:r>
                      <a:rPr lang="cs-CZ" b="0" i="0" smtClean="0">
                        <a:latin typeface="Cambria Math" panose="02040503050406030204" pitchFamily="18" charset="0"/>
                      </a:rPr>
                      <m:t>, </m:t>
                    </m:r>
                    <m:r>
                      <a:rPr lang="cs-CZ" b="0" i="1" smtClean="0">
                        <a:latin typeface="Cambria Math" panose="02040503050406030204" pitchFamily="18" charset="0"/>
                      </a:rPr>
                      <m:t>𝑠</m:t>
                    </m:r>
                    <m:r>
                      <a:rPr lang="cs-CZ" b="0" i="1" smtClean="0">
                        <a:latin typeface="Cambria Math" panose="02040503050406030204" pitchFamily="18" charset="0"/>
                      </a:rPr>
                      <m:t>=3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m:rPr>
                        <m:sty m:val="p"/>
                      </m:rPr>
                      <a:rPr lang="el-GR" b="0" i="1" smtClean="0">
                        <a:latin typeface="Cambria Math" panose="02040503050406030204" pitchFamily="18" charset="0"/>
                        <a:ea typeface="Cambria Math" panose="02040503050406030204" pitchFamily="18" charset="0"/>
                      </a:rPr>
                      <m:t>α</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180</m:t>
                        </m:r>
                      </m:e>
                      <m:sup>
                        <m:r>
                          <a:rPr lang="cs-CZ" b="0" i="1" smtClean="0">
                            <a:latin typeface="Cambria Math" panose="02040503050406030204" pitchFamily="18" charset="0"/>
                            <a:ea typeface="Cambria Math" panose="02040503050406030204" pitchFamily="18" charset="0"/>
                          </a:rPr>
                          <m:t>𝑜</m:t>
                        </m:r>
                      </m:sup>
                    </m:sSup>
                    <m:r>
                      <a:rPr lang="cs-CZ" b="0" i="1" smtClean="0">
                        <a:latin typeface="Cambria Math" panose="02040503050406030204" pitchFamily="18" charset="0"/>
                        <a:ea typeface="Cambria Math" panose="02040503050406030204" pitchFamily="18" charset="0"/>
                      </a:rPr>
                      <m:t>,  </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180</m:t>
                            </m:r>
                          </m:e>
                          <m:sup>
                            <m:r>
                              <a:rPr lang="cs-CZ" b="0" i="1" smtClean="0">
                                <a:latin typeface="Cambria Math" panose="02040503050406030204" pitchFamily="18" charset="0"/>
                                <a:ea typeface="Cambria Math" panose="02040503050406030204" pitchFamily="18" charset="0"/>
                              </a:rPr>
                              <m:t>𝑜</m:t>
                            </m:r>
                          </m:sup>
                        </m:sSup>
                        <m:r>
                          <a:rPr lang="cs-CZ" b="0" i="1" smtClean="0">
                            <a:latin typeface="Cambria Math" panose="02040503050406030204" pitchFamily="18" charset="0"/>
                            <a:ea typeface="Cambria Math" panose="02040503050406030204" pitchFamily="18" charset="0"/>
                          </a:rPr>
                          <m:t>=−1, </m:t>
                        </m:r>
                      </m:e>
                    </m:func>
                    <m:sSub>
                      <m:sSubPr>
                        <m:ctrlPr>
                          <a:rPr lang="cs-CZ" b="0"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𝑡</m:t>
                        </m:r>
                      </m:sub>
                    </m:sSub>
                    <m:r>
                      <a:rPr lang="cs-CZ" b="0" i="1" smtClean="0">
                        <a:latin typeface="Cambria Math" panose="02040503050406030204" pitchFamily="18" charset="0"/>
                      </a:rPr>
                      <m:t>=?</m:t>
                    </m:r>
                    <m:r>
                      <a:rPr lang="cs-CZ" b="0" i="0" smtClean="0">
                        <a:latin typeface="Cambria Math" panose="02040503050406030204" pitchFamily="18" charset="0"/>
                      </a:rPr>
                      <m:t> </m:t>
                    </m:r>
                  </m:oMath>
                </a14:m>
                <a:endParaRPr lang="cs-CZ" dirty="0"/>
              </a:p>
            </p:txBody>
          </p:sp>
        </mc:Choice>
        <mc:Fallback xmlns="">
          <p:sp>
            <p:nvSpPr>
              <p:cNvPr id="5" name="TextovéPole 4">
                <a:extLst>
                  <a:ext uri="{FF2B5EF4-FFF2-40B4-BE49-F238E27FC236}">
                    <a16:creationId xmlns:a16="http://schemas.microsoft.com/office/drawing/2014/main" id="{361B6D56-A9CF-6CAE-8C6D-49E4D411088A}"/>
                  </a:ext>
                </a:extLst>
              </p:cNvPr>
              <p:cNvSpPr txBox="1">
                <a:spLocks noRot="1" noChangeAspect="1" noMove="1" noResize="1" noEditPoints="1" noAdjustHandles="1" noChangeArrowheads="1" noChangeShapeType="1" noTextEdit="1"/>
              </p:cNvSpPr>
              <p:nvPr/>
            </p:nvSpPr>
            <p:spPr>
              <a:xfrm>
                <a:off x="767408" y="2501135"/>
                <a:ext cx="11089232" cy="1070101"/>
              </a:xfrm>
              <a:prstGeom prst="rect">
                <a:avLst/>
              </a:prstGeom>
              <a:blipFill>
                <a:blip r:embed="rId3"/>
                <a:stretch>
                  <a:fillRect l="-495" t="-2841" r="-605" b="-5682"/>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E12CBFBF-5285-76E9-C730-09ECB72C407A}"/>
              </a:ext>
            </a:extLst>
          </p:cNvPr>
          <p:cNvCxnSpPr/>
          <p:nvPr/>
        </p:nvCxnSpPr>
        <p:spPr>
          <a:xfrm>
            <a:off x="767408" y="3501008"/>
            <a:ext cx="11089232"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79A27E78-8911-3807-34CF-6868000891BB}"/>
                  </a:ext>
                </a:extLst>
              </p:cNvPr>
              <p:cNvSpPr txBox="1"/>
              <p:nvPr/>
            </p:nvSpPr>
            <p:spPr>
              <a:xfrm>
                <a:off x="803412" y="3506189"/>
                <a:ext cx="11017224" cy="2277547"/>
              </a:xfrm>
              <a:prstGeom prst="rect">
                <a:avLst/>
              </a:prstGeom>
              <a:noFill/>
            </p:spPr>
            <p:txBody>
              <a:bodyPr wrap="square" rtlCol="0">
                <a:spAutoFit/>
              </a:bodyPr>
              <a:lstStyle/>
              <a:p>
                <a:r>
                  <a:rPr lang="cs-CZ" dirty="0"/>
                  <a:t>Pohybuje-li se těleso rovnoměrným pohybem, znamená to, že třecí síla je v rovnováze s tažnou silou. Pro vektory těchto sil platí:</a:t>
                </a:r>
                <a:endParaRPr lang="cs-CZ" sz="800" dirty="0"/>
              </a:p>
              <a:p>
                <a:pPr algn="ct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𝑭</m:t>
                      </m:r>
                      <m:r>
                        <a:rPr lang="cs-CZ" b="0"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m:t>
                          </m:r>
                          <m:r>
                            <a:rPr lang="cs-CZ" b="1" i="1" smtClean="0">
                              <a:latin typeface="Cambria Math" panose="02040503050406030204" pitchFamily="18" charset="0"/>
                            </a:rPr>
                            <m:t>𝑭</m:t>
                          </m:r>
                        </m:e>
                        <m:sub>
                          <m:r>
                            <a:rPr lang="cs-CZ" b="1" i="1" smtClean="0">
                              <a:latin typeface="Cambria Math" panose="02040503050406030204" pitchFamily="18" charset="0"/>
                            </a:rPr>
                            <m:t>𝒕</m:t>
                          </m:r>
                        </m:sub>
                      </m:sSub>
                      <m:r>
                        <a:rPr lang="cs-CZ" b="1" i="1" smtClean="0">
                          <a:latin typeface="Cambria Math" panose="02040503050406030204" pitchFamily="18" charset="0"/>
                        </a:rPr>
                        <m:t> </m:t>
                      </m:r>
                    </m:oMath>
                  </m:oMathPara>
                </a14:m>
                <a:endParaRPr lang="cs-CZ" b="1" i="1" dirty="0">
                  <a:latin typeface="Cambria Math" panose="02040503050406030204" pitchFamily="18" charset="0"/>
                </a:endParaRPr>
              </a:p>
              <a:p>
                <a:r>
                  <a:rPr lang="cs-CZ" dirty="0">
                    <a:latin typeface="Cambria Math" panose="02040503050406030204" pitchFamily="18" charset="0"/>
                  </a:rPr>
                  <a:t>a pro jejich velikosti platí:</a:t>
                </a:r>
              </a:p>
              <a:p>
                <a:pPr algn="ctr"/>
                <a14:m>
                  <m:oMath xmlns:m="http://schemas.openxmlformats.org/officeDocument/2006/math">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𝑡</m:t>
                        </m:r>
                      </m:sub>
                    </m:sSub>
                  </m:oMath>
                </a14:m>
                <a:r>
                  <a:rPr lang="cs-CZ" dirty="0"/>
                  <a:t>          (lze také napsat </a:t>
                </a:r>
                <a14:m>
                  <m:oMath xmlns:m="http://schemas.openxmlformats.org/officeDocument/2006/math">
                    <m:d>
                      <m:dPr>
                        <m:begChr m:val="|"/>
                        <m:endChr m:val="|"/>
                        <m:ctrlPr>
                          <a:rPr lang="cs-CZ" i="1" smtClean="0">
                            <a:latin typeface="Cambria Math" panose="02040503050406030204" pitchFamily="18" charset="0"/>
                          </a:rPr>
                        </m:ctrlPr>
                      </m:dPr>
                      <m:e>
                        <m:r>
                          <a:rPr lang="cs-CZ" b="1" i="1" smtClean="0">
                            <a:latin typeface="Cambria Math" panose="02040503050406030204" pitchFamily="18" charset="0"/>
                          </a:rPr>
                          <m:t>𝑭</m:t>
                        </m:r>
                      </m:e>
                    </m:d>
                    <m:r>
                      <a:rPr lang="cs-CZ" b="0" i="1" smtClean="0">
                        <a:latin typeface="Cambria Math" panose="02040503050406030204" pitchFamily="18" charset="0"/>
                      </a:rPr>
                      <m:t>=</m:t>
                    </m:r>
                    <m:d>
                      <m:dPr>
                        <m:begChr m:val="|"/>
                        <m:endChr m:val="|"/>
                        <m:ctrlPr>
                          <a:rPr lang="cs-CZ" b="0" i="1" smtClean="0">
                            <a:latin typeface="Cambria Math" panose="02040503050406030204" pitchFamily="18" charset="0"/>
                          </a:rPr>
                        </m:ctrlPr>
                      </m:dPr>
                      <m:e>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𝒕</m:t>
                            </m:r>
                          </m:sub>
                        </m:sSub>
                      </m:e>
                    </m:d>
                  </m:oMath>
                </a14:m>
                <a:r>
                  <a:rPr lang="cs-CZ" dirty="0"/>
                  <a:t>)</a:t>
                </a:r>
              </a:p>
              <a:p>
                <a:endParaRPr lang="cs-CZ" sz="800" dirty="0"/>
              </a:p>
              <a:p>
                <a:r>
                  <a:rPr lang="cs-CZ" dirty="0"/>
                  <a:t>Mechanická práce vykonaná třecí silou je:</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𝑡</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r>
                        <a:rPr lang="cs-CZ" b="0" i="1" smtClean="0">
                          <a:latin typeface="Cambria Math" panose="02040503050406030204" pitchFamily="18" charset="0"/>
                          <a:ea typeface="Cambria Math" panose="02040503050406030204" pitchFamily="18" charset="0"/>
                        </a:rPr>
                        <m:t>=5∙3∙</m:t>
                      </m:r>
                      <m:d>
                        <m:dPr>
                          <m:ctrlPr>
                            <a:rPr lang="cs-CZ" b="0" i="1" smtClean="0">
                              <a:latin typeface="Cambria Math" panose="02040503050406030204" pitchFamily="18" charset="0"/>
                              <a:ea typeface="Cambria Math" panose="02040503050406030204" pitchFamily="18" charset="0"/>
                            </a:rPr>
                          </m:ctrlPr>
                        </m:dPr>
                        <m:e>
                          <m:r>
                            <a:rPr lang="cs-CZ" b="0" i="1" smtClean="0">
                              <a:latin typeface="Cambria Math" panose="02040503050406030204" pitchFamily="18" charset="0"/>
                              <a:ea typeface="Cambria Math" panose="02040503050406030204" pitchFamily="18" charset="0"/>
                            </a:rPr>
                            <m:t>−1</m:t>
                          </m:r>
                        </m:e>
                      </m:d>
                      <m:r>
                        <a:rPr lang="cs-CZ" b="0" i="1" smtClean="0">
                          <a:latin typeface="Cambria Math" panose="02040503050406030204" pitchFamily="18" charset="0"/>
                          <a:ea typeface="Cambria Math" panose="02040503050406030204" pitchFamily="18" charset="0"/>
                        </a:rPr>
                        <m:t>=−15 </m:t>
                      </m:r>
                      <m:r>
                        <m:rPr>
                          <m:sty m:val="p"/>
                        </m:rPr>
                        <a:rPr lang="cs-CZ" b="0" i="0" smtClean="0">
                          <a:latin typeface="Cambria Math" panose="02040503050406030204" pitchFamily="18" charset="0"/>
                          <a:ea typeface="Cambria Math" panose="02040503050406030204" pitchFamily="18" charset="0"/>
                        </a:rPr>
                        <m:t>J</m:t>
                      </m:r>
                    </m:oMath>
                  </m:oMathPara>
                </a14:m>
                <a:endParaRPr lang="cs-CZ" dirty="0"/>
              </a:p>
            </p:txBody>
          </p:sp>
        </mc:Choice>
        <mc:Fallback xmlns="">
          <p:sp>
            <p:nvSpPr>
              <p:cNvPr id="8" name="TextovéPole 7">
                <a:extLst>
                  <a:ext uri="{FF2B5EF4-FFF2-40B4-BE49-F238E27FC236}">
                    <a16:creationId xmlns:a16="http://schemas.microsoft.com/office/drawing/2014/main" id="{79A27E78-8911-3807-34CF-6868000891BB}"/>
                  </a:ext>
                </a:extLst>
              </p:cNvPr>
              <p:cNvSpPr txBox="1">
                <a:spLocks noRot="1" noChangeAspect="1" noMove="1" noResize="1" noEditPoints="1" noAdjustHandles="1" noChangeArrowheads="1" noChangeShapeType="1" noTextEdit="1"/>
              </p:cNvSpPr>
              <p:nvPr/>
            </p:nvSpPr>
            <p:spPr>
              <a:xfrm>
                <a:off x="803412" y="3506189"/>
                <a:ext cx="11017224" cy="2277547"/>
              </a:xfrm>
              <a:prstGeom prst="rect">
                <a:avLst/>
              </a:prstGeom>
              <a:blipFill>
                <a:blip r:embed="rId4"/>
                <a:stretch>
                  <a:fillRect l="-498" t="-1337" b="-80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9355E828-5A7E-3122-9E22-B9024630A915}"/>
                  </a:ext>
                </a:extLst>
              </p:cNvPr>
              <p:cNvSpPr txBox="1"/>
              <p:nvPr/>
            </p:nvSpPr>
            <p:spPr>
              <a:xfrm>
                <a:off x="3818998" y="5980638"/>
                <a:ext cx="4914043" cy="369332"/>
              </a:xfrm>
              <a:prstGeom prst="rect">
                <a:avLst/>
              </a:prstGeom>
              <a:noFill/>
            </p:spPr>
            <p:txBody>
              <a:bodyPr wrap="square" rtlCol="0">
                <a:spAutoFit/>
              </a:bodyPr>
              <a:lstStyle/>
              <a:p>
                <a:r>
                  <a:rPr lang="cs-CZ" b="1" dirty="0"/>
                  <a:t>Třecí síla vykonala zápornou práci o hodnotě 15 </a:t>
                </a:r>
                <a14:m>
                  <m:oMath xmlns:m="http://schemas.openxmlformats.org/officeDocument/2006/math">
                    <m:r>
                      <a:rPr lang="cs-CZ" b="1" i="0" dirty="0" smtClean="0">
                        <a:latin typeface="Cambria Math" panose="02040503050406030204" pitchFamily="18" charset="0"/>
                      </a:rPr>
                      <m:t>𝐉</m:t>
                    </m:r>
                  </m:oMath>
                </a14:m>
                <a:endParaRPr lang="cs-CZ" b="1" dirty="0"/>
              </a:p>
            </p:txBody>
          </p:sp>
        </mc:Choice>
        <mc:Fallback xmlns="">
          <p:sp>
            <p:nvSpPr>
              <p:cNvPr id="9" name="TextovéPole 8">
                <a:extLst>
                  <a:ext uri="{FF2B5EF4-FFF2-40B4-BE49-F238E27FC236}">
                    <a16:creationId xmlns:a16="http://schemas.microsoft.com/office/drawing/2014/main" id="{9355E828-5A7E-3122-9E22-B9024630A915}"/>
                  </a:ext>
                </a:extLst>
              </p:cNvPr>
              <p:cNvSpPr txBox="1">
                <a:spLocks noRot="1" noChangeAspect="1" noMove="1" noResize="1" noEditPoints="1" noAdjustHandles="1" noChangeArrowheads="1" noChangeShapeType="1" noTextEdit="1"/>
              </p:cNvSpPr>
              <p:nvPr/>
            </p:nvSpPr>
            <p:spPr>
              <a:xfrm>
                <a:off x="3818998" y="5980638"/>
                <a:ext cx="4914043" cy="369332"/>
              </a:xfrm>
              <a:prstGeom prst="rect">
                <a:avLst/>
              </a:prstGeom>
              <a:blipFill>
                <a:blip r:embed="rId5"/>
                <a:stretch>
                  <a:fillRect l="-991" t="-8197" b="-24590"/>
                </a:stretch>
              </a:blipFill>
            </p:spPr>
            <p:txBody>
              <a:bodyPr/>
              <a:lstStyle/>
              <a:p>
                <a:r>
                  <a:rPr lang="cs-CZ">
                    <a:noFill/>
                  </a:rPr>
                  <a:t> </a:t>
                </a:r>
              </a:p>
            </p:txBody>
          </p:sp>
        </mc:Fallback>
      </mc:AlternateContent>
    </p:spTree>
    <p:extLst>
      <p:ext uri="{BB962C8B-B14F-4D97-AF65-F5344CB8AC3E}">
        <p14:creationId xmlns:p14="http://schemas.microsoft.com/office/powerpoint/2010/main" val="3756672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4D89BE8-BAB3-8868-B2FD-6907B0F02B42}"/>
              </a:ext>
            </a:extLst>
          </p:cNvPr>
          <p:cNvSpPr txBox="1"/>
          <p:nvPr/>
        </p:nvSpPr>
        <p:spPr>
          <a:xfrm>
            <a:off x="733763" y="261374"/>
            <a:ext cx="1800200" cy="369332"/>
          </a:xfrm>
          <a:prstGeom prst="rect">
            <a:avLst/>
          </a:prstGeom>
          <a:noFill/>
        </p:spPr>
        <p:txBody>
          <a:bodyPr wrap="square" rtlCol="0">
            <a:spAutoFit/>
          </a:bodyPr>
          <a:lstStyle/>
          <a:p>
            <a:r>
              <a:rPr lang="cs-CZ" b="1" dirty="0"/>
              <a:t>Práce třecí síly.</a:t>
            </a:r>
          </a:p>
        </p:txBody>
      </p:sp>
      <p:sp>
        <p:nvSpPr>
          <p:cNvPr id="3" name="TextovéPole 2">
            <a:extLst>
              <a:ext uri="{FF2B5EF4-FFF2-40B4-BE49-F238E27FC236}">
                <a16:creationId xmlns:a16="http://schemas.microsoft.com/office/drawing/2014/main" id="{6E925511-BF24-01F4-F3BD-D2BA9EDF579B}"/>
              </a:ext>
            </a:extLst>
          </p:cNvPr>
          <p:cNvSpPr txBox="1"/>
          <p:nvPr/>
        </p:nvSpPr>
        <p:spPr>
          <a:xfrm>
            <a:off x="767408" y="836712"/>
            <a:ext cx="100811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EC4914D8-67B8-01F0-7F54-118D675FFA6A}"/>
                  </a:ext>
                </a:extLst>
              </p:cNvPr>
              <p:cNvSpPr txBox="1"/>
              <p:nvPr/>
            </p:nvSpPr>
            <p:spPr>
              <a:xfrm>
                <a:off x="733763" y="1224746"/>
                <a:ext cx="10873208" cy="1600438"/>
              </a:xfrm>
              <a:prstGeom prst="rect">
                <a:avLst/>
              </a:prstGeom>
              <a:noFill/>
            </p:spPr>
            <p:txBody>
              <a:bodyPr wrap="square" rtlCol="0">
                <a:spAutoFit/>
              </a:bodyPr>
              <a:lstStyle/>
              <a:p>
                <a:r>
                  <a:rPr lang="cs-CZ" dirty="0"/>
                  <a:t>Jak velkou mechanickou práci koná </a:t>
                </a:r>
                <a:r>
                  <a:rPr lang="cs-CZ" b="1" dirty="0"/>
                  <a:t>třecí síla</a:t>
                </a:r>
                <a:r>
                  <a:rPr lang="cs-CZ" dirty="0"/>
                  <a:t> pohybuje-li se těleso o hmotnosti 10 kg po vodorovné podložce a urazí dráhu 1,5 m. Koeficient smykového tření </a:t>
                </a:r>
                <a14:m>
                  <m:oMath xmlns:m="http://schemas.openxmlformats.org/officeDocument/2006/math">
                    <m:r>
                      <a:rPr lang="cs-CZ" i="1" dirty="0" smtClean="0">
                        <a:latin typeface="Cambria Math" panose="02040503050406030204" pitchFamily="18" charset="0"/>
                      </a:rPr>
                      <m:t>𝑓</m:t>
                    </m:r>
                  </m:oMath>
                </a14:m>
                <a:r>
                  <a:rPr lang="cs-CZ" dirty="0"/>
                  <a:t> má hodnotu 0,2. Jakou silou ve vodorovném směru musíme na těleso působit, aby se pohybovalo pohybem rovnoměrně zrychleným.</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=10 </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r>
                        <m:rPr>
                          <m:sty m:val="p"/>
                        </m:rPr>
                        <a:rPr lang="cs-CZ" b="0" i="0" smtClean="0">
                          <a:latin typeface="Cambria Math" panose="02040503050406030204" pitchFamily="18" charset="0"/>
                        </a:rPr>
                        <m:t>s</m:t>
                      </m:r>
                      <m:r>
                        <a:rPr lang="cs-CZ" b="0" i="0" smtClean="0">
                          <a:latin typeface="Cambria Math" panose="02040503050406030204" pitchFamily="18" charset="0"/>
                        </a:rPr>
                        <m:t>=1,5 </m:t>
                      </m:r>
                      <m:r>
                        <m:rPr>
                          <m:sty m:val="p"/>
                        </m:rPr>
                        <a:rPr lang="cs-CZ" b="0" i="0" smtClean="0">
                          <a:latin typeface="Cambria Math" panose="02040503050406030204" pitchFamily="18" charset="0"/>
                        </a:rPr>
                        <m:t>m</m:t>
                      </m:r>
                      <m:r>
                        <a:rPr lang="cs-CZ" b="0" i="1" smtClean="0">
                          <a:latin typeface="Cambria Math" panose="02040503050406030204" pitchFamily="18" charset="0"/>
                        </a:rPr>
                        <m:t>,</m:t>
                      </m:r>
                      <m:r>
                        <a:rPr lang="cs-CZ" b="0" i="1" smtClean="0">
                          <a:latin typeface="Cambria Math" panose="02040503050406030204" pitchFamily="18" charset="0"/>
                        </a:rPr>
                        <m:t>𝑓</m:t>
                      </m:r>
                      <m:r>
                        <a:rPr lang="cs-CZ" b="0" i="1" smtClean="0">
                          <a:latin typeface="Cambria Math" panose="02040503050406030204" pitchFamily="18" charset="0"/>
                        </a:rPr>
                        <m:t>=0,2, </m:t>
                      </m:r>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0" smtClean="0">
                              <a:latin typeface="Cambria Math" panose="02040503050406030204" pitchFamily="18" charset="0"/>
                            </a:rPr>
                            <m:t>−2</m:t>
                          </m:r>
                        </m:sup>
                      </m:sSup>
                      <m:sSub>
                        <m:sSubPr>
                          <m:ctrlPr>
                            <a:rPr lang="cs-CZ" b="0" i="1" smtClean="0">
                              <a:latin typeface="Cambria Math" panose="02040503050406030204" pitchFamily="18" charset="0"/>
                            </a:rPr>
                          </m:ctrlPr>
                        </m:sSubPr>
                        <m:e>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180</m:t>
                              </m:r>
                            </m:e>
                            <m:sup>
                              <m:r>
                                <a:rPr lang="cs-CZ" b="0" i="1" smtClean="0">
                                  <a:latin typeface="Cambria Math" panose="02040503050406030204" pitchFamily="18" charset="0"/>
                                  <a:ea typeface="Cambria Math" panose="02040503050406030204" pitchFamily="18" charset="0"/>
                                </a:rPr>
                                <m:t>𝑜</m:t>
                              </m:r>
                            </m:sup>
                          </m:sSup>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180</m:t>
                                  </m:r>
                                </m:e>
                                <m:sup>
                                  <m:r>
                                    <a:rPr lang="cs-CZ" b="0" i="1" smtClean="0">
                                      <a:latin typeface="Cambria Math" panose="02040503050406030204" pitchFamily="18" charset="0"/>
                                      <a:ea typeface="Cambria Math" panose="02040503050406030204" pitchFamily="18" charset="0"/>
                                    </a:rPr>
                                    <m:t>𝑜</m:t>
                                  </m:r>
                                </m:sup>
                              </m:sSup>
                              <m:r>
                                <a:rPr lang="cs-CZ" b="0" i="1" smtClean="0">
                                  <a:latin typeface="Cambria Math" panose="02040503050406030204" pitchFamily="18" charset="0"/>
                                  <a:ea typeface="Cambria Math" panose="02040503050406030204" pitchFamily="18" charset="0"/>
                                </a:rPr>
                                <m:t>=−1,</m:t>
                              </m:r>
                            </m:e>
                          </m:func>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𝑡</m:t>
                          </m:r>
                        </m:sub>
                      </m:sSub>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EC4914D8-67B8-01F0-7F54-118D675FFA6A}"/>
                  </a:ext>
                </a:extLst>
              </p:cNvPr>
              <p:cNvSpPr txBox="1">
                <a:spLocks noRot="1" noChangeAspect="1" noMove="1" noResize="1" noEditPoints="1" noAdjustHandles="1" noChangeArrowheads="1" noChangeShapeType="1" noTextEdit="1"/>
              </p:cNvSpPr>
              <p:nvPr/>
            </p:nvSpPr>
            <p:spPr>
              <a:xfrm>
                <a:off x="733763" y="1224746"/>
                <a:ext cx="10873208" cy="1600438"/>
              </a:xfrm>
              <a:prstGeom prst="rect">
                <a:avLst/>
              </a:prstGeom>
              <a:blipFill>
                <a:blip r:embed="rId2"/>
                <a:stretch>
                  <a:fillRect l="-448" t="-2290" r="-673" b="-2290"/>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FE29D9CC-82D8-7FAB-0389-332F1BE1C070}"/>
              </a:ext>
            </a:extLst>
          </p:cNvPr>
          <p:cNvCxnSpPr/>
          <p:nvPr/>
        </p:nvCxnSpPr>
        <p:spPr>
          <a:xfrm>
            <a:off x="695400" y="2852936"/>
            <a:ext cx="10945216"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6739569D-9F11-3712-F8F4-FE95AAFB7ACD}"/>
                  </a:ext>
                </a:extLst>
              </p:cNvPr>
              <p:cNvSpPr txBox="1"/>
              <p:nvPr/>
            </p:nvSpPr>
            <p:spPr>
              <a:xfrm>
                <a:off x="733763" y="3068960"/>
                <a:ext cx="10945216" cy="2308324"/>
              </a:xfrm>
              <a:prstGeom prst="rect">
                <a:avLst/>
              </a:prstGeom>
              <a:noFill/>
            </p:spPr>
            <p:txBody>
              <a:bodyPr wrap="square" rtlCol="0">
                <a:spAutoFit/>
              </a:bodyPr>
              <a:lstStyle/>
              <a:p>
                <a:pPr marL="342900" indent="-342900">
                  <a:buFont typeface="+mj-lt"/>
                  <a:buAutoNum type="arabicPeriod"/>
                </a:pPr>
                <a:r>
                  <a:rPr lang="cs-CZ" dirty="0"/>
                  <a:t>Výpočet normálové síly:</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𝑁</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𝑔</m:t>
                      </m:r>
                      <m:r>
                        <a:rPr lang="cs-CZ" b="0" i="1" smtClean="0">
                          <a:latin typeface="Cambria Math" panose="02040503050406030204" pitchFamily="18" charset="0"/>
                          <a:ea typeface="Cambria Math" panose="02040503050406030204" pitchFamily="18" charset="0"/>
                        </a:rPr>
                        <m:t>=10∙10=100 </m:t>
                      </m:r>
                      <m:r>
                        <m:rPr>
                          <m:sty m:val="p"/>
                        </m:rPr>
                        <a:rPr lang="cs-CZ" b="0" i="0" smtClean="0">
                          <a:latin typeface="Cambria Math" panose="02040503050406030204" pitchFamily="18" charset="0"/>
                          <a:ea typeface="Cambria Math" panose="02040503050406030204" pitchFamily="18" charset="0"/>
                        </a:rPr>
                        <m:t>N</m:t>
                      </m:r>
                    </m:oMath>
                  </m:oMathPara>
                </a14:m>
                <a:endParaRPr lang="cs-CZ" dirty="0"/>
              </a:p>
              <a:p>
                <a:pPr marL="342900" indent="-342900">
                  <a:buFont typeface="+mj-lt"/>
                  <a:buAutoNum type="arabicPeriod" startAt="2"/>
                </a:pPr>
                <a:endParaRPr lang="cs-CZ" dirty="0"/>
              </a:p>
              <a:p>
                <a:pPr marL="342900" indent="-342900">
                  <a:buFont typeface="+mj-lt"/>
                  <a:buAutoNum type="arabicPeriod" startAt="2"/>
                </a:pPr>
                <a:r>
                  <a:rPr lang="cs-CZ" dirty="0"/>
                  <a:t>Výpočet třecí síly:</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𝑁</m:t>
                          </m:r>
                        </m:sub>
                      </m:sSub>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𝑓</m:t>
                      </m:r>
                      <m:r>
                        <a:rPr lang="cs-CZ" b="0" i="1" smtClean="0">
                          <a:latin typeface="Cambria Math" panose="02040503050406030204" pitchFamily="18" charset="0"/>
                          <a:ea typeface="Cambria Math" panose="02040503050406030204" pitchFamily="18" charset="0"/>
                        </a:rPr>
                        <m:t>=100∙0,2=20 </m:t>
                      </m:r>
                      <m:r>
                        <m:rPr>
                          <m:sty m:val="p"/>
                        </m:rPr>
                        <a:rPr lang="cs-CZ" b="0" i="0" smtClean="0">
                          <a:latin typeface="Cambria Math" panose="02040503050406030204" pitchFamily="18" charset="0"/>
                          <a:ea typeface="Cambria Math" panose="02040503050406030204" pitchFamily="18" charset="0"/>
                        </a:rPr>
                        <m:t>N</m:t>
                      </m:r>
                    </m:oMath>
                  </m:oMathPara>
                </a14:m>
                <a:endParaRPr lang="cs-CZ" dirty="0"/>
              </a:p>
              <a:p>
                <a:endParaRPr lang="cs-CZ" dirty="0"/>
              </a:p>
              <a:p>
                <a:pPr marL="342900" indent="-342900">
                  <a:buFont typeface="+mj-lt"/>
                  <a:buAutoNum type="arabicPeriod" startAt="3"/>
                </a:pPr>
                <a:r>
                  <a:rPr lang="cs-CZ" dirty="0"/>
                  <a:t>Výpočet práce třecí síly:</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𝑡</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r>
                        <a:rPr lang="cs-CZ" b="0" i="1" smtClean="0">
                          <a:latin typeface="Cambria Math" panose="02040503050406030204" pitchFamily="18" charset="0"/>
                          <a:ea typeface="Cambria Math" panose="02040503050406030204" pitchFamily="18" charset="0"/>
                        </a:rPr>
                        <m:t>=20∙1,5∙</m:t>
                      </m:r>
                      <m:d>
                        <m:dPr>
                          <m:ctrlPr>
                            <a:rPr lang="cs-CZ" b="0" i="1" smtClean="0">
                              <a:latin typeface="Cambria Math" panose="02040503050406030204" pitchFamily="18" charset="0"/>
                              <a:ea typeface="Cambria Math" panose="02040503050406030204" pitchFamily="18" charset="0"/>
                            </a:rPr>
                          </m:ctrlPr>
                        </m:dPr>
                        <m:e>
                          <m:r>
                            <a:rPr lang="cs-CZ" b="0" i="1" smtClean="0">
                              <a:latin typeface="Cambria Math" panose="02040503050406030204" pitchFamily="18" charset="0"/>
                              <a:ea typeface="Cambria Math" panose="02040503050406030204" pitchFamily="18" charset="0"/>
                            </a:rPr>
                            <m:t>−1</m:t>
                          </m:r>
                        </m:e>
                      </m:d>
                      <m:r>
                        <a:rPr lang="cs-CZ" b="0" i="1" smtClean="0">
                          <a:latin typeface="Cambria Math" panose="02040503050406030204" pitchFamily="18" charset="0"/>
                          <a:ea typeface="Cambria Math" panose="02040503050406030204" pitchFamily="18" charset="0"/>
                        </a:rPr>
                        <m:t>=−30 </m:t>
                      </m:r>
                      <m:r>
                        <m:rPr>
                          <m:sty m:val="p"/>
                        </m:rPr>
                        <a:rPr lang="cs-CZ" b="0" i="0" smtClean="0">
                          <a:latin typeface="Cambria Math" panose="02040503050406030204" pitchFamily="18" charset="0"/>
                          <a:ea typeface="Cambria Math" panose="02040503050406030204" pitchFamily="18" charset="0"/>
                        </a:rPr>
                        <m:t>J</m:t>
                      </m:r>
                    </m:oMath>
                  </m:oMathPara>
                </a14:m>
                <a:endParaRPr lang="cs-CZ" dirty="0"/>
              </a:p>
            </p:txBody>
          </p:sp>
        </mc:Choice>
        <mc:Fallback xmlns="">
          <p:sp>
            <p:nvSpPr>
              <p:cNvPr id="7" name="TextovéPole 6">
                <a:extLst>
                  <a:ext uri="{FF2B5EF4-FFF2-40B4-BE49-F238E27FC236}">
                    <a16:creationId xmlns:a16="http://schemas.microsoft.com/office/drawing/2014/main" id="{6739569D-9F11-3712-F8F4-FE95AAFB7ACD}"/>
                  </a:ext>
                </a:extLst>
              </p:cNvPr>
              <p:cNvSpPr txBox="1">
                <a:spLocks noRot="1" noChangeAspect="1" noMove="1" noResize="1" noEditPoints="1" noAdjustHandles="1" noChangeArrowheads="1" noChangeShapeType="1" noTextEdit="1"/>
              </p:cNvSpPr>
              <p:nvPr/>
            </p:nvSpPr>
            <p:spPr>
              <a:xfrm>
                <a:off x="733763" y="3068960"/>
                <a:ext cx="10945216" cy="2308324"/>
              </a:xfrm>
              <a:prstGeom prst="rect">
                <a:avLst/>
              </a:prstGeom>
              <a:blipFill>
                <a:blip r:embed="rId3"/>
                <a:stretch>
                  <a:fillRect l="-445" t="-1319" b="-79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54907660-6C90-044D-A979-760FF5086DD8}"/>
                  </a:ext>
                </a:extLst>
              </p:cNvPr>
              <p:cNvSpPr txBox="1"/>
              <p:nvPr/>
            </p:nvSpPr>
            <p:spPr>
              <a:xfrm>
                <a:off x="733763" y="5517232"/>
                <a:ext cx="11233248" cy="1046440"/>
              </a:xfrm>
              <a:prstGeom prst="rect">
                <a:avLst/>
              </a:prstGeom>
              <a:noFill/>
            </p:spPr>
            <p:txBody>
              <a:bodyPr wrap="square" rtlCol="0">
                <a:spAutoFit/>
              </a:bodyPr>
              <a:lstStyle/>
              <a:p>
                <a:r>
                  <a:rPr lang="cs-CZ" dirty="0"/>
                  <a:t>Pokud by byla tažná síla rovna třecí síle, těleso by se pohybovalo rovnoměrnou rychlostí. Má-li se pohybovat se zrychlením, musí být tažná síla větší než síla třecí, tedy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&gt;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𝑡</m:t>
                        </m:r>
                      </m:sub>
                    </m:sSub>
                  </m:oMath>
                </a14:m>
                <a:r>
                  <a:rPr lang="cs-CZ" dirty="0"/>
                  <a:t>.</a:t>
                </a:r>
              </a:p>
              <a:p>
                <a:endParaRPr lang="cs-CZ" sz="800" dirty="0"/>
              </a:p>
              <a:p>
                <a:pPr algn="ctr"/>
                <a:r>
                  <a:rPr lang="cs-CZ" b="1" dirty="0"/>
                  <a:t>Třecí síla vykonala zápornou mechanickou práci o velikosti 30 </a:t>
                </a:r>
                <a14:m>
                  <m:oMath xmlns:m="http://schemas.openxmlformats.org/officeDocument/2006/math">
                    <m:r>
                      <a:rPr lang="cs-CZ" b="1" i="0" dirty="0" smtClean="0">
                        <a:latin typeface="Cambria Math" panose="02040503050406030204" pitchFamily="18" charset="0"/>
                      </a:rPr>
                      <m:t>𝐉</m:t>
                    </m:r>
                  </m:oMath>
                </a14:m>
                <a:r>
                  <a:rPr lang="cs-CZ" b="1" dirty="0"/>
                  <a:t>.</a:t>
                </a:r>
              </a:p>
            </p:txBody>
          </p:sp>
        </mc:Choice>
        <mc:Fallback xmlns="">
          <p:sp>
            <p:nvSpPr>
              <p:cNvPr id="8" name="TextovéPole 7">
                <a:extLst>
                  <a:ext uri="{FF2B5EF4-FFF2-40B4-BE49-F238E27FC236}">
                    <a16:creationId xmlns:a16="http://schemas.microsoft.com/office/drawing/2014/main" id="{54907660-6C90-044D-A979-760FF5086DD8}"/>
                  </a:ext>
                </a:extLst>
              </p:cNvPr>
              <p:cNvSpPr txBox="1">
                <a:spLocks noRot="1" noChangeAspect="1" noMove="1" noResize="1" noEditPoints="1" noAdjustHandles="1" noChangeArrowheads="1" noChangeShapeType="1" noTextEdit="1"/>
              </p:cNvSpPr>
              <p:nvPr/>
            </p:nvSpPr>
            <p:spPr>
              <a:xfrm>
                <a:off x="733763" y="5517232"/>
                <a:ext cx="11233248" cy="1046440"/>
              </a:xfrm>
              <a:prstGeom prst="rect">
                <a:avLst/>
              </a:prstGeom>
              <a:blipFill>
                <a:blip r:embed="rId4"/>
                <a:stretch>
                  <a:fillRect l="-434" t="-2907" b="-8140"/>
                </a:stretch>
              </a:blipFill>
            </p:spPr>
            <p:txBody>
              <a:bodyPr/>
              <a:lstStyle/>
              <a:p>
                <a:r>
                  <a:rPr lang="cs-CZ">
                    <a:noFill/>
                  </a:rPr>
                  <a:t> </a:t>
                </a:r>
              </a:p>
            </p:txBody>
          </p:sp>
        </mc:Fallback>
      </mc:AlternateContent>
    </p:spTree>
    <p:extLst>
      <p:ext uri="{BB962C8B-B14F-4D97-AF65-F5344CB8AC3E}">
        <p14:creationId xmlns:p14="http://schemas.microsoft.com/office/powerpoint/2010/main" val="2807844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DA87C090-36C1-AA10-6602-D9F2574D844C}"/>
                  </a:ext>
                </a:extLst>
              </p:cNvPr>
              <p:cNvSpPr txBox="1"/>
              <p:nvPr/>
            </p:nvSpPr>
            <p:spPr>
              <a:xfrm>
                <a:off x="720594" y="676459"/>
                <a:ext cx="10607786" cy="923330"/>
              </a:xfrm>
              <a:prstGeom prst="rect">
                <a:avLst/>
              </a:prstGeom>
              <a:noFill/>
            </p:spPr>
            <p:txBody>
              <a:bodyPr wrap="square" rtlCol="0">
                <a:spAutoFit/>
              </a:bodyPr>
              <a:lstStyle/>
              <a:p>
                <a:r>
                  <a:rPr lang="cs-CZ" dirty="0"/>
                  <a:t>Práce tíhové síly může být jak </a:t>
                </a:r>
                <a:r>
                  <a:rPr lang="cs-CZ" b="1" dirty="0"/>
                  <a:t>kladná</a:t>
                </a:r>
                <a:r>
                  <a:rPr lang="cs-CZ" dirty="0"/>
                  <a:t>, tj. v případě, že se těleso pohybuje ve směru tíhové síly (volný pád, úhel </a:t>
                </a:r>
                <a14:m>
                  <m:oMath xmlns:m="http://schemas.openxmlformats.org/officeDocument/2006/math">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0</m:t>
                        </m:r>
                      </m:e>
                      <m:sup>
                        <m:r>
                          <a:rPr lang="cs-CZ" i="1">
                            <a:latin typeface="Cambria Math" panose="02040503050406030204" pitchFamily="18" charset="0"/>
                            <a:ea typeface="Cambria Math" panose="02040503050406030204" pitchFamily="18" charset="0"/>
                          </a:rPr>
                          <m:t>0</m:t>
                        </m:r>
                      </m:sup>
                    </m:sSup>
                  </m:oMath>
                </a14:m>
                <a:r>
                  <a:rPr lang="cs-CZ" dirty="0"/>
                  <a:t> a </a:t>
                </a:r>
                <a14:m>
                  <m:oMath xmlns:m="http://schemas.openxmlformats.org/officeDocument/2006/math">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sSup>
                          <m:sSupPr>
                            <m:ctrlPr>
                              <a:rPr lang="cs-CZ" i="1">
                                <a:latin typeface="Cambria Math" panose="02040503050406030204" pitchFamily="18" charset="0"/>
                              </a:rPr>
                            </m:ctrlPr>
                          </m:sSupPr>
                          <m:e>
                            <m:r>
                              <a:rPr lang="cs-CZ" i="1">
                                <a:latin typeface="Cambria Math" panose="02040503050406030204" pitchFamily="18" charset="0"/>
                              </a:rPr>
                              <m:t>0</m:t>
                            </m:r>
                          </m:e>
                          <m:sup>
                            <m:r>
                              <a:rPr lang="cs-CZ" i="1">
                                <a:latin typeface="Cambria Math" panose="02040503050406030204" pitchFamily="18" charset="0"/>
                              </a:rPr>
                              <m:t>0</m:t>
                            </m:r>
                          </m:sup>
                        </m:sSup>
                        <m:r>
                          <a:rPr lang="cs-CZ" i="1">
                            <a:latin typeface="Cambria Math" panose="02040503050406030204" pitchFamily="18" charset="0"/>
                          </a:rPr>
                          <m:t>=1</m:t>
                        </m:r>
                      </m:e>
                    </m:func>
                  </m:oMath>
                </a14:m>
                <a:r>
                  <a:rPr lang="cs-CZ" dirty="0"/>
                  <a:t>) tak </a:t>
                </a:r>
                <a:r>
                  <a:rPr lang="cs-CZ" b="1" dirty="0"/>
                  <a:t>záporná</a:t>
                </a:r>
                <a:r>
                  <a:rPr lang="cs-CZ" dirty="0"/>
                  <a:t>, tj. v případě, že se těleso pohybuje proti směru tíhové síly (například zvedání břemene, úhel </a:t>
                </a:r>
                <a14:m>
                  <m:oMath xmlns:m="http://schemas.openxmlformats.org/officeDocument/2006/math">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180</m:t>
                        </m:r>
                      </m:e>
                      <m:sup>
                        <m:r>
                          <a:rPr lang="cs-CZ" i="1">
                            <a:latin typeface="Cambria Math" panose="02040503050406030204" pitchFamily="18" charset="0"/>
                            <a:ea typeface="Cambria Math" panose="02040503050406030204" pitchFamily="18" charset="0"/>
                          </a:rPr>
                          <m:t>0</m:t>
                        </m:r>
                      </m:sup>
                    </m:sSup>
                  </m:oMath>
                </a14:m>
                <a:r>
                  <a:rPr lang="cs-CZ" dirty="0"/>
                  <a:t> a </a:t>
                </a:r>
                <a14:m>
                  <m:oMath xmlns:m="http://schemas.openxmlformats.org/officeDocument/2006/math">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sSup>
                          <m:sSupPr>
                            <m:ctrlPr>
                              <a:rPr lang="cs-CZ" i="1">
                                <a:latin typeface="Cambria Math" panose="02040503050406030204" pitchFamily="18" charset="0"/>
                              </a:rPr>
                            </m:ctrlPr>
                          </m:sSupPr>
                          <m:e>
                            <m:r>
                              <a:rPr lang="cs-CZ" i="1">
                                <a:latin typeface="Cambria Math" panose="02040503050406030204" pitchFamily="18" charset="0"/>
                              </a:rPr>
                              <m:t>180</m:t>
                            </m:r>
                          </m:e>
                          <m:sup>
                            <m:r>
                              <a:rPr lang="cs-CZ" i="1">
                                <a:latin typeface="Cambria Math" panose="02040503050406030204" pitchFamily="18" charset="0"/>
                              </a:rPr>
                              <m:t>0</m:t>
                            </m:r>
                          </m:sup>
                        </m:sSup>
                        <m:r>
                          <a:rPr lang="cs-CZ" i="1">
                            <a:latin typeface="Cambria Math" panose="02040503050406030204" pitchFamily="18" charset="0"/>
                          </a:rPr>
                          <m:t>=−1</m:t>
                        </m:r>
                      </m:e>
                    </m:func>
                  </m:oMath>
                </a14:m>
                <a:r>
                  <a:rPr lang="cs-CZ" dirty="0"/>
                  <a:t>)</a:t>
                </a:r>
              </a:p>
            </p:txBody>
          </p:sp>
        </mc:Choice>
        <mc:Fallback xmlns="">
          <p:sp>
            <p:nvSpPr>
              <p:cNvPr id="4" name="TextovéPole 3">
                <a:extLst>
                  <a:ext uri="{FF2B5EF4-FFF2-40B4-BE49-F238E27FC236}">
                    <a16:creationId xmlns:a16="http://schemas.microsoft.com/office/drawing/2014/main" id="{DA87C090-36C1-AA10-6602-D9F2574D844C}"/>
                  </a:ext>
                </a:extLst>
              </p:cNvPr>
              <p:cNvSpPr txBox="1">
                <a:spLocks noRot="1" noChangeAspect="1" noMove="1" noResize="1" noEditPoints="1" noAdjustHandles="1" noChangeArrowheads="1" noChangeShapeType="1" noTextEdit="1"/>
              </p:cNvSpPr>
              <p:nvPr/>
            </p:nvSpPr>
            <p:spPr>
              <a:xfrm>
                <a:off x="720594" y="676459"/>
                <a:ext cx="10607786" cy="923330"/>
              </a:xfrm>
              <a:prstGeom prst="rect">
                <a:avLst/>
              </a:prstGeom>
              <a:blipFill>
                <a:blip r:embed="rId2"/>
                <a:stretch>
                  <a:fillRect l="-460" t="-3974" r="-115" b="-9934"/>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1740980F-6A28-ECE2-0F19-A7F36B91B9A4}"/>
              </a:ext>
            </a:extLst>
          </p:cNvPr>
          <p:cNvSpPr txBox="1"/>
          <p:nvPr/>
        </p:nvSpPr>
        <p:spPr>
          <a:xfrm>
            <a:off x="752172" y="314831"/>
            <a:ext cx="2376264" cy="369332"/>
          </a:xfrm>
          <a:prstGeom prst="rect">
            <a:avLst/>
          </a:prstGeom>
          <a:noFill/>
        </p:spPr>
        <p:txBody>
          <a:bodyPr wrap="square" rtlCol="0">
            <a:spAutoFit/>
          </a:bodyPr>
          <a:lstStyle/>
          <a:p>
            <a:r>
              <a:rPr lang="cs-CZ" b="1" dirty="0"/>
              <a:t>Práce tíhové síly.</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EBCB4E9C-4A96-CBB0-5BAB-78E9D19BCC75}"/>
                  </a:ext>
                </a:extLst>
              </p:cNvPr>
              <p:cNvSpPr txBox="1"/>
              <p:nvPr/>
            </p:nvSpPr>
            <p:spPr>
              <a:xfrm>
                <a:off x="695400" y="2060825"/>
                <a:ext cx="10607785" cy="1046440"/>
              </a:xfrm>
              <a:prstGeom prst="rect">
                <a:avLst/>
              </a:prstGeom>
              <a:noFill/>
            </p:spPr>
            <p:txBody>
              <a:bodyPr wrap="square" rtlCol="0">
                <a:spAutoFit/>
              </a:bodyPr>
              <a:lstStyle/>
              <a:p>
                <a:r>
                  <a:rPr lang="cs-CZ" dirty="0"/>
                  <a:t>Vypočítejte práci tíhové síly kterou vykoná na tělese o hmotnosti 15 kg, které se v tíhovém poli Země přemístí o 100 m blíže k povrchu Země.</a:t>
                </a:r>
              </a:p>
              <a:p>
                <a:endParaRPr lang="cs-CZ" sz="800" dirty="0"/>
              </a:p>
              <a:p>
                <a:r>
                  <a:rPr lang="cs-CZ" dirty="0"/>
                  <a:t>Řešení: </a:t>
                </a:r>
                <a14:m>
                  <m:oMath xmlns:m="http://schemas.openxmlformats.org/officeDocument/2006/math">
                    <m:r>
                      <a:rPr lang="cs-CZ" i="1">
                        <a:latin typeface="Cambria Math" panose="02040503050406030204" pitchFamily="18" charset="0"/>
                      </a:rPr>
                      <m:t>𝑚</m:t>
                    </m:r>
                    <m:r>
                      <a:rPr lang="cs-CZ" i="1">
                        <a:latin typeface="Cambria Math" panose="02040503050406030204" pitchFamily="18" charset="0"/>
                      </a:rPr>
                      <m:t>=15 </m:t>
                    </m:r>
                    <m:r>
                      <m:rPr>
                        <m:sty m:val="p"/>
                      </m:rPr>
                      <a:rPr lang="cs-CZ">
                        <a:latin typeface="Cambria Math" panose="02040503050406030204" pitchFamily="18" charset="0"/>
                      </a:rPr>
                      <m:t>kg</m:t>
                    </m:r>
                    <m:r>
                      <a:rPr lang="cs-CZ" i="1">
                        <a:latin typeface="Cambria Math" panose="02040503050406030204" pitchFamily="18" charset="0"/>
                      </a:rPr>
                      <m:t>, </m:t>
                    </m:r>
                    <m:r>
                      <a:rPr lang="cs-CZ" i="1">
                        <a:latin typeface="Cambria Math" panose="02040503050406030204" pitchFamily="18" charset="0"/>
                      </a:rPr>
                      <m:t>𝑠</m:t>
                    </m:r>
                    <m:r>
                      <a:rPr lang="cs-CZ" i="1">
                        <a:latin typeface="Cambria Math" panose="02040503050406030204" pitchFamily="18" charset="0"/>
                      </a:rPr>
                      <m:t>=100 </m:t>
                    </m:r>
                    <m:r>
                      <m:rPr>
                        <m:sty m:val="p"/>
                      </m:rPr>
                      <a:rPr lang="cs-CZ">
                        <a:latin typeface="Cambria Math" panose="02040503050406030204" pitchFamily="18" charset="0"/>
                      </a:rPr>
                      <m:t>m</m:t>
                    </m:r>
                    <m:r>
                      <a:rPr lang="cs-CZ" i="1">
                        <a:latin typeface="Cambria Math" panose="02040503050406030204" pitchFamily="18" charset="0"/>
                      </a:rPr>
                      <m:t>, </m:t>
                    </m:r>
                    <m:r>
                      <a:rPr lang="cs-CZ" i="1">
                        <a:latin typeface="Cambria Math" panose="02040503050406030204" pitchFamily="18" charset="0"/>
                      </a:rPr>
                      <m:t>𝑔</m:t>
                    </m:r>
                    <m:r>
                      <a:rPr lang="cs-CZ" i="1">
                        <a:latin typeface="Cambria Math" panose="02040503050406030204" pitchFamily="18" charset="0"/>
                      </a:rPr>
                      <m:t>=10 </m:t>
                    </m:r>
                    <m:r>
                      <m:rPr>
                        <m:sty m:val="p"/>
                      </m:rPr>
                      <a:rPr lang="cs-CZ">
                        <a:latin typeface="Cambria Math" panose="02040503050406030204" pitchFamily="18" charset="0"/>
                      </a:rPr>
                      <m:t>m</m:t>
                    </m:r>
                    <m:r>
                      <a:rPr lang="cs-CZ">
                        <a:latin typeface="Cambria Math" panose="02040503050406030204" pitchFamily="18" charset="0"/>
                      </a:rPr>
                      <m:t>.</m:t>
                    </m:r>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a:latin typeface="Cambria Math" panose="02040503050406030204" pitchFamily="18" charset="0"/>
                          </a:rPr>
                          <m:t>−2</m:t>
                        </m:r>
                      </m:sup>
                    </m:sSup>
                    <m:r>
                      <a:rPr lang="cs-CZ">
                        <a:latin typeface="Cambria Math" panose="02040503050406030204" pitchFamily="18" charset="0"/>
                      </a:rPr>
                      <m:t>, </m:t>
                    </m:r>
                    <m:r>
                      <m:rPr>
                        <m:sty m:val="p"/>
                      </m:rPr>
                      <a:rPr lang="el-GR" i="1">
                        <a:latin typeface="Cambria Math" panose="02040503050406030204" pitchFamily="18" charset="0"/>
                        <a:ea typeface="Cambria Math" panose="02040503050406030204" pitchFamily="18" charset="0"/>
                      </a:rPr>
                      <m:t>α</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0</m:t>
                        </m:r>
                      </m:e>
                      <m:sup>
                        <m:r>
                          <a:rPr lang="cs-CZ" i="1">
                            <a:latin typeface="Cambria Math" panose="02040503050406030204" pitchFamily="18" charset="0"/>
                            <a:ea typeface="Cambria Math" panose="02040503050406030204" pitchFamily="18" charset="0"/>
                          </a:rPr>
                          <m:t>0</m:t>
                        </m:r>
                      </m:sup>
                    </m:sSup>
                    <m:r>
                      <a:rPr lang="cs-CZ" i="1">
                        <a:latin typeface="Cambria Math" panose="02040503050406030204" pitchFamily="18" charset="0"/>
                      </a:rPr>
                      <m:t>, </m:t>
                    </m:r>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sSup>
                          <m:sSupPr>
                            <m:ctrlPr>
                              <a:rPr lang="cs-CZ" i="1">
                                <a:latin typeface="Cambria Math" panose="02040503050406030204" pitchFamily="18" charset="0"/>
                              </a:rPr>
                            </m:ctrlPr>
                          </m:sSupPr>
                          <m:e>
                            <m:r>
                              <a:rPr lang="cs-CZ" i="1">
                                <a:latin typeface="Cambria Math" panose="02040503050406030204" pitchFamily="18" charset="0"/>
                              </a:rPr>
                              <m:t>0</m:t>
                            </m:r>
                          </m:e>
                          <m:sup>
                            <m:r>
                              <a:rPr lang="cs-CZ" i="1">
                                <a:latin typeface="Cambria Math" panose="02040503050406030204" pitchFamily="18" charset="0"/>
                              </a:rPr>
                              <m:t>0</m:t>
                            </m:r>
                          </m:sup>
                        </m:sSup>
                        <m:r>
                          <a:rPr lang="cs-CZ" i="1">
                            <a:latin typeface="Cambria Math" panose="02040503050406030204" pitchFamily="18" charset="0"/>
                          </a:rPr>
                          <m:t>=1, </m:t>
                        </m:r>
                      </m:e>
                    </m:func>
                    <m:r>
                      <a:rPr lang="cs-CZ" i="1">
                        <a:latin typeface="Cambria Math" panose="02040503050406030204" pitchFamily="18" charset="0"/>
                      </a:rPr>
                      <m:t>𝑊</m:t>
                    </m:r>
                    <m:r>
                      <a:rPr lang="cs-CZ" i="1">
                        <a:latin typeface="Cambria Math" panose="02040503050406030204" pitchFamily="18" charset="0"/>
                      </a:rPr>
                      <m:t>=?</m:t>
                    </m:r>
                  </m:oMath>
                </a14:m>
                <a:endParaRPr lang="cs-CZ" dirty="0"/>
              </a:p>
            </p:txBody>
          </p:sp>
        </mc:Choice>
        <mc:Fallback xmlns="">
          <p:sp>
            <p:nvSpPr>
              <p:cNvPr id="6" name="TextovéPole 5">
                <a:extLst>
                  <a:ext uri="{FF2B5EF4-FFF2-40B4-BE49-F238E27FC236}">
                    <a16:creationId xmlns:a16="http://schemas.microsoft.com/office/drawing/2014/main" id="{EBCB4E9C-4A96-CBB0-5BAB-78E9D19BCC75}"/>
                  </a:ext>
                </a:extLst>
              </p:cNvPr>
              <p:cNvSpPr txBox="1">
                <a:spLocks noRot="1" noChangeAspect="1" noMove="1" noResize="1" noEditPoints="1" noAdjustHandles="1" noChangeArrowheads="1" noChangeShapeType="1" noTextEdit="1"/>
              </p:cNvSpPr>
              <p:nvPr/>
            </p:nvSpPr>
            <p:spPr>
              <a:xfrm>
                <a:off x="695400" y="2060825"/>
                <a:ext cx="10607785" cy="1046440"/>
              </a:xfrm>
              <a:prstGeom prst="rect">
                <a:avLst/>
              </a:prstGeom>
              <a:blipFill>
                <a:blip r:embed="rId3"/>
                <a:stretch>
                  <a:fillRect l="-460" t="-2907" b="-8140"/>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39A74F96-BC8D-7D60-A83A-28667B11AA84}"/>
              </a:ext>
            </a:extLst>
          </p:cNvPr>
          <p:cNvSpPr txBox="1"/>
          <p:nvPr/>
        </p:nvSpPr>
        <p:spPr>
          <a:xfrm>
            <a:off x="720594" y="1772816"/>
            <a:ext cx="1138735" cy="369332"/>
          </a:xfrm>
          <a:prstGeom prst="rect">
            <a:avLst/>
          </a:prstGeom>
          <a:noFill/>
        </p:spPr>
        <p:txBody>
          <a:bodyPr wrap="square" rtlCol="0">
            <a:spAutoFit/>
          </a:bodyPr>
          <a:lstStyle/>
          <a:p>
            <a:r>
              <a:rPr lang="cs-CZ" b="1" dirty="0"/>
              <a:t>Příklad 1</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14EEAA49-9C2E-AA6C-6785-5A8CC37B9866}"/>
                  </a:ext>
                </a:extLst>
              </p:cNvPr>
              <p:cNvSpPr txBox="1"/>
              <p:nvPr/>
            </p:nvSpPr>
            <p:spPr>
              <a:xfrm>
                <a:off x="743408" y="4490719"/>
                <a:ext cx="10607784" cy="1046440"/>
              </a:xfrm>
              <a:prstGeom prst="rect">
                <a:avLst/>
              </a:prstGeom>
              <a:noFill/>
            </p:spPr>
            <p:txBody>
              <a:bodyPr wrap="square" rtlCol="0">
                <a:spAutoFit/>
              </a:bodyPr>
              <a:lstStyle/>
              <a:p>
                <a:r>
                  <a:rPr lang="cs-CZ" dirty="0"/>
                  <a:t>Vypočítejte práci tíhové síly kterou vykoná na tělese o hmotnosti 15 kg, které se v tíhovém poli Země přemístí o 100 m dále od povrchu Země.</a:t>
                </a:r>
              </a:p>
              <a:p>
                <a:endParaRPr lang="cs-CZ" sz="800" dirty="0"/>
              </a:p>
              <a:p>
                <a:r>
                  <a:rPr lang="cs-CZ" dirty="0"/>
                  <a:t>Řešení: </a:t>
                </a:r>
                <a14:m>
                  <m:oMath xmlns:m="http://schemas.openxmlformats.org/officeDocument/2006/math">
                    <m:r>
                      <a:rPr lang="cs-CZ" i="1">
                        <a:latin typeface="Cambria Math" panose="02040503050406030204" pitchFamily="18" charset="0"/>
                      </a:rPr>
                      <m:t>𝑚</m:t>
                    </m:r>
                    <m:r>
                      <a:rPr lang="cs-CZ" i="1">
                        <a:latin typeface="Cambria Math" panose="02040503050406030204" pitchFamily="18" charset="0"/>
                      </a:rPr>
                      <m:t>=15 </m:t>
                    </m:r>
                    <m:r>
                      <m:rPr>
                        <m:sty m:val="p"/>
                      </m:rPr>
                      <a:rPr lang="cs-CZ">
                        <a:latin typeface="Cambria Math" panose="02040503050406030204" pitchFamily="18" charset="0"/>
                      </a:rPr>
                      <m:t>kg</m:t>
                    </m:r>
                    <m:r>
                      <a:rPr lang="cs-CZ" i="1">
                        <a:latin typeface="Cambria Math" panose="02040503050406030204" pitchFamily="18" charset="0"/>
                      </a:rPr>
                      <m:t>, </m:t>
                    </m:r>
                    <m:r>
                      <a:rPr lang="cs-CZ" i="1">
                        <a:latin typeface="Cambria Math" panose="02040503050406030204" pitchFamily="18" charset="0"/>
                      </a:rPr>
                      <m:t>𝑠</m:t>
                    </m:r>
                    <m:r>
                      <a:rPr lang="cs-CZ" i="1">
                        <a:latin typeface="Cambria Math" panose="02040503050406030204" pitchFamily="18" charset="0"/>
                      </a:rPr>
                      <m:t>=100 </m:t>
                    </m:r>
                    <m:r>
                      <m:rPr>
                        <m:sty m:val="p"/>
                      </m:rPr>
                      <a:rPr lang="cs-CZ">
                        <a:latin typeface="Cambria Math" panose="02040503050406030204" pitchFamily="18" charset="0"/>
                      </a:rPr>
                      <m:t>m</m:t>
                    </m:r>
                    <m:r>
                      <a:rPr lang="cs-CZ" i="1">
                        <a:latin typeface="Cambria Math" panose="02040503050406030204" pitchFamily="18" charset="0"/>
                      </a:rPr>
                      <m:t>, </m:t>
                    </m:r>
                    <m:r>
                      <a:rPr lang="cs-CZ" i="1">
                        <a:latin typeface="Cambria Math" panose="02040503050406030204" pitchFamily="18" charset="0"/>
                      </a:rPr>
                      <m:t>𝑔</m:t>
                    </m:r>
                    <m:r>
                      <a:rPr lang="cs-CZ" i="1">
                        <a:latin typeface="Cambria Math" panose="02040503050406030204" pitchFamily="18" charset="0"/>
                      </a:rPr>
                      <m:t>=10 </m:t>
                    </m:r>
                    <m:r>
                      <m:rPr>
                        <m:sty m:val="p"/>
                      </m:rPr>
                      <a:rPr lang="cs-CZ">
                        <a:latin typeface="Cambria Math" panose="02040503050406030204" pitchFamily="18" charset="0"/>
                      </a:rPr>
                      <m:t>m</m:t>
                    </m:r>
                    <m:r>
                      <a:rPr lang="cs-CZ">
                        <a:latin typeface="Cambria Math" panose="02040503050406030204" pitchFamily="18" charset="0"/>
                      </a:rPr>
                      <m:t>.</m:t>
                    </m:r>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a:latin typeface="Cambria Math" panose="02040503050406030204" pitchFamily="18" charset="0"/>
                          </a:rPr>
                          <m:t>−2</m:t>
                        </m:r>
                      </m:sup>
                    </m:sSup>
                    <m:r>
                      <a:rPr lang="cs-CZ" i="1">
                        <a:latin typeface="Cambria Math" panose="02040503050406030204" pitchFamily="18" charset="0"/>
                      </a:rPr>
                      <m:t>, </m:t>
                    </m:r>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180</m:t>
                        </m:r>
                      </m:e>
                      <m:sup>
                        <m:r>
                          <a:rPr lang="cs-CZ" i="1">
                            <a:latin typeface="Cambria Math" panose="02040503050406030204" pitchFamily="18" charset="0"/>
                            <a:ea typeface="Cambria Math" panose="02040503050406030204" pitchFamily="18" charset="0"/>
                          </a:rPr>
                          <m:t>0</m:t>
                        </m:r>
                      </m:sup>
                    </m:sSup>
                    <m:r>
                      <a:rPr lang="cs-CZ" i="1">
                        <a:latin typeface="Cambria Math" panose="02040503050406030204" pitchFamily="18" charset="0"/>
                        <a:ea typeface="Cambria Math" panose="02040503050406030204" pitchFamily="18" charset="0"/>
                      </a:rPr>
                      <m:t>,  </m:t>
                    </m:r>
                    <m:func>
                      <m:funcPr>
                        <m:ctrlPr>
                          <a:rPr lang="cs-CZ" i="1">
                            <a:latin typeface="Cambria Math" panose="02040503050406030204" pitchFamily="18" charset="0"/>
                            <a:ea typeface="Cambria Math" panose="02040503050406030204" pitchFamily="18" charset="0"/>
                          </a:rPr>
                        </m:ctrlPr>
                      </m:funcPr>
                      <m:fName>
                        <m:r>
                          <m:rPr>
                            <m:sty m:val="p"/>
                          </m:rPr>
                          <a:rPr lang="cs-CZ">
                            <a:latin typeface="Cambria Math" panose="02040503050406030204" pitchFamily="18" charset="0"/>
                            <a:ea typeface="Cambria Math" panose="02040503050406030204" pitchFamily="18" charset="0"/>
                          </a:rPr>
                          <m:t>cos</m:t>
                        </m:r>
                      </m:fName>
                      <m:e>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180</m:t>
                            </m:r>
                          </m:e>
                          <m:sup>
                            <m:r>
                              <a:rPr lang="cs-CZ" i="1">
                                <a:latin typeface="Cambria Math" panose="02040503050406030204" pitchFamily="18" charset="0"/>
                                <a:ea typeface="Cambria Math" panose="02040503050406030204" pitchFamily="18" charset="0"/>
                              </a:rPr>
                              <m:t>0</m:t>
                            </m:r>
                          </m:sup>
                        </m:sSup>
                        <m:r>
                          <a:rPr lang="cs-CZ" i="1">
                            <a:latin typeface="Cambria Math" panose="02040503050406030204" pitchFamily="18" charset="0"/>
                            <a:ea typeface="Cambria Math" panose="02040503050406030204" pitchFamily="18" charset="0"/>
                          </a:rPr>
                          <m:t>=−1 </m:t>
                        </m:r>
                      </m:e>
                    </m:func>
                    <m:r>
                      <a:rPr lang="cs-CZ" i="1">
                        <a:latin typeface="Cambria Math" panose="02040503050406030204" pitchFamily="18" charset="0"/>
                      </a:rPr>
                      <m:t>𝑊</m:t>
                    </m:r>
                    <m:r>
                      <a:rPr lang="cs-CZ" i="1">
                        <a:latin typeface="Cambria Math" panose="02040503050406030204" pitchFamily="18" charset="0"/>
                      </a:rPr>
                      <m:t>=?</m:t>
                    </m:r>
                  </m:oMath>
                </a14:m>
                <a:endParaRPr lang="cs-CZ" dirty="0"/>
              </a:p>
            </p:txBody>
          </p:sp>
        </mc:Choice>
        <mc:Fallback xmlns="">
          <p:sp>
            <p:nvSpPr>
              <p:cNvPr id="8" name="TextovéPole 7">
                <a:extLst>
                  <a:ext uri="{FF2B5EF4-FFF2-40B4-BE49-F238E27FC236}">
                    <a16:creationId xmlns:a16="http://schemas.microsoft.com/office/drawing/2014/main" id="{14EEAA49-9C2E-AA6C-6785-5A8CC37B9866}"/>
                  </a:ext>
                </a:extLst>
              </p:cNvPr>
              <p:cNvSpPr txBox="1">
                <a:spLocks noRot="1" noChangeAspect="1" noMove="1" noResize="1" noEditPoints="1" noAdjustHandles="1" noChangeArrowheads="1" noChangeShapeType="1" noTextEdit="1"/>
              </p:cNvSpPr>
              <p:nvPr/>
            </p:nvSpPr>
            <p:spPr>
              <a:xfrm>
                <a:off x="743408" y="4490719"/>
                <a:ext cx="10607784" cy="1046440"/>
              </a:xfrm>
              <a:prstGeom prst="rect">
                <a:avLst/>
              </a:prstGeom>
              <a:blipFill>
                <a:blip r:embed="rId4"/>
                <a:stretch>
                  <a:fillRect l="-517" t="-3509" b="-8772"/>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4188DF6B-0734-C08A-5145-E23253A7953A}"/>
              </a:ext>
            </a:extLst>
          </p:cNvPr>
          <p:cNvSpPr txBox="1"/>
          <p:nvPr/>
        </p:nvSpPr>
        <p:spPr>
          <a:xfrm>
            <a:off x="752172" y="4202985"/>
            <a:ext cx="1138735" cy="369332"/>
          </a:xfrm>
          <a:prstGeom prst="rect">
            <a:avLst/>
          </a:prstGeom>
          <a:noFill/>
        </p:spPr>
        <p:txBody>
          <a:bodyPr wrap="square" rtlCol="0">
            <a:spAutoFit/>
          </a:bodyPr>
          <a:lstStyle/>
          <a:p>
            <a:r>
              <a:rPr lang="cs-CZ" b="1" dirty="0"/>
              <a:t>Příklad 2</a:t>
            </a:r>
          </a:p>
        </p:txBody>
      </p:sp>
      <p:cxnSp>
        <p:nvCxnSpPr>
          <p:cNvPr id="11" name="Přímá spojnice 10">
            <a:extLst>
              <a:ext uri="{FF2B5EF4-FFF2-40B4-BE49-F238E27FC236}">
                <a16:creationId xmlns:a16="http://schemas.microsoft.com/office/drawing/2014/main" id="{3A689298-816D-DAC4-6B98-706298D4F395}"/>
              </a:ext>
            </a:extLst>
          </p:cNvPr>
          <p:cNvCxnSpPr>
            <a:cxnSpLocks/>
          </p:cNvCxnSpPr>
          <p:nvPr/>
        </p:nvCxnSpPr>
        <p:spPr>
          <a:xfrm>
            <a:off x="791412" y="3107265"/>
            <a:ext cx="1062000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34BB5BBC-D5B9-AEEB-4490-3C441CC61AD4}"/>
                  </a:ext>
                </a:extLst>
              </p:cNvPr>
              <p:cNvSpPr txBox="1"/>
              <p:nvPr/>
            </p:nvSpPr>
            <p:spPr>
              <a:xfrm>
                <a:off x="2063552" y="3210333"/>
                <a:ext cx="8388932" cy="369332"/>
              </a:xfrm>
              <a:prstGeom prst="rect">
                <a:avLst/>
              </a:prstGeom>
              <a:noFill/>
            </p:spPr>
            <p:txBody>
              <a:bodyPr wrap="square" rtlCol="0">
                <a:spAutoFit/>
              </a:bodyPr>
              <a:lstStyle/>
              <a:p>
                <a14:m>
                  <m:oMath xmlns:m="http://schemas.openxmlformats.org/officeDocument/2006/math">
                    <m:r>
                      <a:rPr lang="cs-CZ" i="1">
                        <a:latin typeface="Cambria Math" panose="02040503050406030204" pitchFamily="18" charset="0"/>
                      </a:rPr>
                      <m:t>𝑊</m:t>
                    </m:r>
                    <m:r>
                      <a:rPr lang="cs-CZ" i="1">
                        <a:latin typeface="Cambria Math" panose="02040503050406030204" pitchFamily="18" charset="0"/>
                      </a:rPr>
                      <m:t>=</m:t>
                    </m:r>
                    <m:r>
                      <a:rPr lang="cs-CZ" i="1">
                        <a:latin typeface="Cambria Math" panose="02040503050406030204" pitchFamily="18" charset="0"/>
                      </a:rPr>
                      <m:t>𝐹</m:t>
                    </m:r>
                    <m:r>
                      <a:rPr lang="cs-CZ" i="1">
                        <a:latin typeface="Cambria Math" panose="02040503050406030204" pitchFamily="18" charset="0"/>
                      </a:rPr>
                      <m:t>.</m:t>
                    </m:r>
                    <m:r>
                      <a:rPr lang="cs-CZ" i="1">
                        <a:latin typeface="Cambria Math" panose="02040503050406030204" pitchFamily="18" charset="0"/>
                      </a:rPr>
                      <m:t>𝑠</m:t>
                    </m:r>
                    <m:r>
                      <a:rPr lang="cs-CZ" i="1">
                        <a:latin typeface="Cambria Math" panose="02040503050406030204" pitchFamily="18" charset="0"/>
                      </a:rPr>
                      <m:t>.</m:t>
                    </m:r>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𝑚</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𝑔</m:t>
                        </m:r>
                        <m:r>
                          <a:rPr lang="cs-CZ" i="1">
                            <a:latin typeface="Cambria Math" panose="02040503050406030204" pitchFamily="18" charset="0"/>
                            <a:ea typeface="Cambria Math" panose="02040503050406030204" pitchFamily="18" charset="0"/>
                          </a:rPr>
                          <m:t>.</m:t>
                        </m:r>
                        <m:func>
                          <m:funcPr>
                            <m:ctrlPr>
                              <a:rPr lang="cs-CZ" i="1">
                                <a:latin typeface="Cambria Math" panose="02040503050406030204" pitchFamily="18" charset="0"/>
                                <a:ea typeface="Cambria Math" panose="02040503050406030204" pitchFamily="18" charset="0"/>
                              </a:rPr>
                            </m:ctrlPr>
                          </m:funcPr>
                          <m:fName>
                            <m:r>
                              <m:rPr>
                                <m:sty m:val="p"/>
                              </m:rPr>
                              <a:rPr lang="cs-CZ">
                                <a:latin typeface="Cambria Math" panose="02040503050406030204" pitchFamily="18" charset="0"/>
                                <a:ea typeface="Cambria Math" panose="02040503050406030204" pitchFamily="18" charset="0"/>
                              </a:rPr>
                              <m:t>cos</m:t>
                            </m:r>
                          </m:fName>
                          <m:e>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0</m:t>
                                </m:r>
                              </m:e>
                              <m:sup>
                                <m:r>
                                  <a:rPr lang="cs-CZ" i="1">
                                    <a:latin typeface="Cambria Math" panose="02040503050406030204" pitchFamily="18" charset="0"/>
                                    <a:ea typeface="Cambria Math" panose="02040503050406030204" pitchFamily="18" charset="0"/>
                                  </a:rPr>
                                  <m:t>0</m:t>
                                </m:r>
                              </m:sup>
                            </m:sSup>
                            <m:r>
                              <a:rPr lang="cs-CZ" i="1">
                                <a:latin typeface="Cambria Math" panose="02040503050406030204" pitchFamily="18" charset="0"/>
                                <a:ea typeface="Cambria Math" panose="02040503050406030204" pitchFamily="18" charset="0"/>
                              </a:rPr>
                              <m:t>.100  </m:t>
                            </m:r>
                            <m:r>
                              <m:rPr>
                                <m:sty m:val="p"/>
                              </m:rPr>
                              <a:rPr lang="cs-CZ">
                                <a:latin typeface="Cambria Math" panose="02040503050406030204" pitchFamily="18" charset="0"/>
                                <a:ea typeface="Cambria Math" panose="02040503050406030204" pitchFamily="18" charset="0"/>
                              </a:rPr>
                              <m:t>J</m:t>
                            </m:r>
                          </m:e>
                        </m:func>
                        <m:r>
                          <a:rPr lang="cs-CZ" i="1">
                            <a:latin typeface="Cambria Math" panose="02040503050406030204" pitchFamily="18" charset="0"/>
                            <a:ea typeface="Cambria Math" panose="02040503050406030204" pitchFamily="18" charset="0"/>
                          </a:rPr>
                          <m:t>=15.10.1.100 </m:t>
                        </m:r>
                        <m:r>
                          <m:rPr>
                            <m:sty m:val="p"/>
                          </m:rPr>
                          <a:rPr lang="cs-CZ">
                            <a:latin typeface="Cambria Math" panose="02040503050406030204" pitchFamily="18" charset="0"/>
                            <a:ea typeface="Cambria Math" panose="02040503050406030204" pitchFamily="18" charset="0"/>
                          </a:rPr>
                          <m:t>J</m:t>
                        </m:r>
                        <m:r>
                          <a:rPr lang="cs-CZ">
                            <a:latin typeface="Cambria Math" panose="02040503050406030204" pitchFamily="18" charset="0"/>
                            <a:ea typeface="Cambria Math" panose="02040503050406030204" pitchFamily="18" charset="0"/>
                          </a:rPr>
                          <m:t>=</m:t>
                        </m:r>
                        <m:r>
                          <a:rPr lang="cs-CZ" b="1">
                            <a:latin typeface="Cambria Math" panose="02040503050406030204" pitchFamily="18" charset="0"/>
                            <a:ea typeface="Cambria Math" panose="02040503050406030204" pitchFamily="18" charset="0"/>
                          </a:rPr>
                          <m:t>𝟏𝟓𝟎𝟎𝟎</m:t>
                        </m:r>
                        <m:r>
                          <a:rPr lang="cs-CZ" b="1">
                            <a:latin typeface="Cambria Math" panose="02040503050406030204" pitchFamily="18" charset="0"/>
                            <a:ea typeface="Cambria Math" panose="02040503050406030204" pitchFamily="18" charset="0"/>
                          </a:rPr>
                          <m:t> </m:t>
                        </m:r>
                        <m:r>
                          <m:rPr>
                            <m:sty m:val="p"/>
                          </m:rPr>
                          <a:rPr lang="cs-CZ">
                            <a:latin typeface="Cambria Math" panose="02040503050406030204" pitchFamily="18" charset="0"/>
                            <a:ea typeface="Cambria Math" panose="02040503050406030204" pitchFamily="18" charset="0"/>
                          </a:rPr>
                          <m:t>J</m:t>
                        </m:r>
                      </m:e>
                    </m:func>
                  </m:oMath>
                </a14:m>
                <a:r>
                  <a:rPr lang="cs-CZ" dirty="0"/>
                  <a:t> </a:t>
                </a:r>
              </a:p>
            </p:txBody>
          </p:sp>
        </mc:Choice>
        <mc:Fallback xmlns="">
          <p:sp>
            <p:nvSpPr>
              <p:cNvPr id="12" name="TextovéPole 11">
                <a:extLst>
                  <a:ext uri="{FF2B5EF4-FFF2-40B4-BE49-F238E27FC236}">
                    <a16:creationId xmlns:a16="http://schemas.microsoft.com/office/drawing/2014/main" id="{34BB5BBC-D5B9-AEEB-4490-3C441CC61AD4}"/>
                  </a:ext>
                </a:extLst>
              </p:cNvPr>
              <p:cNvSpPr txBox="1">
                <a:spLocks noRot="1" noChangeAspect="1" noMove="1" noResize="1" noEditPoints="1" noAdjustHandles="1" noChangeArrowheads="1" noChangeShapeType="1" noTextEdit="1"/>
              </p:cNvSpPr>
              <p:nvPr/>
            </p:nvSpPr>
            <p:spPr>
              <a:xfrm>
                <a:off x="2063552" y="3210333"/>
                <a:ext cx="8388932" cy="369332"/>
              </a:xfrm>
              <a:prstGeom prst="rect">
                <a:avLst/>
              </a:prstGeom>
              <a:blipFill>
                <a:blip r:embed="rId5"/>
                <a:stretch>
                  <a:fillRect b="-10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C81C58BA-06E3-A005-534F-AD10DE1BA92B}"/>
                  </a:ext>
                </a:extLst>
              </p:cNvPr>
              <p:cNvSpPr txBox="1"/>
              <p:nvPr/>
            </p:nvSpPr>
            <p:spPr>
              <a:xfrm>
                <a:off x="1559496" y="5671883"/>
                <a:ext cx="8388932" cy="369332"/>
              </a:xfrm>
              <a:prstGeom prst="rect">
                <a:avLst/>
              </a:prstGeom>
              <a:noFill/>
            </p:spPr>
            <p:txBody>
              <a:bodyPr wrap="square" rtlCol="0">
                <a:spAutoFit/>
              </a:bodyPr>
              <a:lstStyle/>
              <a:p>
                <a14:m>
                  <m:oMath xmlns:m="http://schemas.openxmlformats.org/officeDocument/2006/math">
                    <m:r>
                      <a:rPr lang="cs-CZ" i="1">
                        <a:latin typeface="Cambria Math" panose="02040503050406030204" pitchFamily="18" charset="0"/>
                      </a:rPr>
                      <m:t>𝑊</m:t>
                    </m:r>
                    <m:r>
                      <a:rPr lang="cs-CZ" i="1">
                        <a:latin typeface="Cambria Math" panose="02040503050406030204" pitchFamily="18" charset="0"/>
                      </a:rPr>
                      <m:t>=</m:t>
                    </m:r>
                    <m:r>
                      <a:rPr lang="cs-CZ" i="1">
                        <a:latin typeface="Cambria Math" panose="02040503050406030204" pitchFamily="18" charset="0"/>
                      </a:rPr>
                      <m:t>𝐹</m:t>
                    </m:r>
                    <m:r>
                      <a:rPr lang="cs-CZ" i="1">
                        <a:latin typeface="Cambria Math" panose="02040503050406030204" pitchFamily="18" charset="0"/>
                      </a:rPr>
                      <m:t>.</m:t>
                    </m:r>
                    <m:r>
                      <a:rPr lang="cs-CZ" i="1">
                        <a:latin typeface="Cambria Math" panose="02040503050406030204" pitchFamily="18" charset="0"/>
                      </a:rPr>
                      <m:t>𝑠</m:t>
                    </m:r>
                    <m:r>
                      <a:rPr lang="cs-CZ" i="1">
                        <a:latin typeface="Cambria Math" panose="02040503050406030204" pitchFamily="18" charset="0"/>
                      </a:rPr>
                      <m:t>.</m:t>
                    </m:r>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𝑚</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𝑔</m:t>
                        </m:r>
                        <m:r>
                          <a:rPr lang="cs-CZ" i="1">
                            <a:latin typeface="Cambria Math" panose="02040503050406030204" pitchFamily="18" charset="0"/>
                            <a:ea typeface="Cambria Math" panose="02040503050406030204" pitchFamily="18" charset="0"/>
                          </a:rPr>
                          <m:t>.</m:t>
                        </m:r>
                        <m:func>
                          <m:funcPr>
                            <m:ctrlPr>
                              <a:rPr lang="cs-CZ" i="1">
                                <a:latin typeface="Cambria Math" panose="02040503050406030204" pitchFamily="18" charset="0"/>
                                <a:ea typeface="Cambria Math" panose="02040503050406030204" pitchFamily="18" charset="0"/>
                              </a:rPr>
                            </m:ctrlPr>
                          </m:funcPr>
                          <m:fName>
                            <m:r>
                              <m:rPr>
                                <m:sty m:val="p"/>
                              </m:rPr>
                              <a:rPr lang="cs-CZ">
                                <a:latin typeface="Cambria Math" panose="02040503050406030204" pitchFamily="18" charset="0"/>
                                <a:ea typeface="Cambria Math" panose="02040503050406030204" pitchFamily="18" charset="0"/>
                              </a:rPr>
                              <m:t>cos</m:t>
                            </m:r>
                          </m:fName>
                          <m:e>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180</m:t>
                                </m:r>
                              </m:e>
                              <m:sup>
                                <m:r>
                                  <a:rPr lang="cs-CZ" i="1">
                                    <a:latin typeface="Cambria Math" panose="02040503050406030204" pitchFamily="18" charset="0"/>
                                    <a:ea typeface="Cambria Math" panose="02040503050406030204" pitchFamily="18" charset="0"/>
                                  </a:rPr>
                                  <m:t>0</m:t>
                                </m:r>
                              </m:sup>
                            </m:sSup>
                            <m:r>
                              <a:rPr lang="cs-CZ" i="1">
                                <a:latin typeface="Cambria Math" panose="02040503050406030204" pitchFamily="18" charset="0"/>
                                <a:ea typeface="Cambria Math" panose="02040503050406030204" pitchFamily="18" charset="0"/>
                              </a:rPr>
                              <m:t>.100  </m:t>
                            </m:r>
                            <m:r>
                              <m:rPr>
                                <m:sty m:val="p"/>
                              </m:rPr>
                              <a:rPr lang="cs-CZ">
                                <a:latin typeface="Cambria Math" panose="02040503050406030204" pitchFamily="18" charset="0"/>
                                <a:ea typeface="Cambria Math" panose="02040503050406030204" pitchFamily="18" charset="0"/>
                              </a:rPr>
                              <m:t>J</m:t>
                            </m:r>
                          </m:e>
                        </m:func>
                        <m:r>
                          <a:rPr lang="cs-CZ" i="1">
                            <a:latin typeface="Cambria Math" panose="02040503050406030204" pitchFamily="18" charset="0"/>
                            <a:ea typeface="Cambria Math" panose="02040503050406030204" pitchFamily="18" charset="0"/>
                          </a:rPr>
                          <m:t>=15.10.</m:t>
                        </m:r>
                        <m:d>
                          <m:dPr>
                            <m:ctrlPr>
                              <a:rPr lang="cs-CZ" i="1">
                                <a:latin typeface="Cambria Math" panose="02040503050406030204" pitchFamily="18" charset="0"/>
                                <a:ea typeface="Cambria Math" panose="02040503050406030204" pitchFamily="18" charset="0"/>
                              </a:rPr>
                            </m:ctrlPr>
                          </m:dPr>
                          <m:e>
                            <m:r>
                              <a:rPr lang="cs-CZ" i="1">
                                <a:latin typeface="Cambria Math" panose="02040503050406030204" pitchFamily="18" charset="0"/>
                                <a:ea typeface="Cambria Math" panose="02040503050406030204" pitchFamily="18" charset="0"/>
                              </a:rPr>
                              <m:t>−1</m:t>
                            </m:r>
                          </m:e>
                        </m:d>
                        <m:r>
                          <a:rPr lang="cs-CZ" i="1">
                            <a:latin typeface="Cambria Math" panose="02040503050406030204" pitchFamily="18" charset="0"/>
                            <a:ea typeface="Cambria Math" panose="02040503050406030204" pitchFamily="18" charset="0"/>
                          </a:rPr>
                          <m:t>.100 </m:t>
                        </m:r>
                        <m:r>
                          <m:rPr>
                            <m:sty m:val="p"/>
                          </m:rPr>
                          <a:rPr lang="cs-CZ">
                            <a:latin typeface="Cambria Math" panose="02040503050406030204" pitchFamily="18" charset="0"/>
                            <a:ea typeface="Cambria Math" panose="02040503050406030204" pitchFamily="18" charset="0"/>
                          </a:rPr>
                          <m:t>J</m:t>
                        </m:r>
                        <m:r>
                          <a:rPr lang="cs-CZ">
                            <a:latin typeface="Cambria Math" panose="02040503050406030204" pitchFamily="18" charset="0"/>
                            <a:ea typeface="Cambria Math" panose="02040503050406030204" pitchFamily="18" charset="0"/>
                          </a:rPr>
                          <m:t>=</m:t>
                        </m:r>
                        <m:r>
                          <a:rPr lang="cs-CZ" b="1">
                            <a:latin typeface="Cambria Math" panose="02040503050406030204" pitchFamily="18" charset="0"/>
                            <a:ea typeface="Cambria Math" panose="02040503050406030204" pitchFamily="18" charset="0"/>
                          </a:rPr>
                          <m:t>−</m:t>
                        </m:r>
                        <m:r>
                          <a:rPr lang="cs-CZ" b="1">
                            <a:latin typeface="Cambria Math" panose="02040503050406030204" pitchFamily="18" charset="0"/>
                            <a:ea typeface="Cambria Math" panose="02040503050406030204" pitchFamily="18" charset="0"/>
                          </a:rPr>
                          <m:t>𝟏𝟓𝟎𝟎𝟎</m:t>
                        </m:r>
                        <m:r>
                          <a:rPr lang="cs-CZ">
                            <a:latin typeface="Cambria Math" panose="02040503050406030204" pitchFamily="18" charset="0"/>
                            <a:ea typeface="Cambria Math" panose="02040503050406030204" pitchFamily="18" charset="0"/>
                          </a:rPr>
                          <m:t> </m:t>
                        </m:r>
                        <m:r>
                          <m:rPr>
                            <m:sty m:val="p"/>
                          </m:rPr>
                          <a:rPr lang="cs-CZ">
                            <a:latin typeface="Cambria Math" panose="02040503050406030204" pitchFamily="18" charset="0"/>
                            <a:ea typeface="Cambria Math" panose="02040503050406030204" pitchFamily="18" charset="0"/>
                          </a:rPr>
                          <m:t>J</m:t>
                        </m:r>
                      </m:e>
                    </m:func>
                  </m:oMath>
                </a14:m>
                <a:r>
                  <a:rPr lang="cs-CZ" dirty="0"/>
                  <a:t> </a:t>
                </a:r>
              </a:p>
            </p:txBody>
          </p:sp>
        </mc:Choice>
        <mc:Fallback xmlns="">
          <p:sp>
            <p:nvSpPr>
              <p:cNvPr id="13" name="TextovéPole 12">
                <a:extLst>
                  <a:ext uri="{FF2B5EF4-FFF2-40B4-BE49-F238E27FC236}">
                    <a16:creationId xmlns:a16="http://schemas.microsoft.com/office/drawing/2014/main" id="{C81C58BA-06E3-A005-534F-AD10DE1BA92B}"/>
                  </a:ext>
                </a:extLst>
              </p:cNvPr>
              <p:cNvSpPr txBox="1">
                <a:spLocks noRot="1" noChangeAspect="1" noMove="1" noResize="1" noEditPoints="1" noAdjustHandles="1" noChangeArrowheads="1" noChangeShapeType="1" noTextEdit="1"/>
              </p:cNvSpPr>
              <p:nvPr/>
            </p:nvSpPr>
            <p:spPr>
              <a:xfrm>
                <a:off x="1559496" y="5671883"/>
                <a:ext cx="8388932" cy="369332"/>
              </a:xfrm>
              <a:prstGeom prst="rect">
                <a:avLst/>
              </a:prstGeom>
              <a:blipFill>
                <a:blip r:embed="rId6"/>
                <a:stretch>
                  <a:fillRect b="-983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3D0F69E9-F976-0B65-A6DD-D6C4A945DE96}"/>
                  </a:ext>
                </a:extLst>
              </p:cNvPr>
              <p:cNvSpPr txBox="1"/>
              <p:nvPr/>
            </p:nvSpPr>
            <p:spPr>
              <a:xfrm>
                <a:off x="1901534" y="6093296"/>
                <a:ext cx="8388932" cy="369332"/>
              </a:xfrm>
              <a:prstGeom prst="rect">
                <a:avLst/>
              </a:prstGeom>
              <a:noFill/>
            </p:spPr>
            <p:txBody>
              <a:bodyPr wrap="square">
                <a:spAutoFit/>
              </a:bodyPr>
              <a:lstStyle/>
              <a:p>
                <a:r>
                  <a:rPr lang="cs-CZ" b="1" dirty="0"/>
                  <a:t>Přemístěním tělesa o 100 m dále od povrchu Země vykoná tíhová síla práci </a:t>
                </a:r>
                <a14:m>
                  <m:oMath xmlns:m="http://schemas.openxmlformats.org/officeDocument/2006/math">
                    <m:r>
                      <a:rPr lang="cs-CZ" b="1" i="1" dirty="0" smtClean="0">
                        <a:latin typeface="Cambria Math" panose="02040503050406030204" pitchFamily="18" charset="0"/>
                      </a:rPr>
                      <m:t>−</m:t>
                    </m:r>
                    <m:r>
                      <a:rPr lang="cs-CZ" b="1" i="1" dirty="0" smtClean="0">
                        <a:latin typeface="Cambria Math" panose="02040503050406030204" pitchFamily="18" charset="0"/>
                      </a:rPr>
                      <m:t>𝟏𝟓𝟎𝟎𝟎</m:t>
                    </m:r>
                    <m:r>
                      <a:rPr lang="cs-CZ" b="1" i="1" dirty="0" smtClean="0">
                        <a:latin typeface="Cambria Math" panose="02040503050406030204" pitchFamily="18" charset="0"/>
                      </a:rPr>
                      <m:t> </m:t>
                    </m:r>
                    <m:r>
                      <a:rPr lang="cs-CZ" b="1" i="0" dirty="0" smtClean="0">
                        <a:latin typeface="Cambria Math" panose="02040503050406030204" pitchFamily="18" charset="0"/>
                      </a:rPr>
                      <m:t>𝐉</m:t>
                    </m:r>
                    <m:r>
                      <a:rPr lang="cs-CZ" b="1" i="1" dirty="0" smtClean="0">
                        <a:latin typeface="Cambria Math" panose="02040503050406030204" pitchFamily="18" charset="0"/>
                      </a:rPr>
                      <m:t> </m:t>
                    </m:r>
                  </m:oMath>
                </a14:m>
                <a:endParaRPr lang="cs-CZ" b="1" dirty="0"/>
              </a:p>
            </p:txBody>
          </p:sp>
        </mc:Choice>
        <mc:Fallback xmlns="">
          <p:sp>
            <p:nvSpPr>
              <p:cNvPr id="14" name="TextovéPole 13">
                <a:extLst>
                  <a:ext uri="{FF2B5EF4-FFF2-40B4-BE49-F238E27FC236}">
                    <a16:creationId xmlns:a16="http://schemas.microsoft.com/office/drawing/2014/main" id="{3D0F69E9-F976-0B65-A6DD-D6C4A945DE96}"/>
                  </a:ext>
                </a:extLst>
              </p:cNvPr>
              <p:cNvSpPr txBox="1">
                <a:spLocks noRot="1" noChangeAspect="1" noMove="1" noResize="1" noEditPoints="1" noAdjustHandles="1" noChangeArrowheads="1" noChangeShapeType="1" noTextEdit="1"/>
              </p:cNvSpPr>
              <p:nvPr/>
            </p:nvSpPr>
            <p:spPr>
              <a:xfrm>
                <a:off x="1901534" y="6093296"/>
                <a:ext cx="8388932" cy="369332"/>
              </a:xfrm>
              <a:prstGeom prst="rect">
                <a:avLst/>
              </a:prstGeom>
              <a:blipFill>
                <a:blip r:embed="rId7"/>
                <a:stretch>
                  <a:fillRect l="-654" t="-10000" b="-26667"/>
                </a:stretch>
              </a:blipFill>
            </p:spPr>
            <p:txBody>
              <a:bodyPr/>
              <a:lstStyle/>
              <a:p>
                <a:r>
                  <a:rPr lang="cs-CZ">
                    <a:noFill/>
                  </a:rPr>
                  <a:t> </a:t>
                </a:r>
              </a:p>
            </p:txBody>
          </p:sp>
        </mc:Fallback>
      </mc:AlternateContent>
      <p:cxnSp>
        <p:nvCxnSpPr>
          <p:cNvPr id="15" name="Přímá spojnice 14">
            <a:extLst>
              <a:ext uri="{FF2B5EF4-FFF2-40B4-BE49-F238E27FC236}">
                <a16:creationId xmlns:a16="http://schemas.microsoft.com/office/drawing/2014/main" id="{9531F291-09C0-5BAD-2066-5EE692ACC0EB}"/>
              </a:ext>
            </a:extLst>
          </p:cNvPr>
          <p:cNvCxnSpPr>
            <a:cxnSpLocks/>
          </p:cNvCxnSpPr>
          <p:nvPr/>
        </p:nvCxnSpPr>
        <p:spPr>
          <a:xfrm>
            <a:off x="791412" y="5589240"/>
            <a:ext cx="1062000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0" name="TextovéPole 19">
                <a:extLst>
                  <a:ext uri="{FF2B5EF4-FFF2-40B4-BE49-F238E27FC236}">
                    <a16:creationId xmlns:a16="http://schemas.microsoft.com/office/drawing/2014/main" id="{21EFE6A0-D45A-F595-0DBF-3060A7ECB6C2}"/>
                  </a:ext>
                </a:extLst>
              </p:cNvPr>
              <p:cNvSpPr txBox="1"/>
              <p:nvPr/>
            </p:nvSpPr>
            <p:spPr>
              <a:xfrm>
                <a:off x="2079984" y="3576394"/>
                <a:ext cx="8032032" cy="369332"/>
              </a:xfrm>
              <a:prstGeom prst="rect">
                <a:avLst/>
              </a:prstGeom>
              <a:noFill/>
            </p:spPr>
            <p:txBody>
              <a:bodyPr wrap="square">
                <a:spAutoFit/>
              </a:bodyPr>
              <a:lstStyle/>
              <a:p>
                <a:r>
                  <a:rPr lang="cs-CZ" b="1" dirty="0"/>
                  <a:t>Přemístěním tělesa o 100 m blíže k povrchu Země vykoná tíhová síla práci </a:t>
                </a:r>
                <a14:m>
                  <m:oMath xmlns:m="http://schemas.openxmlformats.org/officeDocument/2006/math">
                    <m:r>
                      <a:rPr lang="cs-CZ" b="1" i="1" dirty="0" smtClean="0">
                        <a:latin typeface="Cambria Math" panose="02040503050406030204" pitchFamily="18" charset="0"/>
                      </a:rPr>
                      <m:t>𝟏𝟓𝟎𝟎𝟎</m:t>
                    </m:r>
                    <m:r>
                      <a:rPr lang="cs-CZ" b="1" i="1" dirty="0" smtClean="0">
                        <a:latin typeface="Cambria Math" panose="02040503050406030204" pitchFamily="18" charset="0"/>
                      </a:rPr>
                      <m:t> </m:t>
                    </m:r>
                    <m:r>
                      <a:rPr lang="cs-CZ" b="1" i="0" dirty="0" smtClean="0">
                        <a:latin typeface="Cambria Math" panose="02040503050406030204" pitchFamily="18" charset="0"/>
                      </a:rPr>
                      <m:t>𝐉</m:t>
                    </m:r>
                    <m:r>
                      <a:rPr lang="cs-CZ" b="1" i="1" dirty="0" smtClean="0">
                        <a:latin typeface="Cambria Math" panose="02040503050406030204" pitchFamily="18" charset="0"/>
                      </a:rPr>
                      <m:t> </m:t>
                    </m:r>
                  </m:oMath>
                </a14:m>
                <a:endParaRPr lang="cs-CZ" b="1" dirty="0"/>
              </a:p>
            </p:txBody>
          </p:sp>
        </mc:Choice>
        <mc:Fallback xmlns="">
          <p:sp>
            <p:nvSpPr>
              <p:cNvPr id="20" name="TextovéPole 19">
                <a:extLst>
                  <a:ext uri="{FF2B5EF4-FFF2-40B4-BE49-F238E27FC236}">
                    <a16:creationId xmlns:a16="http://schemas.microsoft.com/office/drawing/2014/main" id="{21EFE6A0-D45A-F595-0DBF-3060A7ECB6C2}"/>
                  </a:ext>
                </a:extLst>
              </p:cNvPr>
              <p:cNvSpPr txBox="1">
                <a:spLocks noRot="1" noChangeAspect="1" noMove="1" noResize="1" noEditPoints="1" noAdjustHandles="1" noChangeArrowheads="1" noChangeShapeType="1" noTextEdit="1"/>
              </p:cNvSpPr>
              <p:nvPr/>
            </p:nvSpPr>
            <p:spPr>
              <a:xfrm>
                <a:off x="2079984" y="3576394"/>
                <a:ext cx="8032032" cy="369332"/>
              </a:xfrm>
              <a:prstGeom prst="rect">
                <a:avLst/>
              </a:prstGeom>
              <a:blipFill>
                <a:blip r:embed="rId8"/>
                <a:stretch>
                  <a:fillRect l="-607" t="-10000" b="-26667"/>
                </a:stretch>
              </a:blipFill>
            </p:spPr>
            <p:txBody>
              <a:bodyPr/>
              <a:lstStyle/>
              <a:p>
                <a:r>
                  <a:rPr lang="cs-CZ">
                    <a:noFill/>
                  </a:rPr>
                  <a:t> </a:t>
                </a:r>
              </a:p>
            </p:txBody>
          </p:sp>
        </mc:Fallback>
      </mc:AlternateContent>
    </p:spTree>
    <p:extLst>
      <p:ext uri="{BB962C8B-B14F-4D97-AF65-F5344CB8AC3E}">
        <p14:creationId xmlns:p14="http://schemas.microsoft.com/office/powerpoint/2010/main" val="3072742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4A568F75-CEA2-BE25-85D9-D50ACC2A4214}"/>
              </a:ext>
            </a:extLst>
          </p:cNvPr>
          <p:cNvSpPr txBox="1"/>
          <p:nvPr/>
        </p:nvSpPr>
        <p:spPr>
          <a:xfrm>
            <a:off x="1919536" y="332656"/>
            <a:ext cx="8280920" cy="369332"/>
          </a:xfrm>
          <a:prstGeom prst="rect">
            <a:avLst/>
          </a:prstGeom>
          <a:noFill/>
        </p:spPr>
        <p:txBody>
          <a:bodyPr wrap="square" rtlCol="0">
            <a:spAutoFit/>
          </a:bodyPr>
          <a:lstStyle/>
          <a:p>
            <a:r>
              <a:rPr lang="cs-CZ" b="1" dirty="0"/>
              <a:t>Kdy síla nekoná práci?</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B3F34D10-111B-3C45-7A61-4376C45AF70F}"/>
                  </a:ext>
                </a:extLst>
              </p:cNvPr>
              <p:cNvSpPr txBox="1"/>
              <p:nvPr/>
            </p:nvSpPr>
            <p:spPr>
              <a:xfrm>
                <a:off x="1919536" y="980729"/>
                <a:ext cx="8424936" cy="3693319"/>
              </a:xfrm>
              <a:prstGeom prst="rect">
                <a:avLst/>
              </a:prstGeom>
              <a:noFill/>
            </p:spPr>
            <p:txBody>
              <a:bodyPr wrap="square" rtlCol="0">
                <a:spAutoFit/>
              </a:bodyPr>
              <a:lstStyle/>
              <a:p>
                <a:pPr marL="342900" indent="-342900">
                  <a:buAutoNum type="arabicPeriod"/>
                </a:pPr>
                <a:r>
                  <a:rPr lang="cs-CZ" dirty="0"/>
                  <a:t>Držíme-li předmět v určité výšce nad zemským povrchem. Na předmět sice působíme  silou, avšak na předmět působí stejně velká síla tíhová </a:t>
                </a:r>
                <a14:m>
                  <m:oMath xmlns:m="http://schemas.openxmlformats.org/officeDocument/2006/math">
                    <m:sSub>
                      <m:sSubPr>
                        <m:ctrlPr>
                          <a:rPr lang="cs-CZ" i="1" dirty="0">
                            <a:latin typeface="Cambria Math" panose="02040503050406030204" pitchFamily="18" charset="0"/>
                          </a:rPr>
                        </m:ctrlPr>
                      </m:sSubPr>
                      <m:e>
                        <m:r>
                          <a:rPr lang="cs-CZ" i="1" dirty="0">
                            <a:latin typeface="Cambria Math" panose="02040503050406030204" pitchFamily="18" charset="0"/>
                          </a:rPr>
                          <m:t>𝐹</m:t>
                        </m:r>
                      </m:e>
                      <m:sub>
                        <m:r>
                          <a:rPr lang="cs-CZ" i="1" dirty="0">
                            <a:latin typeface="Cambria Math" panose="02040503050406030204" pitchFamily="18" charset="0"/>
                          </a:rPr>
                          <m:t>𝐺</m:t>
                        </m:r>
                      </m:sub>
                    </m:sSub>
                    <m:r>
                      <a:rPr lang="cs-CZ" i="1" dirty="0">
                        <a:latin typeface="Cambria Math" panose="02040503050406030204" pitchFamily="18" charset="0"/>
                      </a:rPr>
                      <m:t>=</m:t>
                    </m:r>
                    <m:r>
                      <a:rPr lang="cs-CZ" i="1" dirty="0" err="1">
                        <a:latin typeface="Cambria Math" panose="02040503050406030204" pitchFamily="18" charset="0"/>
                      </a:rPr>
                      <m:t>𝑚</m:t>
                    </m:r>
                    <m:r>
                      <a:rPr lang="cs-CZ" i="1" dirty="0" err="1">
                        <a:latin typeface="Cambria Math" panose="02040503050406030204" pitchFamily="18" charset="0"/>
                      </a:rPr>
                      <m:t>.</m:t>
                    </m:r>
                    <m:r>
                      <a:rPr lang="cs-CZ" i="1" dirty="0" err="1">
                        <a:latin typeface="Cambria Math" panose="02040503050406030204" pitchFamily="18" charset="0"/>
                      </a:rPr>
                      <m:t>𝑔</m:t>
                    </m:r>
                  </m:oMath>
                </a14:m>
                <a:r>
                  <a:rPr lang="cs-CZ" dirty="0"/>
                  <a:t> opačného směru, proto se předmět nepohybuje tedy dráha </a:t>
                </a:r>
                <a14:m>
                  <m:oMath xmlns:m="http://schemas.openxmlformats.org/officeDocument/2006/math">
                    <m:r>
                      <a:rPr lang="cs-CZ" i="1" dirty="0">
                        <a:latin typeface="Cambria Math" panose="02040503050406030204" pitchFamily="18" charset="0"/>
                      </a:rPr>
                      <m:t>𝑠</m:t>
                    </m:r>
                    <m:r>
                      <a:rPr lang="cs-CZ" i="1" dirty="0">
                        <a:latin typeface="Cambria Math" panose="02040503050406030204" pitchFamily="18" charset="0"/>
                      </a:rPr>
                      <m:t>=0</m:t>
                    </m:r>
                  </m:oMath>
                </a14:m>
                <a:r>
                  <a:rPr lang="cs-CZ" dirty="0"/>
                  <a:t> a tím i práce </a:t>
                </a:r>
                <a14:m>
                  <m:oMath xmlns:m="http://schemas.openxmlformats.org/officeDocument/2006/math">
                    <m:r>
                      <a:rPr lang="cs-CZ" i="1" dirty="0">
                        <a:latin typeface="Cambria Math" panose="02040503050406030204" pitchFamily="18" charset="0"/>
                      </a:rPr>
                      <m:t>𝑊</m:t>
                    </m:r>
                    <m:r>
                      <a:rPr lang="cs-CZ" i="1" dirty="0">
                        <a:latin typeface="Cambria Math" panose="02040503050406030204" pitchFamily="18" charset="0"/>
                      </a:rPr>
                      <m:t>=0</m:t>
                    </m:r>
                  </m:oMath>
                </a14:m>
                <a:r>
                  <a:rPr lang="cs-CZ" dirty="0"/>
                  <a:t>.</a:t>
                </a:r>
              </a:p>
              <a:p>
                <a:pPr marL="342900" indent="-342900">
                  <a:buAutoNum type="arabicPeriod"/>
                </a:pPr>
                <a:endParaRPr lang="cs-CZ" dirty="0"/>
              </a:p>
              <a:p>
                <a:pPr marL="342900" indent="-342900">
                  <a:buAutoNum type="arabicPeriod"/>
                </a:pPr>
                <a:r>
                  <a:rPr lang="cs-CZ" dirty="0"/>
                  <a:t>Práce se nekoná také v případě, že se těleso pohybuje rovnoměrným přímočarým pohybem bez působení síly (zákon setrvačnosti). Protože </a:t>
                </a:r>
                <a14:m>
                  <m:oMath xmlns:m="http://schemas.openxmlformats.org/officeDocument/2006/math">
                    <m:r>
                      <a:rPr lang="cs-CZ" i="1" dirty="0">
                        <a:latin typeface="Cambria Math" panose="02040503050406030204" pitchFamily="18" charset="0"/>
                      </a:rPr>
                      <m:t>𝐹</m:t>
                    </m:r>
                    <m:r>
                      <a:rPr lang="cs-CZ" i="1" dirty="0">
                        <a:latin typeface="Cambria Math" panose="02040503050406030204" pitchFamily="18" charset="0"/>
                      </a:rPr>
                      <m:t>=0</m:t>
                    </m:r>
                  </m:oMath>
                </a14:m>
                <a:r>
                  <a:rPr lang="cs-CZ" dirty="0"/>
                  <a:t>, je též </a:t>
                </a:r>
                <a14:m>
                  <m:oMath xmlns:m="http://schemas.openxmlformats.org/officeDocument/2006/math">
                    <m:r>
                      <a:rPr lang="cs-CZ" i="1" dirty="0">
                        <a:latin typeface="Cambria Math" panose="02040503050406030204" pitchFamily="18" charset="0"/>
                      </a:rPr>
                      <m:t>𝑊</m:t>
                    </m:r>
                    <m:r>
                      <a:rPr lang="cs-CZ" i="1" dirty="0">
                        <a:latin typeface="Cambria Math" panose="02040503050406030204" pitchFamily="18" charset="0"/>
                      </a:rPr>
                      <m:t>=0</m:t>
                    </m:r>
                  </m:oMath>
                </a14:m>
                <a:r>
                  <a:rPr lang="cs-CZ" dirty="0"/>
                  <a:t>. </a:t>
                </a:r>
              </a:p>
              <a:p>
                <a:pPr marL="342900" indent="-342900">
                  <a:buAutoNum type="arabicPeriod"/>
                </a:pPr>
                <a:endParaRPr lang="cs-CZ" dirty="0"/>
              </a:p>
              <a:p>
                <a:pPr marL="342900" indent="-342900">
                  <a:buAutoNum type="arabicPeriod"/>
                </a:pPr>
                <a:r>
                  <a:rPr lang="cs-CZ" dirty="0"/>
                  <a:t>Síla nekoná práci, působí-li kolmo na směr pohybu tělesa, tedy úhel mezi silou a směrem pohybu je 90</a:t>
                </a:r>
                <a:r>
                  <a:rPr lang="cs-CZ" baseline="30000" dirty="0"/>
                  <a:t>0</a:t>
                </a:r>
                <a:r>
                  <a:rPr lang="cs-CZ" dirty="0"/>
                  <a:t> </a:t>
                </a:r>
                <a14:m>
                  <m:oMath xmlns:m="http://schemas.openxmlformats.org/officeDocument/2006/math">
                    <m:r>
                      <a:rPr lang="cs-CZ">
                        <a:latin typeface="Cambria Math" panose="02040503050406030204" pitchFamily="18" charset="0"/>
                      </a:rPr>
                      <m:t>(</m:t>
                    </m:r>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sSup>
                          <m:sSupPr>
                            <m:ctrlPr>
                              <a:rPr lang="cs-CZ" i="1">
                                <a:latin typeface="Cambria Math" panose="02040503050406030204" pitchFamily="18" charset="0"/>
                              </a:rPr>
                            </m:ctrlPr>
                          </m:sSupPr>
                          <m:e>
                            <m:r>
                              <a:rPr lang="cs-CZ" i="1">
                                <a:latin typeface="Cambria Math" panose="02040503050406030204" pitchFamily="18" charset="0"/>
                              </a:rPr>
                              <m:t>90</m:t>
                            </m:r>
                          </m:e>
                          <m:sup>
                            <m:r>
                              <a:rPr lang="cs-CZ" i="1">
                                <a:latin typeface="Cambria Math" panose="02040503050406030204" pitchFamily="18" charset="0"/>
                              </a:rPr>
                              <m:t>0</m:t>
                            </m:r>
                          </m:sup>
                        </m:sSup>
                        <m:r>
                          <a:rPr lang="cs-CZ" i="1">
                            <a:latin typeface="Cambria Math" panose="02040503050406030204" pitchFamily="18" charset="0"/>
                          </a:rPr>
                          <m:t>=0)</m:t>
                        </m:r>
                      </m:e>
                    </m:func>
                    <m:r>
                      <a:rPr lang="cs-CZ">
                        <a:latin typeface="Cambria Math" panose="02040503050406030204" pitchFamily="18" charset="0"/>
                      </a:rPr>
                      <m:t>,    </m:t>
                    </m:r>
                  </m:oMath>
                </a14:m>
                <a:endParaRPr lang="cs-CZ"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cs-CZ">
                          <a:latin typeface="Cambria Math" panose="02040503050406030204" pitchFamily="18" charset="0"/>
                        </a:rPr>
                        <m:t> </m:t>
                      </m:r>
                      <m:r>
                        <m:rPr>
                          <m:sty m:val="p"/>
                        </m:rPr>
                        <a:rPr lang="cs-CZ">
                          <a:latin typeface="Cambria Math" panose="02040503050406030204" pitchFamily="18" charset="0"/>
                        </a:rPr>
                        <m:t>W</m:t>
                      </m:r>
                      <m:r>
                        <a:rPr lang="cs-CZ">
                          <a:latin typeface="Cambria Math" panose="02040503050406030204" pitchFamily="18" charset="0"/>
                        </a:rPr>
                        <m:t>=(</m:t>
                      </m:r>
                      <m:r>
                        <m:rPr>
                          <m:sty m:val="p"/>
                        </m:rPr>
                        <a:rPr lang="cs-CZ">
                          <a:latin typeface="Cambria Math" panose="02040503050406030204" pitchFamily="18" charset="0"/>
                        </a:rPr>
                        <m:t>F</m:t>
                      </m:r>
                      <m:r>
                        <a:rPr lang="cs-CZ">
                          <a:latin typeface="Cambria Math" panose="02040503050406030204" pitchFamily="18" charset="0"/>
                        </a:rPr>
                        <m:t>.</m:t>
                      </m:r>
                      <m:func>
                        <m:funcPr>
                          <m:ctrlPr>
                            <a:rPr lang="cs-CZ" i="1">
                              <a:latin typeface="Cambria Math" panose="02040503050406030204" pitchFamily="18" charset="0"/>
                            </a:rPr>
                          </m:ctrlPr>
                        </m:funcPr>
                        <m:fName>
                          <m:r>
                            <m:rPr>
                              <m:sty m:val="p"/>
                            </m:rPr>
                            <a:rPr lang="cs-CZ">
                              <a:latin typeface="Cambria Math" panose="02040503050406030204" pitchFamily="18" charset="0"/>
                            </a:rPr>
                            <m:t>cos</m:t>
                          </m:r>
                        </m:fName>
                        <m:e>
                          <m:sSup>
                            <m:sSupPr>
                              <m:ctrlPr>
                                <a:rPr lang="cs-CZ" i="1">
                                  <a:latin typeface="Cambria Math" panose="02040503050406030204" pitchFamily="18" charset="0"/>
                                </a:rPr>
                              </m:ctrlPr>
                            </m:sSupPr>
                            <m:e>
                              <m:r>
                                <a:rPr lang="cs-CZ" i="1">
                                  <a:latin typeface="Cambria Math" panose="02040503050406030204" pitchFamily="18" charset="0"/>
                                </a:rPr>
                                <m:t>90</m:t>
                              </m:r>
                            </m:e>
                            <m:sup>
                              <m:r>
                                <a:rPr lang="cs-CZ" i="1">
                                  <a:latin typeface="Cambria Math" panose="02040503050406030204" pitchFamily="18" charset="0"/>
                                </a:rPr>
                                <m:t>0</m:t>
                              </m:r>
                            </m:sup>
                          </m:sSup>
                          <m:r>
                            <a:rPr lang="cs-CZ" i="1">
                              <a:latin typeface="Cambria Math" panose="02040503050406030204" pitchFamily="18" charset="0"/>
                            </a:rPr>
                            <m:t>).</m:t>
                          </m:r>
                          <m:r>
                            <a:rPr lang="cs-CZ" i="1">
                              <a:latin typeface="Cambria Math" panose="02040503050406030204" pitchFamily="18" charset="0"/>
                            </a:rPr>
                            <m:t>𝑠</m:t>
                          </m:r>
                          <m:r>
                            <a:rPr lang="cs-CZ" i="1">
                              <a:latin typeface="Cambria Math" panose="02040503050406030204" pitchFamily="18" charset="0"/>
                            </a:rPr>
                            <m:t>=</m:t>
                          </m:r>
                          <m:r>
                            <a:rPr lang="cs-CZ" i="1">
                              <a:latin typeface="Cambria Math" panose="02040503050406030204" pitchFamily="18" charset="0"/>
                            </a:rPr>
                            <m:t>𝐹</m:t>
                          </m:r>
                          <m:r>
                            <a:rPr lang="cs-CZ" i="1">
                              <a:latin typeface="Cambria Math" panose="02040503050406030204" pitchFamily="18" charset="0"/>
                            </a:rPr>
                            <m:t>.0.</m:t>
                          </m:r>
                          <m:r>
                            <a:rPr lang="cs-CZ" i="1">
                              <a:latin typeface="Cambria Math" panose="02040503050406030204" pitchFamily="18" charset="0"/>
                            </a:rPr>
                            <m:t>𝑠</m:t>
                          </m:r>
                          <m:r>
                            <a:rPr lang="cs-CZ" i="1">
                              <a:latin typeface="Cambria Math" panose="02040503050406030204" pitchFamily="18" charset="0"/>
                            </a:rPr>
                            <m:t>=0.</m:t>
                          </m:r>
                        </m:e>
                      </m:func>
                    </m:oMath>
                  </m:oMathPara>
                </a14:m>
                <a:endParaRPr lang="cs-CZ" dirty="0"/>
              </a:p>
              <a:p>
                <a:endParaRPr lang="cs-CZ" dirty="0"/>
              </a:p>
              <a:p>
                <a:pPr marL="342900" indent="-342900">
                  <a:buFont typeface="+mj-lt"/>
                  <a:buAutoNum type="arabicPeriod" startAt="4"/>
                </a:pPr>
                <a:r>
                  <a:rPr lang="cs-CZ" dirty="0"/>
                  <a:t>Práci nekoná dostředivá síla působící na těleso při kruhovém pohybu. Dostředivá síla je stále kolmá k okamžité rychlosti tělesa, tedy i k jeho trajektorii – viz bod 3.</a:t>
                </a:r>
              </a:p>
            </p:txBody>
          </p:sp>
        </mc:Choice>
        <mc:Fallback xmlns="">
          <p:sp>
            <p:nvSpPr>
              <p:cNvPr id="3" name="TextovéPole 2">
                <a:extLst>
                  <a:ext uri="{FF2B5EF4-FFF2-40B4-BE49-F238E27FC236}">
                    <a16:creationId xmlns:a16="http://schemas.microsoft.com/office/drawing/2014/main" id="{B3F34D10-111B-3C45-7A61-4376C45AF70F}"/>
                  </a:ext>
                </a:extLst>
              </p:cNvPr>
              <p:cNvSpPr txBox="1">
                <a:spLocks noRot="1" noChangeAspect="1" noMove="1" noResize="1" noEditPoints="1" noAdjustHandles="1" noChangeArrowheads="1" noChangeShapeType="1" noTextEdit="1"/>
              </p:cNvSpPr>
              <p:nvPr/>
            </p:nvSpPr>
            <p:spPr>
              <a:xfrm>
                <a:off x="1919536" y="980729"/>
                <a:ext cx="8424936" cy="3693319"/>
              </a:xfrm>
              <a:prstGeom prst="rect">
                <a:avLst/>
              </a:prstGeom>
              <a:blipFill>
                <a:blip r:embed="rId2"/>
                <a:stretch>
                  <a:fillRect l="-651" t="-990" r="-1737" b="-1650"/>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FD45AA5A-1F16-5CC1-01EE-80F5B301D3FA}"/>
              </a:ext>
            </a:extLst>
          </p:cNvPr>
          <p:cNvSpPr txBox="1"/>
          <p:nvPr/>
        </p:nvSpPr>
        <p:spPr>
          <a:xfrm>
            <a:off x="2711624" y="5085184"/>
            <a:ext cx="6696744" cy="369332"/>
          </a:xfrm>
          <a:prstGeom prst="rect">
            <a:avLst/>
          </a:prstGeom>
          <a:noFill/>
          <a:ln w="38100">
            <a:solidFill>
              <a:srgbClr val="FF0000"/>
            </a:solidFill>
          </a:ln>
        </p:spPr>
        <p:txBody>
          <a:bodyPr wrap="square" rtlCol="0">
            <a:spAutoFit/>
          </a:bodyPr>
          <a:lstStyle/>
          <a:p>
            <a:pPr algn="ctr"/>
            <a:r>
              <a:rPr lang="cs-CZ" b="1" dirty="0"/>
              <a:t>Práce se nekoná, je-li síla působící na těleso kolmá k jeho trajektorii</a:t>
            </a:r>
          </a:p>
        </p:txBody>
      </p:sp>
    </p:spTree>
    <p:extLst>
      <p:ext uri="{BB962C8B-B14F-4D97-AF65-F5344CB8AC3E}">
        <p14:creationId xmlns:p14="http://schemas.microsoft.com/office/powerpoint/2010/main" val="2862960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BD687FE-C06F-CC0B-4E07-42C03C95FE1A}"/>
              </a:ext>
            </a:extLst>
          </p:cNvPr>
          <p:cNvSpPr txBox="1"/>
          <p:nvPr/>
        </p:nvSpPr>
        <p:spPr>
          <a:xfrm>
            <a:off x="263352" y="404664"/>
            <a:ext cx="3456384" cy="369332"/>
          </a:xfrm>
          <a:prstGeom prst="rect">
            <a:avLst/>
          </a:prstGeom>
          <a:noFill/>
        </p:spPr>
        <p:txBody>
          <a:bodyPr wrap="square" rtlCol="0">
            <a:spAutoFit/>
          </a:bodyPr>
          <a:lstStyle/>
          <a:p>
            <a:r>
              <a:rPr lang="cs-CZ" b="1" dirty="0"/>
              <a:t>Grafické určení mechanické práce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0D33574-178C-881C-D46E-C776EF56E528}"/>
                  </a:ext>
                </a:extLst>
              </p:cNvPr>
              <p:cNvSpPr txBox="1"/>
              <p:nvPr/>
            </p:nvSpPr>
            <p:spPr>
              <a:xfrm>
                <a:off x="335360" y="980728"/>
                <a:ext cx="11521280" cy="1200329"/>
              </a:xfrm>
              <a:prstGeom prst="rect">
                <a:avLst/>
              </a:prstGeom>
              <a:noFill/>
            </p:spPr>
            <p:txBody>
              <a:bodyPr wrap="square" rtlCol="0">
                <a:spAutoFit/>
              </a:bodyPr>
              <a:lstStyle/>
              <a:p>
                <a:r>
                  <a:rPr lang="cs-CZ" dirty="0"/>
                  <a:t>Graficky lze mechanickou práci zobrazit tak, že v pravoúhlé souřadnicové soustavě zobrazíme závislost velikosti síly na dráze. Na vodorovnou osu vynášíme dráhu </a:t>
                </a:r>
                <a14:m>
                  <m:oMath xmlns:m="http://schemas.openxmlformats.org/officeDocument/2006/math">
                    <m:r>
                      <a:rPr lang="cs-CZ" i="1" dirty="0" smtClean="0">
                        <a:latin typeface="Cambria Math" panose="02040503050406030204" pitchFamily="18" charset="0"/>
                      </a:rPr>
                      <m:t>𝑠</m:t>
                    </m:r>
                  </m:oMath>
                </a14:m>
                <a:r>
                  <a:rPr lang="cs-CZ" dirty="0"/>
                  <a:t> a na svislou osu velikost síly </a:t>
                </a:r>
                <a14:m>
                  <m:oMath xmlns:m="http://schemas.openxmlformats.org/officeDocument/2006/math">
                    <m:r>
                      <a:rPr lang="cs-CZ" b="1" i="1" dirty="0" smtClean="0">
                        <a:latin typeface="Cambria Math" panose="02040503050406030204" pitchFamily="18" charset="0"/>
                      </a:rPr>
                      <m:t>𝑭</m:t>
                    </m:r>
                  </m:oMath>
                </a14:m>
                <a:r>
                  <a:rPr lang="cs-CZ" dirty="0"/>
                  <a:t>.</a:t>
                </a:r>
              </a:p>
              <a:p>
                <a:r>
                  <a:rPr lang="cs-CZ" dirty="0"/>
                  <a:t>Pokud působící síla </a:t>
                </a:r>
                <a14:m>
                  <m:oMath xmlns:m="http://schemas.openxmlformats.org/officeDocument/2006/math">
                    <m:r>
                      <a:rPr lang="cs-CZ" b="1" i="1" dirty="0" smtClean="0">
                        <a:latin typeface="Cambria Math" panose="02040503050406030204" pitchFamily="18" charset="0"/>
                      </a:rPr>
                      <m:t>𝑭</m:t>
                    </m:r>
                  </m:oMath>
                </a14:m>
                <a:r>
                  <a:rPr lang="cs-CZ" dirty="0"/>
                  <a:t> není rovnoběžná s trajektorií, vynášíme na svislou osu velikost složky této síly, která je rovnoběžná s trajektorií.</a:t>
                </a:r>
              </a:p>
            </p:txBody>
          </p:sp>
        </mc:Choice>
        <mc:Fallback xmlns="">
          <p:sp>
            <p:nvSpPr>
              <p:cNvPr id="3" name="TextovéPole 2">
                <a:extLst>
                  <a:ext uri="{FF2B5EF4-FFF2-40B4-BE49-F238E27FC236}">
                    <a16:creationId xmlns:a16="http://schemas.microsoft.com/office/drawing/2014/main" id="{E0D33574-178C-881C-D46E-C776EF56E528}"/>
                  </a:ext>
                </a:extLst>
              </p:cNvPr>
              <p:cNvSpPr txBox="1">
                <a:spLocks noRot="1" noChangeAspect="1" noMove="1" noResize="1" noEditPoints="1" noAdjustHandles="1" noChangeArrowheads="1" noChangeShapeType="1" noTextEdit="1"/>
              </p:cNvSpPr>
              <p:nvPr/>
            </p:nvSpPr>
            <p:spPr>
              <a:xfrm>
                <a:off x="335360" y="980728"/>
                <a:ext cx="11521280" cy="1200329"/>
              </a:xfrm>
              <a:prstGeom prst="rect">
                <a:avLst/>
              </a:prstGeom>
              <a:blipFill>
                <a:blip r:embed="rId2"/>
                <a:stretch>
                  <a:fillRect l="-423" t="-3046" b="-7107"/>
                </a:stretch>
              </a:blipFill>
            </p:spPr>
            <p:txBody>
              <a:bodyPr/>
              <a:lstStyle/>
              <a:p>
                <a:r>
                  <a:rPr lang="cs-CZ">
                    <a:noFill/>
                  </a:rPr>
                  <a:t> </a:t>
                </a:r>
              </a:p>
            </p:txBody>
          </p:sp>
        </mc:Fallback>
      </mc:AlternateContent>
      <p:pic>
        <p:nvPicPr>
          <p:cNvPr id="5" name="Obrázek 4">
            <a:extLst>
              <a:ext uri="{FF2B5EF4-FFF2-40B4-BE49-F238E27FC236}">
                <a16:creationId xmlns:a16="http://schemas.microsoft.com/office/drawing/2014/main" id="{EAE65306-7BFF-F3A2-6835-C6140AD14DDC}"/>
              </a:ext>
            </a:extLst>
          </p:cNvPr>
          <p:cNvPicPr>
            <a:picLocks noChangeAspect="1"/>
          </p:cNvPicPr>
          <p:nvPr/>
        </p:nvPicPr>
        <p:blipFill>
          <a:blip r:embed="rId3" cstate="print">
            <a:extLst>
              <a:ext uri="{28A0092B-C50C-407E-A947-70E740481C1C}">
                <a14:useLocalDpi xmlns:a14="http://schemas.microsoft.com/office/drawing/2010/main" val="0"/>
              </a:ext>
            </a:extLst>
          </a:blip>
          <a:srcRect r="52565"/>
          <a:stretch/>
        </p:blipFill>
        <p:spPr>
          <a:xfrm>
            <a:off x="1127448" y="2128527"/>
            <a:ext cx="2304256" cy="2600945"/>
          </a:xfrm>
          <a:prstGeom prst="rect">
            <a:avLst/>
          </a:prstGeom>
        </p:spPr>
      </p:pic>
      <p:pic>
        <p:nvPicPr>
          <p:cNvPr id="6" name="Obrázek 5">
            <a:extLst>
              <a:ext uri="{FF2B5EF4-FFF2-40B4-BE49-F238E27FC236}">
                <a16:creationId xmlns:a16="http://schemas.microsoft.com/office/drawing/2014/main" id="{535EBF2D-DA4C-23E5-B847-08A3E30C154A}"/>
              </a:ext>
            </a:extLst>
          </p:cNvPr>
          <p:cNvPicPr>
            <a:picLocks noChangeAspect="1"/>
          </p:cNvPicPr>
          <p:nvPr/>
        </p:nvPicPr>
        <p:blipFill>
          <a:blip r:embed="rId4" cstate="print">
            <a:extLst>
              <a:ext uri="{28A0092B-C50C-407E-A947-70E740481C1C}">
                <a14:useLocalDpi xmlns:a14="http://schemas.microsoft.com/office/drawing/2010/main" val="0"/>
              </a:ext>
            </a:extLst>
          </a:blip>
          <a:srcRect l="49456"/>
          <a:stretch/>
        </p:blipFill>
        <p:spPr>
          <a:xfrm>
            <a:off x="8400256" y="2132856"/>
            <a:ext cx="2201440" cy="2332039"/>
          </a:xfrm>
          <a:prstGeom prst="rect">
            <a:avLst/>
          </a:prstGeom>
        </p:spPr>
      </p:pic>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47D3C3A3-276E-8892-5975-F0E8636C144F}"/>
                  </a:ext>
                </a:extLst>
              </p:cNvPr>
              <p:cNvSpPr txBox="1"/>
              <p:nvPr/>
            </p:nvSpPr>
            <p:spPr>
              <a:xfrm>
                <a:off x="508814" y="4676944"/>
                <a:ext cx="5184576" cy="1477328"/>
              </a:xfrm>
              <a:prstGeom prst="rect">
                <a:avLst/>
              </a:prstGeom>
              <a:noFill/>
            </p:spPr>
            <p:txBody>
              <a:bodyPr wrap="square" rtlCol="0">
                <a:spAutoFit/>
              </a:bodyPr>
              <a:lstStyle/>
              <a:p>
                <a:r>
                  <a:rPr lang="cs-CZ" dirty="0"/>
                  <a:t>Při konstantní síle je grafem závislosti velikosti síly na dráze polopřímka rovnoběžná s vodorovnou osou. Práce </a:t>
                </a:r>
                <a14:m>
                  <m:oMath xmlns:m="http://schemas.openxmlformats.org/officeDocument/2006/math">
                    <m:r>
                      <a:rPr lang="cs-CZ" i="1" dirty="0" smtClean="0">
                        <a:latin typeface="Cambria Math" panose="02040503050406030204" pitchFamily="18" charset="0"/>
                      </a:rPr>
                      <m:t>𝑊</m:t>
                    </m:r>
                  </m:oMath>
                </a14:m>
                <a:r>
                  <a:rPr lang="cs-CZ" dirty="0"/>
                  <a:t>, kterou síla vykoná na dráze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𝑠</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𝑠</m:t>
                        </m:r>
                      </m:e>
                      <m:sub>
                        <m:r>
                          <a:rPr lang="cs-CZ" b="0" i="1" smtClean="0">
                            <a:latin typeface="Cambria Math" panose="02040503050406030204" pitchFamily="18" charset="0"/>
                          </a:rPr>
                          <m:t>1</m:t>
                        </m:r>
                      </m:sub>
                    </m:sSub>
                  </m:oMath>
                </a14:m>
                <a:r>
                  <a:rPr lang="cs-CZ" dirty="0"/>
                  <a:t>, je dána obsahem pravoúhlého rovnoběžníku o stranách </a:t>
                </a:r>
                <a14:m>
                  <m:oMath xmlns:m="http://schemas.openxmlformats.org/officeDocument/2006/math">
                    <m:r>
                      <a:rPr lang="cs-CZ" i="1" dirty="0" smtClean="0">
                        <a:latin typeface="Cambria Math" panose="02040503050406030204" pitchFamily="18" charset="0"/>
                      </a:rPr>
                      <m:t>𝑠</m:t>
                    </m:r>
                  </m:oMath>
                </a14:m>
                <a:r>
                  <a:rPr lang="cs-CZ" dirty="0"/>
                  <a:t> a </a:t>
                </a:r>
                <a14:m>
                  <m:oMath xmlns:m="http://schemas.openxmlformats.org/officeDocument/2006/math">
                    <m:r>
                      <a:rPr lang="cs-CZ" i="1" dirty="0" smtClean="0">
                        <a:latin typeface="Cambria Math" panose="02040503050406030204" pitchFamily="18" charset="0"/>
                      </a:rPr>
                      <m:t>𝐹</m:t>
                    </m:r>
                    <m:r>
                      <a:rPr lang="cs-CZ" b="0" i="0" dirty="0" smtClean="0">
                        <a:latin typeface="Cambria Math" panose="02040503050406030204" pitchFamily="18" charset="0"/>
                      </a:rPr>
                      <m:t>, </m:t>
                    </m:r>
                  </m:oMath>
                </a14:m>
                <a:r>
                  <a:rPr lang="cs-CZ" dirty="0"/>
                  <a:t>tedy </a:t>
                </a:r>
                <a14:m>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𝑠</m:t>
                    </m:r>
                  </m:oMath>
                </a14:m>
                <a:endParaRPr lang="cs-CZ" dirty="0"/>
              </a:p>
            </p:txBody>
          </p:sp>
        </mc:Choice>
        <mc:Fallback xmlns="">
          <p:sp>
            <p:nvSpPr>
              <p:cNvPr id="7" name="TextovéPole 6">
                <a:extLst>
                  <a:ext uri="{FF2B5EF4-FFF2-40B4-BE49-F238E27FC236}">
                    <a16:creationId xmlns:a16="http://schemas.microsoft.com/office/drawing/2014/main" id="{47D3C3A3-276E-8892-5975-F0E8636C144F}"/>
                  </a:ext>
                </a:extLst>
              </p:cNvPr>
              <p:cNvSpPr txBox="1">
                <a:spLocks noRot="1" noChangeAspect="1" noMove="1" noResize="1" noEditPoints="1" noAdjustHandles="1" noChangeArrowheads="1" noChangeShapeType="1" noTextEdit="1"/>
              </p:cNvSpPr>
              <p:nvPr/>
            </p:nvSpPr>
            <p:spPr>
              <a:xfrm>
                <a:off x="508814" y="4676944"/>
                <a:ext cx="5184576" cy="1477328"/>
              </a:xfrm>
              <a:prstGeom prst="rect">
                <a:avLst/>
              </a:prstGeom>
              <a:blipFill>
                <a:blip r:embed="rId5"/>
                <a:stretch>
                  <a:fillRect l="-940" t="-2058" r="-470" b="-5350"/>
                </a:stretch>
              </a:blipFill>
            </p:spPr>
            <p:txBody>
              <a:bodyPr/>
              <a:lstStyle/>
              <a:p>
                <a:r>
                  <a:rPr lang="cs-CZ">
                    <a:noFill/>
                  </a:rPr>
                  <a:t> </a:t>
                </a:r>
              </a:p>
            </p:txBody>
          </p:sp>
        </mc:Fallback>
      </mc:AlternateContent>
      <p:sp>
        <p:nvSpPr>
          <p:cNvPr id="8" name="TextovéPole 7">
            <a:extLst>
              <a:ext uri="{FF2B5EF4-FFF2-40B4-BE49-F238E27FC236}">
                <a16:creationId xmlns:a16="http://schemas.microsoft.com/office/drawing/2014/main" id="{A18CCF2A-405E-9FE6-8138-E332087F6794}"/>
              </a:ext>
            </a:extLst>
          </p:cNvPr>
          <p:cNvSpPr txBox="1"/>
          <p:nvPr/>
        </p:nvSpPr>
        <p:spPr>
          <a:xfrm>
            <a:off x="6240016" y="4499041"/>
            <a:ext cx="5472608" cy="1754326"/>
          </a:xfrm>
          <a:prstGeom prst="rect">
            <a:avLst/>
          </a:prstGeom>
          <a:noFill/>
        </p:spPr>
        <p:txBody>
          <a:bodyPr wrap="square" rtlCol="0">
            <a:spAutoFit/>
          </a:bodyPr>
          <a:lstStyle/>
          <a:p>
            <a:r>
              <a:rPr lang="cs-CZ" dirty="0"/>
              <a:t>Jestliže se velikost síly podél trajektorie mění, je grafem závislosti této síly na dráze buď polopřímka, která není rovnoběžná s vodorovnou osou, nebo křivka. Práce je dána obsahem obrazce ohraničeného vodorovnou osou, příslušnou křivkou a úsečkami vyjadřujícími velikost síly na začátku a na konci dané trajektorie.</a:t>
            </a:r>
          </a:p>
        </p:txBody>
      </p:sp>
    </p:spTree>
    <p:extLst>
      <p:ext uri="{BB962C8B-B14F-4D97-AF65-F5344CB8AC3E}">
        <p14:creationId xmlns:p14="http://schemas.microsoft.com/office/powerpoint/2010/main" val="1478192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6A196B5F-4CE7-119D-A027-58BFCA3534D1}"/>
              </a:ext>
            </a:extLst>
          </p:cNvPr>
          <p:cNvSpPr txBox="1"/>
          <p:nvPr/>
        </p:nvSpPr>
        <p:spPr>
          <a:xfrm>
            <a:off x="407368" y="404664"/>
            <a:ext cx="4320480" cy="369332"/>
          </a:xfrm>
          <a:prstGeom prst="rect">
            <a:avLst/>
          </a:prstGeom>
          <a:noFill/>
        </p:spPr>
        <p:txBody>
          <a:bodyPr wrap="square" rtlCol="0">
            <a:spAutoFit/>
          </a:bodyPr>
          <a:lstStyle/>
          <a:p>
            <a:r>
              <a:rPr lang="cs-CZ" b="1" dirty="0"/>
              <a:t>Příklad na určení mechanické práce graficky</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F3E58FB7-8673-94E6-923F-B30B90693144}"/>
                  </a:ext>
                </a:extLst>
              </p:cNvPr>
              <p:cNvSpPr txBox="1"/>
              <p:nvPr/>
            </p:nvSpPr>
            <p:spPr>
              <a:xfrm>
                <a:off x="407368" y="692696"/>
                <a:ext cx="11305256" cy="1874809"/>
              </a:xfrm>
              <a:prstGeom prst="rect">
                <a:avLst/>
              </a:prstGeom>
              <a:noFill/>
            </p:spPr>
            <p:txBody>
              <a:bodyPr wrap="square" rtlCol="0">
                <a:spAutoFit/>
              </a:bodyPr>
              <a:lstStyle/>
              <a:p>
                <a:r>
                  <a:rPr lang="cs-CZ" dirty="0"/>
                  <a:t>Při natahování pružiny je velikost síly, kterou na pružinu musíme působit, abychom jí protáhli, přímo úměrná prodloužení pružiny</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𝑘</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𝑥</m:t>
                      </m:r>
                    </m:oMath>
                  </m:oMathPara>
                </a14:m>
                <a:endParaRPr lang="cs-CZ" dirty="0"/>
              </a:p>
              <a:p>
                <a:r>
                  <a:rPr lang="cs-CZ" dirty="0"/>
                  <a:t>kde </a:t>
                </a:r>
                <a14:m>
                  <m:oMath xmlns:m="http://schemas.openxmlformats.org/officeDocument/2006/math">
                    <m:r>
                      <a:rPr lang="cs-CZ" i="1" dirty="0" smtClean="0">
                        <a:latin typeface="Cambria Math" panose="02040503050406030204" pitchFamily="18" charset="0"/>
                      </a:rPr>
                      <m:t>𝑘</m:t>
                    </m:r>
                  </m:oMath>
                </a14:m>
                <a:r>
                  <a:rPr lang="cs-CZ" dirty="0"/>
                  <a:t> je tuhost pružiny a má měrnou jednotku </a:t>
                </a:r>
                <a14:m>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𝑘</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N</m:t>
                        </m:r>
                      </m:num>
                      <m:den>
                        <m:r>
                          <m:rPr>
                            <m:sty m:val="p"/>
                          </m:rPr>
                          <a:rPr lang="cs-CZ" b="0" i="0" smtClean="0">
                            <a:latin typeface="Cambria Math" panose="02040503050406030204" pitchFamily="18" charset="0"/>
                          </a:rPr>
                          <m:t>m</m:t>
                        </m:r>
                      </m:den>
                    </m:f>
                  </m:oMath>
                </a14:m>
                <a:r>
                  <a:rPr lang="cs-CZ" dirty="0"/>
                  <a:t>. Na obrázku je zakreslena závislost velikosti síly </a:t>
                </a:r>
                <a14:m>
                  <m:oMath xmlns:m="http://schemas.openxmlformats.org/officeDocument/2006/math">
                    <m:r>
                      <a:rPr lang="cs-CZ" i="1" dirty="0" smtClean="0">
                        <a:latin typeface="Cambria Math" panose="02040503050406030204" pitchFamily="18" charset="0"/>
                      </a:rPr>
                      <m:t>𝐹</m:t>
                    </m:r>
                  </m:oMath>
                </a14:m>
                <a:r>
                  <a:rPr lang="cs-CZ" dirty="0"/>
                  <a:t> na prodloužení </a:t>
                </a:r>
                <a14:m>
                  <m:oMath xmlns:m="http://schemas.openxmlformats.org/officeDocument/2006/math">
                    <m:r>
                      <a:rPr lang="cs-CZ" i="1" dirty="0" smtClean="0">
                        <a:latin typeface="Cambria Math" panose="02040503050406030204" pitchFamily="18" charset="0"/>
                      </a:rPr>
                      <m:t>𝑥</m:t>
                    </m:r>
                  </m:oMath>
                </a14:m>
                <a:r>
                  <a:rPr lang="cs-CZ" dirty="0"/>
                  <a:t> pružiny.</a:t>
                </a:r>
              </a:p>
              <a:p>
                <a:r>
                  <a:rPr lang="cs-CZ" dirty="0"/>
                  <a:t>Určete jakou práci vykonáme, protáhneme-li pružinu z původní délky  o 5 </a:t>
                </a:r>
                <a14:m>
                  <m:oMath xmlns:m="http://schemas.openxmlformats.org/officeDocument/2006/math">
                    <m:r>
                      <m:rPr>
                        <m:sty m:val="p"/>
                      </m:rPr>
                      <a:rPr lang="cs-CZ" i="0" dirty="0" smtClean="0">
                        <a:latin typeface="Cambria Math" panose="02040503050406030204" pitchFamily="18" charset="0"/>
                      </a:rPr>
                      <m:t>cm</m:t>
                    </m:r>
                  </m:oMath>
                </a14:m>
                <a:r>
                  <a:rPr lang="cs-CZ" dirty="0"/>
                  <a:t>.</a:t>
                </a:r>
              </a:p>
            </p:txBody>
          </p:sp>
        </mc:Choice>
        <mc:Fallback xmlns="">
          <p:sp>
            <p:nvSpPr>
              <p:cNvPr id="3" name="TextovéPole 2">
                <a:extLst>
                  <a:ext uri="{FF2B5EF4-FFF2-40B4-BE49-F238E27FC236}">
                    <a16:creationId xmlns:a16="http://schemas.microsoft.com/office/drawing/2014/main" id="{F3E58FB7-8673-94E6-923F-B30B90693144}"/>
                  </a:ext>
                </a:extLst>
              </p:cNvPr>
              <p:cNvSpPr txBox="1">
                <a:spLocks noRot="1" noChangeAspect="1" noMove="1" noResize="1" noEditPoints="1" noAdjustHandles="1" noChangeArrowheads="1" noChangeShapeType="1" noTextEdit="1"/>
              </p:cNvSpPr>
              <p:nvPr/>
            </p:nvSpPr>
            <p:spPr>
              <a:xfrm>
                <a:off x="407368" y="692696"/>
                <a:ext cx="11305256" cy="1874809"/>
              </a:xfrm>
              <a:prstGeom prst="rect">
                <a:avLst/>
              </a:prstGeom>
              <a:blipFill>
                <a:blip r:embed="rId2"/>
                <a:stretch>
                  <a:fillRect l="-485" t="-1954" r="-809" b="-4560"/>
                </a:stretch>
              </a:blipFill>
            </p:spPr>
            <p:txBody>
              <a:bodyPr/>
              <a:lstStyle/>
              <a:p>
                <a:r>
                  <a:rPr lang="cs-CZ">
                    <a:noFill/>
                  </a:rPr>
                  <a:t> </a:t>
                </a:r>
              </a:p>
            </p:txBody>
          </p:sp>
        </mc:Fallback>
      </mc:AlternateContent>
      <p:pic>
        <p:nvPicPr>
          <p:cNvPr id="5" name="Obrázek 4">
            <a:extLst>
              <a:ext uri="{FF2B5EF4-FFF2-40B4-BE49-F238E27FC236}">
                <a16:creationId xmlns:a16="http://schemas.microsoft.com/office/drawing/2014/main" id="{06D16E30-E05E-6CB3-F4BD-3FB32EC4C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60" y="2567505"/>
            <a:ext cx="4571206" cy="3885831"/>
          </a:xfrm>
          <a:prstGeom prst="rect">
            <a:avLst/>
          </a:prstGeom>
        </p:spPr>
      </p:pic>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743631D6-970A-CDF2-3099-080E4D18A9AF}"/>
                  </a:ext>
                </a:extLst>
              </p:cNvPr>
              <p:cNvSpPr txBox="1"/>
              <p:nvPr/>
            </p:nvSpPr>
            <p:spPr>
              <a:xfrm>
                <a:off x="5231904" y="2924944"/>
                <a:ext cx="6480720" cy="646331"/>
              </a:xfrm>
              <a:prstGeom prst="rect">
                <a:avLst/>
              </a:prstGeom>
              <a:noFill/>
            </p:spPr>
            <p:txBody>
              <a:bodyPr wrap="square" rtlCol="0">
                <a:spAutoFit/>
              </a:bodyPr>
              <a:lstStyle/>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=5 </m:t>
                      </m:r>
                      <m:r>
                        <m:rPr>
                          <m:sty m:val="p"/>
                        </m:rPr>
                        <a:rPr lang="cs-CZ" b="0" i="0" smtClean="0">
                          <a:latin typeface="Cambria Math" panose="02040503050406030204" pitchFamily="18" charset="0"/>
                        </a:rPr>
                        <m:t>cm</m:t>
                      </m:r>
                      <m:r>
                        <a:rPr lang="cs-CZ" b="0" i="0" smtClean="0">
                          <a:latin typeface="Cambria Math" panose="02040503050406030204" pitchFamily="18" charset="0"/>
                        </a:rPr>
                        <m:t>=0,05 </m:t>
                      </m:r>
                      <m:r>
                        <m:rPr>
                          <m:sty m:val="p"/>
                        </m:rPr>
                        <a:rPr lang="cs-CZ" b="0" i="0" smtClean="0">
                          <a:latin typeface="Cambria Math" panose="02040503050406030204" pitchFamily="18" charset="0"/>
                        </a:rPr>
                        <m:t>m</m:t>
                      </m:r>
                      <m:r>
                        <a:rPr lang="cs-CZ" b="0" i="0" smtClean="0">
                          <a:latin typeface="Cambria Math" panose="02040503050406030204" pitchFamily="18" charset="0"/>
                        </a:rPr>
                        <m:t>,</m:t>
                      </m:r>
                      <m:r>
                        <a:rPr lang="cs-CZ" b="0" i="1" smtClean="0">
                          <a:latin typeface="Cambria Math" panose="02040503050406030204" pitchFamily="18" charset="0"/>
                        </a:rPr>
                        <m:t>𝑧</m:t>
                      </m:r>
                      <m:r>
                        <a:rPr lang="cs-CZ" b="0" i="1" smtClean="0">
                          <a:latin typeface="Cambria Math" panose="02040503050406030204" pitchFamily="18" charset="0"/>
                        </a:rPr>
                        <m:t> </m:t>
                      </m:r>
                      <m:r>
                        <a:rPr lang="cs-CZ" b="0" i="1" smtClean="0">
                          <a:latin typeface="Cambria Math" panose="02040503050406030204" pitchFamily="18" charset="0"/>
                        </a:rPr>
                        <m:t>𝑔𝑟𝑎𝑓𝑢</m:t>
                      </m:r>
                      <m:r>
                        <a:rPr lang="cs-CZ" b="0" i="1" smtClean="0">
                          <a:latin typeface="Cambria Math" panose="02040503050406030204" pitchFamily="18" charset="0"/>
                        </a:rPr>
                        <m:t> </m:t>
                      </m:r>
                      <m:r>
                        <a:rPr lang="cs-CZ" b="0" i="1" smtClean="0">
                          <a:latin typeface="Cambria Math" panose="02040503050406030204" pitchFamily="18" charset="0"/>
                        </a:rPr>
                        <m:t>𝐹</m:t>
                      </m:r>
                      <m:r>
                        <a:rPr lang="cs-CZ" b="0" i="1" smtClean="0">
                          <a:latin typeface="Cambria Math" panose="02040503050406030204" pitchFamily="18" charset="0"/>
                        </a:rPr>
                        <m:t>=40 </m:t>
                      </m:r>
                      <m:r>
                        <m:rPr>
                          <m:sty m:val="p"/>
                        </m:rPr>
                        <a:rPr lang="cs-CZ" b="0" i="0" smtClean="0">
                          <a:latin typeface="Cambria Math" panose="02040503050406030204" pitchFamily="18" charset="0"/>
                        </a:rPr>
                        <m:t>N</m:t>
                      </m:r>
                      <m:r>
                        <a:rPr lang="cs-CZ" b="0" i="0" smtClean="0">
                          <a:latin typeface="Cambria Math" panose="02040503050406030204" pitchFamily="18" charset="0"/>
                        </a:rPr>
                        <m:t>, </m:t>
                      </m:r>
                      <m:r>
                        <a:rPr lang="cs-CZ" b="0" i="1" smtClean="0">
                          <a:latin typeface="Cambria Math" panose="02040503050406030204" pitchFamily="18" charset="0"/>
                        </a:rPr>
                        <m:t>𝑊</m:t>
                      </m:r>
                      <m:r>
                        <a:rPr lang="cs-CZ" b="0" i="0" smtClean="0">
                          <a:latin typeface="Cambria Math" panose="02040503050406030204" pitchFamily="18" charset="0"/>
                        </a:rPr>
                        <m:t>=?</m:t>
                      </m:r>
                    </m:oMath>
                  </m:oMathPara>
                </a14:m>
                <a:endParaRPr lang="cs-CZ" dirty="0"/>
              </a:p>
            </p:txBody>
          </p:sp>
        </mc:Choice>
        <mc:Fallback xmlns="">
          <p:sp>
            <p:nvSpPr>
              <p:cNvPr id="6" name="TextovéPole 5">
                <a:extLst>
                  <a:ext uri="{FF2B5EF4-FFF2-40B4-BE49-F238E27FC236}">
                    <a16:creationId xmlns:a16="http://schemas.microsoft.com/office/drawing/2014/main" id="{743631D6-970A-CDF2-3099-080E4D18A9AF}"/>
                  </a:ext>
                </a:extLst>
              </p:cNvPr>
              <p:cNvSpPr txBox="1">
                <a:spLocks noRot="1" noChangeAspect="1" noMove="1" noResize="1" noEditPoints="1" noAdjustHandles="1" noChangeArrowheads="1" noChangeShapeType="1" noTextEdit="1"/>
              </p:cNvSpPr>
              <p:nvPr/>
            </p:nvSpPr>
            <p:spPr>
              <a:xfrm>
                <a:off x="5231904" y="2924944"/>
                <a:ext cx="6480720" cy="646331"/>
              </a:xfrm>
              <a:prstGeom prst="rect">
                <a:avLst/>
              </a:prstGeom>
              <a:blipFill>
                <a:blip r:embed="rId4"/>
                <a:stretch>
                  <a:fillRect l="-753" t="-5660" b="-6604"/>
                </a:stretch>
              </a:blipFill>
            </p:spPr>
            <p:txBody>
              <a:bodyPr/>
              <a:lstStyle/>
              <a:p>
                <a:r>
                  <a:rPr lang="cs-CZ">
                    <a:noFill/>
                  </a:rPr>
                  <a:t> </a:t>
                </a:r>
              </a:p>
            </p:txBody>
          </p:sp>
        </mc:Fallback>
      </mc:AlternateContent>
      <p:cxnSp>
        <p:nvCxnSpPr>
          <p:cNvPr id="8" name="Přímá spojnice 7">
            <a:extLst>
              <a:ext uri="{FF2B5EF4-FFF2-40B4-BE49-F238E27FC236}">
                <a16:creationId xmlns:a16="http://schemas.microsoft.com/office/drawing/2014/main" id="{FE9C3E83-C6BF-A979-7061-E49D399CF9AF}"/>
              </a:ext>
            </a:extLst>
          </p:cNvPr>
          <p:cNvCxnSpPr/>
          <p:nvPr/>
        </p:nvCxnSpPr>
        <p:spPr>
          <a:xfrm>
            <a:off x="5231904" y="3571275"/>
            <a:ext cx="648072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CB416B75-2C8F-5830-CD26-E26BAD5E3B02}"/>
                  </a:ext>
                </a:extLst>
              </p:cNvPr>
              <p:cNvSpPr txBox="1"/>
              <p:nvPr/>
            </p:nvSpPr>
            <p:spPr>
              <a:xfrm>
                <a:off x="5231904" y="3933056"/>
                <a:ext cx="6624736" cy="1718932"/>
              </a:xfrm>
              <a:prstGeom prst="rect">
                <a:avLst/>
              </a:prstGeom>
              <a:noFill/>
            </p:spPr>
            <p:txBody>
              <a:bodyPr wrap="square" rtlCol="0">
                <a:spAutoFit/>
              </a:bodyPr>
              <a:lstStyle/>
              <a:p>
                <a:r>
                  <a:rPr lang="cs-CZ" dirty="0"/>
                  <a:t>Práce W je rovna obsahu pravoúhlého trojúhelníku o stranách F a x:</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𝑥</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m:t>
                          </m:r>
                        </m:num>
                        <m:den>
                          <m:r>
                            <a:rPr lang="cs-CZ" b="0" i="1" smtClean="0">
                              <a:latin typeface="Cambria Math" panose="02040503050406030204" pitchFamily="18" charset="0"/>
                              <a:ea typeface="Cambria Math" panose="02040503050406030204" pitchFamily="18" charset="0"/>
                            </a:rPr>
                            <m:t>2</m:t>
                          </m:r>
                        </m:den>
                      </m:f>
                      <m:r>
                        <a:rPr lang="cs-CZ" b="0" i="1" smtClean="0">
                          <a:latin typeface="Cambria Math" panose="02040503050406030204" pitchFamily="18" charset="0"/>
                          <a:ea typeface="Cambria Math" panose="02040503050406030204" pitchFamily="18" charset="0"/>
                        </a:rPr>
                        <m:t>∙40∙0,05=1 </m:t>
                      </m:r>
                      <m:r>
                        <m:rPr>
                          <m:sty m:val="p"/>
                        </m:rPr>
                        <a:rPr lang="cs-CZ" b="0" i="0" smtClean="0">
                          <a:latin typeface="Cambria Math" panose="02040503050406030204" pitchFamily="18" charset="0"/>
                          <a:ea typeface="Cambria Math" panose="02040503050406030204" pitchFamily="18" charset="0"/>
                        </a:rPr>
                        <m:t>J</m:t>
                      </m:r>
                    </m:oMath>
                  </m:oMathPara>
                </a14:m>
                <a:endParaRPr lang="cs-CZ" dirty="0"/>
              </a:p>
              <a:p>
                <a:endParaRPr lang="cs-CZ" dirty="0"/>
              </a:p>
              <a:p>
                <a:r>
                  <a:rPr lang="cs-CZ" b="1" dirty="0"/>
                  <a:t>Při protažení pružiny o 5 </a:t>
                </a:r>
                <a14:m>
                  <m:oMath xmlns:m="http://schemas.openxmlformats.org/officeDocument/2006/math">
                    <m:r>
                      <a:rPr lang="cs-CZ" b="1" i="0" dirty="0" smtClean="0">
                        <a:latin typeface="Cambria Math" panose="02040503050406030204" pitchFamily="18" charset="0"/>
                      </a:rPr>
                      <m:t>𝐜𝐦</m:t>
                    </m:r>
                  </m:oMath>
                </a14:m>
                <a:r>
                  <a:rPr lang="cs-CZ" b="1" dirty="0"/>
                  <a:t> vykonáme práci 1 </a:t>
                </a:r>
                <a14:m>
                  <m:oMath xmlns:m="http://schemas.openxmlformats.org/officeDocument/2006/math">
                    <m:r>
                      <a:rPr lang="cs-CZ" b="1" i="0" dirty="0" smtClean="0">
                        <a:latin typeface="Cambria Math" panose="02040503050406030204" pitchFamily="18" charset="0"/>
                      </a:rPr>
                      <m:t>𝐉</m:t>
                    </m:r>
                  </m:oMath>
                </a14:m>
                <a:r>
                  <a:rPr lang="cs-CZ" b="1" dirty="0"/>
                  <a:t>.</a:t>
                </a:r>
              </a:p>
            </p:txBody>
          </p:sp>
        </mc:Choice>
        <mc:Fallback xmlns="">
          <p:sp>
            <p:nvSpPr>
              <p:cNvPr id="9" name="TextovéPole 8">
                <a:extLst>
                  <a:ext uri="{FF2B5EF4-FFF2-40B4-BE49-F238E27FC236}">
                    <a16:creationId xmlns:a16="http://schemas.microsoft.com/office/drawing/2014/main" id="{CB416B75-2C8F-5830-CD26-E26BAD5E3B02}"/>
                  </a:ext>
                </a:extLst>
              </p:cNvPr>
              <p:cNvSpPr txBox="1">
                <a:spLocks noRot="1" noChangeAspect="1" noMove="1" noResize="1" noEditPoints="1" noAdjustHandles="1" noChangeArrowheads="1" noChangeShapeType="1" noTextEdit="1"/>
              </p:cNvSpPr>
              <p:nvPr/>
            </p:nvSpPr>
            <p:spPr>
              <a:xfrm>
                <a:off x="5231904" y="3933056"/>
                <a:ext cx="6624736" cy="1718932"/>
              </a:xfrm>
              <a:prstGeom prst="rect">
                <a:avLst/>
              </a:prstGeom>
              <a:blipFill>
                <a:blip r:embed="rId5"/>
                <a:stretch>
                  <a:fillRect l="-736" t="-1773" b="-4610"/>
                </a:stretch>
              </a:blipFill>
            </p:spPr>
            <p:txBody>
              <a:bodyPr/>
              <a:lstStyle/>
              <a:p>
                <a:r>
                  <a:rPr lang="cs-CZ">
                    <a:noFill/>
                  </a:rPr>
                  <a:t> </a:t>
                </a:r>
              </a:p>
            </p:txBody>
          </p:sp>
        </mc:Fallback>
      </mc:AlternateContent>
    </p:spTree>
    <p:extLst>
      <p:ext uri="{BB962C8B-B14F-4D97-AF65-F5344CB8AC3E}">
        <p14:creationId xmlns:p14="http://schemas.microsoft.com/office/powerpoint/2010/main" val="2107693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7394296-1ECF-94AE-0A4D-385B1E56564F}"/>
              </a:ext>
            </a:extLst>
          </p:cNvPr>
          <p:cNvSpPr txBox="1"/>
          <p:nvPr/>
        </p:nvSpPr>
        <p:spPr>
          <a:xfrm>
            <a:off x="629063" y="325239"/>
            <a:ext cx="5261256" cy="369332"/>
          </a:xfrm>
          <a:prstGeom prst="rect">
            <a:avLst/>
          </a:prstGeom>
          <a:noFill/>
        </p:spPr>
        <p:txBody>
          <a:bodyPr wrap="square" rtlCol="0">
            <a:spAutoFit/>
          </a:bodyPr>
          <a:lstStyle/>
          <a:p>
            <a:r>
              <a:rPr lang="cs-CZ" b="1" dirty="0"/>
              <a:t>Práce vykonaná v tíhovém poli   -   Konzervativní síla.</a:t>
            </a:r>
            <a:endParaRPr lang="cs-CZ" dirty="0"/>
          </a:p>
        </p:txBody>
      </p:sp>
      <p:cxnSp>
        <p:nvCxnSpPr>
          <p:cNvPr id="7" name="Přímá spojnice 6">
            <a:extLst>
              <a:ext uri="{FF2B5EF4-FFF2-40B4-BE49-F238E27FC236}">
                <a16:creationId xmlns:a16="http://schemas.microsoft.com/office/drawing/2014/main" id="{F59A6306-58DE-E0BE-B1F8-1EFC33974068}"/>
              </a:ext>
            </a:extLst>
          </p:cNvPr>
          <p:cNvCxnSpPr/>
          <p:nvPr/>
        </p:nvCxnSpPr>
        <p:spPr>
          <a:xfrm flipV="1">
            <a:off x="595046" y="1745400"/>
            <a:ext cx="468052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Přímá spojnice 7">
            <a:extLst>
              <a:ext uri="{FF2B5EF4-FFF2-40B4-BE49-F238E27FC236}">
                <a16:creationId xmlns:a16="http://schemas.microsoft.com/office/drawing/2014/main" id="{B4D72DE2-A3EA-EBF3-7CDE-E5CF568AD8F4}"/>
              </a:ext>
            </a:extLst>
          </p:cNvPr>
          <p:cNvCxnSpPr/>
          <p:nvPr/>
        </p:nvCxnSpPr>
        <p:spPr>
          <a:xfrm flipV="1">
            <a:off x="631050" y="3462831"/>
            <a:ext cx="468052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Přímá spojnice se šipkou 9">
            <a:extLst>
              <a:ext uri="{FF2B5EF4-FFF2-40B4-BE49-F238E27FC236}">
                <a16:creationId xmlns:a16="http://schemas.microsoft.com/office/drawing/2014/main" id="{F9910562-1C0F-3EC8-F932-2F67BA0E2F69}"/>
              </a:ext>
            </a:extLst>
          </p:cNvPr>
          <p:cNvCxnSpPr/>
          <p:nvPr/>
        </p:nvCxnSpPr>
        <p:spPr>
          <a:xfrm>
            <a:off x="2164979" y="1761596"/>
            <a:ext cx="0" cy="16920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Ovál 10">
            <a:extLst>
              <a:ext uri="{FF2B5EF4-FFF2-40B4-BE49-F238E27FC236}">
                <a16:creationId xmlns:a16="http://schemas.microsoft.com/office/drawing/2014/main" id="{9EED98A4-6EB9-389F-AE66-18A347EB22F9}"/>
              </a:ext>
            </a:extLst>
          </p:cNvPr>
          <p:cNvSpPr/>
          <p:nvPr/>
        </p:nvSpPr>
        <p:spPr>
          <a:xfrm>
            <a:off x="3079324" y="1505874"/>
            <a:ext cx="216020" cy="216020"/>
          </a:xfrm>
          <a:prstGeom prst="ellipse">
            <a:avLst/>
          </a:prstGeom>
          <a:solidFill>
            <a:schemeClr val="accent3">
              <a:lumMod val="60000"/>
              <a:lumOff val="4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3" name="Přímá spojnice 12">
            <a:extLst>
              <a:ext uri="{FF2B5EF4-FFF2-40B4-BE49-F238E27FC236}">
                <a16:creationId xmlns:a16="http://schemas.microsoft.com/office/drawing/2014/main" id="{EEE369A1-F6F3-0117-4DFB-54DD57233F99}"/>
              </a:ext>
            </a:extLst>
          </p:cNvPr>
          <p:cNvCxnSpPr>
            <a:stCxn id="11" idx="4"/>
          </p:cNvCxnSpPr>
          <p:nvPr/>
        </p:nvCxnSpPr>
        <p:spPr>
          <a:xfrm>
            <a:off x="3187334" y="1721895"/>
            <a:ext cx="0" cy="1740937"/>
          </a:xfrm>
          <a:prstGeom prst="line">
            <a:avLst/>
          </a:prstGeom>
          <a:ln w="381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6" name="TextovéPole 25">
            <a:extLst>
              <a:ext uri="{FF2B5EF4-FFF2-40B4-BE49-F238E27FC236}">
                <a16:creationId xmlns:a16="http://schemas.microsoft.com/office/drawing/2014/main" id="{642003BF-ACDA-1DDB-3645-D5F8506C1930}"/>
              </a:ext>
            </a:extLst>
          </p:cNvPr>
          <p:cNvSpPr txBox="1"/>
          <p:nvPr/>
        </p:nvSpPr>
        <p:spPr>
          <a:xfrm>
            <a:off x="1428484" y="1408597"/>
            <a:ext cx="1182785" cy="369332"/>
          </a:xfrm>
          <a:prstGeom prst="rect">
            <a:avLst/>
          </a:prstGeom>
          <a:noFill/>
        </p:spPr>
        <p:txBody>
          <a:bodyPr wrap="square" rtlCol="0">
            <a:spAutoFit/>
          </a:bodyPr>
          <a:lstStyle/>
          <a:p>
            <a:r>
              <a:rPr lang="cs-CZ" dirty="0"/>
              <a:t>Hladina A</a:t>
            </a:r>
          </a:p>
        </p:txBody>
      </p:sp>
      <p:sp>
        <p:nvSpPr>
          <p:cNvPr id="27" name="TextovéPole 26">
            <a:extLst>
              <a:ext uri="{FF2B5EF4-FFF2-40B4-BE49-F238E27FC236}">
                <a16:creationId xmlns:a16="http://schemas.microsoft.com/office/drawing/2014/main" id="{92761212-7AC2-BCC3-D269-C8598B34954E}"/>
              </a:ext>
            </a:extLst>
          </p:cNvPr>
          <p:cNvSpPr txBox="1"/>
          <p:nvPr/>
        </p:nvSpPr>
        <p:spPr>
          <a:xfrm>
            <a:off x="564877" y="3130761"/>
            <a:ext cx="1182785" cy="369332"/>
          </a:xfrm>
          <a:prstGeom prst="rect">
            <a:avLst/>
          </a:prstGeom>
          <a:noFill/>
        </p:spPr>
        <p:txBody>
          <a:bodyPr wrap="square" rtlCol="0">
            <a:spAutoFit/>
          </a:bodyPr>
          <a:lstStyle/>
          <a:p>
            <a:r>
              <a:rPr lang="cs-CZ" dirty="0"/>
              <a:t>Hladina B</a:t>
            </a:r>
          </a:p>
        </p:txBody>
      </p:sp>
      <p:cxnSp>
        <p:nvCxnSpPr>
          <p:cNvPr id="29" name="Přímá spojnice se šipkou 28">
            <a:extLst>
              <a:ext uri="{FF2B5EF4-FFF2-40B4-BE49-F238E27FC236}">
                <a16:creationId xmlns:a16="http://schemas.microsoft.com/office/drawing/2014/main" id="{D7476E10-F00F-AC14-CB50-12E9D8DB17D6}"/>
              </a:ext>
            </a:extLst>
          </p:cNvPr>
          <p:cNvCxnSpPr/>
          <p:nvPr/>
        </p:nvCxnSpPr>
        <p:spPr>
          <a:xfrm>
            <a:off x="2540148" y="908721"/>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Přímá spojnice se šipkou 29">
            <a:extLst>
              <a:ext uri="{FF2B5EF4-FFF2-40B4-BE49-F238E27FC236}">
                <a16:creationId xmlns:a16="http://schemas.microsoft.com/office/drawing/2014/main" id="{9B06955E-83D4-8EFA-4A50-3C3B3FC8DE1B}"/>
              </a:ext>
            </a:extLst>
          </p:cNvPr>
          <p:cNvCxnSpPr/>
          <p:nvPr/>
        </p:nvCxnSpPr>
        <p:spPr>
          <a:xfrm>
            <a:off x="3044204" y="908721"/>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Přímá spojnice se šipkou 30">
            <a:extLst>
              <a:ext uri="{FF2B5EF4-FFF2-40B4-BE49-F238E27FC236}">
                <a16:creationId xmlns:a16="http://schemas.microsoft.com/office/drawing/2014/main" id="{57DA215E-A941-E9FB-30DC-B522BFCEAD49}"/>
              </a:ext>
            </a:extLst>
          </p:cNvPr>
          <p:cNvCxnSpPr/>
          <p:nvPr/>
        </p:nvCxnSpPr>
        <p:spPr>
          <a:xfrm>
            <a:off x="3512256" y="930241"/>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Přímá spojnice se šipkou 31">
            <a:extLst>
              <a:ext uri="{FF2B5EF4-FFF2-40B4-BE49-F238E27FC236}">
                <a16:creationId xmlns:a16="http://schemas.microsoft.com/office/drawing/2014/main" id="{E5653C32-39D9-5E4E-48F6-113CA3B451C1}"/>
              </a:ext>
            </a:extLst>
          </p:cNvPr>
          <p:cNvCxnSpPr/>
          <p:nvPr/>
        </p:nvCxnSpPr>
        <p:spPr>
          <a:xfrm>
            <a:off x="3979422" y="908721"/>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ovéPole 32">
            <a:extLst>
              <a:ext uri="{FF2B5EF4-FFF2-40B4-BE49-F238E27FC236}">
                <a16:creationId xmlns:a16="http://schemas.microsoft.com/office/drawing/2014/main" id="{8D716EFD-9CB6-6F43-5269-EAFEDD6769C2}"/>
              </a:ext>
            </a:extLst>
          </p:cNvPr>
          <p:cNvSpPr txBox="1"/>
          <p:nvPr/>
        </p:nvSpPr>
        <p:spPr>
          <a:xfrm>
            <a:off x="3979422" y="834802"/>
            <a:ext cx="1656184" cy="646331"/>
          </a:xfrm>
          <a:prstGeom prst="rect">
            <a:avLst/>
          </a:prstGeom>
          <a:noFill/>
        </p:spPr>
        <p:txBody>
          <a:bodyPr wrap="square" rtlCol="0">
            <a:spAutoFit/>
          </a:bodyPr>
          <a:lstStyle/>
          <a:p>
            <a:r>
              <a:rPr lang="cs-CZ" dirty="0"/>
              <a:t>Směr (gradient) tíhového pole</a:t>
            </a:r>
          </a:p>
        </p:txBody>
      </p:sp>
      <mc:AlternateContent xmlns:mc="http://schemas.openxmlformats.org/markup-compatibility/2006" xmlns:a14="http://schemas.microsoft.com/office/drawing/2010/main">
        <mc:Choice Requires="a14">
          <p:sp>
            <p:nvSpPr>
              <p:cNvPr id="36" name="TextovéPole 35">
                <a:extLst>
                  <a:ext uri="{FF2B5EF4-FFF2-40B4-BE49-F238E27FC236}">
                    <a16:creationId xmlns:a16="http://schemas.microsoft.com/office/drawing/2014/main" id="{AAA3FD35-53A5-4F5A-BE39-C5C1C071D460}"/>
                  </a:ext>
                </a:extLst>
              </p:cNvPr>
              <p:cNvSpPr txBox="1"/>
              <p:nvPr/>
            </p:nvSpPr>
            <p:spPr>
              <a:xfrm>
                <a:off x="3149343" y="1409546"/>
                <a:ext cx="1440160"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600" i="1">
                          <a:latin typeface="Cambria Math" panose="02040503050406030204" pitchFamily="18" charset="0"/>
                        </a:rPr>
                        <m:t>𝑚</m:t>
                      </m:r>
                      <m:r>
                        <a:rPr lang="cs-CZ" sz="1600" i="1">
                          <a:latin typeface="Cambria Math" panose="02040503050406030204" pitchFamily="18" charset="0"/>
                        </a:rPr>
                        <m:t>=5 </m:t>
                      </m:r>
                      <m:r>
                        <m:rPr>
                          <m:sty m:val="p"/>
                        </m:rPr>
                        <a:rPr lang="cs-CZ" sz="1600">
                          <a:latin typeface="Cambria Math" panose="02040503050406030204" pitchFamily="18" charset="0"/>
                        </a:rPr>
                        <m:t>kg</m:t>
                      </m:r>
                    </m:oMath>
                  </m:oMathPara>
                </a14:m>
                <a:endParaRPr lang="cs-CZ" sz="1600" dirty="0"/>
              </a:p>
            </p:txBody>
          </p:sp>
        </mc:Choice>
        <mc:Fallback xmlns="">
          <p:sp>
            <p:nvSpPr>
              <p:cNvPr id="36" name="TextovéPole 35">
                <a:extLst>
                  <a:ext uri="{FF2B5EF4-FFF2-40B4-BE49-F238E27FC236}">
                    <a16:creationId xmlns:a16="http://schemas.microsoft.com/office/drawing/2014/main" id="{AAA3FD35-53A5-4F5A-BE39-C5C1C071D460}"/>
                  </a:ext>
                </a:extLst>
              </p:cNvPr>
              <p:cNvSpPr txBox="1">
                <a:spLocks noRot="1" noChangeAspect="1" noMove="1" noResize="1" noEditPoints="1" noAdjustHandles="1" noChangeArrowheads="1" noChangeShapeType="1" noTextEdit="1"/>
              </p:cNvSpPr>
              <p:nvPr/>
            </p:nvSpPr>
            <p:spPr>
              <a:xfrm>
                <a:off x="3149343" y="1409546"/>
                <a:ext cx="1440160" cy="338554"/>
              </a:xfrm>
              <a:prstGeom prst="rect">
                <a:avLst/>
              </a:prstGeom>
              <a:blipFill>
                <a:blip r:embed="rId3"/>
                <a:stretch>
                  <a:fillRect b="-892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7" name="TextovéPole 36">
                <a:extLst>
                  <a:ext uri="{FF2B5EF4-FFF2-40B4-BE49-F238E27FC236}">
                    <a16:creationId xmlns:a16="http://schemas.microsoft.com/office/drawing/2014/main" id="{06C272CA-AA90-1B85-58B6-177FE24F3F5F}"/>
                  </a:ext>
                </a:extLst>
              </p:cNvPr>
              <p:cNvSpPr txBox="1"/>
              <p:nvPr/>
            </p:nvSpPr>
            <p:spPr>
              <a:xfrm>
                <a:off x="8066909" y="2376443"/>
                <a:ext cx="838368"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sz="1400" i="1" smtClean="0">
                              <a:latin typeface="Cambria Math" panose="02040503050406030204" pitchFamily="18" charset="0"/>
                            </a:rPr>
                          </m:ctrlPr>
                        </m:sSubPr>
                        <m:e>
                          <m:r>
                            <a:rPr lang="cs-CZ" sz="1400" i="1">
                              <a:latin typeface="Cambria Math" panose="02040503050406030204" pitchFamily="18" charset="0"/>
                            </a:rPr>
                            <m:t>𝑠</m:t>
                          </m:r>
                        </m:e>
                        <m:sub>
                          <m:r>
                            <a:rPr lang="cs-CZ" sz="1400" i="1">
                              <a:latin typeface="Cambria Math" panose="02040503050406030204" pitchFamily="18" charset="0"/>
                            </a:rPr>
                            <m:t>1</m:t>
                          </m:r>
                        </m:sub>
                      </m:sSub>
                      <m:r>
                        <a:rPr lang="cs-CZ" sz="1400" b="0" i="1" smtClean="0">
                          <a:latin typeface="Cambria Math" panose="02040503050406030204" pitchFamily="18" charset="0"/>
                        </a:rPr>
                        <m:t>=6</m:t>
                      </m:r>
                      <m:r>
                        <m:rPr>
                          <m:sty m:val="p"/>
                        </m:rPr>
                        <a:rPr lang="cs-CZ" sz="1400" b="0" i="0" smtClean="0">
                          <a:latin typeface="Cambria Math" panose="02040503050406030204" pitchFamily="18" charset="0"/>
                        </a:rPr>
                        <m:t>m</m:t>
                      </m:r>
                    </m:oMath>
                  </m:oMathPara>
                </a14:m>
                <a:endParaRPr lang="cs-CZ" sz="1400" dirty="0"/>
              </a:p>
            </p:txBody>
          </p:sp>
        </mc:Choice>
        <mc:Fallback xmlns="">
          <p:sp>
            <p:nvSpPr>
              <p:cNvPr id="37" name="TextovéPole 36">
                <a:extLst>
                  <a:ext uri="{FF2B5EF4-FFF2-40B4-BE49-F238E27FC236}">
                    <a16:creationId xmlns:a16="http://schemas.microsoft.com/office/drawing/2014/main" id="{06C272CA-AA90-1B85-58B6-177FE24F3F5F}"/>
                  </a:ext>
                </a:extLst>
              </p:cNvPr>
              <p:cNvSpPr txBox="1">
                <a:spLocks noRot="1" noChangeAspect="1" noMove="1" noResize="1" noEditPoints="1" noAdjustHandles="1" noChangeArrowheads="1" noChangeShapeType="1" noTextEdit="1"/>
              </p:cNvSpPr>
              <p:nvPr/>
            </p:nvSpPr>
            <p:spPr>
              <a:xfrm>
                <a:off x="8066909" y="2376443"/>
                <a:ext cx="838368" cy="307777"/>
              </a:xfrm>
              <a:prstGeom prst="rect">
                <a:avLst/>
              </a:prstGeom>
              <a:blipFill>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1" name="TextovéPole 70">
                <a:extLst>
                  <a:ext uri="{FF2B5EF4-FFF2-40B4-BE49-F238E27FC236}">
                    <a16:creationId xmlns:a16="http://schemas.microsoft.com/office/drawing/2014/main" id="{271C90EE-0949-A72E-A415-5A0B18126645}"/>
                  </a:ext>
                </a:extLst>
              </p:cNvPr>
              <p:cNvSpPr txBox="1"/>
              <p:nvPr/>
            </p:nvSpPr>
            <p:spPr>
              <a:xfrm>
                <a:off x="262547" y="4510306"/>
                <a:ext cx="3240000" cy="55335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cs-CZ" sz="1600" i="1">
                              <a:latin typeface="Cambria Math" panose="02040503050406030204" pitchFamily="18" charset="0"/>
                            </a:rPr>
                          </m:ctrlPr>
                        </m:sSubPr>
                        <m:e>
                          <m:r>
                            <a:rPr lang="cs-CZ" sz="1600" i="1">
                              <a:latin typeface="Cambria Math" panose="02040503050406030204" pitchFamily="18" charset="0"/>
                            </a:rPr>
                            <m:t>𝐹</m:t>
                          </m:r>
                        </m:e>
                        <m:sub>
                          <m:r>
                            <a:rPr lang="cs-CZ" sz="1600" i="1">
                              <a:latin typeface="Cambria Math" panose="02040503050406030204" pitchFamily="18" charset="0"/>
                            </a:rPr>
                            <m:t>2</m:t>
                          </m:r>
                        </m:sub>
                      </m:sSub>
                      <m:r>
                        <a:rPr lang="cs-CZ" sz="1600" i="1">
                          <a:latin typeface="Cambria Math" panose="02040503050406030204" pitchFamily="18" charset="0"/>
                        </a:rPr>
                        <m:t>=</m:t>
                      </m:r>
                      <m:sSub>
                        <m:sSubPr>
                          <m:ctrlPr>
                            <a:rPr lang="cs-CZ" sz="1600" i="1">
                              <a:latin typeface="Cambria Math" panose="02040503050406030204" pitchFamily="18" charset="0"/>
                            </a:rPr>
                          </m:ctrlPr>
                        </m:sSubPr>
                        <m:e>
                          <m:r>
                            <a:rPr lang="cs-CZ" sz="1600" i="1">
                              <a:latin typeface="Cambria Math" panose="02040503050406030204" pitchFamily="18" charset="0"/>
                            </a:rPr>
                            <m:t>𝐹</m:t>
                          </m:r>
                        </m:e>
                        <m:sub>
                          <m:r>
                            <a:rPr lang="cs-CZ" sz="1600" i="1">
                              <a:latin typeface="Cambria Math" panose="02040503050406030204" pitchFamily="18" charset="0"/>
                            </a:rPr>
                            <m:t>1</m:t>
                          </m:r>
                        </m:sub>
                      </m:sSub>
                      <m:r>
                        <a:rPr lang="cs-CZ" sz="1600" i="1">
                          <a:latin typeface="Cambria Math" panose="02040503050406030204" pitchFamily="18" charset="0"/>
                        </a:rPr>
                        <m:t>.</m:t>
                      </m:r>
                      <m:func>
                        <m:funcPr>
                          <m:ctrlPr>
                            <a:rPr lang="cs-CZ" sz="1600" i="1">
                              <a:latin typeface="Cambria Math" panose="02040503050406030204" pitchFamily="18" charset="0"/>
                            </a:rPr>
                          </m:ctrlPr>
                        </m:funcPr>
                        <m:fName>
                          <m:r>
                            <m:rPr>
                              <m:sty m:val="p"/>
                            </m:rPr>
                            <a:rPr lang="cs-CZ" sz="1600">
                              <a:latin typeface="Cambria Math" panose="02040503050406030204" pitchFamily="18" charset="0"/>
                            </a:rPr>
                            <m:t>cos</m:t>
                          </m:r>
                        </m:fName>
                        <m:e>
                          <m:r>
                            <a:rPr lang="cs-CZ" sz="1600" i="1">
                              <a:latin typeface="Cambria Math" panose="02040503050406030204" pitchFamily="18" charset="0"/>
                              <a:ea typeface="Cambria Math" panose="02040503050406030204" pitchFamily="18" charset="0"/>
                            </a:rPr>
                            <m:t>𝛽</m:t>
                          </m:r>
                          <m:r>
                            <a:rPr lang="cs-CZ" sz="1600" i="1">
                              <a:latin typeface="Cambria Math" panose="02040503050406030204" pitchFamily="18" charset="0"/>
                              <a:ea typeface="Cambria Math" panose="02040503050406030204" pitchFamily="18" charset="0"/>
                            </a:rPr>
                            <m:t>=50∙</m:t>
                          </m:r>
                          <m:f>
                            <m:fPr>
                              <m:ctrlPr>
                                <a:rPr lang="cs-CZ" sz="1600" i="1">
                                  <a:latin typeface="Cambria Math" panose="02040503050406030204" pitchFamily="18" charset="0"/>
                                  <a:ea typeface="Cambria Math" panose="02040503050406030204" pitchFamily="18" charset="0"/>
                                </a:rPr>
                              </m:ctrlPr>
                            </m:fPr>
                            <m:num>
                              <m:r>
                                <a:rPr lang="cs-CZ" sz="1600" i="1">
                                  <a:latin typeface="Cambria Math" panose="02040503050406030204" pitchFamily="18" charset="0"/>
                                  <a:ea typeface="Cambria Math" panose="02040503050406030204" pitchFamily="18" charset="0"/>
                                </a:rPr>
                                <m:t>1</m:t>
                              </m:r>
                            </m:num>
                            <m:den>
                              <m:r>
                                <a:rPr lang="cs-CZ" sz="1600" i="1">
                                  <a:latin typeface="Cambria Math" panose="02040503050406030204" pitchFamily="18" charset="0"/>
                                  <a:ea typeface="Cambria Math" panose="02040503050406030204" pitchFamily="18" charset="0"/>
                                </a:rPr>
                                <m:t>2</m:t>
                              </m:r>
                            </m:den>
                          </m:f>
                          <m:r>
                            <a:rPr lang="cs-CZ" sz="1600" i="1">
                              <a:latin typeface="Cambria Math" panose="02040503050406030204" pitchFamily="18" charset="0"/>
                              <a:ea typeface="Cambria Math" panose="02040503050406030204" pitchFamily="18" charset="0"/>
                            </a:rPr>
                            <m:t> </m:t>
                          </m:r>
                          <m:r>
                            <m:rPr>
                              <m:sty m:val="p"/>
                            </m:rPr>
                            <a:rPr lang="cs-CZ" sz="1600">
                              <a:latin typeface="Cambria Math" panose="02040503050406030204" pitchFamily="18" charset="0"/>
                              <a:ea typeface="Cambria Math" panose="02040503050406030204" pitchFamily="18" charset="0"/>
                            </a:rPr>
                            <m:t>N</m:t>
                          </m:r>
                          <m:r>
                            <a:rPr lang="cs-CZ" sz="1600">
                              <a:latin typeface="Cambria Math" panose="02040503050406030204" pitchFamily="18" charset="0"/>
                              <a:ea typeface="Cambria Math" panose="02040503050406030204" pitchFamily="18" charset="0"/>
                            </a:rPr>
                            <m:t>=25 </m:t>
                          </m:r>
                          <m:r>
                            <m:rPr>
                              <m:sty m:val="p"/>
                            </m:rPr>
                            <a:rPr lang="cs-CZ" sz="1600">
                              <a:latin typeface="Cambria Math" panose="02040503050406030204" pitchFamily="18" charset="0"/>
                              <a:ea typeface="Cambria Math" panose="02040503050406030204" pitchFamily="18" charset="0"/>
                            </a:rPr>
                            <m:t>N</m:t>
                          </m:r>
                        </m:e>
                      </m:func>
                    </m:oMath>
                  </m:oMathPara>
                </a14:m>
                <a:endParaRPr lang="cs-CZ" sz="1600" dirty="0"/>
              </a:p>
            </p:txBody>
          </p:sp>
        </mc:Choice>
        <mc:Fallback xmlns="">
          <p:sp>
            <p:nvSpPr>
              <p:cNvPr id="71" name="TextovéPole 70">
                <a:extLst>
                  <a:ext uri="{FF2B5EF4-FFF2-40B4-BE49-F238E27FC236}">
                    <a16:creationId xmlns:a16="http://schemas.microsoft.com/office/drawing/2014/main" id="{271C90EE-0949-A72E-A415-5A0B18126645}"/>
                  </a:ext>
                </a:extLst>
              </p:cNvPr>
              <p:cNvSpPr txBox="1">
                <a:spLocks noRot="1" noChangeAspect="1" noMove="1" noResize="1" noEditPoints="1" noAdjustHandles="1" noChangeArrowheads="1" noChangeShapeType="1" noTextEdit="1"/>
              </p:cNvSpPr>
              <p:nvPr/>
            </p:nvSpPr>
            <p:spPr>
              <a:xfrm>
                <a:off x="262547" y="4510306"/>
                <a:ext cx="3240000" cy="553357"/>
              </a:xfrm>
              <a:prstGeom prst="rect">
                <a:avLst/>
              </a:prstGeom>
              <a:blipFill>
                <a:blip r:embed="rId7"/>
                <a:stretch>
                  <a:fillRect/>
                </a:stretch>
              </a:blipFill>
            </p:spPr>
            <p:txBody>
              <a:bodyPr/>
              <a:lstStyle/>
              <a:p>
                <a:r>
                  <a:rPr lang="cs-CZ">
                    <a:noFill/>
                  </a:rPr>
                  <a:t> </a:t>
                </a:r>
              </a:p>
            </p:txBody>
          </p:sp>
        </mc:Fallback>
      </mc:AlternateContent>
      <p:cxnSp>
        <p:nvCxnSpPr>
          <p:cNvPr id="73" name="Přímá spojnice 72">
            <a:extLst>
              <a:ext uri="{FF2B5EF4-FFF2-40B4-BE49-F238E27FC236}">
                <a16:creationId xmlns:a16="http://schemas.microsoft.com/office/drawing/2014/main" id="{6829B51B-CFDE-B389-1922-E7B4B179DF8B}"/>
              </a:ext>
            </a:extLst>
          </p:cNvPr>
          <p:cNvCxnSpPr>
            <a:cxnSpLocks/>
          </p:cNvCxnSpPr>
          <p:nvPr/>
        </p:nvCxnSpPr>
        <p:spPr>
          <a:xfrm>
            <a:off x="3526575" y="3717033"/>
            <a:ext cx="0" cy="1691912"/>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4" name="TextovéPole 73">
                <a:extLst>
                  <a:ext uri="{FF2B5EF4-FFF2-40B4-BE49-F238E27FC236}">
                    <a16:creationId xmlns:a16="http://schemas.microsoft.com/office/drawing/2014/main" id="{0D4AEE9F-3C1A-2803-80BC-B65AE55C44E1}"/>
                  </a:ext>
                </a:extLst>
              </p:cNvPr>
              <p:cNvSpPr txBox="1"/>
              <p:nvPr/>
            </p:nvSpPr>
            <p:spPr>
              <a:xfrm>
                <a:off x="3840343" y="4534778"/>
                <a:ext cx="1115486" cy="338554"/>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cs-CZ" sz="1600" i="1" smtClean="0">
                              <a:latin typeface="Cambria Math" panose="02040503050406030204" pitchFamily="18" charset="0"/>
                            </a:rPr>
                          </m:ctrlPr>
                        </m:sSubPr>
                        <m:e>
                          <m:r>
                            <a:rPr lang="cs-CZ" sz="1600" i="1">
                              <a:latin typeface="Cambria Math" panose="02040503050406030204" pitchFamily="18" charset="0"/>
                            </a:rPr>
                            <m:t>𝑠</m:t>
                          </m:r>
                        </m:e>
                        <m:sub>
                          <m:r>
                            <a:rPr lang="cs-CZ" sz="1600" i="1">
                              <a:latin typeface="Cambria Math" panose="02040503050406030204" pitchFamily="18" charset="0"/>
                            </a:rPr>
                            <m:t>2</m:t>
                          </m:r>
                        </m:sub>
                      </m:sSub>
                      <m:r>
                        <a:rPr lang="cs-CZ" sz="1600" i="1">
                          <a:latin typeface="Cambria Math" panose="02040503050406030204" pitchFamily="18" charset="0"/>
                        </a:rPr>
                        <m:t>=12 </m:t>
                      </m:r>
                      <m:r>
                        <m:rPr>
                          <m:sty m:val="p"/>
                        </m:rPr>
                        <a:rPr lang="cs-CZ" sz="1600">
                          <a:latin typeface="Cambria Math" panose="02040503050406030204" pitchFamily="18" charset="0"/>
                        </a:rPr>
                        <m:t>m</m:t>
                      </m:r>
                    </m:oMath>
                  </m:oMathPara>
                </a14:m>
                <a:endParaRPr lang="cs-CZ" sz="1600" dirty="0"/>
              </a:p>
            </p:txBody>
          </p:sp>
        </mc:Choice>
        <mc:Fallback xmlns="">
          <p:sp>
            <p:nvSpPr>
              <p:cNvPr id="74" name="TextovéPole 73">
                <a:extLst>
                  <a:ext uri="{FF2B5EF4-FFF2-40B4-BE49-F238E27FC236}">
                    <a16:creationId xmlns:a16="http://schemas.microsoft.com/office/drawing/2014/main" id="{0D4AEE9F-3C1A-2803-80BC-B65AE55C44E1}"/>
                  </a:ext>
                </a:extLst>
              </p:cNvPr>
              <p:cNvSpPr txBox="1">
                <a:spLocks noRot="1" noChangeAspect="1" noMove="1" noResize="1" noEditPoints="1" noAdjustHandles="1" noChangeArrowheads="1" noChangeShapeType="1" noTextEdit="1"/>
              </p:cNvSpPr>
              <p:nvPr/>
            </p:nvSpPr>
            <p:spPr>
              <a:xfrm>
                <a:off x="3840343" y="4534778"/>
                <a:ext cx="1115486" cy="338554"/>
              </a:xfrm>
              <a:prstGeom prst="rect">
                <a:avLst/>
              </a:prstGeom>
              <a:blipFill>
                <a:blip r:embed="rId8"/>
                <a:stretch>
                  <a:fillRect/>
                </a:stretch>
              </a:blipFill>
            </p:spPr>
            <p:txBody>
              <a:bodyPr/>
              <a:lstStyle/>
              <a:p>
                <a:r>
                  <a:rPr lang="cs-CZ">
                    <a:noFill/>
                  </a:rPr>
                  <a:t> </a:t>
                </a:r>
              </a:p>
            </p:txBody>
          </p:sp>
        </mc:Fallback>
      </mc:AlternateContent>
      <p:cxnSp>
        <p:nvCxnSpPr>
          <p:cNvPr id="75" name="Přímá spojnice 74">
            <a:extLst>
              <a:ext uri="{FF2B5EF4-FFF2-40B4-BE49-F238E27FC236}">
                <a16:creationId xmlns:a16="http://schemas.microsoft.com/office/drawing/2014/main" id="{CF755EC5-E096-2BC1-3D1A-850BE92B455D}"/>
              </a:ext>
            </a:extLst>
          </p:cNvPr>
          <p:cNvCxnSpPr>
            <a:cxnSpLocks/>
          </p:cNvCxnSpPr>
          <p:nvPr/>
        </p:nvCxnSpPr>
        <p:spPr>
          <a:xfrm>
            <a:off x="5890319" y="3740026"/>
            <a:ext cx="0" cy="1668919"/>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6" name="TextovéPole 75">
                <a:extLst>
                  <a:ext uri="{FF2B5EF4-FFF2-40B4-BE49-F238E27FC236}">
                    <a16:creationId xmlns:a16="http://schemas.microsoft.com/office/drawing/2014/main" id="{C90C29F6-28A0-18C2-4A8B-567082FBD3A9}"/>
                  </a:ext>
                </a:extLst>
              </p:cNvPr>
              <p:cNvSpPr txBox="1"/>
              <p:nvPr/>
            </p:nvSpPr>
            <p:spPr>
              <a:xfrm>
                <a:off x="6018435" y="4179624"/>
                <a:ext cx="4345688" cy="555473"/>
              </a:xfrm>
              <a:prstGeom prst="rect">
                <a:avLst/>
              </a:prstGeom>
              <a:noFill/>
            </p:spPr>
            <p:txBody>
              <a:bodyPr wrap="square" rtlCol="0">
                <a:spAutoFit/>
              </a:bodyPr>
              <a:lstStyle/>
              <a:p>
                <a:pPr algn="just"/>
                <a14:m>
                  <m:oMathPara xmlns:m="http://schemas.openxmlformats.org/officeDocument/2006/math">
                    <m:oMathParaPr>
                      <m:jc m:val="left"/>
                    </m:oMathParaPr>
                    <m:oMath xmlns:m="http://schemas.openxmlformats.org/officeDocument/2006/math">
                      <m:sSub>
                        <m:sSubPr>
                          <m:ctrlPr>
                            <a:rPr lang="cs-CZ" sz="1600" i="1">
                              <a:latin typeface="Cambria Math" panose="02040503050406030204" pitchFamily="18" charset="0"/>
                            </a:rPr>
                          </m:ctrlPr>
                        </m:sSubPr>
                        <m:e>
                          <m:r>
                            <a:rPr lang="cs-CZ" sz="1600" i="1">
                              <a:latin typeface="Cambria Math" panose="02040503050406030204" pitchFamily="18" charset="0"/>
                            </a:rPr>
                            <m:t>𝑊</m:t>
                          </m:r>
                        </m:e>
                        <m:sub>
                          <m:r>
                            <a:rPr lang="cs-CZ" sz="1600" i="1">
                              <a:latin typeface="Cambria Math" panose="02040503050406030204" pitchFamily="18" charset="0"/>
                            </a:rPr>
                            <m:t>2</m:t>
                          </m:r>
                        </m:sub>
                      </m:sSub>
                      <m:r>
                        <a:rPr lang="cs-CZ" sz="1600" i="1">
                          <a:latin typeface="Cambria Math" panose="02040503050406030204" pitchFamily="18" charset="0"/>
                        </a:rPr>
                        <m:t>=</m:t>
                      </m:r>
                      <m:sSub>
                        <m:sSubPr>
                          <m:ctrlPr>
                            <a:rPr lang="cs-CZ" sz="1600" i="1">
                              <a:latin typeface="Cambria Math" panose="02040503050406030204" pitchFamily="18" charset="0"/>
                            </a:rPr>
                          </m:ctrlPr>
                        </m:sSubPr>
                        <m:e>
                          <m:r>
                            <a:rPr lang="cs-CZ" sz="1600" i="1">
                              <a:latin typeface="Cambria Math" panose="02040503050406030204" pitchFamily="18" charset="0"/>
                            </a:rPr>
                            <m:t>𝐹</m:t>
                          </m:r>
                        </m:e>
                        <m:sub>
                          <m:r>
                            <a:rPr lang="cs-CZ" sz="1600" i="1">
                              <a:latin typeface="Cambria Math" panose="02040503050406030204" pitchFamily="18" charset="0"/>
                            </a:rPr>
                            <m:t>2</m:t>
                          </m:r>
                        </m:sub>
                      </m:sSub>
                      <m:r>
                        <a:rPr lang="cs-CZ" sz="1600" i="1">
                          <a:latin typeface="Cambria Math" panose="02040503050406030204" pitchFamily="18" charset="0"/>
                        </a:rPr>
                        <m:t>.</m:t>
                      </m:r>
                      <m:sSub>
                        <m:sSubPr>
                          <m:ctrlPr>
                            <a:rPr lang="cs-CZ" sz="1600" i="1">
                              <a:latin typeface="Cambria Math" panose="02040503050406030204" pitchFamily="18" charset="0"/>
                            </a:rPr>
                          </m:ctrlPr>
                        </m:sSubPr>
                        <m:e>
                          <m:r>
                            <a:rPr lang="cs-CZ" sz="1600" i="1">
                              <a:latin typeface="Cambria Math" panose="02040503050406030204" pitchFamily="18" charset="0"/>
                            </a:rPr>
                            <m:t>𝑠</m:t>
                          </m:r>
                        </m:e>
                        <m:sub>
                          <m:r>
                            <a:rPr lang="cs-CZ" sz="1600" i="1">
                              <a:latin typeface="Cambria Math" panose="02040503050406030204" pitchFamily="18" charset="0"/>
                            </a:rPr>
                            <m:t>2</m:t>
                          </m:r>
                        </m:sub>
                      </m:sSub>
                      <m:r>
                        <a:rPr lang="cs-CZ" sz="1600" i="1">
                          <a:latin typeface="Cambria Math" panose="02040503050406030204" pitchFamily="18" charset="0"/>
                        </a:rPr>
                        <m:t>=</m:t>
                      </m:r>
                      <m:sSub>
                        <m:sSubPr>
                          <m:ctrlPr>
                            <a:rPr lang="cs-CZ" sz="1600" i="1">
                              <a:latin typeface="Cambria Math" panose="02040503050406030204" pitchFamily="18" charset="0"/>
                            </a:rPr>
                          </m:ctrlPr>
                        </m:sSubPr>
                        <m:e>
                          <m:r>
                            <a:rPr lang="cs-CZ" sz="1600" i="1">
                              <a:latin typeface="Cambria Math" panose="02040503050406030204" pitchFamily="18" charset="0"/>
                            </a:rPr>
                            <m:t>𝐹</m:t>
                          </m:r>
                        </m:e>
                        <m:sub>
                          <m:r>
                            <a:rPr lang="cs-CZ" sz="1600" i="1">
                              <a:latin typeface="Cambria Math" panose="02040503050406030204" pitchFamily="18" charset="0"/>
                            </a:rPr>
                            <m:t>1</m:t>
                          </m:r>
                        </m:sub>
                      </m:sSub>
                      <m:r>
                        <a:rPr lang="cs-CZ" sz="1600" i="1">
                          <a:latin typeface="Cambria Math" panose="02040503050406030204" pitchFamily="18" charset="0"/>
                        </a:rPr>
                        <m:t>.</m:t>
                      </m:r>
                      <m:func>
                        <m:funcPr>
                          <m:ctrlPr>
                            <a:rPr lang="cs-CZ" sz="1600" i="1">
                              <a:latin typeface="Cambria Math" panose="02040503050406030204" pitchFamily="18" charset="0"/>
                            </a:rPr>
                          </m:ctrlPr>
                        </m:funcPr>
                        <m:fName>
                          <m:r>
                            <m:rPr>
                              <m:sty m:val="p"/>
                            </m:rPr>
                            <a:rPr lang="cs-CZ" sz="1600">
                              <a:latin typeface="Cambria Math" panose="02040503050406030204" pitchFamily="18" charset="0"/>
                            </a:rPr>
                            <m:t>cos</m:t>
                          </m:r>
                        </m:fName>
                        <m:e>
                          <m:r>
                            <a:rPr lang="cs-CZ" sz="1600" i="1">
                              <a:latin typeface="Cambria Math" panose="02040503050406030204" pitchFamily="18" charset="0"/>
                              <a:ea typeface="Cambria Math" panose="02040503050406030204" pitchFamily="18" charset="0"/>
                            </a:rPr>
                            <m:t>𝛽</m:t>
                          </m:r>
                          <m:r>
                            <a:rPr lang="cs-CZ" sz="1600" i="1">
                              <a:latin typeface="Cambria Math" panose="02040503050406030204" pitchFamily="18" charset="0"/>
                              <a:ea typeface="Cambria Math" panose="02040503050406030204" pitchFamily="18" charset="0"/>
                            </a:rPr>
                            <m:t>.</m:t>
                          </m:r>
                          <m:f>
                            <m:fPr>
                              <m:ctrlPr>
                                <a:rPr lang="cs-CZ" sz="1600" i="1">
                                  <a:latin typeface="Cambria Math" panose="02040503050406030204" pitchFamily="18" charset="0"/>
                                  <a:ea typeface="Cambria Math" panose="02040503050406030204" pitchFamily="18" charset="0"/>
                                </a:rPr>
                              </m:ctrlPr>
                            </m:fPr>
                            <m:num>
                              <m:sSub>
                                <m:sSubPr>
                                  <m:ctrlPr>
                                    <a:rPr lang="cs-CZ" sz="1600" i="1">
                                      <a:latin typeface="Cambria Math" panose="02040503050406030204" pitchFamily="18" charset="0"/>
                                      <a:ea typeface="Cambria Math" panose="02040503050406030204" pitchFamily="18" charset="0"/>
                                    </a:rPr>
                                  </m:ctrlPr>
                                </m:sSubPr>
                                <m:e>
                                  <m:r>
                                    <a:rPr lang="cs-CZ" sz="1600" i="1">
                                      <a:latin typeface="Cambria Math" panose="02040503050406030204" pitchFamily="18" charset="0"/>
                                      <a:ea typeface="Cambria Math" panose="02040503050406030204" pitchFamily="18" charset="0"/>
                                    </a:rPr>
                                    <m:t>𝑠</m:t>
                                  </m:r>
                                </m:e>
                                <m:sub>
                                  <m:r>
                                    <a:rPr lang="cs-CZ" sz="1600" i="1">
                                      <a:latin typeface="Cambria Math" panose="02040503050406030204" pitchFamily="18" charset="0"/>
                                      <a:ea typeface="Cambria Math" panose="02040503050406030204" pitchFamily="18" charset="0"/>
                                    </a:rPr>
                                    <m:t>1</m:t>
                                  </m:r>
                                </m:sub>
                              </m:sSub>
                            </m:num>
                            <m:den>
                              <m:func>
                                <m:funcPr>
                                  <m:ctrlPr>
                                    <a:rPr lang="cs-CZ" sz="1600" i="1">
                                      <a:latin typeface="Cambria Math" panose="02040503050406030204" pitchFamily="18" charset="0"/>
                                      <a:ea typeface="Cambria Math" panose="02040503050406030204" pitchFamily="18" charset="0"/>
                                    </a:rPr>
                                  </m:ctrlPr>
                                </m:funcPr>
                                <m:fName>
                                  <m:r>
                                    <m:rPr>
                                      <m:sty m:val="p"/>
                                    </m:rPr>
                                    <a:rPr lang="cs-CZ" sz="1600">
                                      <a:latin typeface="Cambria Math" panose="02040503050406030204" pitchFamily="18" charset="0"/>
                                      <a:ea typeface="Cambria Math" panose="02040503050406030204" pitchFamily="18" charset="0"/>
                                    </a:rPr>
                                    <m:t>cos</m:t>
                                  </m:r>
                                </m:fName>
                                <m:e>
                                  <m:r>
                                    <a:rPr lang="cs-CZ" sz="1600" i="1">
                                      <a:latin typeface="Cambria Math" panose="02040503050406030204" pitchFamily="18" charset="0"/>
                                      <a:ea typeface="Cambria Math" panose="02040503050406030204" pitchFamily="18" charset="0"/>
                                    </a:rPr>
                                    <m:t>𝛽</m:t>
                                  </m:r>
                                </m:e>
                              </m:func>
                            </m:den>
                          </m:f>
                          <m:r>
                            <a:rPr lang="cs-CZ" sz="1600" i="1">
                              <a:latin typeface="Cambria Math" panose="02040503050406030204" pitchFamily="18" charset="0"/>
                              <a:ea typeface="Cambria Math" panose="02040503050406030204" pitchFamily="18" charset="0"/>
                            </a:rPr>
                            <m:t>=</m:t>
                          </m:r>
                        </m:e>
                      </m:func>
                      <m:r>
                        <a:rPr lang="cs-CZ" sz="1600" i="1">
                          <a:latin typeface="Cambria Math" panose="02040503050406030204" pitchFamily="18" charset="0"/>
                        </a:rPr>
                        <m:t>25.12 </m:t>
                      </m:r>
                      <m:r>
                        <m:rPr>
                          <m:sty m:val="p"/>
                        </m:rPr>
                        <a:rPr lang="cs-CZ" sz="1600">
                          <a:latin typeface="Cambria Math" panose="02040503050406030204" pitchFamily="18" charset="0"/>
                        </a:rPr>
                        <m:t>J</m:t>
                      </m:r>
                      <m:r>
                        <a:rPr lang="cs-CZ" sz="1600">
                          <a:latin typeface="Cambria Math" panose="02040503050406030204" pitchFamily="18" charset="0"/>
                        </a:rPr>
                        <m:t>=</m:t>
                      </m:r>
                      <m:r>
                        <a:rPr lang="cs-CZ" sz="1600" b="1">
                          <a:solidFill>
                            <a:srgbClr val="FF0000"/>
                          </a:solidFill>
                          <a:latin typeface="Cambria Math" panose="02040503050406030204" pitchFamily="18" charset="0"/>
                        </a:rPr>
                        <m:t>𝟑𝟎𝟎</m:t>
                      </m:r>
                      <m:r>
                        <a:rPr lang="cs-CZ" sz="1600" b="1">
                          <a:solidFill>
                            <a:srgbClr val="FF0000"/>
                          </a:solidFill>
                          <a:latin typeface="Cambria Math" panose="02040503050406030204" pitchFamily="18" charset="0"/>
                        </a:rPr>
                        <m:t> </m:t>
                      </m:r>
                      <m:r>
                        <a:rPr lang="cs-CZ" sz="1600" b="1">
                          <a:solidFill>
                            <a:srgbClr val="FF0000"/>
                          </a:solidFill>
                          <a:latin typeface="Cambria Math" panose="02040503050406030204" pitchFamily="18" charset="0"/>
                        </a:rPr>
                        <m:t>𝐉</m:t>
                      </m:r>
                      <m:r>
                        <a:rPr lang="cs-CZ" sz="1600" b="1">
                          <a:solidFill>
                            <a:srgbClr val="FF0000"/>
                          </a:solidFill>
                          <a:latin typeface="Cambria Math" panose="02040503050406030204" pitchFamily="18" charset="0"/>
                        </a:rPr>
                        <m:t> </m:t>
                      </m:r>
                    </m:oMath>
                  </m:oMathPara>
                </a14:m>
                <a:endParaRPr lang="cs-CZ" sz="1600" b="1" dirty="0"/>
              </a:p>
            </p:txBody>
          </p:sp>
        </mc:Choice>
        <mc:Fallback xmlns="">
          <p:sp>
            <p:nvSpPr>
              <p:cNvPr id="76" name="TextovéPole 75">
                <a:extLst>
                  <a:ext uri="{FF2B5EF4-FFF2-40B4-BE49-F238E27FC236}">
                    <a16:creationId xmlns:a16="http://schemas.microsoft.com/office/drawing/2014/main" id="{C90C29F6-28A0-18C2-4A8B-567082FBD3A9}"/>
                  </a:ext>
                </a:extLst>
              </p:cNvPr>
              <p:cNvSpPr txBox="1">
                <a:spLocks noRot="1" noChangeAspect="1" noMove="1" noResize="1" noEditPoints="1" noAdjustHandles="1" noChangeArrowheads="1" noChangeShapeType="1" noTextEdit="1"/>
              </p:cNvSpPr>
              <p:nvPr/>
            </p:nvSpPr>
            <p:spPr>
              <a:xfrm>
                <a:off x="6018435" y="4179624"/>
                <a:ext cx="4345688" cy="555473"/>
              </a:xfrm>
              <a:prstGeom prst="rect">
                <a:avLst/>
              </a:prstGeom>
              <a:blipFill>
                <a:blip r:embed="rId9"/>
                <a:stretch>
                  <a:fillRect b="-7692"/>
                </a:stretch>
              </a:blipFill>
            </p:spPr>
            <p:txBody>
              <a:bodyPr/>
              <a:lstStyle/>
              <a:p>
                <a:r>
                  <a:rPr lang="cs-CZ">
                    <a:noFill/>
                  </a:rPr>
                  <a:t> </a:t>
                </a:r>
              </a:p>
            </p:txBody>
          </p:sp>
        </mc:Fallback>
      </mc:AlternateContent>
      <p:cxnSp>
        <p:nvCxnSpPr>
          <p:cNvPr id="78" name="Přímá spojnice 77">
            <a:extLst>
              <a:ext uri="{FF2B5EF4-FFF2-40B4-BE49-F238E27FC236}">
                <a16:creationId xmlns:a16="http://schemas.microsoft.com/office/drawing/2014/main" id="{9060D77A-E62F-76A1-BD49-993455AF1313}"/>
              </a:ext>
            </a:extLst>
          </p:cNvPr>
          <p:cNvCxnSpPr>
            <a:cxnSpLocks/>
          </p:cNvCxnSpPr>
          <p:nvPr/>
        </p:nvCxnSpPr>
        <p:spPr>
          <a:xfrm>
            <a:off x="201688" y="4138167"/>
            <a:ext cx="99267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Přímá spojnice 78">
            <a:extLst>
              <a:ext uri="{FF2B5EF4-FFF2-40B4-BE49-F238E27FC236}">
                <a16:creationId xmlns:a16="http://schemas.microsoft.com/office/drawing/2014/main" id="{8D9E6CCC-B48D-D0C7-1006-5C6D8F5754A2}"/>
              </a:ext>
            </a:extLst>
          </p:cNvPr>
          <p:cNvCxnSpPr>
            <a:cxnSpLocks/>
          </p:cNvCxnSpPr>
          <p:nvPr/>
        </p:nvCxnSpPr>
        <p:spPr>
          <a:xfrm>
            <a:off x="234155" y="5408945"/>
            <a:ext cx="10017032" cy="0"/>
          </a:xfrm>
          <a:prstGeom prst="line">
            <a:avLst/>
          </a:prstGeom>
        </p:spPr>
        <p:style>
          <a:lnRef idx="1">
            <a:schemeClr val="accent1"/>
          </a:lnRef>
          <a:fillRef idx="0">
            <a:schemeClr val="accent1"/>
          </a:fillRef>
          <a:effectRef idx="0">
            <a:schemeClr val="accent1"/>
          </a:effectRef>
          <a:fontRef idx="minor">
            <a:schemeClr val="tx1"/>
          </a:fontRef>
        </p:style>
      </p:cxnSp>
      <p:sp>
        <p:nvSpPr>
          <p:cNvPr id="80" name="TextovéPole 79">
            <a:extLst>
              <a:ext uri="{FF2B5EF4-FFF2-40B4-BE49-F238E27FC236}">
                <a16:creationId xmlns:a16="http://schemas.microsoft.com/office/drawing/2014/main" id="{2406014D-19C1-7C40-6713-42673E3D38E8}"/>
              </a:ext>
            </a:extLst>
          </p:cNvPr>
          <p:cNvSpPr txBox="1"/>
          <p:nvPr/>
        </p:nvSpPr>
        <p:spPr>
          <a:xfrm>
            <a:off x="628321" y="6149745"/>
            <a:ext cx="8887970" cy="646331"/>
          </a:xfrm>
          <a:prstGeom prst="rect">
            <a:avLst/>
          </a:prstGeom>
          <a:noFill/>
          <a:ln w="38100">
            <a:solidFill>
              <a:srgbClr val="FF0000"/>
            </a:solidFill>
          </a:ln>
        </p:spPr>
        <p:txBody>
          <a:bodyPr wrap="square" rtlCol="0">
            <a:spAutoFit/>
          </a:bodyPr>
          <a:lstStyle/>
          <a:p>
            <a:r>
              <a:rPr lang="cs-CZ" dirty="0">
                <a:solidFill>
                  <a:srgbClr val="21242C"/>
                </a:solidFill>
                <a:latin typeface="Lato" panose="020F0502020204030203" pitchFamily="34" charset="0"/>
                <a:ea typeface="Calibri" panose="020F0502020204030204" pitchFamily="34" charset="0"/>
                <a:cs typeface="Times New Roman" panose="02020603050405020304" pitchFamily="18" charset="0"/>
              </a:rPr>
              <a:t>Práce vykonaná konzervativní silou na dané těleso závisí pouze na počáteční a koncové poloze tělesa. Nezávisí na tvaru ani délce dráhy.</a:t>
            </a:r>
            <a:endParaRPr lang="cs-CZ" dirty="0"/>
          </a:p>
        </p:txBody>
      </p:sp>
      <p:cxnSp>
        <p:nvCxnSpPr>
          <p:cNvPr id="4" name="Přímá spojnice 3">
            <a:extLst>
              <a:ext uri="{FF2B5EF4-FFF2-40B4-BE49-F238E27FC236}">
                <a16:creationId xmlns:a16="http://schemas.microsoft.com/office/drawing/2014/main" id="{9DC6D069-AC2B-3D62-157F-9A00BC9C616E}"/>
              </a:ext>
            </a:extLst>
          </p:cNvPr>
          <p:cNvCxnSpPr/>
          <p:nvPr/>
        </p:nvCxnSpPr>
        <p:spPr>
          <a:xfrm>
            <a:off x="7680270" y="4319077"/>
            <a:ext cx="216024" cy="25615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Přímá spojnice 4">
            <a:extLst>
              <a:ext uri="{FF2B5EF4-FFF2-40B4-BE49-F238E27FC236}">
                <a16:creationId xmlns:a16="http://schemas.microsoft.com/office/drawing/2014/main" id="{70A488FF-6FE8-6B75-EC5D-844823EC8316}"/>
              </a:ext>
            </a:extLst>
          </p:cNvPr>
          <p:cNvCxnSpPr/>
          <p:nvPr/>
        </p:nvCxnSpPr>
        <p:spPr>
          <a:xfrm>
            <a:off x="8242101" y="4454278"/>
            <a:ext cx="216024" cy="25615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A8303DEA-50EA-1D52-09C4-89389C2883A7}"/>
                  </a:ext>
                </a:extLst>
              </p:cNvPr>
              <p:cNvSpPr txBox="1"/>
              <p:nvPr/>
            </p:nvSpPr>
            <p:spPr>
              <a:xfrm>
                <a:off x="443410" y="5409816"/>
                <a:ext cx="9491060" cy="646331"/>
              </a:xfrm>
              <a:prstGeom prst="rect">
                <a:avLst/>
              </a:prstGeom>
              <a:noFill/>
            </p:spPr>
            <p:txBody>
              <a:bodyPr wrap="square" rtlCol="0">
                <a:spAutoFit/>
              </a:bodyPr>
              <a:lstStyle/>
              <a:p>
                <a:r>
                  <a:rPr lang="cs-CZ" dirty="0"/>
                  <a:t>Těleso pohybující se po dráze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𝑠</m:t>
                        </m:r>
                      </m:e>
                      <m:sub>
                        <m:r>
                          <a:rPr lang="cs-CZ" i="1">
                            <a:latin typeface="Cambria Math" panose="02040503050406030204" pitchFamily="18" charset="0"/>
                          </a:rPr>
                          <m:t>1</m:t>
                        </m:r>
                      </m:sub>
                    </m:sSub>
                  </m:oMath>
                </a14:m>
                <a:r>
                  <a:rPr lang="cs-CZ" dirty="0"/>
                  <a:t> z hladiny A na hladinu B vykoná stejnou práci pokud by se totéž těleso pohybovalo z hladiny A na hladinu B po dráze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𝑠</m:t>
                        </m:r>
                      </m:e>
                      <m:sub>
                        <m:r>
                          <a:rPr lang="cs-CZ" i="1">
                            <a:latin typeface="Cambria Math" panose="02040503050406030204" pitchFamily="18" charset="0"/>
                          </a:rPr>
                          <m:t>2</m:t>
                        </m:r>
                      </m:sub>
                    </m:sSub>
                  </m:oMath>
                </a14:m>
                <a:r>
                  <a:rPr lang="cs-CZ" dirty="0"/>
                  <a:t>. V obou případech je vykonaná práce </a:t>
                </a:r>
                <a14:m>
                  <m:oMath xmlns:m="http://schemas.openxmlformats.org/officeDocument/2006/math">
                    <m:r>
                      <a:rPr lang="cs-CZ" i="1" dirty="0" smtClean="0">
                        <a:latin typeface="Cambria Math" panose="02040503050406030204" pitchFamily="18" charset="0"/>
                      </a:rPr>
                      <m:t>300 </m:t>
                    </m:r>
                    <m:r>
                      <m:rPr>
                        <m:sty m:val="p"/>
                      </m:rPr>
                      <a:rPr lang="cs-CZ" i="0" dirty="0" smtClean="0">
                        <a:latin typeface="Cambria Math" panose="02040503050406030204" pitchFamily="18" charset="0"/>
                      </a:rPr>
                      <m:t>J</m:t>
                    </m:r>
                  </m:oMath>
                </a14:m>
                <a:r>
                  <a:rPr lang="cs-CZ" dirty="0"/>
                  <a:t>.</a:t>
                </a:r>
              </a:p>
            </p:txBody>
          </p:sp>
        </mc:Choice>
        <mc:Fallback xmlns="">
          <p:sp>
            <p:nvSpPr>
              <p:cNvPr id="18" name="TextovéPole 17">
                <a:extLst>
                  <a:ext uri="{FF2B5EF4-FFF2-40B4-BE49-F238E27FC236}">
                    <a16:creationId xmlns:a16="http://schemas.microsoft.com/office/drawing/2014/main" id="{A8303DEA-50EA-1D52-09C4-89389C2883A7}"/>
                  </a:ext>
                </a:extLst>
              </p:cNvPr>
              <p:cNvSpPr txBox="1">
                <a:spLocks noRot="1" noChangeAspect="1" noMove="1" noResize="1" noEditPoints="1" noAdjustHandles="1" noChangeArrowheads="1" noChangeShapeType="1" noTextEdit="1"/>
              </p:cNvSpPr>
              <p:nvPr/>
            </p:nvSpPr>
            <p:spPr>
              <a:xfrm>
                <a:off x="443410" y="5409816"/>
                <a:ext cx="9491060" cy="646331"/>
              </a:xfrm>
              <a:prstGeom prst="rect">
                <a:avLst/>
              </a:prstGeom>
              <a:blipFill>
                <a:blip r:embed="rId13"/>
                <a:stretch>
                  <a:fillRect l="-578" t="-4717" b="-14151"/>
                </a:stretch>
              </a:blipFill>
            </p:spPr>
            <p:txBody>
              <a:bodyPr/>
              <a:lstStyle/>
              <a:p>
                <a:r>
                  <a:rPr lang="cs-CZ">
                    <a:noFill/>
                  </a:rPr>
                  <a:t> </a:t>
                </a:r>
              </a:p>
            </p:txBody>
          </p:sp>
        </mc:Fallback>
      </mc:AlternateContent>
      <p:cxnSp>
        <p:nvCxnSpPr>
          <p:cNvPr id="20" name="Přímá spojnice 19">
            <a:extLst>
              <a:ext uri="{FF2B5EF4-FFF2-40B4-BE49-F238E27FC236}">
                <a16:creationId xmlns:a16="http://schemas.microsoft.com/office/drawing/2014/main" id="{2B35BF23-89A4-596E-2C3B-2A8284CEFAE3}"/>
              </a:ext>
            </a:extLst>
          </p:cNvPr>
          <p:cNvCxnSpPr/>
          <p:nvPr/>
        </p:nvCxnSpPr>
        <p:spPr>
          <a:xfrm flipV="1">
            <a:off x="6359233" y="1761596"/>
            <a:ext cx="468052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Přímá spojnice 20">
            <a:extLst>
              <a:ext uri="{FF2B5EF4-FFF2-40B4-BE49-F238E27FC236}">
                <a16:creationId xmlns:a16="http://schemas.microsoft.com/office/drawing/2014/main" id="{22C3253B-7386-5C2C-38A9-4A19CE79C902}"/>
              </a:ext>
            </a:extLst>
          </p:cNvPr>
          <p:cNvCxnSpPr/>
          <p:nvPr/>
        </p:nvCxnSpPr>
        <p:spPr>
          <a:xfrm flipV="1">
            <a:off x="6395237" y="3479027"/>
            <a:ext cx="468052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Přímá spojnice se šipkou 22">
            <a:extLst>
              <a:ext uri="{FF2B5EF4-FFF2-40B4-BE49-F238E27FC236}">
                <a16:creationId xmlns:a16="http://schemas.microsoft.com/office/drawing/2014/main" id="{16572C66-825C-4F30-7374-49E556D9BAB2}"/>
              </a:ext>
            </a:extLst>
          </p:cNvPr>
          <p:cNvCxnSpPr/>
          <p:nvPr/>
        </p:nvCxnSpPr>
        <p:spPr>
          <a:xfrm>
            <a:off x="8934920" y="1770831"/>
            <a:ext cx="0" cy="16920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8" name="Ovál 27">
            <a:extLst>
              <a:ext uri="{FF2B5EF4-FFF2-40B4-BE49-F238E27FC236}">
                <a16:creationId xmlns:a16="http://schemas.microsoft.com/office/drawing/2014/main" id="{3CA5666A-8F49-A28C-4BC9-927E111CD7DA}"/>
              </a:ext>
            </a:extLst>
          </p:cNvPr>
          <p:cNvSpPr/>
          <p:nvPr/>
        </p:nvSpPr>
        <p:spPr>
          <a:xfrm>
            <a:off x="8843511" y="1522070"/>
            <a:ext cx="216020" cy="2160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35" name="Přímá spojnice 34">
            <a:extLst>
              <a:ext uri="{FF2B5EF4-FFF2-40B4-BE49-F238E27FC236}">
                <a16:creationId xmlns:a16="http://schemas.microsoft.com/office/drawing/2014/main" id="{657F202B-3ED4-EE3E-B9F7-60B468BBC1C9}"/>
              </a:ext>
            </a:extLst>
          </p:cNvPr>
          <p:cNvCxnSpPr>
            <a:stCxn id="28" idx="4"/>
          </p:cNvCxnSpPr>
          <p:nvPr/>
        </p:nvCxnSpPr>
        <p:spPr>
          <a:xfrm>
            <a:off x="8951521" y="1738091"/>
            <a:ext cx="2016224" cy="1740937"/>
          </a:xfrm>
          <a:prstGeom prst="line">
            <a:avLst/>
          </a:prstGeom>
          <a:ln w="381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9" name="TextovéPole 38">
                <a:extLst>
                  <a:ext uri="{FF2B5EF4-FFF2-40B4-BE49-F238E27FC236}">
                    <a16:creationId xmlns:a16="http://schemas.microsoft.com/office/drawing/2014/main" id="{96E69D49-78AD-85F3-E8A6-81EAA3010ACC}"/>
                  </a:ext>
                </a:extLst>
              </p:cNvPr>
              <p:cNvSpPr txBox="1"/>
              <p:nvPr/>
            </p:nvSpPr>
            <p:spPr>
              <a:xfrm>
                <a:off x="8934920" y="2388564"/>
                <a:ext cx="860951"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i="1">
                          <a:latin typeface="Cambria Math" panose="02040503050406030204" pitchFamily="18" charset="0"/>
                          <a:ea typeface="Cambria Math" panose="02040503050406030204" pitchFamily="18" charset="0"/>
                        </a:rPr>
                        <m:t>𝛽</m:t>
                      </m:r>
                      <m:r>
                        <a:rPr lang="cs-CZ" sz="1400" i="1">
                          <a:latin typeface="Cambria Math" panose="02040503050406030204" pitchFamily="18" charset="0"/>
                          <a:ea typeface="Cambria Math" panose="02040503050406030204" pitchFamily="18" charset="0"/>
                        </a:rPr>
                        <m:t>=</m:t>
                      </m:r>
                      <m:sSup>
                        <m:sSupPr>
                          <m:ctrlPr>
                            <a:rPr lang="cs-CZ" sz="1400" i="1">
                              <a:latin typeface="Cambria Math" panose="02040503050406030204" pitchFamily="18" charset="0"/>
                              <a:ea typeface="Cambria Math" panose="02040503050406030204" pitchFamily="18" charset="0"/>
                            </a:rPr>
                          </m:ctrlPr>
                        </m:sSupPr>
                        <m:e>
                          <m:r>
                            <a:rPr lang="cs-CZ" sz="1400" i="1">
                              <a:latin typeface="Cambria Math" panose="02040503050406030204" pitchFamily="18" charset="0"/>
                              <a:ea typeface="Cambria Math" panose="02040503050406030204" pitchFamily="18" charset="0"/>
                            </a:rPr>
                            <m:t>60</m:t>
                          </m:r>
                        </m:e>
                        <m:sup>
                          <m:r>
                            <a:rPr lang="cs-CZ" sz="1400" i="1">
                              <a:latin typeface="Cambria Math" panose="02040503050406030204" pitchFamily="18" charset="0"/>
                              <a:ea typeface="Cambria Math" panose="02040503050406030204" pitchFamily="18" charset="0"/>
                            </a:rPr>
                            <m:t>0</m:t>
                          </m:r>
                        </m:sup>
                      </m:sSup>
                    </m:oMath>
                  </m:oMathPara>
                </a14:m>
                <a:endParaRPr lang="cs-CZ" sz="1400" dirty="0"/>
              </a:p>
            </p:txBody>
          </p:sp>
        </mc:Choice>
        <mc:Fallback xmlns="">
          <p:sp>
            <p:nvSpPr>
              <p:cNvPr id="39" name="TextovéPole 38">
                <a:extLst>
                  <a:ext uri="{FF2B5EF4-FFF2-40B4-BE49-F238E27FC236}">
                    <a16:creationId xmlns:a16="http://schemas.microsoft.com/office/drawing/2014/main" id="{96E69D49-78AD-85F3-E8A6-81EAA3010ACC}"/>
                  </a:ext>
                </a:extLst>
              </p:cNvPr>
              <p:cNvSpPr txBox="1">
                <a:spLocks noRot="1" noChangeAspect="1" noMove="1" noResize="1" noEditPoints="1" noAdjustHandles="1" noChangeArrowheads="1" noChangeShapeType="1" noTextEdit="1"/>
              </p:cNvSpPr>
              <p:nvPr/>
            </p:nvSpPr>
            <p:spPr>
              <a:xfrm>
                <a:off x="8934920" y="2388564"/>
                <a:ext cx="860951" cy="307777"/>
              </a:xfrm>
              <a:prstGeom prst="rect">
                <a:avLst/>
              </a:prstGeom>
              <a:blipFill>
                <a:blip r:embed="rId14"/>
                <a:stretch>
                  <a:fillRect b="-10000"/>
                </a:stretch>
              </a:blipFill>
            </p:spPr>
            <p:txBody>
              <a:bodyPr/>
              <a:lstStyle/>
              <a:p>
                <a:r>
                  <a:rPr lang="cs-CZ">
                    <a:noFill/>
                  </a:rPr>
                  <a:t> </a:t>
                </a:r>
              </a:p>
            </p:txBody>
          </p:sp>
        </mc:Fallback>
      </mc:AlternateContent>
      <p:sp>
        <p:nvSpPr>
          <p:cNvPr id="40" name="Oblouk 39">
            <a:extLst>
              <a:ext uri="{FF2B5EF4-FFF2-40B4-BE49-F238E27FC236}">
                <a16:creationId xmlns:a16="http://schemas.microsoft.com/office/drawing/2014/main" id="{5B2CAEB7-09BF-FF1E-7F04-DBC5530473BD}"/>
              </a:ext>
            </a:extLst>
          </p:cNvPr>
          <p:cNvSpPr/>
          <p:nvPr/>
        </p:nvSpPr>
        <p:spPr>
          <a:xfrm rot="5677988">
            <a:off x="8217317" y="1632645"/>
            <a:ext cx="1620000" cy="162000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2" name="TextovéPole 41">
            <a:extLst>
              <a:ext uri="{FF2B5EF4-FFF2-40B4-BE49-F238E27FC236}">
                <a16:creationId xmlns:a16="http://schemas.microsoft.com/office/drawing/2014/main" id="{D5FA1E2F-C851-C270-67E6-89AA1ECC261B}"/>
              </a:ext>
            </a:extLst>
          </p:cNvPr>
          <p:cNvSpPr txBox="1"/>
          <p:nvPr/>
        </p:nvSpPr>
        <p:spPr>
          <a:xfrm>
            <a:off x="7192671" y="1424793"/>
            <a:ext cx="1182785" cy="369332"/>
          </a:xfrm>
          <a:prstGeom prst="rect">
            <a:avLst/>
          </a:prstGeom>
          <a:noFill/>
        </p:spPr>
        <p:txBody>
          <a:bodyPr wrap="square" rtlCol="0">
            <a:spAutoFit/>
          </a:bodyPr>
          <a:lstStyle/>
          <a:p>
            <a:r>
              <a:rPr lang="cs-CZ" dirty="0"/>
              <a:t>Hladina A</a:t>
            </a:r>
          </a:p>
        </p:txBody>
      </p:sp>
      <p:sp>
        <p:nvSpPr>
          <p:cNvPr id="43" name="TextovéPole 42">
            <a:extLst>
              <a:ext uri="{FF2B5EF4-FFF2-40B4-BE49-F238E27FC236}">
                <a16:creationId xmlns:a16="http://schemas.microsoft.com/office/drawing/2014/main" id="{E75A19EA-1554-6FA9-A37D-58416B5AE440}"/>
              </a:ext>
            </a:extLst>
          </p:cNvPr>
          <p:cNvSpPr txBox="1"/>
          <p:nvPr/>
        </p:nvSpPr>
        <p:spPr>
          <a:xfrm>
            <a:off x="7165355" y="3147872"/>
            <a:ext cx="1182785" cy="369332"/>
          </a:xfrm>
          <a:prstGeom prst="rect">
            <a:avLst/>
          </a:prstGeom>
          <a:noFill/>
        </p:spPr>
        <p:txBody>
          <a:bodyPr wrap="square" rtlCol="0">
            <a:spAutoFit/>
          </a:bodyPr>
          <a:lstStyle/>
          <a:p>
            <a:r>
              <a:rPr lang="cs-CZ" dirty="0"/>
              <a:t>Hladina B</a:t>
            </a:r>
          </a:p>
        </p:txBody>
      </p:sp>
      <p:cxnSp>
        <p:nvCxnSpPr>
          <p:cNvPr id="44" name="Přímá spojnice se šipkou 43">
            <a:extLst>
              <a:ext uri="{FF2B5EF4-FFF2-40B4-BE49-F238E27FC236}">
                <a16:creationId xmlns:a16="http://schemas.microsoft.com/office/drawing/2014/main" id="{C7707329-B076-032E-4705-3E23D919C1C7}"/>
              </a:ext>
            </a:extLst>
          </p:cNvPr>
          <p:cNvCxnSpPr/>
          <p:nvPr/>
        </p:nvCxnSpPr>
        <p:spPr>
          <a:xfrm>
            <a:off x="8304335" y="924917"/>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Přímá spojnice se šipkou 44">
            <a:extLst>
              <a:ext uri="{FF2B5EF4-FFF2-40B4-BE49-F238E27FC236}">
                <a16:creationId xmlns:a16="http://schemas.microsoft.com/office/drawing/2014/main" id="{D8A754FF-813F-CD79-CFF6-9858E119CC44}"/>
              </a:ext>
            </a:extLst>
          </p:cNvPr>
          <p:cNvCxnSpPr/>
          <p:nvPr/>
        </p:nvCxnSpPr>
        <p:spPr>
          <a:xfrm>
            <a:off x="8808391" y="924917"/>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Přímá spojnice se šipkou 45">
            <a:extLst>
              <a:ext uri="{FF2B5EF4-FFF2-40B4-BE49-F238E27FC236}">
                <a16:creationId xmlns:a16="http://schemas.microsoft.com/office/drawing/2014/main" id="{6F625EC9-0AC2-E23A-6421-FB6816F08941}"/>
              </a:ext>
            </a:extLst>
          </p:cNvPr>
          <p:cNvCxnSpPr/>
          <p:nvPr/>
        </p:nvCxnSpPr>
        <p:spPr>
          <a:xfrm>
            <a:off x="9276443" y="946437"/>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Přímá spojnice se šipkou 46">
            <a:extLst>
              <a:ext uri="{FF2B5EF4-FFF2-40B4-BE49-F238E27FC236}">
                <a16:creationId xmlns:a16="http://schemas.microsoft.com/office/drawing/2014/main" id="{2D911BC6-0117-F51F-58E9-94A7FC303E67}"/>
              </a:ext>
            </a:extLst>
          </p:cNvPr>
          <p:cNvCxnSpPr/>
          <p:nvPr/>
        </p:nvCxnSpPr>
        <p:spPr>
          <a:xfrm>
            <a:off x="9743609" y="924917"/>
            <a:ext cx="0" cy="499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TextovéPole 47">
            <a:extLst>
              <a:ext uri="{FF2B5EF4-FFF2-40B4-BE49-F238E27FC236}">
                <a16:creationId xmlns:a16="http://schemas.microsoft.com/office/drawing/2014/main" id="{FB6DCF18-5668-FF22-5610-28059950E426}"/>
              </a:ext>
            </a:extLst>
          </p:cNvPr>
          <p:cNvSpPr txBox="1"/>
          <p:nvPr/>
        </p:nvSpPr>
        <p:spPr>
          <a:xfrm>
            <a:off x="9743609" y="850998"/>
            <a:ext cx="1656184" cy="646331"/>
          </a:xfrm>
          <a:prstGeom prst="rect">
            <a:avLst/>
          </a:prstGeom>
          <a:noFill/>
        </p:spPr>
        <p:txBody>
          <a:bodyPr wrap="square" rtlCol="0">
            <a:spAutoFit/>
          </a:bodyPr>
          <a:lstStyle/>
          <a:p>
            <a:r>
              <a:rPr lang="cs-CZ" dirty="0"/>
              <a:t>Směr (gradient) tíhového pole</a:t>
            </a:r>
          </a:p>
        </p:txBody>
      </p:sp>
      <mc:AlternateContent xmlns:mc="http://schemas.openxmlformats.org/markup-compatibility/2006" xmlns:a14="http://schemas.microsoft.com/office/drawing/2010/main">
        <mc:Choice Requires="a14">
          <p:sp>
            <p:nvSpPr>
              <p:cNvPr id="49" name="TextovéPole 48">
                <a:extLst>
                  <a:ext uri="{FF2B5EF4-FFF2-40B4-BE49-F238E27FC236}">
                    <a16:creationId xmlns:a16="http://schemas.microsoft.com/office/drawing/2014/main" id="{368549DE-F36D-8E8E-151C-D5CBFCE7E831}"/>
                  </a:ext>
                </a:extLst>
              </p:cNvPr>
              <p:cNvSpPr txBox="1"/>
              <p:nvPr/>
            </p:nvSpPr>
            <p:spPr>
              <a:xfrm>
                <a:off x="8913530" y="1425742"/>
                <a:ext cx="1440160"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600" i="1">
                          <a:latin typeface="Cambria Math" panose="02040503050406030204" pitchFamily="18" charset="0"/>
                        </a:rPr>
                        <m:t>𝑚</m:t>
                      </m:r>
                      <m:r>
                        <a:rPr lang="cs-CZ" sz="1600" i="1">
                          <a:latin typeface="Cambria Math" panose="02040503050406030204" pitchFamily="18" charset="0"/>
                        </a:rPr>
                        <m:t>=5 </m:t>
                      </m:r>
                      <m:r>
                        <m:rPr>
                          <m:sty m:val="p"/>
                        </m:rPr>
                        <a:rPr lang="cs-CZ" sz="1600">
                          <a:latin typeface="Cambria Math" panose="02040503050406030204" pitchFamily="18" charset="0"/>
                        </a:rPr>
                        <m:t>kg</m:t>
                      </m:r>
                    </m:oMath>
                  </m:oMathPara>
                </a14:m>
                <a:endParaRPr lang="cs-CZ" sz="1600" dirty="0"/>
              </a:p>
            </p:txBody>
          </p:sp>
        </mc:Choice>
        <mc:Fallback xmlns="">
          <p:sp>
            <p:nvSpPr>
              <p:cNvPr id="49" name="TextovéPole 48">
                <a:extLst>
                  <a:ext uri="{FF2B5EF4-FFF2-40B4-BE49-F238E27FC236}">
                    <a16:creationId xmlns:a16="http://schemas.microsoft.com/office/drawing/2014/main" id="{368549DE-F36D-8E8E-151C-D5CBFCE7E831}"/>
                  </a:ext>
                </a:extLst>
              </p:cNvPr>
              <p:cNvSpPr txBox="1">
                <a:spLocks noRot="1" noChangeAspect="1" noMove="1" noResize="1" noEditPoints="1" noAdjustHandles="1" noChangeArrowheads="1" noChangeShapeType="1" noTextEdit="1"/>
              </p:cNvSpPr>
              <p:nvPr/>
            </p:nvSpPr>
            <p:spPr>
              <a:xfrm>
                <a:off x="8913530" y="1425742"/>
                <a:ext cx="1440160" cy="338554"/>
              </a:xfrm>
              <a:prstGeom prst="rect">
                <a:avLst/>
              </a:prstGeom>
              <a:blipFill>
                <a:blip r:embed="rId15"/>
                <a:stretch>
                  <a:fillRect b="-1090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6" name="TextovéPole 55">
                <a:extLst>
                  <a:ext uri="{FF2B5EF4-FFF2-40B4-BE49-F238E27FC236}">
                    <a16:creationId xmlns:a16="http://schemas.microsoft.com/office/drawing/2014/main" id="{3FCB8A8F-1C8B-F943-0C33-6E07DC3FD957}"/>
                  </a:ext>
                </a:extLst>
              </p:cNvPr>
              <p:cNvSpPr txBox="1"/>
              <p:nvPr/>
            </p:nvSpPr>
            <p:spPr>
              <a:xfrm>
                <a:off x="234155" y="3712164"/>
                <a:ext cx="3094794" cy="369332"/>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sSub>
                        <m:sSubPr>
                          <m:ctrlPr>
                            <a:rPr lang="cs-CZ" sz="1800" i="1" smtClean="0">
                              <a:latin typeface="Cambria Math" panose="02040503050406030204" pitchFamily="18" charset="0"/>
                            </a:rPr>
                          </m:ctrlPr>
                        </m:sSubPr>
                        <m:e>
                          <m:r>
                            <a:rPr lang="cs-CZ" sz="1800" i="1">
                              <a:latin typeface="Cambria Math" panose="02040503050406030204" pitchFamily="18" charset="0"/>
                            </a:rPr>
                            <m:t>𝐹</m:t>
                          </m:r>
                        </m:e>
                        <m:sub>
                          <m:r>
                            <a:rPr lang="cs-CZ" sz="1800" i="1">
                              <a:latin typeface="Cambria Math" panose="02040503050406030204" pitchFamily="18" charset="0"/>
                            </a:rPr>
                            <m:t>1</m:t>
                          </m:r>
                        </m:sub>
                      </m:sSub>
                      <m:r>
                        <a:rPr lang="cs-CZ" sz="1800" i="1">
                          <a:latin typeface="Cambria Math" panose="02040503050406030204" pitchFamily="18" charset="0"/>
                        </a:rPr>
                        <m:t>=</m:t>
                      </m:r>
                      <m:r>
                        <a:rPr lang="cs-CZ" sz="1800" i="1">
                          <a:latin typeface="Cambria Math" panose="02040503050406030204" pitchFamily="18" charset="0"/>
                        </a:rPr>
                        <m:t>𝑚</m:t>
                      </m:r>
                      <m:r>
                        <a:rPr lang="cs-CZ" sz="1800" i="1">
                          <a:latin typeface="Cambria Math" panose="02040503050406030204" pitchFamily="18" charset="0"/>
                        </a:rPr>
                        <m:t>.</m:t>
                      </m:r>
                      <m:r>
                        <a:rPr lang="cs-CZ" sz="1800" i="1">
                          <a:latin typeface="Cambria Math" panose="02040503050406030204" pitchFamily="18" charset="0"/>
                        </a:rPr>
                        <m:t>𝑔</m:t>
                      </m:r>
                      <m:r>
                        <a:rPr lang="cs-CZ" sz="1800" i="1">
                          <a:latin typeface="Cambria Math" panose="02040503050406030204" pitchFamily="18" charset="0"/>
                        </a:rPr>
                        <m:t>=5.10 </m:t>
                      </m:r>
                      <m:r>
                        <m:rPr>
                          <m:sty m:val="p"/>
                        </m:rPr>
                        <a:rPr lang="cs-CZ" sz="1800">
                          <a:latin typeface="Cambria Math" panose="02040503050406030204" pitchFamily="18" charset="0"/>
                        </a:rPr>
                        <m:t>N</m:t>
                      </m:r>
                      <m:r>
                        <a:rPr lang="cs-CZ" sz="1800">
                          <a:latin typeface="Cambria Math" panose="02040503050406030204" pitchFamily="18" charset="0"/>
                        </a:rPr>
                        <m:t>=50 </m:t>
                      </m:r>
                      <m:r>
                        <m:rPr>
                          <m:sty m:val="p"/>
                        </m:rPr>
                        <a:rPr lang="cs-CZ" sz="1800">
                          <a:latin typeface="Cambria Math" panose="02040503050406030204" pitchFamily="18" charset="0"/>
                        </a:rPr>
                        <m:t>N</m:t>
                      </m:r>
                    </m:oMath>
                  </m:oMathPara>
                </a14:m>
                <a:endParaRPr lang="cs-CZ" sz="1800" dirty="0"/>
              </a:p>
            </p:txBody>
          </p:sp>
        </mc:Choice>
        <mc:Fallback xmlns="">
          <p:sp>
            <p:nvSpPr>
              <p:cNvPr id="56" name="TextovéPole 55">
                <a:extLst>
                  <a:ext uri="{FF2B5EF4-FFF2-40B4-BE49-F238E27FC236}">
                    <a16:creationId xmlns:a16="http://schemas.microsoft.com/office/drawing/2014/main" id="{3FCB8A8F-1C8B-F943-0C33-6E07DC3FD957}"/>
                  </a:ext>
                </a:extLst>
              </p:cNvPr>
              <p:cNvSpPr txBox="1">
                <a:spLocks noRot="1" noChangeAspect="1" noMove="1" noResize="1" noEditPoints="1" noAdjustHandles="1" noChangeArrowheads="1" noChangeShapeType="1" noTextEdit="1"/>
              </p:cNvSpPr>
              <p:nvPr/>
            </p:nvSpPr>
            <p:spPr>
              <a:xfrm>
                <a:off x="234155" y="3712164"/>
                <a:ext cx="3094794" cy="369332"/>
              </a:xfrm>
              <a:prstGeom prst="rect">
                <a:avLst/>
              </a:prstGeom>
              <a:blipFill>
                <a:blip r:embed="rId16"/>
                <a:stretch>
                  <a:fillRect b="-491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8" name="TextovéPole 57">
                <a:extLst>
                  <a:ext uri="{FF2B5EF4-FFF2-40B4-BE49-F238E27FC236}">
                    <a16:creationId xmlns:a16="http://schemas.microsoft.com/office/drawing/2014/main" id="{B0273644-8CD2-5A95-9F8D-2D503B0F5CA8}"/>
                  </a:ext>
                </a:extLst>
              </p:cNvPr>
              <p:cNvSpPr txBox="1"/>
              <p:nvPr/>
            </p:nvSpPr>
            <p:spPr>
              <a:xfrm>
                <a:off x="3790143" y="3694863"/>
                <a:ext cx="1088572" cy="369332"/>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sSub>
                        <m:sSubPr>
                          <m:ctrlPr>
                            <a:rPr lang="cs-CZ" sz="1800" i="1" smtClean="0">
                              <a:latin typeface="Cambria Math" panose="02040503050406030204" pitchFamily="18" charset="0"/>
                            </a:rPr>
                          </m:ctrlPr>
                        </m:sSubPr>
                        <m:e>
                          <m:r>
                            <a:rPr lang="cs-CZ" sz="1800" i="1">
                              <a:latin typeface="Cambria Math" panose="02040503050406030204" pitchFamily="18" charset="0"/>
                            </a:rPr>
                            <m:t>𝑠</m:t>
                          </m:r>
                        </m:e>
                        <m:sub>
                          <m:r>
                            <a:rPr lang="cs-CZ" sz="1800" i="1">
                              <a:latin typeface="Cambria Math" panose="02040503050406030204" pitchFamily="18" charset="0"/>
                            </a:rPr>
                            <m:t>1</m:t>
                          </m:r>
                        </m:sub>
                      </m:sSub>
                      <m:r>
                        <a:rPr lang="cs-CZ" sz="1800" i="1">
                          <a:latin typeface="Cambria Math" panose="02040503050406030204" pitchFamily="18" charset="0"/>
                        </a:rPr>
                        <m:t>=6 </m:t>
                      </m:r>
                      <m:r>
                        <m:rPr>
                          <m:sty m:val="p"/>
                        </m:rPr>
                        <a:rPr lang="cs-CZ" sz="1800">
                          <a:latin typeface="Cambria Math" panose="02040503050406030204" pitchFamily="18" charset="0"/>
                        </a:rPr>
                        <m:t>m</m:t>
                      </m:r>
                    </m:oMath>
                  </m:oMathPara>
                </a14:m>
                <a:endParaRPr lang="cs-CZ" sz="1800" dirty="0"/>
              </a:p>
            </p:txBody>
          </p:sp>
        </mc:Choice>
        <mc:Fallback xmlns="">
          <p:sp>
            <p:nvSpPr>
              <p:cNvPr id="58" name="TextovéPole 57">
                <a:extLst>
                  <a:ext uri="{FF2B5EF4-FFF2-40B4-BE49-F238E27FC236}">
                    <a16:creationId xmlns:a16="http://schemas.microsoft.com/office/drawing/2014/main" id="{B0273644-8CD2-5A95-9F8D-2D503B0F5CA8}"/>
                  </a:ext>
                </a:extLst>
              </p:cNvPr>
              <p:cNvSpPr txBox="1">
                <a:spLocks noRot="1" noChangeAspect="1" noMove="1" noResize="1" noEditPoints="1" noAdjustHandles="1" noChangeArrowheads="1" noChangeShapeType="1" noTextEdit="1"/>
              </p:cNvSpPr>
              <p:nvPr/>
            </p:nvSpPr>
            <p:spPr>
              <a:xfrm>
                <a:off x="3790143" y="3694863"/>
                <a:ext cx="1088572" cy="369332"/>
              </a:xfrm>
              <a:prstGeom prst="rect">
                <a:avLst/>
              </a:prstGeom>
              <a:blipFill>
                <a:blip r:embed="rId1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0" name="TextovéPole 59">
                <a:extLst>
                  <a:ext uri="{FF2B5EF4-FFF2-40B4-BE49-F238E27FC236}">
                    <a16:creationId xmlns:a16="http://schemas.microsoft.com/office/drawing/2014/main" id="{4A410595-1269-B768-94FD-B71CF7A044B4}"/>
                  </a:ext>
                </a:extLst>
              </p:cNvPr>
              <p:cNvSpPr txBox="1"/>
              <p:nvPr/>
            </p:nvSpPr>
            <p:spPr>
              <a:xfrm>
                <a:off x="6018435" y="3742934"/>
                <a:ext cx="3041684" cy="369332"/>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sSub>
                        <m:sSubPr>
                          <m:ctrlPr>
                            <a:rPr lang="cs-CZ" sz="1800" i="1" smtClean="0">
                              <a:latin typeface="Cambria Math" panose="02040503050406030204" pitchFamily="18" charset="0"/>
                            </a:rPr>
                          </m:ctrlPr>
                        </m:sSubPr>
                        <m:e>
                          <m:r>
                            <a:rPr lang="cs-CZ" sz="1800" i="1">
                              <a:latin typeface="Cambria Math" panose="02040503050406030204" pitchFamily="18" charset="0"/>
                            </a:rPr>
                            <m:t>𝑊</m:t>
                          </m:r>
                        </m:e>
                        <m:sub>
                          <m:r>
                            <a:rPr lang="cs-CZ" sz="1800" i="1">
                              <a:latin typeface="Cambria Math" panose="02040503050406030204" pitchFamily="18" charset="0"/>
                            </a:rPr>
                            <m:t>1</m:t>
                          </m:r>
                        </m:sub>
                      </m:sSub>
                      <m:r>
                        <a:rPr lang="cs-CZ" sz="1800" i="1">
                          <a:latin typeface="Cambria Math" panose="02040503050406030204" pitchFamily="18" charset="0"/>
                        </a:rPr>
                        <m:t>=</m:t>
                      </m:r>
                      <m:sSub>
                        <m:sSubPr>
                          <m:ctrlPr>
                            <a:rPr lang="cs-CZ" sz="1800" i="1">
                              <a:latin typeface="Cambria Math" panose="02040503050406030204" pitchFamily="18" charset="0"/>
                            </a:rPr>
                          </m:ctrlPr>
                        </m:sSubPr>
                        <m:e>
                          <m:r>
                            <a:rPr lang="cs-CZ" sz="1800" i="1">
                              <a:latin typeface="Cambria Math" panose="02040503050406030204" pitchFamily="18" charset="0"/>
                            </a:rPr>
                            <m:t>𝐹</m:t>
                          </m:r>
                        </m:e>
                        <m:sub>
                          <m:r>
                            <a:rPr lang="cs-CZ" sz="1800" i="1">
                              <a:latin typeface="Cambria Math" panose="02040503050406030204" pitchFamily="18" charset="0"/>
                            </a:rPr>
                            <m:t>1</m:t>
                          </m:r>
                        </m:sub>
                      </m:sSub>
                      <m:r>
                        <a:rPr lang="cs-CZ" sz="1800" i="1">
                          <a:latin typeface="Cambria Math" panose="02040503050406030204" pitchFamily="18" charset="0"/>
                        </a:rPr>
                        <m:t>.</m:t>
                      </m:r>
                      <m:sSub>
                        <m:sSubPr>
                          <m:ctrlPr>
                            <a:rPr lang="cs-CZ" sz="1800" i="1">
                              <a:latin typeface="Cambria Math" panose="02040503050406030204" pitchFamily="18" charset="0"/>
                            </a:rPr>
                          </m:ctrlPr>
                        </m:sSubPr>
                        <m:e>
                          <m:r>
                            <a:rPr lang="cs-CZ" sz="1800" i="1">
                              <a:latin typeface="Cambria Math" panose="02040503050406030204" pitchFamily="18" charset="0"/>
                            </a:rPr>
                            <m:t>𝑠</m:t>
                          </m:r>
                        </m:e>
                        <m:sub>
                          <m:r>
                            <a:rPr lang="cs-CZ" sz="1800" i="1">
                              <a:latin typeface="Cambria Math" panose="02040503050406030204" pitchFamily="18" charset="0"/>
                            </a:rPr>
                            <m:t>1</m:t>
                          </m:r>
                        </m:sub>
                      </m:sSub>
                      <m:r>
                        <a:rPr lang="cs-CZ" sz="1800" i="1">
                          <a:latin typeface="Cambria Math" panose="02040503050406030204" pitchFamily="18" charset="0"/>
                        </a:rPr>
                        <m:t>=50.6 </m:t>
                      </m:r>
                      <m:r>
                        <m:rPr>
                          <m:sty m:val="p"/>
                        </m:rPr>
                        <a:rPr lang="cs-CZ" sz="1800">
                          <a:latin typeface="Cambria Math" panose="02040503050406030204" pitchFamily="18" charset="0"/>
                        </a:rPr>
                        <m:t>J</m:t>
                      </m:r>
                      <m:r>
                        <a:rPr lang="cs-CZ" sz="1800">
                          <a:latin typeface="Cambria Math" panose="02040503050406030204" pitchFamily="18" charset="0"/>
                        </a:rPr>
                        <m:t>=</m:t>
                      </m:r>
                      <m:r>
                        <a:rPr lang="cs-CZ" sz="1800" b="1">
                          <a:solidFill>
                            <a:srgbClr val="FF0000"/>
                          </a:solidFill>
                          <a:latin typeface="Cambria Math" panose="02040503050406030204" pitchFamily="18" charset="0"/>
                        </a:rPr>
                        <m:t>𝟑𝟎𝟎</m:t>
                      </m:r>
                      <m:r>
                        <a:rPr lang="cs-CZ" sz="1800" b="1">
                          <a:solidFill>
                            <a:srgbClr val="FF0000"/>
                          </a:solidFill>
                          <a:latin typeface="Cambria Math" panose="02040503050406030204" pitchFamily="18" charset="0"/>
                        </a:rPr>
                        <m:t> </m:t>
                      </m:r>
                      <m:r>
                        <a:rPr lang="cs-CZ" sz="1800" b="1">
                          <a:solidFill>
                            <a:srgbClr val="FF0000"/>
                          </a:solidFill>
                          <a:latin typeface="Cambria Math" panose="02040503050406030204" pitchFamily="18" charset="0"/>
                        </a:rPr>
                        <m:t>𝐉</m:t>
                      </m:r>
                    </m:oMath>
                  </m:oMathPara>
                </a14:m>
                <a:endParaRPr lang="cs-CZ" sz="1800" b="1" dirty="0"/>
              </a:p>
            </p:txBody>
          </p:sp>
        </mc:Choice>
        <mc:Fallback xmlns="">
          <p:sp>
            <p:nvSpPr>
              <p:cNvPr id="60" name="TextovéPole 59">
                <a:extLst>
                  <a:ext uri="{FF2B5EF4-FFF2-40B4-BE49-F238E27FC236}">
                    <a16:creationId xmlns:a16="http://schemas.microsoft.com/office/drawing/2014/main" id="{4A410595-1269-B768-94FD-B71CF7A044B4}"/>
                  </a:ext>
                </a:extLst>
              </p:cNvPr>
              <p:cNvSpPr txBox="1">
                <a:spLocks noRot="1" noChangeAspect="1" noMove="1" noResize="1" noEditPoints="1" noAdjustHandles="1" noChangeArrowheads="1" noChangeShapeType="1" noTextEdit="1"/>
              </p:cNvSpPr>
              <p:nvPr/>
            </p:nvSpPr>
            <p:spPr>
              <a:xfrm>
                <a:off x="6018435" y="3742934"/>
                <a:ext cx="3041684" cy="369332"/>
              </a:xfrm>
              <a:prstGeom prst="rect">
                <a:avLst/>
              </a:prstGeom>
              <a:blipFill>
                <a:blip r:embed="rId18"/>
                <a:stretch>
                  <a:fillRect b="-819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1" name="TextovéPole 60">
                <a:extLst>
                  <a:ext uri="{FF2B5EF4-FFF2-40B4-BE49-F238E27FC236}">
                    <a16:creationId xmlns:a16="http://schemas.microsoft.com/office/drawing/2014/main" id="{E4410941-F61F-2A20-9CC7-DD97BFE33CA3}"/>
                  </a:ext>
                </a:extLst>
              </p:cNvPr>
              <p:cNvSpPr txBox="1"/>
              <p:nvPr/>
            </p:nvSpPr>
            <p:spPr>
              <a:xfrm>
                <a:off x="2164979" y="2407972"/>
                <a:ext cx="880623"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sz="1400" i="1" smtClean="0">
                              <a:latin typeface="Cambria Math" panose="02040503050406030204" pitchFamily="18" charset="0"/>
                            </a:rPr>
                          </m:ctrlPr>
                        </m:sSubPr>
                        <m:e>
                          <m:r>
                            <a:rPr lang="cs-CZ" sz="1400" i="1">
                              <a:latin typeface="Cambria Math" panose="02040503050406030204" pitchFamily="18" charset="0"/>
                            </a:rPr>
                            <m:t>𝑠</m:t>
                          </m:r>
                        </m:e>
                        <m:sub>
                          <m:r>
                            <a:rPr lang="cs-CZ" sz="1400" i="1">
                              <a:latin typeface="Cambria Math" panose="02040503050406030204" pitchFamily="18" charset="0"/>
                            </a:rPr>
                            <m:t>1</m:t>
                          </m:r>
                        </m:sub>
                      </m:sSub>
                      <m:r>
                        <a:rPr lang="cs-CZ" sz="1400" b="0" i="1" smtClean="0">
                          <a:latin typeface="Cambria Math" panose="02040503050406030204" pitchFamily="18" charset="0"/>
                        </a:rPr>
                        <m:t>=6</m:t>
                      </m:r>
                      <m:r>
                        <m:rPr>
                          <m:sty m:val="p"/>
                        </m:rPr>
                        <a:rPr lang="cs-CZ" sz="1400" b="0" i="0" smtClean="0">
                          <a:latin typeface="Cambria Math" panose="02040503050406030204" pitchFamily="18" charset="0"/>
                        </a:rPr>
                        <m:t>m</m:t>
                      </m:r>
                    </m:oMath>
                  </m:oMathPara>
                </a14:m>
                <a:endParaRPr lang="cs-CZ" sz="1400" dirty="0"/>
              </a:p>
            </p:txBody>
          </p:sp>
        </mc:Choice>
        <mc:Fallback xmlns="">
          <p:sp>
            <p:nvSpPr>
              <p:cNvPr id="61" name="TextovéPole 60">
                <a:extLst>
                  <a:ext uri="{FF2B5EF4-FFF2-40B4-BE49-F238E27FC236}">
                    <a16:creationId xmlns:a16="http://schemas.microsoft.com/office/drawing/2014/main" id="{E4410941-F61F-2A20-9CC7-DD97BFE33CA3}"/>
                  </a:ext>
                </a:extLst>
              </p:cNvPr>
              <p:cNvSpPr txBox="1">
                <a:spLocks noRot="1" noChangeAspect="1" noMove="1" noResize="1" noEditPoints="1" noAdjustHandles="1" noChangeArrowheads="1" noChangeShapeType="1" noTextEdit="1"/>
              </p:cNvSpPr>
              <p:nvPr/>
            </p:nvSpPr>
            <p:spPr>
              <a:xfrm>
                <a:off x="2164979" y="2407972"/>
                <a:ext cx="880623" cy="307777"/>
              </a:xfrm>
              <a:prstGeom prst="rect">
                <a:avLst/>
              </a:prstGeom>
              <a:blipFill>
                <a:blip r:embed="rId19"/>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8" name="TextovéPole 67">
                <a:extLst>
                  <a:ext uri="{FF2B5EF4-FFF2-40B4-BE49-F238E27FC236}">
                    <a16:creationId xmlns:a16="http://schemas.microsoft.com/office/drawing/2014/main" id="{CA30C75B-72DF-C1BB-440E-3EE63B79D31F}"/>
                  </a:ext>
                </a:extLst>
              </p:cNvPr>
              <p:cNvSpPr txBox="1"/>
              <p:nvPr/>
            </p:nvSpPr>
            <p:spPr>
              <a:xfrm>
                <a:off x="9685662" y="1998583"/>
                <a:ext cx="2097185" cy="66941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sz="1400" i="1" smtClean="0">
                              <a:latin typeface="Cambria Math" panose="02040503050406030204" pitchFamily="18" charset="0"/>
                            </a:rPr>
                          </m:ctrlPr>
                        </m:sSubPr>
                        <m:e>
                          <m:r>
                            <a:rPr lang="cs-CZ" sz="1400" i="1">
                              <a:latin typeface="Cambria Math" panose="02040503050406030204" pitchFamily="18" charset="0"/>
                            </a:rPr>
                            <m:t>𝑠</m:t>
                          </m:r>
                        </m:e>
                        <m:sub>
                          <m:r>
                            <a:rPr lang="cs-CZ" sz="1400" i="1">
                              <a:latin typeface="Cambria Math" panose="02040503050406030204" pitchFamily="18" charset="0"/>
                            </a:rPr>
                            <m:t>2</m:t>
                          </m:r>
                        </m:sub>
                      </m:sSub>
                      <m:r>
                        <a:rPr lang="cs-CZ" sz="1400" b="0" i="1" smtClean="0">
                          <a:latin typeface="Cambria Math" panose="02040503050406030204" pitchFamily="18" charset="0"/>
                        </a:rPr>
                        <m:t>=</m:t>
                      </m:r>
                      <m:f>
                        <m:fPr>
                          <m:ctrlPr>
                            <a:rPr lang="cs-CZ" sz="1400" b="0" i="1" smtClean="0">
                              <a:latin typeface="Cambria Math" panose="02040503050406030204" pitchFamily="18" charset="0"/>
                            </a:rPr>
                          </m:ctrlPr>
                        </m:fPr>
                        <m:num>
                          <m:sSub>
                            <m:sSubPr>
                              <m:ctrlPr>
                                <a:rPr lang="cs-CZ" sz="1400" b="0" i="1" smtClean="0">
                                  <a:latin typeface="Cambria Math" panose="02040503050406030204" pitchFamily="18" charset="0"/>
                                </a:rPr>
                              </m:ctrlPr>
                            </m:sSubPr>
                            <m:e>
                              <m:r>
                                <a:rPr lang="cs-CZ" sz="1400" b="0" i="1" smtClean="0">
                                  <a:latin typeface="Cambria Math" panose="02040503050406030204" pitchFamily="18" charset="0"/>
                                </a:rPr>
                                <m:t>𝑠</m:t>
                              </m:r>
                            </m:e>
                            <m:sub>
                              <m:r>
                                <a:rPr lang="cs-CZ" sz="1400" b="0" i="1" smtClean="0">
                                  <a:latin typeface="Cambria Math" panose="02040503050406030204" pitchFamily="18" charset="0"/>
                                </a:rPr>
                                <m:t>1</m:t>
                              </m:r>
                            </m:sub>
                          </m:sSub>
                        </m:num>
                        <m:den>
                          <m:func>
                            <m:funcPr>
                              <m:ctrlPr>
                                <a:rPr lang="cs-CZ" sz="1400" b="0" i="1" smtClean="0">
                                  <a:latin typeface="Cambria Math" panose="02040503050406030204" pitchFamily="18" charset="0"/>
                                </a:rPr>
                              </m:ctrlPr>
                            </m:funcPr>
                            <m:fName>
                              <m:r>
                                <m:rPr>
                                  <m:sty m:val="p"/>
                                </m:rPr>
                                <a:rPr lang="cs-CZ" sz="1400" b="0" i="0" smtClean="0">
                                  <a:latin typeface="Cambria Math" panose="02040503050406030204" pitchFamily="18" charset="0"/>
                                </a:rPr>
                                <m:t>cos</m:t>
                              </m:r>
                            </m:fName>
                            <m:e>
                              <m:r>
                                <a:rPr lang="cs-CZ" sz="1400" b="0" i="1" smtClean="0">
                                  <a:latin typeface="Cambria Math" panose="02040503050406030204" pitchFamily="18" charset="0"/>
                                  <a:ea typeface="Cambria Math" panose="02040503050406030204" pitchFamily="18" charset="0"/>
                                </a:rPr>
                                <m:t>𝛽</m:t>
                              </m:r>
                            </m:e>
                          </m:func>
                        </m:den>
                      </m:f>
                      <m:r>
                        <a:rPr lang="cs-CZ" sz="1400" b="0" i="1" smtClean="0">
                          <a:latin typeface="Cambria Math" panose="02040503050406030204" pitchFamily="18" charset="0"/>
                        </a:rPr>
                        <m:t>=</m:t>
                      </m:r>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6</m:t>
                          </m:r>
                        </m:num>
                        <m:den>
                          <m:f>
                            <m:fPr>
                              <m:ctrlPr>
                                <a:rPr lang="cs-CZ" sz="1400" b="0" i="1" smtClean="0">
                                  <a:latin typeface="Cambria Math" panose="02040503050406030204" pitchFamily="18" charset="0"/>
                                </a:rPr>
                              </m:ctrlPr>
                            </m:fPr>
                            <m:num>
                              <m:r>
                                <a:rPr lang="cs-CZ" sz="1400" b="0" i="1" smtClean="0">
                                  <a:latin typeface="Cambria Math" panose="02040503050406030204" pitchFamily="18" charset="0"/>
                                </a:rPr>
                                <m:t>1</m:t>
                              </m:r>
                            </m:num>
                            <m:den>
                              <m:r>
                                <a:rPr lang="cs-CZ" sz="1400" b="0" i="1" smtClean="0">
                                  <a:latin typeface="Cambria Math" panose="02040503050406030204" pitchFamily="18" charset="0"/>
                                </a:rPr>
                                <m:t>2</m:t>
                              </m:r>
                            </m:den>
                          </m:f>
                        </m:den>
                      </m:f>
                      <m:r>
                        <a:rPr lang="cs-CZ" sz="1400" b="0" i="1" smtClean="0">
                          <a:latin typeface="Cambria Math" panose="02040503050406030204" pitchFamily="18" charset="0"/>
                        </a:rPr>
                        <m:t>=12 </m:t>
                      </m:r>
                      <m:r>
                        <m:rPr>
                          <m:sty m:val="p"/>
                        </m:rPr>
                        <a:rPr lang="cs-CZ" sz="1400" b="0" i="0" smtClean="0">
                          <a:latin typeface="Cambria Math" panose="02040503050406030204" pitchFamily="18" charset="0"/>
                        </a:rPr>
                        <m:t>m</m:t>
                      </m:r>
                    </m:oMath>
                  </m:oMathPara>
                </a14:m>
                <a:endParaRPr lang="cs-CZ" sz="1400" dirty="0"/>
              </a:p>
            </p:txBody>
          </p:sp>
        </mc:Choice>
        <mc:Fallback xmlns="">
          <p:sp>
            <p:nvSpPr>
              <p:cNvPr id="68" name="TextovéPole 67">
                <a:extLst>
                  <a:ext uri="{FF2B5EF4-FFF2-40B4-BE49-F238E27FC236}">
                    <a16:creationId xmlns:a16="http://schemas.microsoft.com/office/drawing/2014/main" id="{CA30C75B-72DF-C1BB-440E-3EE63B79D31F}"/>
                  </a:ext>
                </a:extLst>
              </p:cNvPr>
              <p:cNvSpPr txBox="1">
                <a:spLocks noRot="1" noChangeAspect="1" noMove="1" noResize="1" noEditPoints="1" noAdjustHandles="1" noChangeArrowheads="1" noChangeShapeType="1" noTextEdit="1"/>
              </p:cNvSpPr>
              <p:nvPr/>
            </p:nvSpPr>
            <p:spPr>
              <a:xfrm>
                <a:off x="9685662" y="1998583"/>
                <a:ext cx="2097185" cy="669414"/>
              </a:xfrm>
              <a:prstGeom prst="rect">
                <a:avLst/>
              </a:prstGeom>
              <a:blipFill>
                <a:blip r:embed="rId20"/>
                <a:stretch>
                  <a:fillRect b="-181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7" name="TextovéPole 76">
                <a:extLst>
                  <a:ext uri="{FF2B5EF4-FFF2-40B4-BE49-F238E27FC236}">
                    <a16:creationId xmlns:a16="http://schemas.microsoft.com/office/drawing/2014/main" id="{CBCD3712-868C-5B0A-B9B4-3B3776568965}"/>
                  </a:ext>
                </a:extLst>
              </p:cNvPr>
              <p:cNvSpPr txBox="1"/>
              <p:nvPr/>
            </p:nvSpPr>
            <p:spPr>
              <a:xfrm>
                <a:off x="7059819" y="4863580"/>
                <a:ext cx="2186183" cy="338554"/>
              </a:xfrm>
              <a:prstGeom prst="rect">
                <a:avLst/>
              </a:prstGeom>
              <a:noFill/>
            </p:spPr>
            <p:txBody>
              <a:bodyPr wrap="square" rtlCol="0">
                <a:spAutoFit/>
              </a:bodyPr>
              <a:lstStyle/>
              <a:p>
                <a:pPr algn="just"/>
                <a14:m>
                  <m:oMathPara xmlns:m="http://schemas.openxmlformats.org/officeDocument/2006/math">
                    <m:oMathParaPr>
                      <m:jc m:val="left"/>
                    </m:oMathParaPr>
                    <m:oMath xmlns:m="http://schemas.openxmlformats.org/officeDocument/2006/math">
                      <m:sSub>
                        <m:sSubPr>
                          <m:ctrlPr>
                            <a:rPr lang="cs-CZ" sz="1600" i="1">
                              <a:latin typeface="Cambria Math" panose="02040503050406030204" pitchFamily="18" charset="0"/>
                            </a:rPr>
                          </m:ctrlPr>
                        </m:sSubPr>
                        <m:e>
                          <m:r>
                            <a:rPr lang="cs-CZ" sz="1600" i="1">
                              <a:latin typeface="Cambria Math" panose="02040503050406030204" pitchFamily="18" charset="0"/>
                            </a:rPr>
                            <m:t>𝑊</m:t>
                          </m:r>
                        </m:e>
                        <m:sub>
                          <m:r>
                            <a:rPr lang="cs-CZ" sz="1600" i="1">
                              <a:latin typeface="Cambria Math" panose="02040503050406030204" pitchFamily="18" charset="0"/>
                            </a:rPr>
                            <m:t>2</m:t>
                          </m:r>
                        </m:sub>
                      </m:sSub>
                      <m:r>
                        <a:rPr lang="cs-CZ" sz="1600" i="1">
                          <a:latin typeface="Cambria Math" panose="02040503050406030204" pitchFamily="18" charset="0"/>
                        </a:rPr>
                        <m:t>=25.12 </m:t>
                      </m:r>
                      <m:r>
                        <m:rPr>
                          <m:sty m:val="p"/>
                        </m:rPr>
                        <a:rPr lang="cs-CZ" sz="1600">
                          <a:latin typeface="Cambria Math" panose="02040503050406030204" pitchFamily="18" charset="0"/>
                        </a:rPr>
                        <m:t>J</m:t>
                      </m:r>
                      <m:r>
                        <a:rPr lang="cs-CZ" sz="1600">
                          <a:latin typeface="Cambria Math" panose="02040503050406030204" pitchFamily="18" charset="0"/>
                        </a:rPr>
                        <m:t>=</m:t>
                      </m:r>
                      <m:r>
                        <a:rPr lang="cs-CZ" sz="1600" b="1">
                          <a:solidFill>
                            <a:srgbClr val="FF0000"/>
                          </a:solidFill>
                          <a:latin typeface="Cambria Math" panose="02040503050406030204" pitchFamily="18" charset="0"/>
                        </a:rPr>
                        <m:t>𝟑𝟎𝟎</m:t>
                      </m:r>
                      <m:r>
                        <a:rPr lang="cs-CZ" sz="1600" b="1">
                          <a:solidFill>
                            <a:srgbClr val="FF0000"/>
                          </a:solidFill>
                          <a:latin typeface="Cambria Math" panose="02040503050406030204" pitchFamily="18" charset="0"/>
                        </a:rPr>
                        <m:t> </m:t>
                      </m:r>
                      <m:r>
                        <a:rPr lang="cs-CZ" sz="1600" b="1">
                          <a:solidFill>
                            <a:srgbClr val="FF0000"/>
                          </a:solidFill>
                          <a:latin typeface="Cambria Math" panose="02040503050406030204" pitchFamily="18" charset="0"/>
                        </a:rPr>
                        <m:t>𝐉</m:t>
                      </m:r>
                      <m:r>
                        <a:rPr lang="cs-CZ" sz="1600" b="1">
                          <a:solidFill>
                            <a:srgbClr val="FF0000"/>
                          </a:solidFill>
                          <a:latin typeface="Cambria Math" panose="02040503050406030204" pitchFamily="18" charset="0"/>
                        </a:rPr>
                        <m:t> </m:t>
                      </m:r>
                    </m:oMath>
                  </m:oMathPara>
                </a14:m>
                <a:endParaRPr lang="cs-CZ" sz="1600" b="1" dirty="0"/>
              </a:p>
            </p:txBody>
          </p:sp>
        </mc:Choice>
        <mc:Fallback xmlns="">
          <p:sp>
            <p:nvSpPr>
              <p:cNvPr id="77" name="TextovéPole 76">
                <a:extLst>
                  <a:ext uri="{FF2B5EF4-FFF2-40B4-BE49-F238E27FC236}">
                    <a16:creationId xmlns:a16="http://schemas.microsoft.com/office/drawing/2014/main" id="{CBCD3712-868C-5B0A-B9B4-3B3776568965}"/>
                  </a:ext>
                </a:extLst>
              </p:cNvPr>
              <p:cNvSpPr txBox="1">
                <a:spLocks noRot="1" noChangeAspect="1" noMove="1" noResize="1" noEditPoints="1" noAdjustHandles="1" noChangeArrowheads="1" noChangeShapeType="1" noTextEdit="1"/>
              </p:cNvSpPr>
              <p:nvPr/>
            </p:nvSpPr>
            <p:spPr>
              <a:xfrm>
                <a:off x="7059819" y="4863580"/>
                <a:ext cx="2186183" cy="338554"/>
              </a:xfrm>
              <a:prstGeom prst="rect">
                <a:avLst/>
              </a:prstGeom>
              <a:blipFill>
                <a:blip r:embed="rId21"/>
                <a:stretch>
                  <a:fillRect b="-7273"/>
                </a:stretch>
              </a:blipFill>
            </p:spPr>
            <p:txBody>
              <a:bodyPr/>
              <a:lstStyle/>
              <a:p>
                <a:r>
                  <a:rPr lang="cs-CZ">
                    <a:noFill/>
                  </a:rPr>
                  <a:t> </a:t>
                </a:r>
              </a:p>
            </p:txBody>
          </p:sp>
        </mc:Fallback>
      </mc:AlternateContent>
      <p:grpSp>
        <p:nvGrpSpPr>
          <p:cNvPr id="9" name="Skupina 8">
            <a:extLst>
              <a:ext uri="{FF2B5EF4-FFF2-40B4-BE49-F238E27FC236}">
                <a16:creationId xmlns:a16="http://schemas.microsoft.com/office/drawing/2014/main" id="{637E8156-42C8-07BD-2D02-9B4921587CD1}"/>
              </a:ext>
            </a:extLst>
          </p:cNvPr>
          <p:cNvGrpSpPr/>
          <p:nvPr/>
        </p:nvGrpSpPr>
        <p:grpSpPr>
          <a:xfrm>
            <a:off x="10251187" y="3701029"/>
            <a:ext cx="1677461" cy="2977623"/>
            <a:chOff x="10251187" y="3701029"/>
            <a:chExt cx="1677461" cy="2977623"/>
          </a:xfrm>
        </p:grpSpPr>
        <p:grpSp>
          <p:nvGrpSpPr>
            <p:cNvPr id="3" name="Skupina 2">
              <a:extLst>
                <a:ext uri="{FF2B5EF4-FFF2-40B4-BE49-F238E27FC236}">
                  <a16:creationId xmlns:a16="http://schemas.microsoft.com/office/drawing/2014/main" id="{FF8D47C0-6AE7-A321-A43D-68394D58C174}"/>
                </a:ext>
              </a:extLst>
            </p:cNvPr>
            <p:cNvGrpSpPr/>
            <p:nvPr/>
          </p:nvGrpSpPr>
          <p:grpSpPr>
            <a:xfrm>
              <a:off x="10389054" y="3701029"/>
              <a:ext cx="1539594" cy="2464275"/>
              <a:chOff x="10389054" y="3701029"/>
              <a:chExt cx="1539594" cy="2464275"/>
            </a:xfrm>
          </p:grpSpPr>
          <p:cxnSp>
            <p:nvCxnSpPr>
              <p:cNvPr id="50" name="Přímá spojnice 49">
                <a:extLst>
                  <a:ext uri="{FF2B5EF4-FFF2-40B4-BE49-F238E27FC236}">
                    <a16:creationId xmlns:a16="http://schemas.microsoft.com/office/drawing/2014/main" id="{AD8C6AF1-96E2-978D-0045-9EE609C3247F}"/>
                  </a:ext>
                </a:extLst>
              </p:cNvPr>
              <p:cNvCxnSpPr>
                <a:cxnSpLocks/>
              </p:cNvCxnSpPr>
              <p:nvPr/>
            </p:nvCxnSpPr>
            <p:spPr>
              <a:xfrm>
                <a:off x="10816275" y="3701029"/>
                <a:ext cx="0" cy="2464275"/>
              </a:xfrm>
              <a:prstGeom prst="line">
                <a:avLst/>
              </a:prstGeom>
              <a:ln w="38100">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2" name="Přímá spojnice 51">
                <a:extLst>
                  <a:ext uri="{FF2B5EF4-FFF2-40B4-BE49-F238E27FC236}">
                    <a16:creationId xmlns:a16="http://schemas.microsoft.com/office/drawing/2014/main" id="{5D839AB6-F8E1-F1BD-5DCF-45DE718B9102}"/>
                  </a:ext>
                </a:extLst>
              </p:cNvPr>
              <p:cNvCxnSpPr>
                <a:cxnSpLocks/>
              </p:cNvCxnSpPr>
              <p:nvPr/>
            </p:nvCxnSpPr>
            <p:spPr>
              <a:xfrm>
                <a:off x="10827265" y="3739083"/>
                <a:ext cx="1101383" cy="913503"/>
              </a:xfrm>
              <a:prstGeom prst="line">
                <a:avLst/>
              </a:prstGeom>
              <a:ln w="28575">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3" name="TextovéPole 52">
                    <a:extLst>
                      <a:ext uri="{FF2B5EF4-FFF2-40B4-BE49-F238E27FC236}">
                        <a16:creationId xmlns:a16="http://schemas.microsoft.com/office/drawing/2014/main" id="{42B8F73A-CBC0-5A78-3BD8-2440657EB5C3}"/>
                      </a:ext>
                    </a:extLst>
                  </p:cNvPr>
                  <p:cNvSpPr txBox="1"/>
                  <p:nvPr/>
                </p:nvSpPr>
                <p:spPr>
                  <a:xfrm>
                    <a:off x="10389054" y="4652586"/>
                    <a:ext cx="43204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1</m:t>
                              </m:r>
                            </m:sub>
                          </m:sSub>
                        </m:oMath>
                      </m:oMathPara>
                    </a14:m>
                    <a:endParaRPr lang="cs-CZ" dirty="0"/>
                  </a:p>
                </p:txBody>
              </p:sp>
            </mc:Choice>
            <mc:Fallback xmlns="">
              <p:sp>
                <p:nvSpPr>
                  <p:cNvPr id="53" name="TextovéPole 52">
                    <a:extLst>
                      <a:ext uri="{FF2B5EF4-FFF2-40B4-BE49-F238E27FC236}">
                        <a16:creationId xmlns:a16="http://schemas.microsoft.com/office/drawing/2014/main" id="{42B8F73A-CBC0-5A78-3BD8-2440657EB5C3}"/>
                      </a:ext>
                    </a:extLst>
                  </p:cNvPr>
                  <p:cNvSpPr txBox="1">
                    <a:spLocks noRot="1" noChangeAspect="1" noMove="1" noResize="1" noEditPoints="1" noAdjustHandles="1" noChangeArrowheads="1" noChangeShapeType="1" noTextEdit="1"/>
                  </p:cNvSpPr>
                  <p:nvPr/>
                </p:nvSpPr>
                <p:spPr>
                  <a:xfrm>
                    <a:off x="10389054" y="4652586"/>
                    <a:ext cx="432041" cy="369332"/>
                  </a:xfrm>
                  <a:prstGeom prst="rect">
                    <a:avLst/>
                  </a:prstGeom>
                  <a:blipFill>
                    <a:blip r:embed="rId10"/>
                    <a:stretch>
                      <a:fillRect/>
                    </a:stretch>
                  </a:blipFill>
                </p:spPr>
                <p:txBody>
                  <a:bodyPr/>
                  <a:lstStyle/>
                  <a:p>
                    <a:r>
                      <a:rPr lang="cs-CZ">
                        <a:noFill/>
                      </a:rPr>
                      <a:t> </a:t>
                    </a:r>
                  </a:p>
                </p:txBody>
              </p:sp>
            </mc:Fallback>
          </mc:AlternateContent>
          <p:cxnSp>
            <p:nvCxnSpPr>
              <p:cNvPr id="63" name="Přímá spojnice 62">
                <a:extLst>
                  <a:ext uri="{FF2B5EF4-FFF2-40B4-BE49-F238E27FC236}">
                    <a16:creationId xmlns:a16="http://schemas.microsoft.com/office/drawing/2014/main" id="{2C21F292-23AE-7C2E-B037-40967D7C91CF}"/>
                  </a:ext>
                </a:extLst>
              </p:cNvPr>
              <p:cNvCxnSpPr>
                <a:cxnSpLocks/>
              </p:cNvCxnSpPr>
              <p:nvPr/>
            </p:nvCxnSpPr>
            <p:spPr>
              <a:xfrm flipV="1">
                <a:off x="10812548" y="4652586"/>
                <a:ext cx="1116100" cy="1512718"/>
              </a:xfrm>
              <a:prstGeom prst="line">
                <a:avLst/>
              </a:prstGeom>
            </p:spPr>
            <p:style>
              <a:lnRef idx="1">
                <a:schemeClr val="accent1"/>
              </a:lnRef>
              <a:fillRef idx="0">
                <a:schemeClr val="accent1"/>
              </a:fillRef>
              <a:effectRef idx="0">
                <a:schemeClr val="accent1"/>
              </a:effectRef>
              <a:fontRef idx="minor">
                <a:schemeClr val="tx1"/>
              </a:fontRef>
            </p:style>
          </p:cxnSp>
          <p:sp>
            <p:nvSpPr>
              <p:cNvPr id="67" name="Ovál 66">
                <a:extLst>
                  <a:ext uri="{FF2B5EF4-FFF2-40B4-BE49-F238E27FC236}">
                    <a16:creationId xmlns:a16="http://schemas.microsoft.com/office/drawing/2014/main" id="{6B79197B-0B4D-A638-4E31-62BA4ED5233D}"/>
                  </a:ext>
                </a:extLst>
              </p:cNvPr>
              <p:cNvSpPr/>
              <p:nvPr/>
            </p:nvSpPr>
            <p:spPr>
              <a:xfrm>
                <a:off x="11671557" y="4681195"/>
                <a:ext cx="45720" cy="457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69" name="TextovéPole 68">
                    <a:extLst>
                      <a:ext uri="{FF2B5EF4-FFF2-40B4-BE49-F238E27FC236}">
                        <a16:creationId xmlns:a16="http://schemas.microsoft.com/office/drawing/2014/main" id="{6B3DFE51-F53E-281A-F44B-0342DE3E52A9}"/>
                      </a:ext>
                    </a:extLst>
                  </p:cNvPr>
                  <p:cNvSpPr txBox="1"/>
                  <p:nvPr/>
                </p:nvSpPr>
                <p:spPr>
                  <a:xfrm>
                    <a:off x="11417089" y="3890650"/>
                    <a:ext cx="43204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2</m:t>
                              </m:r>
                            </m:sub>
                          </m:sSub>
                        </m:oMath>
                      </m:oMathPara>
                    </a14:m>
                    <a:endParaRPr lang="cs-CZ" dirty="0"/>
                  </a:p>
                </p:txBody>
              </p:sp>
            </mc:Choice>
            <mc:Fallback xmlns="">
              <p:sp>
                <p:nvSpPr>
                  <p:cNvPr id="69" name="TextovéPole 68">
                    <a:extLst>
                      <a:ext uri="{FF2B5EF4-FFF2-40B4-BE49-F238E27FC236}">
                        <a16:creationId xmlns:a16="http://schemas.microsoft.com/office/drawing/2014/main" id="{6B3DFE51-F53E-281A-F44B-0342DE3E52A9}"/>
                      </a:ext>
                    </a:extLst>
                  </p:cNvPr>
                  <p:cNvSpPr txBox="1">
                    <a:spLocks noRot="1" noChangeAspect="1" noMove="1" noResize="1" noEditPoints="1" noAdjustHandles="1" noChangeArrowheads="1" noChangeShapeType="1" noTextEdit="1"/>
                  </p:cNvSpPr>
                  <p:nvPr/>
                </p:nvSpPr>
                <p:spPr>
                  <a:xfrm>
                    <a:off x="11417089" y="3890650"/>
                    <a:ext cx="432041" cy="369332"/>
                  </a:xfrm>
                  <a:prstGeom prst="rect">
                    <a:avLst/>
                  </a:prstGeom>
                  <a:blipFill>
                    <a:blip r:embed="rId11"/>
                    <a:stretch>
                      <a:fillRect/>
                    </a:stretch>
                  </a:blipFill>
                </p:spPr>
                <p:txBody>
                  <a:bodyPr/>
                  <a:lstStyle/>
                  <a:p>
                    <a:r>
                      <a:rPr lang="cs-CZ">
                        <a:noFill/>
                      </a:rPr>
                      <a:t> </a:t>
                    </a:r>
                  </a:p>
                </p:txBody>
              </p:sp>
            </mc:Fallback>
          </mc:AlternateContent>
          <p:sp>
            <p:nvSpPr>
              <p:cNvPr id="14" name="Oblouk 13">
                <a:extLst>
                  <a:ext uri="{FF2B5EF4-FFF2-40B4-BE49-F238E27FC236}">
                    <a16:creationId xmlns:a16="http://schemas.microsoft.com/office/drawing/2014/main" id="{03DEADCE-1844-4E39-6871-BB6F4D7BC46C}"/>
                  </a:ext>
                </a:extLst>
              </p:cNvPr>
              <p:cNvSpPr/>
              <p:nvPr/>
            </p:nvSpPr>
            <p:spPr>
              <a:xfrm rot="5677988">
                <a:off x="10620414" y="3873619"/>
                <a:ext cx="824225" cy="818912"/>
              </a:xfrm>
              <a:prstGeom prst="arc">
                <a:avLst>
                  <a:gd name="adj1" fmla="val 15867842"/>
                  <a:gd name="adj2" fmla="val 138737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16" name="TextovéPole 15">
                    <a:extLst>
                      <a:ext uri="{FF2B5EF4-FFF2-40B4-BE49-F238E27FC236}">
                        <a16:creationId xmlns:a16="http://schemas.microsoft.com/office/drawing/2014/main" id="{E7611FCF-354F-3890-9394-B99033A1842D}"/>
                      </a:ext>
                    </a:extLst>
                  </p:cNvPr>
                  <p:cNvSpPr txBox="1"/>
                  <p:nvPr/>
                </p:nvSpPr>
                <p:spPr>
                  <a:xfrm>
                    <a:off x="10813707" y="4238916"/>
                    <a:ext cx="675411" cy="21544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800" i="1">
                              <a:latin typeface="Cambria Math" panose="02040503050406030204" pitchFamily="18" charset="0"/>
                              <a:ea typeface="Cambria Math" panose="02040503050406030204" pitchFamily="18" charset="0"/>
                            </a:rPr>
                            <m:t>𝛽</m:t>
                          </m:r>
                          <m:r>
                            <a:rPr lang="cs-CZ" sz="800" i="1">
                              <a:latin typeface="Cambria Math" panose="02040503050406030204" pitchFamily="18" charset="0"/>
                              <a:ea typeface="Cambria Math" panose="02040503050406030204" pitchFamily="18" charset="0"/>
                            </a:rPr>
                            <m:t>=</m:t>
                          </m:r>
                          <m:sSup>
                            <m:sSupPr>
                              <m:ctrlPr>
                                <a:rPr lang="cs-CZ" sz="800" i="1">
                                  <a:latin typeface="Cambria Math" panose="02040503050406030204" pitchFamily="18" charset="0"/>
                                  <a:ea typeface="Cambria Math" panose="02040503050406030204" pitchFamily="18" charset="0"/>
                                </a:rPr>
                              </m:ctrlPr>
                            </m:sSupPr>
                            <m:e>
                              <m:r>
                                <a:rPr lang="cs-CZ" sz="800" i="1">
                                  <a:latin typeface="Cambria Math" panose="02040503050406030204" pitchFamily="18" charset="0"/>
                                  <a:ea typeface="Cambria Math" panose="02040503050406030204" pitchFamily="18" charset="0"/>
                                </a:rPr>
                                <m:t>60</m:t>
                              </m:r>
                            </m:e>
                            <m:sup>
                              <m:r>
                                <a:rPr lang="cs-CZ" sz="800" i="1">
                                  <a:latin typeface="Cambria Math" panose="02040503050406030204" pitchFamily="18" charset="0"/>
                                  <a:ea typeface="Cambria Math" panose="02040503050406030204" pitchFamily="18" charset="0"/>
                                </a:rPr>
                                <m:t>0</m:t>
                              </m:r>
                            </m:sup>
                          </m:sSup>
                        </m:oMath>
                      </m:oMathPara>
                    </a14:m>
                    <a:endParaRPr lang="cs-CZ" sz="800" dirty="0"/>
                  </a:p>
                </p:txBody>
              </p:sp>
            </mc:Choice>
            <mc:Fallback xmlns="">
              <p:sp>
                <p:nvSpPr>
                  <p:cNvPr id="16" name="TextovéPole 15">
                    <a:extLst>
                      <a:ext uri="{FF2B5EF4-FFF2-40B4-BE49-F238E27FC236}">
                        <a16:creationId xmlns:a16="http://schemas.microsoft.com/office/drawing/2014/main" id="{E7611FCF-354F-3890-9394-B99033A1842D}"/>
                      </a:ext>
                    </a:extLst>
                  </p:cNvPr>
                  <p:cNvSpPr txBox="1">
                    <a:spLocks noRot="1" noChangeAspect="1" noMove="1" noResize="1" noEditPoints="1" noAdjustHandles="1" noChangeArrowheads="1" noChangeShapeType="1" noTextEdit="1"/>
                  </p:cNvSpPr>
                  <p:nvPr/>
                </p:nvSpPr>
                <p:spPr>
                  <a:xfrm>
                    <a:off x="10813707" y="4238916"/>
                    <a:ext cx="675411" cy="215444"/>
                  </a:xfrm>
                  <a:prstGeom prst="rect">
                    <a:avLst/>
                  </a:prstGeom>
                  <a:blipFill>
                    <a:blip r:embed="rId12"/>
                    <a:stretch>
                      <a:fillRect/>
                    </a:stretch>
                  </a:blipFill>
                </p:spPr>
                <p:txBody>
                  <a:bodyPr/>
                  <a:lstStyle/>
                  <a:p>
                    <a:r>
                      <a:rPr lang="cs-CZ">
                        <a:noFill/>
                      </a:rPr>
                      <a:t> </a:t>
                    </a:r>
                  </a:p>
                </p:txBody>
              </p:sp>
            </mc:Fallback>
          </mc:AlternateContent>
        </p:gr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89853811-43A8-7567-EF3E-A48CCA281B38}"/>
                    </a:ext>
                  </a:extLst>
                </p:cNvPr>
                <p:cNvSpPr txBox="1"/>
                <p:nvPr/>
              </p:nvSpPr>
              <p:spPr>
                <a:xfrm>
                  <a:off x="10251187" y="6309320"/>
                  <a:ext cx="167746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1</m:t>
                            </m:r>
                          </m:sub>
                        </m:sSub>
                        <m:r>
                          <a:rPr lang="cs-CZ" b="0" i="1" smtClean="0">
                            <a:latin typeface="Cambria Math" panose="02040503050406030204" pitchFamily="18" charset="0"/>
                            <a:ea typeface="Cambria Math" panose="02040503050406030204" pitchFamily="18" charset="0"/>
                          </a:rPr>
                          <m:t>∙</m:t>
                        </m:r>
                        <m:func>
                          <m:funcPr>
                            <m:ctrlPr>
                              <a:rPr lang="cs-CZ" b="0" i="1" smtClean="0">
                                <a:latin typeface="Cambria Math" panose="02040503050406030204" pitchFamily="18" charset="0"/>
                                <a:ea typeface="Cambria Math" panose="02040503050406030204" pitchFamily="18" charset="0"/>
                              </a:rPr>
                            </m:ctrlPr>
                          </m:funcPr>
                          <m:fName>
                            <m:r>
                              <m:rPr>
                                <m:sty m:val="p"/>
                              </m:rPr>
                              <a:rPr lang="cs-CZ" b="0" i="0" smtClean="0">
                                <a:latin typeface="Cambria Math" panose="02040503050406030204" pitchFamily="18" charset="0"/>
                                <a:ea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𝛽</m:t>
                            </m:r>
                          </m:e>
                        </m:func>
                      </m:oMath>
                    </m:oMathPara>
                  </a14:m>
                  <a:endParaRPr lang="cs-CZ" dirty="0"/>
                </a:p>
              </p:txBody>
            </p:sp>
          </mc:Choice>
          <mc:Fallback xmlns="">
            <p:sp>
              <p:nvSpPr>
                <p:cNvPr id="6" name="TextovéPole 5">
                  <a:extLst>
                    <a:ext uri="{FF2B5EF4-FFF2-40B4-BE49-F238E27FC236}">
                      <a16:creationId xmlns:a16="http://schemas.microsoft.com/office/drawing/2014/main" id="{89853811-43A8-7567-EF3E-A48CCA281B38}"/>
                    </a:ext>
                  </a:extLst>
                </p:cNvPr>
                <p:cNvSpPr txBox="1">
                  <a:spLocks noRot="1" noChangeAspect="1" noMove="1" noResize="1" noEditPoints="1" noAdjustHandles="1" noChangeArrowheads="1" noChangeShapeType="1" noTextEdit="1"/>
                </p:cNvSpPr>
                <p:nvPr/>
              </p:nvSpPr>
              <p:spPr>
                <a:xfrm>
                  <a:off x="10251187" y="6309320"/>
                  <a:ext cx="1677460" cy="369332"/>
                </a:xfrm>
                <a:prstGeom prst="rect">
                  <a:avLst/>
                </a:prstGeom>
                <a:blipFill>
                  <a:blip r:embed="rId22"/>
                  <a:stretch>
                    <a:fillRect b="-11475"/>
                  </a:stretch>
                </a:blipFill>
              </p:spPr>
              <p:txBody>
                <a:bodyPr/>
                <a:lstStyle/>
                <a:p>
                  <a:r>
                    <a:rPr lang="cs-CZ">
                      <a:noFill/>
                    </a:rPr>
                    <a:t> </a:t>
                  </a:r>
                </a:p>
              </p:txBody>
            </p:sp>
          </mc:Fallback>
        </mc:AlternateContent>
      </p:grpSp>
    </p:spTree>
    <p:extLst>
      <p:ext uri="{BB962C8B-B14F-4D97-AF65-F5344CB8AC3E}">
        <p14:creationId xmlns:p14="http://schemas.microsoft.com/office/powerpoint/2010/main" val="415913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 0 L 0 0.25 E" pathEditMode="relative" ptsTypes="">
                                      <p:cBhvr>
                                        <p:cTn id="6" dur="2000" fill="hold"/>
                                        <p:tgtEl>
                                          <p:spTgt spid="11"/>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ppt_x"/>
                                          </p:val>
                                        </p:tav>
                                        <p:tav tm="100000">
                                          <p:val>
                                            <p:strVal val="#ppt_x"/>
                                          </p:val>
                                        </p:tav>
                                      </p:tavLst>
                                    </p:anim>
                                    <p:anim calcmode="lin" valueType="num">
                                      <p:cBhvr additive="base">
                                        <p:cTn id="20"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8"/>
                                        </p:tgtEl>
                                        <p:attrNameLst>
                                          <p:attrName>style.visibility</p:attrName>
                                        </p:attrNameLst>
                                      </p:cBhvr>
                                      <p:to>
                                        <p:strVal val="visible"/>
                                      </p:to>
                                    </p:set>
                                    <p:anim calcmode="lin" valueType="num">
                                      <p:cBhvr additive="base">
                                        <p:cTn id="25" dur="500" fill="hold"/>
                                        <p:tgtEl>
                                          <p:spTgt spid="68"/>
                                        </p:tgtEl>
                                        <p:attrNameLst>
                                          <p:attrName>ppt_x</p:attrName>
                                        </p:attrNameLst>
                                      </p:cBhvr>
                                      <p:tavLst>
                                        <p:tav tm="0">
                                          <p:val>
                                            <p:strVal val="#ppt_x"/>
                                          </p:val>
                                        </p:tav>
                                        <p:tav tm="100000">
                                          <p:val>
                                            <p:strVal val="#ppt_x"/>
                                          </p:val>
                                        </p:tav>
                                      </p:tavLst>
                                    </p:anim>
                                    <p:anim calcmode="lin" valueType="num">
                                      <p:cBhvr additive="base">
                                        <p:cTn id="26"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4.79167E-6 -1.48148E-6 L 0.15886 0.25394 " pathEditMode="relative" rAng="0" ptsTypes="AA">
                                      <p:cBhvr>
                                        <p:cTn id="36" dur="2000" fill="hold"/>
                                        <p:tgtEl>
                                          <p:spTgt spid="28"/>
                                        </p:tgtEl>
                                        <p:attrNameLst>
                                          <p:attrName>ppt_x</p:attrName>
                                          <p:attrName>ppt_y</p:attrName>
                                        </p:attrNameLst>
                                      </p:cBhvr>
                                      <p:rCtr x="7943" y="12685"/>
                                    </p:animMotion>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1"/>
                                        </p:tgtEl>
                                        <p:attrNameLst>
                                          <p:attrName>style.visibility</p:attrName>
                                        </p:attrNameLst>
                                      </p:cBhvr>
                                      <p:to>
                                        <p:strVal val="visible"/>
                                      </p:to>
                                    </p:set>
                                    <p:anim calcmode="lin" valueType="num">
                                      <p:cBhvr additive="base">
                                        <p:cTn id="41" dur="500" fill="hold"/>
                                        <p:tgtEl>
                                          <p:spTgt spid="71"/>
                                        </p:tgtEl>
                                        <p:attrNameLst>
                                          <p:attrName>ppt_x</p:attrName>
                                        </p:attrNameLst>
                                      </p:cBhvr>
                                      <p:tavLst>
                                        <p:tav tm="0">
                                          <p:val>
                                            <p:strVal val="#ppt_x"/>
                                          </p:val>
                                        </p:tav>
                                        <p:tav tm="100000">
                                          <p:val>
                                            <p:strVal val="#ppt_x"/>
                                          </p:val>
                                        </p:tav>
                                      </p:tavLst>
                                    </p:anim>
                                    <p:anim calcmode="lin" valueType="num">
                                      <p:cBhvr additive="base">
                                        <p:cTn id="42" dur="500" fill="hold"/>
                                        <p:tgtEl>
                                          <p:spTgt spid="7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500" fill="hold"/>
                                        <p:tgtEl>
                                          <p:spTgt spid="74"/>
                                        </p:tgtEl>
                                        <p:attrNameLst>
                                          <p:attrName>ppt_x</p:attrName>
                                        </p:attrNameLst>
                                      </p:cBhvr>
                                      <p:tavLst>
                                        <p:tav tm="0">
                                          <p:val>
                                            <p:strVal val="#ppt_x"/>
                                          </p:val>
                                        </p:tav>
                                        <p:tav tm="100000">
                                          <p:val>
                                            <p:strVal val="#ppt_x"/>
                                          </p:val>
                                        </p:tav>
                                      </p:tavLst>
                                    </p:anim>
                                    <p:anim calcmode="lin" valueType="num">
                                      <p:cBhvr additive="base">
                                        <p:cTn id="46" dur="500" fill="hold"/>
                                        <p:tgtEl>
                                          <p:spTgt spid="7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76"/>
                                        </p:tgtEl>
                                        <p:attrNameLst>
                                          <p:attrName>style.visibility</p:attrName>
                                        </p:attrNameLst>
                                      </p:cBhvr>
                                      <p:to>
                                        <p:strVal val="visible"/>
                                      </p:to>
                                    </p:set>
                                    <p:anim calcmode="lin" valueType="num">
                                      <p:cBhvr additive="base">
                                        <p:cTn id="49" dur="500" fill="hold"/>
                                        <p:tgtEl>
                                          <p:spTgt spid="76"/>
                                        </p:tgtEl>
                                        <p:attrNameLst>
                                          <p:attrName>ppt_x</p:attrName>
                                        </p:attrNameLst>
                                      </p:cBhvr>
                                      <p:tavLst>
                                        <p:tav tm="0">
                                          <p:val>
                                            <p:strVal val="#ppt_x"/>
                                          </p:val>
                                        </p:tav>
                                        <p:tav tm="100000">
                                          <p:val>
                                            <p:strVal val="#ppt_x"/>
                                          </p:val>
                                        </p:tav>
                                      </p:tavLst>
                                    </p:anim>
                                    <p:anim calcmode="lin" valueType="num">
                                      <p:cBhvr additive="base">
                                        <p:cTn id="50" dur="500" fill="hold"/>
                                        <p:tgtEl>
                                          <p:spTgt spid="7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7"/>
                                        </p:tgtEl>
                                        <p:attrNameLst>
                                          <p:attrName>style.visibility</p:attrName>
                                        </p:attrNameLst>
                                      </p:cBhvr>
                                      <p:to>
                                        <p:strVal val="visible"/>
                                      </p:to>
                                    </p:set>
                                    <p:anim calcmode="lin" valueType="num">
                                      <p:cBhvr additive="base">
                                        <p:cTn id="53" dur="500" fill="hold"/>
                                        <p:tgtEl>
                                          <p:spTgt spid="77"/>
                                        </p:tgtEl>
                                        <p:attrNameLst>
                                          <p:attrName>ppt_x</p:attrName>
                                        </p:attrNameLst>
                                      </p:cBhvr>
                                      <p:tavLst>
                                        <p:tav tm="0">
                                          <p:val>
                                            <p:strVal val="#ppt_x"/>
                                          </p:val>
                                        </p:tav>
                                        <p:tav tm="100000">
                                          <p:val>
                                            <p:strVal val="#ppt_x"/>
                                          </p:val>
                                        </p:tav>
                                      </p:tavLst>
                                    </p:anim>
                                    <p:anim calcmode="lin" valueType="num">
                                      <p:cBhvr additive="base">
                                        <p:cTn id="54" dur="500" fill="hold"/>
                                        <p:tgtEl>
                                          <p:spTgt spid="77"/>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ppt_x"/>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additive="base">
                                        <p:cTn id="67" dur="500" fill="hold"/>
                                        <p:tgtEl>
                                          <p:spTgt spid="80"/>
                                        </p:tgtEl>
                                        <p:attrNameLst>
                                          <p:attrName>ppt_x</p:attrName>
                                        </p:attrNameLst>
                                      </p:cBhvr>
                                      <p:tavLst>
                                        <p:tav tm="0">
                                          <p:val>
                                            <p:strVal val="#ppt_x"/>
                                          </p:val>
                                        </p:tav>
                                        <p:tav tm="100000">
                                          <p:val>
                                            <p:strVal val="#ppt_x"/>
                                          </p:val>
                                        </p:tav>
                                      </p:tavLst>
                                    </p:anim>
                                    <p:anim calcmode="lin" valueType="num">
                                      <p:cBhvr additive="base">
                                        <p:cTn id="68" dur="500" fill="hold"/>
                                        <p:tgtEl>
                                          <p:spTgt spid="8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1" grpId="0"/>
      <p:bldP spid="74" grpId="0"/>
      <p:bldP spid="76" grpId="0"/>
      <p:bldP spid="80" grpId="0" animBg="1"/>
      <p:bldP spid="18" grpId="0"/>
      <p:bldP spid="28" grpId="0" animBg="1"/>
      <p:bldP spid="56" grpId="0"/>
      <p:bldP spid="58" grpId="0"/>
      <p:bldP spid="60" grpId="0"/>
      <p:bldP spid="68" grpId="0"/>
      <p:bldP spid="7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5360" y="404664"/>
            <a:ext cx="1080120" cy="369332"/>
          </a:xfrm>
          <a:prstGeom prst="rect">
            <a:avLst/>
          </a:prstGeom>
          <a:noFill/>
        </p:spPr>
        <p:txBody>
          <a:bodyPr wrap="square" rtlCol="0">
            <a:spAutoFit/>
          </a:bodyPr>
          <a:lstStyle/>
          <a:p>
            <a:r>
              <a:rPr lang="cs-CZ" b="1" dirty="0" smtClean="0"/>
              <a:t>Příklad</a:t>
            </a:r>
            <a:endParaRPr lang="cs-CZ" b="1" dirty="0"/>
          </a:p>
        </p:txBody>
      </p:sp>
      <mc:AlternateContent xmlns:mc="http://schemas.openxmlformats.org/markup-compatibility/2006">
        <mc:Choice xmlns:a14="http://schemas.microsoft.com/office/drawing/2010/main" Requires="a14">
          <p:sp>
            <p:nvSpPr>
              <p:cNvPr id="3" name="TextovéPole 2"/>
              <p:cNvSpPr txBox="1"/>
              <p:nvPr/>
            </p:nvSpPr>
            <p:spPr>
              <a:xfrm>
                <a:off x="407368" y="908720"/>
                <a:ext cx="11449272" cy="1200329"/>
              </a:xfrm>
              <a:prstGeom prst="rect">
                <a:avLst/>
              </a:prstGeom>
              <a:noFill/>
            </p:spPr>
            <p:txBody>
              <a:bodyPr wrap="square" rtlCol="0">
                <a:spAutoFit/>
              </a:bodyPr>
              <a:lstStyle/>
              <a:p>
                <a:r>
                  <a:rPr lang="cs-CZ" dirty="0" smtClean="0"/>
                  <a:t>Jak velkou mechanickou práci vykoná tíhová síla působící ne těleso o hmotnosti 40 kg, při přemístění tohoto tělesa z hladiny A ve výšce 80 m na hladinu B ve výšce 60 m po dráze – viz obrázek.</a:t>
                </a:r>
              </a:p>
              <a:p>
                <a:endParaRPr lang="cs-CZ" dirty="0"/>
              </a:p>
              <a:p>
                <a:r>
                  <a:rPr lang="cs-CZ" dirty="0" smtClean="0"/>
                  <a:t>Řešení: </a:t>
                </a:r>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=40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=60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r>
                      <a:rPr lang="cs-CZ" b="0" i="1" smtClean="0">
                        <a:latin typeface="Cambria Math" panose="02040503050406030204" pitchFamily="18" charset="0"/>
                      </a:rPr>
                      <m:t>=80 </m:t>
                    </m:r>
                    <m:r>
                      <m:rPr>
                        <m:sty m:val="p"/>
                      </m:rPr>
                      <a:rPr lang="cs-CZ" b="0" i="0" smtClean="0">
                        <a:latin typeface="Cambria Math" panose="02040503050406030204" pitchFamily="18" charset="0"/>
                      </a:rPr>
                      <m:t>m</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𝑔</m:t>
                    </m:r>
                    <m:r>
                      <a:rPr lang="cs-CZ" b="0" i="1" smtClean="0">
                        <a:latin typeface="Cambria Math" panose="02040503050406030204" pitchFamily="18" charset="0"/>
                      </a:rPr>
                      <m:t>=10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𝑊</m:t>
                    </m:r>
                    <m:r>
                      <a:rPr lang="cs-CZ" b="0" i="1" smtClean="0">
                        <a:latin typeface="Cambria Math" panose="02040503050406030204" pitchFamily="18" charset="0"/>
                      </a:rPr>
                      <m:t>=? </m:t>
                    </m:r>
                  </m:oMath>
                </a14:m>
                <a:endParaRPr lang="cs-CZ" dirty="0"/>
              </a:p>
            </p:txBody>
          </p:sp>
        </mc:Choice>
        <mc:Fallback>
          <p:sp>
            <p:nvSpPr>
              <p:cNvPr id="3" name="TextovéPole 2"/>
              <p:cNvSpPr txBox="1">
                <a:spLocks noRot="1" noChangeAspect="1" noMove="1" noResize="1" noEditPoints="1" noAdjustHandles="1" noChangeArrowheads="1" noChangeShapeType="1" noTextEdit="1"/>
              </p:cNvSpPr>
              <p:nvPr/>
            </p:nvSpPr>
            <p:spPr>
              <a:xfrm>
                <a:off x="407368" y="908720"/>
                <a:ext cx="11449272" cy="1200329"/>
              </a:xfrm>
              <a:prstGeom prst="rect">
                <a:avLst/>
              </a:prstGeom>
              <a:blipFill>
                <a:blip r:embed="rId2"/>
                <a:stretch>
                  <a:fillRect l="-479" t="-2538" b="-7107"/>
                </a:stretch>
              </a:blipFill>
            </p:spPr>
            <p:txBody>
              <a:bodyPr/>
              <a:lstStyle/>
              <a:p>
                <a:r>
                  <a:rPr lang="cs-CZ">
                    <a:noFill/>
                  </a:rPr>
                  <a:t> </a:t>
                </a:r>
              </a:p>
            </p:txBody>
          </p:sp>
        </mc:Fallback>
      </mc:AlternateContent>
      <p:cxnSp>
        <p:nvCxnSpPr>
          <p:cNvPr id="5" name="Přímá spojnice 4"/>
          <p:cNvCxnSpPr/>
          <p:nvPr/>
        </p:nvCxnSpPr>
        <p:spPr>
          <a:xfrm>
            <a:off x="407368" y="2636912"/>
            <a:ext cx="432048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Přímá spojnice 5"/>
          <p:cNvCxnSpPr/>
          <p:nvPr/>
        </p:nvCxnSpPr>
        <p:spPr>
          <a:xfrm>
            <a:off x="407368" y="4149080"/>
            <a:ext cx="367240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550443" y="2267580"/>
            <a:ext cx="360040" cy="369332"/>
          </a:xfrm>
          <a:prstGeom prst="rect">
            <a:avLst/>
          </a:prstGeom>
          <a:noFill/>
        </p:spPr>
        <p:txBody>
          <a:bodyPr wrap="square" rtlCol="0">
            <a:spAutoFit/>
          </a:bodyPr>
          <a:lstStyle/>
          <a:p>
            <a:r>
              <a:rPr lang="cs-CZ" dirty="0" smtClean="0"/>
              <a:t>A</a:t>
            </a:r>
            <a:endParaRPr lang="cs-CZ" dirty="0"/>
          </a:p>
        </p:txBody>
      </p:sp>
      <p:sp>
        <p:nvSpPr>
          <p:cNvPr id="8" name="TextovéPole 7"/>
          <p:cNvSpPr txBox="1"/>
          <p:nvPr/>
        </p:nvSpPr>
        <p:spPr>
          <a:xfrm>
            <a:off x="421161" y="3779748"/>
            <a:ext cx="360040" cy="369332"/>
          </a:xfrm>
          <a:prstGeom prst="rect">
            <a:avLst/>
          </a:prstGeom>
          <a:noFill/>
        </p:spPr>
        <p:txBody>
          <a:bodyPr wrap="square" rtlCol="0">
            <a:spAutoFit/>
          </a:bodyPr>
          <a:lstStyle/>
          <a:p>
            <a:r>
              <a:rPr lang="cs-CZ" dirty="0"/>
              <a:t>B</a:t>
            </a:r>
            <a:endParaRPr lang="cs-CZ" dirty="0"/>
          </a:p>
        </p:txBody>
      </p:sp>
      <p:cxnSp>
        <p:nvCxnSpPr>
          <p:cNvPr id="10" name="Přímá spojnice se šipkou 9"/>
          <p:cNvCxnSpPr/>
          <p:nvPr/>
        </p:nvCxnSpPr>
        <p:spPr>
          <a:xfrm>
            <a:off x="4439816" y="2636912"/>
            <a:ext cx="0" cy="3310672"/>
          </a:xfrm>
          <a:prstGeom prst="straightConnector1">
            <a:avLst/>
          </a:prstGeom>
          <a:ln w="285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1" name="TextovéPole 10"/>
              <p:cNvSpPr txBox="1"/>
              <p:nvPr/>
            </p:nvSpPr>
            <p:spPr>
              <a:xfrm>
                <a:off x="2618917" y="4753390"/>
                <a:ext cx="1206134" cy="369332"/>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=60 </m:t>
                      </m:r>
                      <m:r>
                        <m:rPr>
                          <m:sty m:val="p"/>
                        </m:rPr>
                        <a:rPr lang="cs-CZ" b="0" i="0" smtClean="0">
                          <a:latin typeface="Cambria Math" panose="02040503050406030204" pitchFamily="18" charset="0"/>
                        </a:rPr>
                        <m:t>m</m:t>
                      </m:r>
                    </m:oMath>
                  </m:oMathPara>
                </a14:m>
                <a:endParaRPr lang="cs-CZ" dirty="0"/>
              </a:p>
            </p:txBody>
          </p:sp>
        </mc:Choice>
        <mc:Fallback>
          <p:sp>
            <p:nvSpPr>
              <p:cNvPr id="11" name="TextovéPole 10"/>
              <p:cNvSpPr txBox="1">
                <a:spLocks noRot="1" noChangeAspect="1" noMove="1" noResize="1" noEditPoints="1" noAdjustHandles="1" noChangeArrowheads="1" noChangeShapeType="1" noTextEdit="1"/>
              </p:cNvSpPr>
              <p:nvPr/>
            </p:nvSpPr>
            <p:spPr>
              <a:xfrm>
                <a:off x="2618917" y="4753390"/>
                <a:ext cx="1206134" cy="369332"/>
              </a:xfrm>
              <a:prstGeom prst="rect">
                <a:avLst/>
              </a:prstGeom>
              <a:blipFill>
                <a:blip r:embed="rId3"/>
                <a:stretch>
                  <a:fillRect/>
                </a:stretch>
              </a:blipFill>
            </p:spPr>
            <p:txBody>
              <a:bodyPr/>
              <a:lstStyle/>
              <a:p>
                <a:r>
                  <a:rPr lang="cs-CZ">
                    <a:noFill/>
                  </a:rPr>
                  <a:t> </a:t>
                </a:r>
              </a:p>
            </p:txBody>
          </p:sp>
        </mc:Fallback>
      </mc:AlternateContent>
      <p:cxnSp>
        <p:nvCxnSpPr>
          <p:cNvPr id="14" name="Zakřivená spojnice 13"/>
          <p:cNvCxnSpPr/>
          <p:nvPr/>
        </p:nvCxnSpPr>
        <p:spPr>
          <a:xfrm rot="16200000" flipH="1">
            <a:off x="1685510" y="2654914"/>
            <a:ext cx="1512168" cy="1476164"/>
          </a:xfrm>
          <a:prstGeom prst="curvedConnector3">
            <a:avLst/>
          </a:prstGeom>
          <a:ln w="38100"/>
        </p:spPr>
        <p:style>
          <a:lnRef idx="1">
            <a:schemeClr val="accent1"/>
          </a:lnRef>
          <a:fillRef idx="0">
            <a:schemeClr val="accent1"/>
          </a:fillRef>
          <a:effectRef idx="0">
            <a:schemeClr val="accent1"/>
          </a:effectRef>
          <a:fontRef idx="minor">
            <a:schemeClr val="tx1"/>
          </a:fontRef>
        </p:style>
      </p:cxnSp>
      <p:sp>
        <p:nvSpPr>
          <p:cNvPr id="15" name="Ovál 14"/>
          <p:cNvSpPr/>
          <p:nvPr/>
        </p:nvSpPr>
        <p:spPr>
          <a:xfrm>
            <a:off x="1522806" y="2204864"/>
            <a:ext cx="432048" cy="4320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vál 15"/>
          <p:cNvSpPr/>
          <p:nvPr/>
        </p:nvSpPr>
        <p:spPr>
          <a:xfrm>
            <a:off x="2948957" y="3717032"/>
            <a:ext cx="432048" cy="4320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8" name="Přímá spojnice 17"/>
          <p:cNvCxnSpPr/>
          <p:nvPr/>
        </p:nvCxnSpPr>
        <p:spPr>
          <a:xfrm>
            <a:off x="263352" y="2109049"/>
            <a:ext cx="1152128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mc:Choice xmlns:a14="http://schemas.microsoft.com/office/drawing/2010/main" Requires="a14">
          <p:sp>
            <p:nvSpPr>
              <p:cNvPr id="19" name="TextovéPole 18"/>
              <p:cNvSpPr txBox="1"/>
              <p:nvPr/>
            </p:nvSpPr>
            <p:spPr>
              <a:xfrm>
                <a:off x="5879976" y="2333778"/>
                <a:ext cx="5760640" cy="3139321"/>
              </a:xfrm>
              <a:prstGeom prst="rect">
                <a:avLst/>
              </a:prstGeom>
              <a:noFill/>
            </p:spPr>
            <p:txBody>
              <a:bodyPr wrap="square" rtlCol="0">
                <a:spAutoFit/>
              </a:bodyPr>
              <a:lstStyle/>
              <a:p>
                <a:r>
                  <a:rPr lang="cs-CZ" dirty="0" smtClean="0"/>
                  <a:t>Tíhová síla je síla konzervativní a mechanická práce vykonaná touto silou záleží pouze na počáteční a koncové poloze tělesa na které tíhová síla působí.</a:t>
                </a:r>
              </a:p>
              <a:p>
                <a:endParaRPr lang="cs-CZ" dirty="0"/>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𝐴𝐵</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m:t>
                      </m:r>
                    </m:oMath>
                  </m:oMathPara>
                </a14:m>
                <a:endParaRPr lang="cs-CZ" dirty="0" smtClean="0"/>
              </a:p>
              <a:p>
                <a:endParaRPr lang="cs-CZ" dirty="0"/>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𝐴𝐵</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m:t>
                      </m:r>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2</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1</m:t>
                          </m:r>
                        </m:sub>
                      </m:sSub>
                      <m:r>
                        <a:rPr lang="cs-CZ" i="1">
                          <a:latin typeface="Cambria Math" panose="02040503050406030204" pitchFamily="18" charset="0"/>
                        </a:rPr>
                        <m:t>)</m:t>
                      </m:r>
                    </m:oMath>
                  </m:oMathPara>
                </a14:m>
                <a:endParaRPr lang="cs-CZ" dirty="0" smtClean="0"/>
              </a:p>
              <a:p>
                <a:endParaRPr lang="cs-CZ" dirty="0"/>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𝐴𝐵</m:t>
                          </m:r>
                        </m:sub>
                      </m:sSub>
                      <m:r>
                        <a:rPr lang="cs-CZ" b="0" i="1" smtClean="0">
                          <a:latin typeface="Cambria Math" panose="02040503050406030204" pitchFamily="18" charset="0"/>
                        </a:rPr>
                        <m:t>=40 . 10 . (80−60) </m:t>
                      </m:r>
                      <m:r>
                        <m:rPr>
                          <m:sty m:val="p"/>
                        </m:rPr>
                        <a:rPr lang="cs-CZ" b="0" i="0" smtClean="0">
                          <a:latin typeface="Cambria Math" panose="02040503050406030204" pitchFamily="18" charset="0"/>
                        </a:rPr>
                        <m:t>J</m:t>
                      </m:r>
                    </m:oMath>
                  </m:oMathPara>
                </a14:m>
                <a:endParaRPr lang="cs-CZ" dirty="0" smtClean="0"/>
              </a:p>
              <a:p>
                <a:endParaRPr lang="cs-CZ" dirty="0"/>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𝐴𝐵</m:t>
                          </m:r>
                        </m:sub>
                      </m:sSub>
                      <m:r>
                        <a:rPr lang="cs-CZ" b="0" i="1" smtClean="0">
                          <a:latin typeface="Cambria Math" panose="02040503050406030204" pitchFamily="18" charset="0"/>
                        </a:rPr>
                        <m:t>=8000 </m:t>
                      </m:r>
                      <m:r>
                        <m:rPr>
                          <m:sty m:val="p"/>
                        </m:rPr>
                        <a:rPr lang="cs-CZ" b="0" i="0" smtClean="0">
                          <a:latin typeface="Cambria Math" panose="02040503050406030204" pitchFamily="18" charset="0"/>
                        </a:rPr>
                        <m:t>J</m:t>
                      </m:r>
                      <m:r>
                        <a:rPr lang="cs-CZ" b="0" i="0" smtClean="0">
                          <a:latin typeface="Cambria Math" panose="02040503050406030204" pitchFamily="18" charset="0"/>
                        </a:rPr>
                        <m:t>=8 </m:t>
                      </m:r>
                      <m:r>
                        <m:rPr>
                          <m:sty m:val="p"/>
                        </m:rPr>
                        <a:rPr lang="cs-CZ" b="0" i="0" smtClean="0">
                          <a:latin typeface="Cambria Math" panose="02040503050406030204" pitchFamily="18" charset="0"/>
                        </a:rPr>
                        <m:t>kJ</m:t>
                      </m:r>
                    </m:oMath>
                  </m:oMathPara>
                </a14:m>
                <a:endParaRPr lang="cs-CZ" dirty="0"/>
              </a:p>
            </p:txBody>
          </p:sp>
        </mc:Choice>
        <mc:Fallback>
          <p:sp>
            <p:nvSpPr>
              <p:cNvPr id="19" name="TextovéPole 18"/>
              <p:cNvSpPr txBox="1">
                <a:spLocks noRot="1" noChangeAspect="1" noMove="1" noResize="1" noEditPoints="1" noAdjustHandles="1" noChangeArrowheads="1" noChangeShapeType="1" noTextEdit="1"/>
              </p:cNvSpPr>
              <p:nvPr/>
            </p:nvSpPr>
            <p:spPr>
              <a:xfrm>
                <a:off x="5879976" y="2333778"/>
                <a:ext cx="5760640" cy="3139321"/>
              </a:xfrm>
              <a:prstGeom prst="rect">
                <a:avLst/>
              </a:prstGeom>
              <a:blipFill>
                <a:blip r:embed="rId4"/>
                <a:stretch>
                  <a:fillRect l="-952" t="-1165" b="-388"/>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20" name="TextovéPole 19"/>
              <p:cNvSpPr txBox="1"/>
              <p:nvPr/>
            </p:nvSpPr>
            <p:spPr>
              <a:xfrm>
                <a:off x="6240016" y="5733256"/>
                <a:ext cx="5256584" cy="369332"/>
              </a:xfrm>
              <a:prstGeom prst="rect">
                <a:avLst/>
              </a:prstGeom>
              <a:noFill/>
            </p:spPr>
            <p:txBody>
              <a:bodyPr wrap="square" rtlCol="0">
                <a:spAutoFit/>
              </a:bodyPr>
              <a:lstStyle/>
              <a:p>
                <a:r>
                  <a:rPr lang="cs-CZ" dirty="0" smtClean="0"/>
                  <a:t>Tíhová síla vykonala mechanickou práci o velikosti 8 </a:t>
                </a:r>
                <a14:m>
                  <m:oMath xmlns:m="http://schemas.openxmlformats.org/officeDocument/2006/math">
                    <m:r>
                      <m:rPr>
                        <m:sty m:val="p"/>
                      </m:rPr>
                      <a:rPr lang="cs-CZ" i="0" dirty="0" smtClean="0">
                        <a:latin typeface="Cambria Math" panose="02040503050406030204" pitchFamily="18" charset="0"/>
                      </a:rPr>
                      <m:t>kJ</m:t>
                    </m:r>
                  </m:oMath>
                </a14:m>
                <a:endParaRPr lang="cs-CZ" dirty="0"/>
              </a:p>
            </p:txBody>
          </p:sp>
        </mc:Choice>
        <mc:Fallback>
          <p:sp>
            <p:nvSpPr>
              <p:cNvPr id="20" name="TextovéPole 19"/>
              <p:cNvSpPr txBox="1">
                <a:spLocks noRot="1" noChangeAspect="1" noMove="1" noResize="1" noEditPoints="1" noAdjustHandles="1" noChangeArrowheads="1" noChangeShapeType="1" noTextEdit="1"/>
              </p:cNvSpPr>
              <p:nvPr/>
            </p:nvSpPr>
            <p:spPr>
              <a:xfrm>
                <a:off x="6240016" y="5733256"/>
                <a:ext cx="5256584" cy="369332"/>
              </a:xfrm>
              <a:prstGeom prst="rect">
                <a:avLst/>
              </a:prstGeom>
              <a:blipFill>
                <a:blip r:embed="rId5"/>
                <a:stretch>
                  <a:fillRect l="-1044" t="-8197" b="-24590"/>
                </a:stretch>
              </a:blipFill>
            </p:spPr>
            <p:txBody>
              <a:bodyPr/>
              <a:lstStyle/>
              <a:p>
                <a:r>
                  <a:rPr lang="cs-CZ">
                    <a:noFill/>
                  </a:rPr>
                  <a:t> </a:t>
                </a:r>
              </a:p>
            </p:txBody>
          </p:sp>
        </mc:Fallback>
      </mc:AlternateContent>
      <p:cxnSp>
        <p:nvCxnSpPr>
          <p:cNvPr id="23" name="Přímá spojnice 22"/>
          <p:cNvCxnSpPr/>
          <p:nvPr/>
        </p:nvCxnSpPr>
        <p:spPr>
          <a:xfrm>
            <a:off x="469988" y="5947584"/>
            <a:ext cx="432048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Přímá spojnice se šipkou 25"/>
          <p:cNvCxnSpPr/>
          <p:nvPr/>
        </p:nvCxnSpPr>
        <p:spPr>
          <a:xfrm>
            <a:off x="3863752" y="4149080"/>
            <a:ext cx="0" cy="1798503"/>
          </a:xfrm>
          <a:prstGeom prst="straightConnector1">
            <a:avLst/>
          </a:prstGeom>
          <a:ln w="285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28" name="TextovéPole 27"/>
              <p:cNvSpPr txBox="1"/>
              <p:nvPr/>
            </p:nvSpPr>
            <p:spPr>
              <a:xfrm>
                <a:off x="4520826" y="4042032"/>
                <a:ext cx="1359150" cy="369332"/>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r>
                        <a:rPr lang="cs-CZ" b="0" i="1" smtClean="0">
                          <a:latin typeface="Cambria Math" panose="02040503050406030204" pitchFamily="18" charset="0"/>
                        </a:rPr>
                        <m:t>=80 </m:t>
                      </m:r>
                      <m:r>
                        <m:rPr>
                          <m:sty m:val="p"/>
                        </m:rPr>
                        <a:rPr lang="cs-CZ" b="0" i="0" smtClean="0">
                          <a:latin typeface="Cambria Math" panose="02040503050406030204" pitchFamily="18" charset="0"/>
                        </a:rPr>
                        <m:t>m</m:t>
                      </m:r>
                    </m:oMath>
                  </m:oMathPara>
                </a14:m>
                <a:endParaRPr lang="cs-CZ" dirty="0"/>
              </a:p>
            </p:txBody>
          </p:sp>
        </mc:Choice>
        <mc:Fallback>
          <p:sp>
            <p:nvSpPr>
              <p:cNvPr id="28" name="TextovéPole 27"/>
              <p:cNvSpPr txBox="1">
                <a:spLocks noRot="1" noChangeAspect="1" noMove="1" noResize="1" noEditPoints="1" noAdjustHandles="1" noChangeArrowheads="1" noChangeShapeType="1" noTextEdit="1"/>
              </p:cNvSpPr>
              <p:nvPr/>
            </p:nvSpPr>
            <p:spPr>
              <a:xfrm>
                <a:off x="4520826" y="4042032"/>
                <a:ext cx="1359150" cy="369332"/>
              </a:xfrm>
              <a:prstGeom prst="rect">
                <a:avLst/>
              </a:prstGeom>
              <a:blipFill>
                <a:blip r:embed="rId6"/>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3671385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2525333-60D1-4754-D347-27EFB701C2CE}"/>
              </a:ext>
            </a:extLst>
          </p:cNvPr>
          <p:cNvSpPr txBox="1"/>
          <p:nvPr/>
        </p:nvSpPr>
        <p:spPr>
          <a:xfrm>
            <a:off x="1775520" y="332656"/>
            <a:ext cx="8568952" cy="369332"/>
          </a:xfrm>
          <a:prstGeom prst="rect">
            <a:avLst/>
          </a:prstGeom>
          <a:noFill/>
        </p:spPr>
        <p:txBody>
          <a:bodyPr wrap="square" rtlCol="0">
            <a:spAutoFit/>
          </a:bodyPr>
          <a:lstStyle/>
          <a:p>
            <a:pPr algn="l" fontAlgn="base"/>
            <a:r>
              <a:rPr lang="cs-CZ" b="1" dirty="0">
                <a:latin typeface="Times" panose="02020603050405020304" pitchFamily="18" charset="0"/>
              </a:rPr>
              <a:t>Příklady konzervativních sil</a:t>
            </a:r>
          </a:p>
        </p:txBody>
      </p:sp>
      <p:sp>
        <p:nvSpPr>
          <p:cNvPr id="4" name="TextovéPole 3">
            <a:extLst>
              <a:ext uri="{FF2B5EF4-FFF2-40B4-BE49-F238E27FC236}">
                <a16:creationId xmlns:a16="http://schemas.microsoft.com/office/drawing/2014/main" id="{B09B191A-6C18-6CA2-2C18-26495EB018EF}"/>
              </a:ext>
            </a:extLst>
          </p:cNvPr>
          <p:cNvSpPr txBox="1"/>
          <p:nvPr/>
        </p:nvSpPr>
        <p:spPr>
          <a:xfrm>
            <a:off x="1775520" y="908720"/>
            <a:ext cx="4572000" cy="369332"/>
          </a:xfrm>
          <a:prstGeom prst="rect">
            <a:avLst/>
          </a:prstGeom>
          <a:noFill/>
        </p:spPr>
        <p:txBody>
          <a:bodyPr wrap="square">
            <a:spAutoFit/>
          </a:bodyPr>
          <a:lstStyle/>
          <a:p>
            <a:pPr algn="l" fontAlgn="base"/>
            <a:r>
              <a:rPr lang="cs-CZ" b="1" dirty="0">
                <a:latin typeface="Times" panose="02020603050405020304" pitchFamily="18" charset="0"/>
              </a:rPr>
              <a:t>Gravitační síla</a:t>
            </a:r>
          </a:p>
        </p:txBody>
      </p:sp>
      <p:sp>
        <p:nvSpPr>
          <p:cNvPr id="6" name="TextovéPole 5">
            <a:extLst>
              <a:ext uri="{FF2B5EF4-FFF2-40B4-BE49-F238E27FC236}">
                <a16:creationId xmlns:a16="http://schemas.microsoft.com/office/drawing/2014/main" id="{E53700E3-0560-B878-030D-E09DFE3974BB}"/>
              </a:ext>
            </a:extLst>
          </p:cNvPr>
          <p:cNvSpPr txBox="1"/>
          <p:nvPr/>
        </p:nvSpPr>
        <p:spPr>
          <a:xfrm>
            <a:off x="1775520" y="1278053"/>
            <a:ext cx="8568952" cy="646331"/>
          </a:xfrm>
          <a:prstGeom prst="rect">
            <a:avLst/>
          </a:prstGeom>
          <a:noFill/>
        </p:spPr>
        <p:txBody>
          <a:bodyPr wrap="square">
            <a:spAutoFit/>
          </a:bodyPr>
          <a:lstStyle/>
          <a:p>
            <a:r>
              <a:rPr lang="cs-CZ" dirty="0">
                <a:solidFill>
                  <a:srgbClr val="000000"/>
                </a:solidFill>
                <a:latin typeface="Times" panose="02020603050405020304" pitchFamily="18" charset="0"/>
              </a:rPr>
              <a:t>Jeden z nejznámějších příkladů konzervativní síly je gravitační síla. Je to síla, která přitahuje hmotné předměty k sobě. </a:t>
            </a:r>
            <a:endParaRPr lang="cs-CZ" dirty="0"/>
          </a:p>
        </p:txBody>
      </p:sp>
      <p:sp>
        <p:nvSpPr>
          <p:cNvPr id="8" name="TextovéPole 7">
            <a:extLst>
              <a:ext uri="{FF2B5EF4-FFF2-40B4-BE49-F238E27FC236}">
                <a16:creationId xmlns:a16="http://schemas.microsoft.com/office/drawing/2014/main" id="{06169A10-C47A-198C-ACF5-87AC4E66E8F3}"/>
              </a:ext>
            </a:extLst>
          </p:cNvPr>
          <p:cNvSpPr txBox="1"/>
          <p:nvPr/>
        </p:nvSpPr>
        <p:spPr>
          <a:xfrm>
            <a:off x="1842903" y="2102190"/>
            <a:ext cx="4572000" cy="369332"/>
          </a:xfrm>
          <a:prstGeom prst="rect">
            <a:avLst/>
          </a:prstGeom>
          <a:noFill/>
        </p:spPr>
        <p:txBody>
          <a:bodyPr wrap="square">
            <a:spAutoFit/>
          </a:bodyPr>
          <a:lstStyle/>
          <a:p>
            <a:pPr algn="l" fontAlgn="base"/>
            <a:r>
              <a:rPr lang="cs-CZ" b="1" dirty="0">
                <a:latin typeface="Times" panose="02020603050405020304" pitchFamily="18" charset="0"/>
              </a:rPr>
              <a:t>Magnetická síla</a:t>
            </a:r>
          </a:p>
        </p:txBody>
      </p:sp>
      <p:sp>
        <p:nvSpPr>
          <p:cNvPr id="9" name="TextovéPole 8">
            <a:extLst>
              <a:ext uri="{FF2B5EF4-FFF2-40B4-BE49-F238E27FC236}">
                <a16:creationId xmlns:a16="http://schemas.microsoft.com/office/drawing/2014/main" id="{16B6A4DC-A1D0-515B-7DE4-DCD6A8BFB71D}"/>
              </a:ext>
            </a:extLst>
          </p:cNvPr>
          <p:cNvSpPr txBox="1"/>
          <p:nvPr/>
        </p:nvSpPr>
        <p:spPr>
          <a:xfrm>
            <a:off x="1842903" y="2649330"/>
            <a:ext cx="8136904" cy="646331"/>
          </a:xfrm>
          <a:prstGeom prst="rect">
            <a:avLst/>
          </a:prstGeom>
          <a:noFill/>
        </p:spPr>
        <p:txBody>
          <a:bodyPr wrap="square" rtlCol="0">
            <a:spAutoFit/>
          </a:bodyPr>
          <a:lstStyle/>
          <a:p>
            <a:r>
              <a:rPr lang="cs-CZ" dirty="0">
                <a:solidFill>
                  <a:srgbClr val="000000"/>
                </a:solidFill>
                <a:latin typeface="Times" panose="02020603050405020304" pitchFamily="18" charset="0"/>
              </a:rPr>
              <a:t>Síla mezi dvěma magnety nebo mezi magnetem a magnetickým materiálem je také konzervativní silou. </a:t>
            </a:r>
          </a:p>
        </p:txBody>
      </p:sp>
      <p:sp>
        <p:nvSpPr>
          <p:cNvPr id="11" name="TextovéPole 10">
            <a:extLst>
              <a:ext uri="{FF2B5EF4-FFF2-40B4-BE49-F238E27FC236}">
                <a16:creationId xmlns:a16="http://schemas.microsoft.com/office/drawing/2014/main" id="{F25DC6C9-A626-96F5-5B2D-9F787216ACB6}"/>
              </a:ext>
            </a:extLst>
          </p:cNvPr>
          <p:cNvSpPr txBox="1"/>
          <p:nvPr/>
        </p:nvSpPr>
        <p:spPr>
          <a:xfrm>
            <a:off x="1919536" y="3473467"/>
            <a:ext cx="4572000" cy="369332"/>
          </a:xfrm>
          <a:prstGeom prst="rect">
            <a:avLst/>
          </a:prstGeom>
          <a:noFill/>
        </p:spPr>
        <p:txBody>
          <a:bodyPr wrap="square">
            <a:spAutoFit/>
          </a:bodyPr>
          <a:lstStyle/>
          <a:p>
            <a:pPr algn="l" fontAlgn="base"/>
            <a:r>
              <a:rPr lang="cs-CZ" b="1" dirty="0">
                <a:latin typeface="Times" panose="02020603050405020304" pitchFamily="18" charset="0"/>
              </a:rPr>
              <a:t>Elektrické pole</a:t>
            </a:r>
          </a:p>
        </p:txBody>
      </p:sp>
      <p:sp>
        <p:nvSpPr>
          <p:cNvPr id="13" name="TextovéPole 12">
            <a:extLst>
              <a:ext uri="{FF2B5EF4-FFF2-40B4-BE49-F238E27FC236}">
                <a16:creationId xmlns:a16="http://schemas.microsoft.com/office/drawing/2014/main" id="{BB2ED656-213D-B154-519F-878B073946F5}"/>
              </a:ext>
            </a:extLst>
          </p:cNvPr>
          <p:cNvSpPr txBox="1"/>
          <p:nvPr/>
        </p:nvSpPr>
        <p:spPr>
          <a:xfrm>
            <a:off x="1919537" y="4020606"/>
            <a:ext cx="8060271" cy="923330"/>
          </a:xfrm>
          <a:prstGeom prst="rect">
            <a:avLst/>
          </a:prstGeom>
          <a:noFill/>
        </p:spPr>
        <p:txBody>
          <a:bodyPr wrap="square">
            <a:spAutoFit/>
          </a:bodyPr>
          <a:lstStyle/>
          <a:p>
            <a:r>
              <a:rPr lang="cs-CZ" dirty="0">
                <a:solidFill>
                  <a:srgbClr val="000000"/>
                </a:solidFill>
                <a:latin typeface="Times" panose="02020603050405020304" pitchFamily="18" charset="0"/>
              </a:rPr>
              <a:t>Síla, kterou působí elektrické pole na nabitý předmět je konzervativní síla. Elektrická pole jsou vytvářeny nabitými částicemi a mohou působit silou na jiné nabité předměty v jejich okolí. </a:t>
            </a:r>
          </a:p>
        </p:txBody>
      </p:sp>
      <p:sp>
        <p:nvSpPr>
          <p:cNvPr id="14" name="TextovéPole 13">
            <a:extLst>
              <a:ext uri="{FF2B5EF4-FFF2-40B4-BE49-F238E27FC236}">
                <a16:creationId xmlns:a16="http://schemas.microsoft.com/office/drawing/2014/main" id="{E77E214C-3E26-84BE-70C5-3BE48A249EFB}"/>
              </a:ext>
            </a:extLst>
          </p:cNvPr>
          <p:cNvSpPr txBox="1"/>
          <p:nvPr/>
        </p:nvSpPr>
        <p:spPr>
          <a:xfrm>
            <a:off x="1919536" y="5175079"/>
            <a:ext cx="4572000" cy="369332"/>
          </a:xfrm>
          <a:prstGeom prst="rect">
            <a:avLst/>
          </a:prstGeom>
          <a:noFill/>
        </p:spPr>
        <p:txBody>
          <a:bodyPr wrap="square">
            <a:spAutoFit/>
          </a:bodyPr>
          <a:lstStyle/>
          <a:p>
            <a:pPr algn="l" fontAlgn="base"/>
            <a:r>
              <a:rPr lang="cs-CZ" b="1" dirty="0">
                <a:latin typeface="Times" panose="02020603050405020304" pitchFamily="18" charset="0"/>
              </a:rPr>
              <a:t>Síla pružiny</a:t>
            </a:r>
          </a:p>
        </p:txBody>
      </p:sp>
      <p:sp>
        <p:nvSpPr>
          <p:cNvPr id="16" name="TextovéPole 15">
            <a:extLst>
              <a:ext uri="{FF2B5EF4-FFF2-40B4-BE49-F238E27FC236}">
                <a16:creationId xmlns:a16="http://schemas.microsoft.com/office/drawing/2014/main" id="{CA64D858-13BB-553B-5FED-3623EF91DA00}"/>
              </a:ext>
            </a:extLst>
          </p:cNvPr>
          <p:cNvSpPr txBox="1"/>
          <p:nvPr/>
        </p:nvSpPr>
        <p:spPr>
          <a:xfrm>
            <a:off x="1955540" y="5682482"/>
            <a:ext cx="7988263" cy="923330"/>
          </a:xfrm>
          <a:prstGeom prst="rect">
            <a:avLst/>
          </a:prstGeom>
          <a:noFill/>
        </p:spPr>
        <p:txBody>
          <a:bodyPr wrap="square">
            <a:spAutoFit/>
          </a:bodyPr>
          <a:lstStyle/>
          <a:p>
            <a:r>
              <a:rPr lang="cs-CZ" dirty="0">
                <a:solidFill>
                  <a:srgbClr val="000000"/>
                </a:solidFill>
                <a:latin typeface="Times" panose="02020603050405020304" pitchFamily="18" charset="0"/>
              </a:rPr>
              <a:t>Síla, kterou působí pružina, je dalším příkladem konzervativní síly. Celková práce vykonaná pružinou nezávisí na dráze, po které se těleso pohybuje. Závisí pouze na počáteční a koncové poloze tělesa.</a:t>
            </a:r>
          </a:p>
        </p:txBody>
      </p:sp>
      <p:sp>
        <p:nvSpPr>
          <p:cNvPr id="17" name="TextovéPole 16">
            <a:extLst>
              <a:ext uri="{FF2B5EF4-FFF2-40B4-BE49-F238E27FC236}">
                <a16:creationId xmlns:a16="http://schemas.microsoft.com/office/drawing/2014/main" id="{5E3EC3B2-EB45-BD86-685E-AC8DE75EB3A9}"/>
              </a:ext>
            </a:extLst>
          </p:cNvPr>
          <p:cNvSpPr txBox="1"/>
          <p:nvPr/>
        </p:nvSpPr>
        <p:spPr>
          <a:xfrm>
            <a:off x="5015880" y="332656"/>
            <a:ext cx="5117193" cy="369332"/>
          </a:xfrm>
          <a:prstGeom prst="rect">
            <a:avLst/>
          </a:prstGeom>
          <a:noFill/>
        </p:spPr>
        <p:txBody>
          <a:bodyPr wrap="square" rtlCol="0">
            <a:spAutoFit/>
          </a:bodyPr>
          <a:lstStyle/>
          <a:p>
            <a:r>
              <a:rPr lang="cs-CZ" dirty="0">
                <a:hlinkClick r:id="rId2" action="ppaction://hlinksldjump"/>
              </a:rPr>
              <a:t>Podrobnější vysvětlení konzervativních sil – klikni zde</a:t>
            </a:r>
            <a:endParaRPr lang="cs-CZ" dirty="0"/>
          </a:p>
        </p:txBody>
      </p:sp>
    </p:spTree>
    <p:extLst>
      <p:ext uri="{BB962C8B-B14F-4D97-AF65-F5344CB8AC3E}">
        <p14:creationId xmlns:p14="http://schemas.microsoft.com/office/powerpoint/2010/main" val="2383177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CFB49C1C-ED10-D8D6-DE5E-F4FA311859F9}"/>
              </a:ext>
            </a:extLst>
          </p:cNvPr>
          <p:cNvSpPr txBox="1"/>
          <p:nvPr/>
        </p:nvSpPr>
        <p:spPr>
          <a:xfrm>
            <a:off x="1811524" y="260648"/>
            <a:ext cx="8568952" cy="6161687"/>
          </a:xfrm>
          <a:prstGeom prst="rect">
            <a:avLst/>
          </a:prstGeom>
          <a:noFill/>
        </p:spPr>
        <p:txBody>
          <a:bodyPr wrap="square">
            <a:spAutoFit/>
          </a:bodyPr>
          <a:lstStyle/>
          <a:p>
            <a:r>
              <a:rPr lang="cs-CZ" sz="1600" b="1" kern="1400" spc="-50" dirty="0">
                <a:solidFill>
                  <a:srgbClr val="000000"/>
                </a:solidFill>
                <a:latin typeface="Calibri Light" panose="020F0302020204030204" pitchFamily="34" charset="0"/>
                <a:ea typeface="Times New Roman" panose="02020603050405020304" pitchFamily="18" charset="0"/>
                <a:cs typeface="Times New Roman" panose="02020603050405020304" pitchFamily="18" charset="0"/>
              </a:rPr>
              <a:t>Co to je konzervativní síla?</a:t>
            </a:r>
            <a:endParaRPr lang="cs-CZ" sz="1600" b="1" kern="1400" spc="-50" dirty="0">
              <a:latin typeface="Calibri Light" panose="020F030202020403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cs-CZ" sz="1200" kern="100" dirty="0">
                <a:solidFill>
                  <a:srgbClr val="21242C"/>
                </a:solidFill>
                <a:latin typeface="Lato" panose="020F0502020204030203" pitchFamily="34" charset="0"/>
                <a:ea typeface="Calibri" panose="020F0502020204030204" pitchFamily="34" charset="0"/>
                <a:cs typeface="Times New Roman" panose="02020603050405020304" pitchFamily="18" charset="0"/>
              </a:rPr>
              <a:t>Libovolnou sílu nazveme konzervativní, pokud splňuje to, že práce vykonaná touto silou na dané těleso závisí pouze na počáteční a koncové poloze tělesa. Jinými slovy práce, kterou vykoná konzervativní síla na těleso, nezávisí na cestě, po které se toto těleso pohybovalo. Jestliže nějaká síla splňuje toto pravidlo, pak ji nazýváme konzervativní. Kupříkladu tíhová síla působící na závaží o hmotnosti 5 kg je 49 newtonů. Jestliže se těleso pohne o 6 metrů směrem dolů, práce vykonaná tíhovou silou bude 294 joulů. A teď malá změna. Řekněme, že těleso se pohne směrem dolů o 6 metrů, pak ale zase o 6 metrů vystoupá a nakonec opět klesne o 6 metrů. Práce vykonaná tíhovou silou při pohybu směrem dolů bude 294 joulů. Potom při pohybu nahoru, protože tíhová síla působí v opačném směru, než se těleso pohybuje, práce vykonaná tíhovou silou bude </a:t>
            </a:r>
            <a:endParaRPr lang="cs-CZ" sz="12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s-CZ" sz="1200" kern="100" dirty="0">
                <a:solidFill>
                  <a:srgbClr val="21242C"/>
                </a:solidFill>
                <a:latin typeface="Lato" panose="020F0502020204030203" pitchFamily="34" charset="0"/>
                <a:ea typeface="Calibri" panose="020F0502020204030204" pitchFamily="34" charset="0"/>
                <a:cs typeface="Times New Roman" panose="02020603050405020304" pitchFamily="18" charset="0"/>
              </a:rPr>
              <a:t>-294 joulů. A při posledním pohybu směrem dolů bude práce opět +294 joulů. To znamená, že celková práce vykonaná tíhovou silou na těleso je opět 294 joulů. Stejně jako když jsme nechali těleso klesnout pouze jednou. Jinými slovy: Celková práce vykonaná tíhovou silou nezávisí na dráze, po které se těleso pohybovalo. Práce vykonaná tíhovou silou závisí pouze na počáteční a koncové poloze tělesa. Ve skutečnosti je úplně jedno, po jaké dráze se těleso z počáteční polohy do koncové dostane, celková práce vykonaná tíhovou silou bude vždy 294 joulů. A protože práce vykonaná tíhovou silou nezávisí na dráze, nazýváme tíhovou sílu konzervativní. Síla, kterou působí pružina, je dalším příkladem konzervativní síly. Celková práce vykonaná pružinou nezávisí na dráze, po které se těleso pohybuje. Závisí pouze na počáteční a koncové poloze tělesa. Název „konzervativní“ pochází z toho, že konzervativní síly zachovávají celkovou mechanickou energii tělesa, což pro nekonzervativní síly neplatí. Mechanická energie je součet kinetické a potenciální energie tělesa. Příkladem nekonzervativní síly je tření. Jestliže budeme pohybovat tělesem po stole z bodu A do bodu B, tření vykoná na tělese zápornou práci, která se projeví jako teplo. Jestliže místo cesty z bodu A do bodu B zvolím cestu nejdříve do bodu B, potom zpět do bodu A </a:t>
            </a:r>
            <a:r>
              <a:rPr lang="cs-CZ" sz="1200" kern="100" dirty="0" err="1">
                <a:solidFill>
                  <a:srgbClr val="21242C"/>
                </a:solidFill>
                <a:latin typeface="Lato" panose="020F0502020204030203" pitchFamily="34" charset="0"/>
                <a:ea typeface="Calibri" panose="020F0502020204030204" pitchFamily="34" charset="0"/>
                <a:cs typeface="Times New Roman" panose="02020603050405020304" pitchFamily="18" charset="0"/>
              </a:rPr>
              <a:t>a</a:t>
            </a:r>
            <a:r>
              <a:rPr lang="cs-CZ" sz="1200" kern="100" dirty="0">
                <a:solidFill>
                  <a:srgbClr val="21242C"/>
                </a:solidFill>
                <a:latin typeface="Lato" panose="020F0502020204030203" pitchFamily="34" charset="0"/>
                <a:ea typeface="Calibri" panose="020F0502020204030204" pitchFamily="34" charset="0"/>
                <a:cs typeface="Times New Roman" panose="02020603050405020304" pitchFamily="18" charset="0"/>
              </a:rPr>
              <a:t> toto stále dokola, práce vykonaná třením bude stále narůstat, při čemž se bude vytvářet více a více tepla. Jelikož práce vykonaná třením závisí na zvolené cestě, tření patří mezi nekonzervativní síly. Podobně také odporová síla vzduchu není konzervativní silou, protože práce vykonaná odporovou silou vzduchu závisí na dráze, po které se těleso pohybuje. Je užitečné vědět, že pokud je síla konzervativní, můžeme pro ni definovat potenciální energii. Proto konzervativní síly, jakými jsou tíhová síla nebo síla pružiny, mají svou potenciální energie. A nekonzervativní síly, jako třeba tření, potenciální energii nemají. Což dává smysl, protože pokud konáte práci proti působení tíhové síly tím, že těleso zvednete do vzduchu, můžete tuto energii opět uvolnit tak, že necháte těleso spadnout dolů, čímž se potenciální energie změní na kinetickou energii. Obdobně pokud vykonáte práci proti působení síly pružiny tím, že pružinu stlačíte, tuto energii můžete opět uvolnit, jestliže necháte pružinu, aby se zpět roztáhla, čímž se uložená potenciální energie přemění na energii kinetickou. Ale pokud vykonáte práci proti třecí síle, tuto energii tak snadno zpátky nezískáte. Ta se totiž přeměnila na teplo a nyní je náhodným způsobem rozmístěna v podložce a v tělese.</a:t>
            </a:r>
            <a:endParaRPr lang="cs-CZ" sz="12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Ovál 4">
            <a:hlinkClick r:id="rId2" action="ppaction://hlinksldjump"/>
            <a:extLst>
              <a:ext uri="{FF2B5EF4-FFF2-40B4-BE49-F238E27FC236}">
                <a16:creationId xmlns:a16="http://schemas.microsoft.com/office/drawing/2014/main" id="{19D3F62D-DB68-8AA6-4487-525FEDA683DC}"/>
              </a:ext>
            </a:extLst>
          </p:cNvPr>
          <p:cNvSpPr/>
          <p:nvPr/>
        </p:nvSpPr>
        <p:spPr>
          <a:xfrm>
            <a:off x="11136560" y="6124120"/>
            <a:ext cx="504056" cy="47323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354438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663952" y="2564904"/>
            <a:ext cx="864096" cy="369332"/>
          </a:xfrm>
          <a:prstGeom prst="rect">
            <a:avLst/>
          </a:prstGeom>
          <a:noFill/>
        </p:spPr>
        <p:txBody>
          <a:bodyPr wrap="square" rtlCol="0">
            <a:spAutoFit/>
          </a:bodyPr>
          <a:lstStyle/>
          <a:p>
            <a:r>
              <a:rPr lang="cs-CZ" dirty="0"/>
              <a:t>Konec</a:t>
            </a:r>
          </a:p>
        </p:txBody>
      </p:sp>
    </p:spTree>
    <p:extLst>
      <p:ext uri="{BB962C8B-B14F-4D97-AF65-F5344CB8AC3E}">
        <p14:creationId xmlns:p14="http://schemas.microsoft.com/office/powerpoint/2010/main" val="1515630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B27D0022-2CC4-6E57-DD94-CE86237EC982}"/>
                  </a:ext>
                </a:extLst>
              </p:cNvPr>
              <p:cNvSpPr txBox="1"/>
              <p:nvPr/>
            </p:nvSpPr>
            <p:spPr>
              <a:xfrm>
                <a:off x="349858" y="274479"/>
                <a:ext cx="11648660" cy="646331"/>
              </a:xfrm>
              <a:prstGeom prst="rect">
                <a:avLst/>
              </a:prstGeom>
              <a:noFill/>
            </p:spPr>
            <p:txBody>
              <a:bodyPr wrap="square">
                <a:spAutoFit/>
              </a:bodyPr>
              <a:lstStyle/>
              <a:p>
                <a:r>
                  <a:rPr lang="cs-CZ" b="0" i="0" dirty="0">
                    <a:solidFill>
                      <a:srgbClr val="21242C"/>
                    </a:solidFill>
                    <a:effectLst/>
                    <a:latin typeface="Lato" panose="020F0502020204030204" pitchFamily="34" charset="0"/>
                  </a:rPr>
                  <a:t>Poměry stran navzájem si podobných pravoúhlých trojúhelníků jsou stejné a závisí pouze na velikostech úhlů </a:t>
                </a:r>
                <a14:m>
                  <m:oMath xmlns:m="http://schemas.openxmlformats.org/officeDocument/2006/math">
                    <m:r>
                      <a:rPr lang="cs-CZ" b="0" i="1" smtClean="0">
                        <a:solidFill>
                          <a:srgbClr val="21242C"/>
                        </a:solidFill>
                        <a:effectLst/>
                        <a:latin typeface="Cambria Math" panose="02040503050406030204" pitchFamily="18" charset="0"/>
                        <a:ea typeface="Cambria Math" panose="02040503050406030204" pitchFamily="18" charset="0"/>
                      </a:rPr>
                      <m:t>𝛼</m:t>
                    </m:r>
                  </m:oMath>
                </a14:m>
                <a:r>
                  <a:rPr lang="cs-CZ" dirty="0"/>
                  <a:t> a </a:t>
                </a:r>
                <a14:m>
                  <m:oMath xmlns:m="http://schemas.openxmlformats.org/officeDocument/2006/math">
                    <m:r>
                      <a:rPr lang="cs-CZ" i="1" smtClean="0">
                        <a:latin typeface="Cambria Math" panose="02040503050406030204" pitchFamily="18" charset="0"/>
                        <a:ea typeface="Cambria Math" panose="02040503050406030204" pitchFamily="18" charset="0"/>
                      </a:rPr>
                      <m:t>𝛽</m:t>
                    </m:r>
                  </m:oMath>
                </a14:m>
                <a:r>
                  <a:rPr lang="cs-CZ" dirty="0"/>
                  <a:t> a jsou definovány takto:</a:t>
                </a:r>
              </a:p>
            </p:txBody>
          </p:sp>
        </mc:Choice>
        <mc:Fallback xmlns="">
          <p:sp>
            <p:nvSpPr>
              <p:cNvPr id="3" name="TextovéPole 2">
                <a:extLst>
                  <a:ext uri="{FF2B5EF4-FFF2-40B4-BE49-F238E27FC236}">
                    <a16:creationId xmlns:a16="http://schemas.microsoft.com/office/drawing/2014/main" id="{B27D0022-2CC4-6E57-DD94-CE86237EC982}"/>
                  </a:ext>
                </a:extLst>
              </p:cNvPr>
              <p:cNvSpPr txBox="1">
                <a:spLocks noRot="1" noChangeAspect="1" noMove="1" noResize="1" noEditPoints="1" noAdjustHandles="1" noChangeArrowheads="1" noChangeShapeType="1" noTextEdit="1"/>
              </p:cNvSpPr>
              <p:nvPr/>
            </p:nvSpPr>
            <p:spPr>
              <a:xfrm>
                <a:off x="349858" y="274479"/>
                <a:ext cx="11648660" cy="646331"/>
              </a:xfrm>
              <a:prstGeom prst="rect">
                <a:avLst/>
              </a:prstGeom>
              <a:blipFill>
                <a:blip r:embed="rId2"/>
                <a:stretch>
                  <a:fillRect l="-419" t="-5660"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15F175F-89F8-5B61-8884-4D99F07A7B5C}"/>
                  </a:ext>
                </a:extLst>
              </p:cNvPr>
              <p:cNvSpPr txBox="1"/>
              <p:nvPr/>
            </p:nvSpPr>
            <p:spPr>
              <a:xfrm rot="16200000">
                <a:off x="-82133" y="4700561"/>
                <a:ext cx="2352522" cy="369332"/>
              </a:xfrm>
              <a:prstGeom prst="rect">
                <a:avLst/>
              </a:prstGeom>
              <a:noFill/>
            </p:spPr>
            <p:txBody>
              <a:bodyPr wrap="square" rtlCol="0">
                <a:spAutoFit/>
              </a:bodyPr>
              <a:lstStyle/>
              <a:p>
                <a:r>
                  <a:rPr lang="cs-CZ" dirty="0"/>
                  <a:t>Protilehlá odvěsna k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endParaRPr lang="cs-CZ" dirty="0"/>
              </a:p>
            </p:txBody>
          </p:sp>
        </mc:Choice>
        <mc:Fallback xmlns="">
          <p:sp>
            <p:nvSpPr>
              <p:cNvPr id="7" name="TextovéPole 6">
                <a:extLst>
                  <a:ext uri="{FF2B5EF4-FFF2-40B4-BE49-F238E27FC236}">
                    <a16:creationId xmlns:a16="http://schemas.microsoft.com/office/drawing/2014/main" id="{215F175F-89F8-5B61-8884-4D99F07A7B5C}"/>
                  </a:ext>
                </a:extLst>
              </p:cNvPr>
              <p:cNvSpPr txBox="1">
                <a:spLocks noRot="1" noChangeAspect="1" noMove="1" noResize="1" noEditPoints="1" noAdjustHandles="1" noChangeArrowheads="1" noChangeShapeType="1" noTextEdit="1"/>
              </p:cNvSpPr>
              <p:nvPr/>
            </p:nvSpPr>
            <p:spPr>
              <a:xfrm rot="16200000">
                <a:off x="-82133" y="4700561"/>
                <a:ext cx="2352522" cy="369332"/>
              </a:xfrm>
              <a:prstGeom prst="rect">
                <a:avLst/>
              </a:prstGeom>
              <a:blipFill>
                <a:blip r:embed="rId3"/>
                <a:stretch>
                  <a:fillRect l="-8197" r="-24590" b="-233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DCC0697B-DE72-87F9-006F-1565FB536736}"/>
                  </a:ext>
                </a:extLst>
              </p:cNvPr>
              <p:cNvSpPr txBox="1"/>
              <p:nvPr/>
            </p:nvSpPr>
            <p:spPr>
              <a:xfrm>
                <a:off x="2412829" y="6174882"/>
                <a:ext cx="2194561" cy="369332"/>
              </a:xfrm>
              <a:prstGeom prst="rect">
                <a:avLst/>
              </a:prstGeom>
              <a:noFill/>
            </p:spPr>
            <p:txBody>
              <a:bodyPr wrap="square" rtlCol="0">
                <a:spAutoFit/>
              </a:bodyPr>
              <a:lstStyle/>
              <a:p>
                <a:r>
                  <a:rPr lang="cs-CZ" dirty="0"/>
                  <a:t>Přilehlá odvěsna k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endParaRPr lang="cs-CZ" dirty="0"/>
              </a:p>
            </p:txBody>
          </p:sp>
        </mc:Choice>
        <mc:Fallback xmlns="">
          <p:sp>
            <p:nvSpPr>
              <p:cNvPr id="8" name="TextovéPole 7">
                <a:extLst>
                  <a:ext uri="{FF2B5EF4-FFF2-40B4-BE49-F238E27FC236}">
                    <a16:creationId xmlns:a16="http://schemas.microsoft.com/office/drawing/2014/main" id="{DCC0697B-DE72-87F9-006F-1565FB536736}"/>
                  </a:ext>
                </a:extLst>
              </p:cNvPr>
              <p:cNvSpPr txBox="1">
                <a:spLocks noRot="1" noChangeAspect="1" noMove="1" noResize="1" noEditPoints="1" noAdjustHandles="1" noChangeArrowheads="1" noChangeShapeType="1" noTextEdit="1"/>
              </p:cNvSpPr>
              <p:nvPr/>
            </p:nvSpPr>
            <p:spPr>
              <a:xfrm>
                <a:off x="2412829" y="6174882"/>
                <a:ext cx="2194561" cy="369332"/>
              </a:xfrm>
              <a:prstGeom prst="rect">
                <a:avLst/>
              </a:prstGeom>
              <a:blipFill>
                <a:blip r:embed="rId4"/>
                <a:stretch>
                  <a:fillRect l="-2500" t="-9836" b="-24590"/>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5DDF041D-807D-2196-69CC-2F6E6C03A10D}"/>
              </a:ext>
            </a:extLst>
          </p:cNvPr>
          <p:cNvSpPr txBox="1"/>
          <p:nvPr/>
        </p:nvSpPr>
        <p:spPr>
          <a:xfrm rot="1825171">
            <a:off x="3053909" y="4189219"/>
            <a:ext cx="1105232" cy="369332"/>
          </a:xfrm>
          <a:prstGeom prst="rect">
            <a:avLst/>
          </a:prstGeom>
          <a:noFill/>
        </p:spPr>
        <p:txBody>
          <a:bodyPr wrap="square" rtlCol="0">
            <a:spAutoFit/>
          </a:bodyPr>
          <a:lstStyle/>
          <a:p>
            <a:r>
              <a:rPr lang="cs-CZ" dirty="0"/>
              <a:t>Přepona</a:t>
            </a:r>
          </a:p>
        </p:txBody>
      </p:sp>
      <p:sp>
        <p:nvSpPr>
          <p:cNvPr id="10" name="Rovnoramenný trojúhelník 9">
            <a:extLst>
              <a:ext uri="{FF2B5EF4-FFF2-40B4-BE49-F238E27FC236}">
                <a16:creationId xmlns:a16="http://schemas.microsoft.com/office/drawing/2014/main" id="{2BEA0028-4E61-AB89-41AB-FFFDB39FB0A2}"/>
              </a:ext>
            </a:extLst>
          </p:cNvPr>
          <p:cNvSpPr/>
          <p:nvPr/>
        </p:nvSpPr>
        <p:spPr>
          <a:xfrm>
            <a:off x="1827363" y="3934834"/>
            <a:ext cx="3419952" cy="1931105"/>
          </a:xfrm>
          <a:prstGeom prst="triangle">
            <a:avLst>
              <a:gd name="adj" fmla="val 0"/>
            </a:avLst>
          </a:prstGeom>
          <a:solidFill>
            <a:schemeClr val="bg1"/>
          </a:solid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5B7A4C26-915E-6C99-9EE9-56E80D0CA901}"/>
                  </a:ext>
                </a:extLst>
              </p:cNvPr>
              <p:cNvSpPr txBox="1"/>
              <p:nvPr/>
            </p:nvSpPr>
            <p:spPr>
              <a:xfrm>
                <a:off x="4243346" y="5496607"/>
                <a:ext cx="31010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𝛼</m:t>
                      </m:r>
                    </m:oMath>
                  </m:oMathPara>
                </a14:m>
                <a:endParaRPr lang="cs-CZ" dirty="0"/>
              </a:p>
            </p:txBody>
          </p:sp>
        </mc:Choice>
        <mc:Fallback xmlns="">
          <p:sp>
            <p:nvSpPr>
              <p:cNvPr id="11" name="TextovéPole 10">
                <a:extLst>
                  <a:ext uri="{FF2B5EF4-FFF2-40B4-BE49-F238E27FC236}">
                    <a16:creationId xmlns:a16="http://schemas.microsoft.com/office/drawing/2014/main" id="{5B7A4C26-915E-6C99-9EE9-56E80D0CA901}"/>
                  </a:ext>
                </a:extLst>
              </p:cNvPr>
              <p:cNvSpPr txBox="1">
                <a:spLocks noRot="1" noChangeAspect="1" noMove="1" noResize="1" noEditPoints="1" noAdjustHandles="1" noChangeArrowheads="1" noChangeShapeType="1" noTextEdit="1"/>
              </p:cNvSpPr>
              <p:nvPr/>
            </p:nvSpPr>
            <p:spPr>
              <a:xfrm>
                <a:off x="4243346" y="5496607"/>
                <a:ext cx="310101" cy="369332"/>
              </a:xfrm>
              <a:prstGeom prst="rect">
                <a:avLst/>
              </a:prstGeom>
              <a:blipFill>
                <a:blip r:embed="rId5"/>
                <a:stretch>
                  <a:fillRect/>
                </a:stretch>
              </a:blipFill>
            </p:spPr>
            <p:txBody>
              <a:bodyPr/>
              <a:lstStyle/>
              <a:p>
                <a:r>
                  <a:rPr lang="cs-CZ">
                    <a:noFill/>
                  </a:rPr>
                  <a:t> </a:t>
                </a:r>
              </a:p>
            </p:txBody>
          </p:sp>
        </mc:Fallback>
      </mc:AlternateContent>
      <p:sp>
        <p:nvSpPr>
          <p:cNvPr id="12" name="Rovnoramenný trojúhelník 11">
            <a:extLst>
              <a:ext uri="{FF2B5EF4-FFF2-40B4-BE49-F238E27FC236}">
                <a16:creationId xmlns:a16="http://schemas.microsoft.com/office/drawing/2014/main" id="{E4FAAB93-75B9-DC25-C3D7-39DB46A83A6B}"/>
              </a:ext>
            </a:extLst>
          </p:cNvPr>
          <p:cNvSpPr/>
          <p:nvPr/>
        </p:nvSpPr>
        <p:spPr>
          <a:xfrm>
            <a:off x="7043419" y="3919675"/>
            <a:ext cx="3419952" cy="1931105"/>
          </a:xfrm>
          <a:prstGeom prst="triangle">
            <a:avLst>
              <a:gd name="adj" fmla="val 0"/>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a:extLst>
              <a:ext uri="{FF2B5EF4-FFF2-40B4-BE49-F238E27FC236}">
                <a16:creationId xmlns:a16="http://schemas.microsoft.com/office/drawing/2014/main" id="{D6DF9429-B7E9-2BD9-EF48-99196B71F66F}"/>
              </a:ext>
            </a:extLst>
          </p:cNvPr>
          <p:cNvSpPr txBox="1"/>
          <p:nvPr/>
        </p:nvSpPr>
        <p:spPr>
          <a:xfrm rot="1825171">
            <a:off x="8391774" y="4219324"/>
            <a:ext cx="1105232" cy="369332"/>
          </a:xfrm>
          <a:prstGeom prst="rect">
            <a:avLst/>
          </a:prstGeom>
          <a:noFill/>
        </p:spPr>
        <p:txBody>
          <a:bodyPr wrap="square" rtlCol="0">
            <a:spAutoFit/>
          </a:bodyPr>
          <a:lstStyle/>
          <a:p>
            <a:r>
              <a:rPr lang="cs-CZ" dirty="0"/>
              <a:t>Přepona</a:t>
            </a:r>
          </a:p>
        </p:txBody>
      </p:sp>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4E6275CB-F24F-C9C0-6CFA-722C1D9B2005}"/>
                  </a:ext>
                </a:extLst>
              </p:cNvPr>
              <p:cNvSpPr txBox="1"/>
              <p:nvPr/>
            </p:nvSpPr>
            <p:spPr>
              <a:xfrm rot="16200000">
                <a:off x="5243181" y="4583992"/>
                <a:ext cx="2194561" cy="369332"/>
              </a:xfrm>
              <a:prstGeom prst="rect">
                <a:avLst/>
              </a:prstGeom>
              <a:noFill/>
            </p:spPr>
            <p:txBody>
              <a:bodyPr wrap="square" rtlCol="0">
                <a:spAutoFit/>
              </a:bodyPr>
              <a:lstStyle/>
              <a:p>
                <a:r>
                  <a:rPr lang="cs-CZ" dirty="0"/>
                  <a:t>Přilehlá odvěsna k </a:t>
                </a:r>
                <a14:m>
                  <m:oMath xmlns:m="http://schemas.openxmlformats.org/officeDocument/2006/math">
                    <m:r>
                      <a:rPr lang="cs-CZ" i="1" smtClean="0">
                        <a:latin typeface="Cambria Math" panose="02040503050406030204" pitchFamily="18" charset="0"/>
                        <a:ea typeface="Cambria Math" panose="02040503050406030204" pitchFamily="18" charset="0"/>
                      </a:rPr>
                      <m:t>𝛽</m:t>
                    </m:r>
                  </m:oMath>
                </a14:m>
                <a:endParaRPr lang="cs-CZ" dirty="0"/>
              </a:p>
            </p:txBody>
          </p:sp>
        </mc:Choice>
        <mc:Fallback xmlns="">
          <p:sp>
            <p:nvSpPr>
              <p:cNvPr id="14" name="TextovéPole 13">
                <a:extLst>
                  <a:ext uri="{FF2B5EF4-FFF2-40B4-BE49-F238E27FC236}">
                    <a16:creationId xmlns:a16="http://schemas.microsoft.com/office/drawing/2014/main" id="{4E6275CB-F24F-C9C0-6CFA-722C1D9B2005}"/>
                  </a:ext>
                </a:extLst>
              </p:cNvPr>
              <p:cNvSpPr txBox="1">
                <a:spLocks noRot="1" noChangeAspect="1" noMove="1" noResize="1" noEditPoints="1" noAdjustHandles="1" noChangeArrowheads="1" noChangeShapeType="1" noTextEdit="1"/>
              </p:cNvSpPr>
              <p:nvPr/>
            </p:nvSpPr>
            <p:spPr>
              <a:xfrm rot="16200000">
                <a:off x="5243181" y="4583992"/>
                <a:ext cx="2194561" cy="369332"/>
              </a:xfrm>
              <a:prstGeom prst="rect">
                <a:avLst/>
              </a:prstGeom>
              <a:blipFill>
                <a:blip r:embed="rId6"/>
                <a:stretch>
                  <a:fillRect l="-10000" r="-26667" b="-25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9ECE85AD-3761-C400-07FB-E8003645F896}"/>
                  </a:ext>
                </a:extLst>
              </p:cNvPr>
              <p:cNvSpPr txBox="1"/>
              <p:nvPr/>
            </p:nvSpPr>
            <p:spPr>
              <a:xfrm>
                <a:off x="7833329" y="6174882"/>
                <a:ext cx="2312535" cy="369332"/>
              </a:xfrm>
              <a:prstGeom prst="rect">
                <a:avLst/>
              </a:prstGeom>
              <a:noFill/>
            </p:spPr>
            <p:txBody>
              <a:bodyPr wrap="square" rtlCol="0">
                <a:spAutoFit/>
              </a:bodyPr>
              <a:lstStyle/>
              <a:p>
                <a:r>
                  <a:rPr lang="cs-CZ" dirty="0"/>
                  <a:t>Protilehlá odvěsna k </a:t>
                </a:r>
                <a14:m>
                  <m:oMath xmlns:m="http://schemas.openxmlformats.org/officeDocument/2006/math">
                    <m:r>
                      <a:rPr lang="cs-CZ" i="1" dirty="0" smtClean="0">
                        <a:latin typeface="Cambria Math" panose="02040503050406030204" pitchFamily="18" charset="0"/>
                        <a:ea typeface="Cambria Math" panose="02040503050406030204" pitchFamily="18" charset="0"/>
                      </a:rPr>
                      <m:t>𝛽</m:t>
                    </m:r>
                  </m:oMath>
                </a14:m>
                <a:endParaRPr lang="cs-CZ" dirty="0"/>
              </a:p>
            </p:txBody>
          </p:sp>
        </mc:Choice>
        <mc:Fallback xmlns="">
          <p:sp>
            <p:nvSpPr>
              <p:cNvPr id="15" name="TextovéPole 14">
                <a:extLst>
                  <a:ext uri="{FF2B5EF4-FFF2-40B4-BE49-F238E27FC236}">
                    <a16:creationId xmlns:a16="http://schemas.microsoft.com/office/drawing/2014/main" id="{9ECE85AD-3761-C400-07FB-E8003645F896}"/>
                  </a:ext>
                </a:extLst>
              </p:cNvPr>
              <p:cNvSpPr txBox="1">
                <a:spLocks noRot="1" noChangeAspect="1" noMove="1" noResize="1" noEditPoints="1" noAdjustHandles="1" noChangeArrowheads="1" noChangeShapeType="1" noTextEdit="1"/>
              </p:cNvSpPr>
              <p:nvPr/>
            </p:nvSpPr>
            <p:spPr>
              <a:xfrm>
                <a:off x="7833329" y="6174882"/>
                <a:ext cx="2312535" cy="369332"/>
              </a:xfrm>
              <a:prstGeom prst="rect">
                <a:avLst/>
              </a:prstGeom>
              <a:blipFill>
                <a:blip r:embed="rId7"/>
                <a:stretch>
                  <a:fillRect l="-2375" t="-9836" b="-245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6" name="TextovéPole 15">
                <a:extLst>
                  <a:ext uri="{FF2B5EF4-FFF2-40B4-BE49-F238E27FC236}">
                    <a16:creationId xmlns:a16="http://schemas.microsoft.com/office/drawing/2014/main" id="{AAE19273-FB33-7DFA-2E02-9257E58DC88F}"/>
                  </a:ext>
                </a:extLst>
              </p:cNvPr>
              <p:cNvSpPr txBox="1"/>
              <p:nvPr/>
            </p:nvSpPr>
            <p:spPr>
              <a:xfrm>
                <a:off x="7130247" y="4174059"/>
                <a:ext cx="31010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ea typeface="Cambria Math" panose="02040503050406030204" pitchFamily="18" charset="0"/>
                        </a:rPr>
                        <m:t>𝛽</m:t>
                      </m:r>
                    </m:oMath>
                  </m:oMathPara>
                </a14:m>
                <a:endParaRPr lang="cs-CZ" dirty="0"/>
              </a:p>
            </p:txBody>
          </p:sp>
        </mc:Choice>
        <mc:Fallback xmlns="">
          <p:sp>
            <p:nvSpPr>
              <p:cNvPr id="16" name="TextovéPole 15">
                <a:extLst>
                  <a:ext uri="{FF2B5EF4-FFF2-40B4-BE49-F238E27FC236}">
                    <a16:creationId xmlns:a16="http://schemas.microsoft.com/office/drawing/2014/main" id="{AAE19273-FB33-7DFA-2E02-9257E58DC88F}"/>
                  </a:ext>
                </a:extLst>
              </p:cNvPr>
              <p:cNvSpPr txBox="1">
                <a:spLocks noRot="1" noChangeAspect="1" noMove="1" noResize="1" noEditPoints="1" noAdjustHandles="1" noChangeArrowheads="1" noChangeShapeType="1" noTextEdit="1"/>
              </p:cNvSpPr>
              <p:nvPr/>
            </p:nvSpPr>
            <p:spPr>
              <a:xfrm>
                <a:off x="7130247" y="4174059"/>
                <a:ext cx="310101" cy="369332"/>
              </a:xfrm>
              <a:prstGeom prst="rect">
                <a:avLst/>
              </a:prstGeom>
              <a:blipFill>
                <a:blip r:embed="rId8"/>
                <a:stretch>
                  <a:fillRect l="-5882" r="-9804" b="-13333"/>
                </a:stretch>
              </a:blipFill>
            </p:spPr>
            <p:txBody>
              <a:bodyPr/>
              <a:lstStyle/>
              <a:p>
                <a:r>
                  <a:rPr lang="cs-CZ">
                    <a:noFill/>
                  </a:rPr>
                  <a:t> </a:t>
                </a:r>
              </a:p>
            </p:txBody>
          </p:sp>
        </mc:Fallback>
      </mc:AlternateContent>
      <p:sp>
        <p:nvSpPr>
          <p:cNvPr id="17" name="TextovéPole 16">
            <a:extLst>
              <a:ext uri="{FF2B5EF4-FFF2-40B4-BE49-F238E27FC236}">
                <a16:creationId xmlns:a16="http://schemas.microsoft.com/office/drawing/2014/main" id="{A5845E65-BB9A-0AA5-5901-AB4F9C69F76B}"/>
              </a:ext>
            </a:extLst>
          </p:cNvPr>
          <p:cNvSpPr txBox="1"/>
          <p:nvPr/>
        </p:nvSpPr>
        <p:spPr>
          <a:xfrm>
            <a:off x="5304633" y="5665052"/>
            <a:ext cx="310101" cy="369332"/>
          </a:xfrm>
          <a:prstGeom prst="rect">
            <a:avLst/>
          </a:prstGeom>
          <a:noFill/>
        </p:spPr>
        <p:txBody>
          <a:bodyPr wrap="square" rtlCol="0">
            <a:spAutoFit/>
          </a:bodyPr>
          <a:lstStyle/>
          <a:p>
            <a:r>
              <a:rPr lang="cs-CZ" dirty="0"/>
              <a:t>A</a:t>
            </a:r>
          </a:p>
        </p:txBody>
      </p:sp>
      <p:sp>
        <p:nvSpPr>
          <p:cNvPr id="18" name="TextovéPole 17">
            <a:extLst>
              <a:ext uri="{FF2B5EF4-FFF2-40B4-BE49-F238E27FC236}">
                <a16:creationId xmlns:a16="http://schemas.microsoft.com/office/drawing/2014/main" id="{5D400073-6253-B94D-E742-3C6F59FFB548}"/>
              </a:ext>
            </a:extLst>
          </p:cNvPr>
          <p:cNvSpPr txBox="1"/>
          <p:nvPr/>
        </p:nvSpPr>
        <p:spPr>
          <a:xfrm>
            <a:off x="10595161" y="5607925"/>
            <a:ext cx="310101" cy="369332"/>
          </a:xfrm>
          <a:prstGeom prst="rect">
            <a:avLst/>
          </a:prstGeom>
          <a:noFill/>
        </p:spPr>
        <p:txBody>
          <a:bodyPr wrap="square" rtlCol="0">
            <a:spAutoFit/>
          </a:bodyPr>
          <a:lstStyle/>
          <a:p>
            <a:r>
              <a:rPr lang="cs-CZ" dirty="0"/>
              <a:t>A</a:t>
            </a:r>
          </a:p>
        </p:txBody>
      </p:sp>
      <p:sp>
        <p:nvSpPr>
          <p:cNvPr id="19" name="TextovéPole 18">
            <a:extLst>
              <a:ext uri="{FF2B5EF4-FFF2-40B4-BE49-F238E27FC236}">
                <a16:creationId xmlns:a16="http://schemas.microsoft.com/office/drawing/2014/main" id="{58F7F923-BEFA-CDF0-FF18-25F9897A2C5B}"/>
              </a:ext>
            </a:extLst>
          </p:cNvPr>
          <p:cNvSpPr txBox="1"/>
          <p:nvPr/>
        </p:nvSpPr>
        <p:spPr>
          <a:xfrm>
            <a:off x="6975196" y="3550343"/>
            <a:ext cx="310101" cy="369332"/>
          </a:xfrm>
          <a:prstGeom prst="rect">
            <a:avLst/>
          </a:prstGeom>
          <a:noFill/>
        </p:spPr>
        <p:txBody>
          <a:bodyPr wrap="square" rtlCol="0">
            <a:spAutoFit/>
          </a:bodyPr>
          <a:lstStyle/>
          <a:p>
            <a:r>
              <a:rPr lang="cs-CZ" dirty="0"/>
              <a:t>B</a:t>
            </a:r>
          </a:p>
        </p:txBody>
      </p:sp>
      <p:sp>
        <p:nvSpPr>
          <p:cNvPr id="20" name="TextovéPole 19">
            <a:extLst>
              <a:ext uri="{FF2B5EF4-FFF2-40B4-BE49-F238E27FC236}">
                <a16:creationId xmlns:a16="http://schemas.microsoft.com/office/drawing/2014/main" id="{EF0A4509-65EE-00EE-A867-698A9F5FFF8E}"/>
              </a:ext>
            </a:extLst>
          </p:cNvPr>
          <p:cNvSpPr txBox="1"/>
          <p:nvPr/>
        </p:nvSpPr>
        <p:spPr>
          <a:xfrm>
            <a:off x="1810024" y="3528323"/>
            <a:ext cx="310101" cy="369332"/>
          </a:xfrm>
          <a:prstGeom prst="rect">
            <a:avLst/>
          </a:prstGeom>
          <a:noFill/>
        </p:spPr>
        <p:txBody>
          <a:bodyPr wrap="square" rtlCol="0">
            <a:spAutoFit/>
          </a:bodyPr>
          <a:lstStyle/>
          <a:p>
            <a:r>
              <a:rPr lang="cs-CZ" dirty="0"/>
              <a:t>B</a:t>
            </a:r>
          </a:p>
        </p:txBody>
      </p:sp>
      <p:sp>
        <p:nvSpPr>
          <p:cNvPr id="21" name="TextovéPole 20">
            <a:extLst>
              <a:ext uri="{FF2B5EF4-FFF2-40B4-BE49-F238E27FC236}">
                <a16:creationId xmlns:a16="http://schemas.microsoft.com/office/drawing/2014/main" id="{32DCAD27-A116-0805-AD71-F08800D0CE5A}"/>
              </a:ext>
            </a:extLst>
          </p:cNvPr>
          <p:cNvSpPr txBox="1"/>
          <p:nvPr/>
        </p:nvSpPr>
        <p:spPr>
          <a:xfrm>
            <a:off x="1672312" y="5977257"/>
            <a:ext cx="310101" cy="369332"/>
          </a:xfrm>
          <a:prstGeom prst="rect">
            <a:avLst/>
          </a:prstGeom>
          <a:noFill/>
        </p:spPr>
        <p:txBody>
          <a:bodyPr wrap="square" rtlCol="0">
            <a:spAutoFit/>
          </a:bodyPr>
          <a:lstStyle/>
          <a:p>
            <a:r>
              <a:rPr lang="cs-CZ" dirty="0"/>
              <a:t>C</a:t>
            </a:r>
          </a:p>
        </p:txBody>
      </p:sp>
      <p:sp>
        <p:nvSpPr>
          <p:cNvPr id="22" name="TextovéPole 21">
            <a:extLst>
              <a:ext uri="{FF2B5EF4-FFF2-40B4-BE49-F238E27FC236}">
                <a16:creationId xmlns:a16="http://schemas.microsoft.com/office/drawing/2014/main" id="{1C564539-1C71-E462-8027-C63DF6016C57}"/>
              </a:ext>
            </a:extLst>
          </p:cNvPr>
          <p:cNvSpPr txBox="1"/>
          <p:nvPr/>
        </p:nvSpPr>
        <p:spPr>
          <a:xfrm>
            <a:off x="6955958" y="5962825"/>
            <a:ext cx="310101" cy="369332"/>
          </a:xfrm>
          <a:prstGeom prst="rect">
            <a:avLst/>
          </a:prstGeom>
          <a:noFill/>
        </p:spPr>
        <p:txBody>
          <a:bodyPr wrap="square" rtlCol="0">
            <a:spAutoFit/>
          </a:bodyPr>
          <a:lstStyle/>
          <a:p>
            <a:r>
              <a:rPr lang="cs-CZ" dirty="0"/>
              <a:t>C</a:t>
            </a:r>
          </a:p>
        </p:txBody>
      </p:sp>
      <p:sp>
        <p:nvSpPr>
          <p:cNvPr id="23" name="TextovéPole 22">
            <a:extLst>
              <a:ext uri="{FF2B5EF4-FFF2-40B4-BE49-F238E27FC236}">
                <a16:creationId xmlns:a16="http://schemas.microsoft.com/office/drawing/2014/main" id="{CCB7C208-041C-43CC-1297-07FCBB380F86}"/>
              </a:ext>
            </a:extLst>
          </p:cNvPr>
          <p:cNvSpPr txBox="1"/>
          <p:nvPr/>
        </p:nvSpPr>
        <p:spPr>
          <a:xfrm rot="2075075">
            <a:off x="3222966" y="4389623"/>
            <a:ext cx="274712" cy="369332"/>
          </a:xfrm>
          <a:prstGeom prst="rect">
            <a:avLst/>
          </a:prstGeom>
          <a:noFill/>
        </p:spPr>
        <p:txBody>
          <a:bodyPr wrap="square" rtlCol="0">
            <a:spAutoFit/>
          </a:bodyPr>
          <a:lstStyle/>
          <a:p>
            <a:r>
              <a:rPr lang="cs-CZ" i="1" dirty="0"/>
              <a:t>c</a:t>
            </a:r>
          </a:p>
        </p:txBody>
      </p:sp>
      <p:sp>
        <p:nvSpPr>
          <p:cNvPr id="24" name="TextovéPole 23">
            <a:extLst>
              <a:ext uri="{FF2B5EF4-FFF2-40B4-BE49-F238E27FC236}">
                <a16:creationId xmlns:a16="http://schemas.microsoft.com/office/drawing/2014/main" id="{FFEC0975-DC81-F6AD-69A6-E13FFA33851E}"/>
              </a:ext>
            </a:extLst>
          </p:cNvPr>
          <p:cNvSpPr txBox="1"/>
          <p:nvPr/>
        </p:nvSpPr>
        <p:spPr>
          <a:xfrm>
            <a:off x="1543039" y="4768658"/>
            <a:ext cx="274712" cy="369332"/>
          </a:xfrm>
          <a:prstGeom prst="rect">
            <a:avLst/>
          </a:prstGeom>
          <a:noFill/>
        </p:spPr>
        <p:txBody>
          <a:bodyPr wrap="square" rtlCol="0">
            <a:spAutoFit/>
          </a:bodyPr>
          <a:lstStyle/>
          <a:p>
            <a:r>
              <a:rPr lang="cs-CZ" i="1" dirty="0"/>
              <a:t>a</a:t>
            </a:r>
          </a:p>
        </p:txBody>
      </p:sp>
      <p:sp>
        <p:nvSpPr>
          <p:cNvPr id="25" name="TextovéPole 24">
            <a:extLst>
              <a:ext uri="{FF2B5EF4-FFF2-40B4-BE49-F238E27FC236}">
                <a16:creationId xmlns:a16="http://schemas.microsoft.com/office/drawing/2014/main" id="{D84B4AF5-D010-73B5-BCDA-6FF4C45FE033}"/>
              </a:ext>
            </a:extLst>
          </p:cNvPr>
          <p:cNvSpPr txBox="1"/>
          <p:nvPr/>
        </p:nvSpPr>
        <p:spPr>
          <a:xfrm>
            <a:off x="6772589" y="4768658"/>
            <a:ext cx="274712" cy="369332"/>
          </a:xfrm>
          <a:prstGeom prst="rect">
            <a:avLst/>
          </a:prstGeom>
          <a:noFill/>
        </p:spPr>
        <p:txBody>
          <a:bodyPr wrap="square" rtlCol="0">
            <a:spAutoFit/>
          </a:bodyPr>
          <a:lstStyle/>
          <a:p>
            <a:r>
              <a:rPr lang="cs-CZ" i="1" dirty="0"/>
              <a:t>a</a:t>
            </a:r>
          </a:p>
        </p:txBody>
      </p:sp>
      <p:sp>
        <p:nvSpPr>
          <p:cNvPr id="26" name="TextovéPole 25">
            <a:extLst>
              <a:ext uri="{FF2B5EF4-FFF2-40B4-BE49-F238E27FC236}">
                <a16:creationId xmlns:a16="http://schemas.microsoft.com/office/drawing/2014/main" id="{16923677-00C1-7075-435A-F5C6949B9A63}"/>
              </a:ext>
            </a:extLst>
          </p:cNvPr>
          <p:cNvSpPr txBox="1"/>
          <p:nvPr/>
        </p:nvSpPr>
        <p:spPr>
          <a:xfrm>
            <a:off x="3060154" y="5873571"/>
            <a:ext cx="274712" cy="369332"/>
          </a:xfrm>
          <a:prstGeom prst="rect">
            <a:avLst/>
          </a:prstGeom>
          <a:noFill/>
        </p:spPr>
        <p:txBody>
          <a:bodyPr wrap="square" rtlCol="0">
            <a:spAutoFit/>
          </a:bodyPr>
          <a:lstStyle/>
          <a:p>
            <a:r>
              <a:rPr lang="cs-CZ" i="1" dirty="0"/>
              <a:t>b</a:t>
            </a:r>
          </a:p>
        </p:txBody>
      </p:sp>
      <p:sp>
        <p:nvSpPr>
          <p:cNvPr id="27" name="TextovéPole 26">
            <a:extLst>
              <a:ext uri="{FF2B5EF4-FFF2-40B4-BE49-F238E27FC236}">
                <a16:creationId xmlns:a16="http://schemas.microsoft.com/office/drawing/2014/main" id="{98DFBBED-F370-94C6-D54D-1550C4694C1A}"/>
              </a:ext>
            </a:extLst>
          </p:cNvPr>
          <p:cNvSpPr txBox="1"/>
          <p:nvPr/>
        </p:nvSpPr>
        <p:spPr>
          <a:xfrm>
            <a:off x="8497958" y="5856290"/>
            <a:ext cx="274712" cy="369332"/>
          </a:xfrm>
          <a:prstGeom prst="rect">
            <a:avLst/>
          </a:prstGeom>
          <a:noFill/>
        </p:spPr>
        <p:txBody>
          <a:bodyPr wrap="square" rtlCol="0">
            <a:spAutoFit/>
          </a:bodyPr>
          <a:lstStyle/>
          <a:p>
            <a:r>
              <a:rPr lang="cs-CZ" i="1" dirty="0"/>
              <a:t>b</a:t>
            </a:r>
          </a:p>
        </p:txBody>
      </p:sp>
      <p:sp>
        <p:nvSpPr>
          <p:cNvPr id="28" name="TextovéPole 27">
            <a:extLst>
              <a:ext uri="{FF2B5EF4-FFF2-40B4-BE49-F238E27FC236}">
                <a16:creationId xmlns:a16="http://schemas.microsoft.com/office/drawing/2014/main" id="{2D7E4265-7238-E9CF-A457-952A517C6D36}"/>
              </a:ext>
            </a:extLst>
          </p:cNvPr>
          <p:cNvSpPr txBox="1"/>
          <p:nvPr/>
        </p:nvSpPr>
        <p:spPr>
          <a:xfrm rot="2075075">
            <a:off x="8589130" y="4467791"/>
            <a:ext cx="274712" cy="369332"/>
          </a:xfrm>
          <a:prstGeom prst="rect">
            <a:avLst/>
          </a:prstGeom>
          <a:noFill/>
        </p:spPr>
        <p:txBody>
          <a:bodyPr wrap="square" rtlCol="0">
            <a:spAutoFit/>
          </a:bodyPr>
          <a:lstStyle/>
          <a:p>
            <a:r>
              <a:rPr lang="cs-CZ" i="1" dirty="0"/>
              <a:t>c</a:t>
            </a:r>
          </a:p>
        </p:txBody>
      </p:sp>
      <mc:AlternateContent xmlns:mc="http://schemas.openxmlformats.org/markup-compatibility/2006" xmlns:a14="http://schemas.microsoft.com/office/drawing/2010/main">
        <mc:Choice Requires="a14">
          <p:sp>
            <p:nvSpPr>
              <p:cNvPr id="29" name="TextovéPole 28">
                <a:extLst>
                  <a:ext uri="{FF2B5EF4-FFF2-40B4-BE49-F238E27FC236}">
                    <a16:creationId xmlns:a16="http://schemas.microsoft.com/office/drawing/2014/main" id="{E44BEA06-0F68-2308-1BC4-549703944E82}"/>
                  </a:ext>
                </a:extLst>
              </p:cNvPr>
              <p:cNvSpPr txBox="1"/>
              <p:nvPr/>
            </p:nvSpPr>
            <p:spPr>
              <a:xfrm>
                <a:off x="367085" y="1056829"/>
                <a:ext cx="11457830" cy="529184"/>
              </a:xfrm>
              <a:prstGeom prst="rect">
                <a:avLst/>
              </a:prstGeom>
              <a:noFill/>
            </p:spPr>
            <p:txBody>
              <a:bodyPr wrap="square" rtlCol="0">
                <a:spAutoFit/>
              </a:bodyPr>
              <a:lstStyle/>
              <a:p>
                <a14:m>
                  <m:oMath xmlns:m="http://schemas.openxmlformats.org/officeDocument/2006/math">
                    <m:r>
                      <a:rPr lang="cs-CZ" b="0" i="1" smtClean="0">
                        <a:latin typeface="Cambria Math" panose="02040503050406030204" pitchFamily="18" charset="0"/>
                      </a:rPr>
                      <m:t>𝑠𝑖𝑛𝑢𝑠</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𝑃𝑟𝑜𝑡𝑖𝑙𝑒h𝑙</m:t>
                        </m:r>
                        <m:r>
                          <a:rPr lang="cs-CZ" b="0" i="1" smtClean="0">
                            <a:latin typeface="Cambria Math" panose="02040503050406030204" pitchFamily="18" charset="0"/>
                          </a:rPr>
                          <m:t>á </m:t>
                        </m:r>
                        <m:r>
                          <a:rPr lang="cs-CZ" b="0" i="1" smtClean="0">
                            <a:latin typeface="Cambria Math" panose="02040503050406030204" pitchFamily="18" charset="0"/>
                          </a:rPr>
                          <m:t>𝑜𝑑𝑣</m:t>
                        </m:r>
                        <m:r>
                          <a:rPr lang="cs-CZ" b="0" i="1" smtClean="0">
                            <a:latin typeface="Cambria Math" panose="02040503050406030204" pitchFamily="18" charset="0"/>
                          </a:rPr>
                          <m:t>ě</m:t>
                        </m:r>
                        <m:r>
                          <a:rPr lang="cs-CZ" b="0" i="1" smtClean="0">
                            <a:latin typeface="Cambria Math" panose="02040503050406030204" pitchFamily="18" charset="0"/>
                          </a:rPr>
                          <m:t>𝑠𝑛𝑎</m:t>
                        </m:r>
                        <m:r>
                          <a:rPr lang="cs-CZ" b="0" i="1" smtClean="0">
                            <a:latin typeface="Cambria Math" panose="02040503050406030204" pitchFamily="18" charset="0"/>
                          </a:rPr>
                          <m:t> </m:t>
                        </m:r>
                        <m:r>
                          <a:rPr lang="cs-CZ" b="0" i="1" smtClean="0">
                            <a:latin typeface="Cambria Math" panose="02040503050406030204" pitchFamily="18" charset="0"/>
                          </a:rPr>
                          <m:t>𝑘</m:t>
                        </m:r>
                        <m:r>
                          <a:rPr lang="cs-CZ" b="0" i="1" smtClean="0">
                            <a:latin typeface="Cambria Math" panose="02040503050406030204" pitchFamily="18" charset="0"/>
                          </a:rPr>
                          <m:t> ú</m:t>
                        </m:r>
                        <m:r>
                          <a:rPr lang="cs-CZ" b="0" i="1" smtClean="0">
                            <a:latin typeface="Cambria Math" panose="02040503050406030204" pitchFamily="18" charset="0"/>
                          </a:rPr>
                          <m:t>h𝑙𝑢</m:t>
                        </m:r>
                      </m:num>
                      <m:den>
                        <m:r>
                          <a:rPr lang="cs-CZ" b="0" i="1" smtClean="0">
                            <a:latin typeface="Cambria Math" panose="02040503050406030204" pitchFamily="18" charset="0"/>
                          </a:rPr>
                          <m:t>𝑃</m:t>
                        </m:r>
                        <m:r>
                          <a:rPr lang="cs-CZ" b="0" i="1" smtClean="0">
                            <a:latin typeface="Cambria Math" panose="02040503050406030204" pitchFamily="18" charset="0"/>
                          </a:rPr>
                          <m:t>ř</m:t>
                        </m:r>
                        <m:r>
                          <a:rPr lang="cs-CZ" b="0" i="1" smtClean="0">
                            <a:latin typeface="Cambria Math" panose="02040503050406030204" pitchFamily="18" charset="0"/>
                          </a:rPr>
                          <m:t>𝑒𝑝𝑜𝑛𝑎</m:t>
                        </m:r>
                      </m:den>
                    </m:f>
                  </m:oMath>
                </a14:m>
                <a:r>
                  <a:rPr lang="cs-CZ" dirty="0"/>
                  <a:t> ,             </a:t>
                </a:r>
                <a14:m>
                  <m:oMath xmlns:m="http://schemas.openxmlformats.org/officeDocument/2006/math">
                    <m:r>
                      <a:rPr lang="cs-CZ" b="0" i="1" smtClean="0">
                        <a:latin typeface="Cambria Math" panose="02040503050406030204" pitchFamily="18" charset="0"/>
                      </a:rPr>
                      <m:t>𝑘𝑜𝑠𝑖𝑛𝑢𝑠</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𝑃</m:t>
                        </m:r>
                        <m:r>
                          <a:rPr lang="cs-CZ" b="0" i="1" smtClean="0">
                            <a:latin typeface="Cambria Math" panose="02040503050406030204" pitchFamily="18" charset="0"/>
                          </a:rPr>
                          <m:t>ř</m:t>
                        </m:r>
                        <m:r>
                          <a:rPr lang="cs-CZ" b="0" i="1" smtClean="0">
                            <a:latin typeface="Cambria Math" panose="02040503050406030204" pitchFamily="18" charset="0"/>
                          </a:rPr>
                          <m:t>𝑖𝑙𝑒h𝑙</m:t>
                        </m:r>
                        <m:r>
                          <a:rPr lang="cs-CZ" b="0" i="1" smtClean="0">
                            <a:latin typeface="Cambria Math" panose="02040503050406030204" pitchFamily="18" charset="0"/>
                          </a:rPr>
                          <m:t>á </m:t>
                        </m:r>
                        <m:r>
                          <a:rPr lang="cs-CZ" b="0" i="1" smtClean="0">
                            <a:latin typeface="Cambria Math" panose="02040503050406030204" pitchFamily="18" charset="0"/>
                          </a:rPr>
                          <m:t>𝑜𝑑𝑣</m:t>
                        </m:r>
                        <m:r>
                          <a:rPr lang="cs-CZ" b="0" i="1" smtClean="0">
                            <a:latin typeface="Cambria Math" panose="02040503050406030204" pitchFamily="18" charset="0"/>
                          </a:rPr>
                          <m:t>ě</m:t>
                        </m:r>
                        <m:r>
                          <a:rPr lang="cs-CZ" b="0" i="1" smtClean="0">
                            <a:latin typeface="Cambria Math" panose="02040503050406030204" pitchFamily="18" charset="0"/>
                          </a:rPr>
                          <m:t>𝑠𝑛𝑎</m:t>
                        </m:r>
                        <m:r>
                          <a:rPr lang="cs-CZ" b="0" i="1" smtClean="0">
                            <a:latin typeface="Cambria Math" panose="02040503050406030204" pitchFamily="18" charset="0"/>
                          </a:rPr>
                          <m:t> </m:t>
                        </m:r>
                        <m:r>
                          <a:rPr lang="cs-CZ" b="0" i="1" smtClean="0">
                            <a:latin typeface="Cambria Math" panose="02040503050406030204" pitchFamily="18" charset="0"/>
                          </a:rPr>
                          <m:t>𝑘</m:t>
                        </m:r>
                        <m:r>
                          <a:rPr lang="cs-CZ" b="0" i="1" smtClean="0">
                            <a:latin typeface="Cambria Math" panose="02040503050406030204" pitchFamily="18" charset="0"/>
                          </a:rPr>
                          <m:t> ú</m:t>
                        </m:r>
                        <m:r>
                          <a:rPr lang="cs-CZ" b="0" i="1" smtClean="0">
                            <a:latin typeface="Cambria Math" panose="02040503050406030204" pitchFamily="18" charset="0"/>
                          </a:rPr>
                          <m:t>h𝑙𝑢</m:t>
                        </m:r>
                      </m:num>
                      <m:den>
                        <m:r>
                          <a:rPr lang="cs-CZ" b="0" i="1" smtClean="0">
                            <a:latin typeface="Cambria Math" panose="02040503050406030204" pitchFamily="18" charset="0"/>
                          </a:rPr>
                          <m:t>𝑃</m:t>
                        </m:r>
                        <m:r>
                          <a:rPr lang="cs-CZ" b="0" i="1" smtClean="0">
                            <a:latin typeface="Cambria Math" panose="02040503050406030204" pitchFamily="18" charset="0"/>
                          </a:rPr>
                          <m:t>ř</m:t>
                        </m:r>
                        <m:r>
                          <a:rPr lang="cs-CZ" b="0" i="1" smtClean="0">
                            <a:latin typeface="Cambria Math" panose="02040503050406030204" pitchFamily="18" charset="0"/>
                          </a:rPr>
                          <m:t>𝑒𝑝𝑜𝑛𝑎</m:t>
                        </m:r>
                      </m:den>
                    </m:f>
                  </m:oMath>
                </a14:m>
                <a:r>
                  <a:rPr lang="cs-CZ" dirty="0"/>
                  <a:t> ,            </a:t>
                </a:r>
                <a14:m>
                  <m:oMath xmlns:m="http://schemas.openxmlformats.org/officeDocument/2006/math">
                    <m:r>
                      <a:rPr lang="cs-CZ" b="0" i="1" smtClean="0">
                        <a:latin typeface="Cambria Math" panose="02040503050406030204" pitchFamily="18" charset="0"/>
                      </a:rPr>
                      <m:t>𝑡𝑎𝑛𝑔𝑒𝑛𝑠</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𝑃𝑟𝑜𝑡𝑖𝑙𝑒h𝑙</m:t>
                        </m:r>
                        <m:r>
                          <a:rPr lang="cs-CZ" b="0" i="1" smtClean="0">
                            <a:latin typeface="Cambria Math" panose="02040503050406030204" pitchFamily="18" charset="0"/>
                          </a:rPr>
                          <m:t>á </m:t>
                        </m:r>
                        <m:r>
                          <a:rPr lang="cs-CZ" b="0" i="1" smtClean="0">
                            <a:latin typeface="Cambria Math" panose="02040503050406030204" pitchFamily="18" charset="0"/>
                          </a:rPr>
                          <m:t>𝑜𝑑𝑣</m:t>
                        </m:r>
                        <m:r>
                          <a:rPr lang="cs-CZ" b="0" i="1" smtClean="0">
                            <a:latin typeface="Cambria Math" panose="02040503050406030204" pitchFamily="18" charset="0"/>
                          </a:rPr>
                          <m:t>ě</m:t>
                        </m:r>
                        <m:r>
                          <a:rPr lang="cs-CZ" b="0" i="1" smtClean="0">
                            <a:latin typeface="Cambria Math" panose="02040503050406030204" pitchFamily="18" charset="0"/>
                          </a:rPr>
                          <m:t>𝑠𝑛𝑎</m:t>
                        </m:r>
                        <m:r>
                          <a:rPr lang="cs-CZ" b="0" i="1" smtClean="0">
                            <a:latin typeface="Cambria Math" panose="02040503050406030204" pitchFamily="18" charset="0"/>
                          </a:rPr>
                          <m:t> </m:t>
                        </m:r>
                        <m:r>
                          <a:rPr lang="cs-CZ" b="0" i="1" smtClean="0">
                            <a:latin typeface="Cambria Math" panose="02040503050406030204" pitchFamily="18" charset="0"/>
                          </a:rPr>
                          <m:t>𝑘</m:t>
                        </m:r>
                        <m:r>
                          <a:rPr lang="cs-CZ" b="0" i="1" smtClean="0">
                            <a:latin typeface="Cambria Math" panose="02040503050406030204" pitchFamily="18" charset="0"/>
                          </a:rPr>
                          <m:t> ú</m:t>
                        </m:r>
                        <m:r>
                          <a:rPr lang="cs-CZ" b="0" i="1" smtClean="0">
                            <a:latin typeface="Cambria Math" panose="02040503050406030204" pitchFamily="18" charset="0"/>
                          </a:rPr>
                          <m:t>h𝑙𝑢</m:t>
                        </m:r>
                      </m:num>
                      <m:den>
                        <m:r>
                          <a:rPr lang="cs-CZ" b="0" i="1" smtClean="0">
                            <a:latin typeface="Cambria Math" panose="02040503050406030204" pitchFamily="18" charset="0"/>
                          </a:rPr>
                          <m:t>𝑃</m:t>
                        </m:r>
                        <m:r>
                          <a:rPr lang="cs-CZ" b="0" i="1" smtClean="0">
                            <a:latin typeface="Cambria Math" panose="02040503050406030204" pitchFamily="18" charset="0"/>
                          </a:rPr>
                          <m:t>ř</m:t>
                        </m:r>
                        <m:r>
                          <a:rPr lang="cs-CZ" b="0" i="1" smtClean="0">
                            <a:latin typeface="Cambria Math" panose="02040503050406030204" pitchFamily="18" charset="0"/>
                          </a:rPr>
                          <m:t>𝑖𝑙𝑒h𝑙</m:t>
                        </m:r>
                        <m:r>
                          <a:rPr lang="cs-CZ" b="0" i="1" smtClean="0">
                            <a:latin typeface="Cambria Math" panose="02040503050406030204" pitchFamily="18" charset="0"/>
                          </a:rPr>
                          <m:t>á </m:t>
                        </m:r>
                        <m:r>
                          <a:rPr lang="cs-CZ" b="0" i="1" smtClean="0">
                            <a:latin typeface="Cambria Math" panose="02040503050406030204" pitchFamily="18" charset="0"/>
                          </a:rPr>
                          <m:t>𝑜𝑑𝑣</m:t>
                        </m:r>
                        <m:r>
                          <a:rPr lang="cs-CZ" b="0" i="1" smtClean="0">
                            <a:latin typeface="Cambria Math" panose="02040503050406030204" pitchFamily="18" charset="0"/>
                          </a:rPr>
                          <m:t>ě</m:t>
                        </m:r>
                        <m:r>
                          <a:rPr lang="cs-CZ" b="0" i="1" smtClean="0">
                            <a:latin typeface="Cambria Math" panose="02040503050406030204" pitchFamily="18" charset="0"/>
                          </a:rPr>
                          <m:t>𝑠𝑛𝑎</m:t>
                        </m:r>
                        <m:r>
                          <a:rPr lang="cs-CZ" b="0" i="1" smtClean="0">
                            <a:latin typeface="Cambria Math" panose="02040503050406030204" pitchFamily="18" charset="0"/>
                          </a:rPr>
                          <m:t> </m:t>
                        </m:r>
                        <m:r>
                          <a:rPr lang="cs-CZ" b="0" i="1" smtClean="0">
                            <a:latin typeface="Cambria Math" panose="02040503050406030204" pitchFamily="18" charset="0"/>
                          </a:rPr>
                          <m:t>𝑘</m:t>
                        </m:r>
                        <m:r>
                          <a:rPr lang="cs-CZ" b="0" i="1" smtClean="0">
                            <a:latin typeface="Cambria Math" panose="02040503050406030204" pitchFamily="18" charset="0"/>
                          </a:rPr>
                          <m:t> ú</m:t>
                        </m:r>
                        <m:r>
                          <a:rPr lang="cs-CZ" b="0" i="1" smtClean="0">
                            <a:latin typeface="Cambria Math" panose="02040503050406030204" pitchFamily="18" charset="0"/>
                          </a:rPr>
                          <m:t>h𝑙𝑢</m:t>
                        </m:r>
                      </m:den>
                    </m:f>
                  </m:oMath>
                </a14:m>
                <a:r>
                  <a:rPr lang="cs-CZ" dirty="0"/>
                  <a:t> </a:t>
                </a:r>
              </a:p>
            </p:txBody>
          </p:sp>
        </mc:Choice>
        <mc:Fallback xmlns="">
          <p:sp>
            <p:nvSpPr>
              <p:cNvPr id="29" name="TextovéPole 28">
                <a:extLst>
                  <a:ext uri="{FF2B5EF4-FFF2-40B4-BE49-F238E27FC236}">
                    <a16:creationId xmlns:a16="http://schemas.microsoft.com/office/drawing/2014/main" id="{E44BEA06-0F68-2308-1BC4-549703944E82}"/>
                  </a:ext>
                </a:extLst>
              </p:cNvPr>
              <p:cNvSpPr txBox="1">
                <a:spLocks noRot="1" noChangeAspect="1" noMove="1" noResize="1" noEditPoints="1" noAdjustHandles="1" noChangeArrowheads="1" noChangeShapeType="1" noTextEdit="1"/>
              </p:cNvSpPr>
              <p:nvPr/>
            </p:nvSpPr>
            <p:spPr>
              <a:xfrm>
                <a:off x="367085" y="1056829"/>
                <a:ext cx="11457830" cy="529184"/>
              </a:xfrm>
              <a:prstGeom prst="rect">
                <a:avLst/>
              </a:prstGeom>
              <a:blipFill>
                <a:blip r:embed="rId9"/>
                <a:stretch>
                  <a:fillRect b="-5747"/>
                </a:stretch>
              </a:blipFill>
            </p:spPr>
            <p:txBody>
              <a:bodyPr/>
              <a:lstStyle/>
              <a:p>
                <a:r>
                  <a:rPr lang="cs-CZ">
                    <a:noFill/>
                  </a:rPr>
                  <a:t> </a:t>
                </a:r>
              </a:p>
            </p:txBody>
          </p:sp>
        </mc:Fallback>
      </mc:AlternateContent>
      <p:sp>
        <p:nvSpPr>
          <p:cNvPr id="30" name="TextovéPole 29">
            <a:extLst>
              <a:ext uri="{FF2B5EF4-FFF2-40B4-BE49-F238E27FC236}">
                <a16:creationId xmlns:a16="http://schemas.microsoft.com/office/drawing/2014/main" id="{611500FB-89C2-393D-CE77-C7D0726C57CD}"/>
              </a:ext>
            </a:extLst>
          </p:cNvPr>
          <p:cNvSpPr txBox="1"/>
          <p:nvPr/>
        </p:nvSpPr>
        <p:spPr>
          <a:xfrm>
            <a:off x="2182591" y="1725449"/>
            <a:ext cx="8315739" cy="369332"/>
          </a:xfrm>
          <a:prstGeom prst="rect">
            <a:avLst/>
          </a:prstGeom>
          <a:noFill/>
        </p:spPr>
        <p:txBody>
          <a:bodyPr wrap="square" rtlCol="0">
            <a:spAutoFit/>
          </a:bodyPr>
          <a:lstStyle/>
          <a:p>
            <a:r>
              <a:rPr lang="cs-CZ" dirty="0"/>
              <a:t>Pro funkci </a:t>
            </a:r>
            <a:r>
              <a:rPr lang="cs-CZ" b="1" dirty="0"/>
              <a:t>sinus</a:t>
            </a:r>
            <a:r>
              <a:rPr lang="cs-CZ" dirty="0"/>
              <a:t> se používá zkratka </a:t>
            </a:r>
            <a:r>
              <a:rPr lang="cs-CZ" b="1" dirty="0"/>
              <a:t>sin</a:t>
            </a:r>
            <a:r>
              <a:rPr lang="cs-CZ" dirty="0"/>
              <a:t>, pro </a:t>
            </a:r>
            <a:r>
              <a:rPr lang="cs-CZ" b="1" dirty="0"/>
              <a:t>kosinus</a:t>
            </a:r>
            <a:r>
              <a:rPr lang="cs-CZ" dirty="0"/>
              <a:t> </a:t>
            </a:r>
            <a:r>
              <a:rPr lang="cs-CZ" b="1" dirty="0"/>
              <a:t>cos</a:t>
            </a:r>
            <a:r>
              <a:rPr lang="cs-CZ" dirty="0"/>
              <a:t>  a  pro </a:t>
            </a:r>
            <a:r>
              <a:rPr lang="cs-CZ" b="1" dirty="0"/>
              <a:t>tangens</a:t>
            </a:r>
            <a:r>
              <a:rPr lang="cs-CZ" dirty="0"/>
              <a:t> </a:t>
            </a:r>
            <a:r>
              <a:rPr lang="cs-CZ" b="1" dirty="0"/>
              <a:t>tg</a:t>
            </a:r>
            <a:r>
              <a:rPr lang="cs-CZ" dirty="0"/>
              <a:t>  nebo též </a:t>
            </a:r>
            <a:r>
              <a:rPr lang="cs-CZ" b="1" dirty="0" err="1"/>
              <a:t>tan</a:t>
            </a:r>
            <a:endParaRPr lang="cs-CZ" b="1" dirty="0"/>
          </a:p>
        </p:txBody>
      </p:sp>
      <mc:AlternateContent xmlns:mc="http://schemas.openxmlformats.org/markup-compatibility/2006" xmlns:a14="http://schemas.microsoft.com/office/drawing/2010/main">
        <mc:Choice Requires="a14">
          <p:sp>
            <p:nvSpPr>
              <p:cNvPr id="31" name="TextovéPole 30">
                <a:extLst>
                  <a:ext uri="{FF2B5EF4-FFF2-40B4-BE49-F238E27FC236}">
                    <a16:creationId xmlns:a16="http://schemas.microsoft.com/office/drawing/2014/main" id="{2F143D58-F1C9-0069-8358-AC17B4BE5ACF}"/>
                  </a:ext>
                </a:extLst>
              </p:cNvPr>
              <p:cNvSpPr txBox="1"/>
              <p:nvPr/>
            </p:nvSpPr>
            <p:spPr>
              <a:xfrm>
                <a:off x="1278794" y="2345120"/>
                <a:ext cx="4086971" cy="1062535"/>
              </a:xfrm>
              <a:prstGeom prst="rect">
                <a:avLst/>
              </a:prstGeom>
              <a:noFill/>
            </p:spPr>
            <p:txBody>
              <a:bodyPr wrap="square" rtlCol="0">
                <a:spAutoFit/>
              </a:bodyPr>
              <a:lstStyle/>
              <a:p>
                <a:r>
                  <a:rPr lang="cs-CZ" dirty="0">
                    <a:solidFill>
                      <a:srgbClr val="C00000"/>
                    </a:solidFill>
                  </a:rPr>
                  <a:t>Pro červený trojúhelník a úhel </a:t>
                </a:r>
                <a14:m>
                  <m:oMath xmlns:m="http://schemas.openxmlformats.org/officeDocument/2006/math">
                    <m:r>
                      <a:rPr lang="cs-CZ" i="1" smtClean="0">
                        <a:solidFill>
                          <a:srgbClr val="C00000"/>
                        </a:solidFill>
                        <a:latin typeface="Cambria Math" panose="02040503050406030204" pitchFamily="18" charset="0"/>
                        <a:ea typeface="Cambria Math" panose="02040503050406030204" pitchFamily="18" charset="0"/>
                      </a:rPr>
                      <m:t>𝛼</m:t>
                    </m:r>
                  </m:oMath>
                </a14:m>
                <a:r>
                  <a:rPr lang="cs-CZ" dirty="0">
                    <a:solidFill>
                      <a:srgbClr val="C00000"/>
                    </a:solidFill>
                  </a:rPr>
                  <a:t> je:</a:t>
                </a:r>
              </a:p>
              <a:p>
                <a:endParaRPr lang="cs-CZ" dirty="0"/>
              </a:p>
              <a:p>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sin</m:t>
                        </m:r>
                      </m:fName>
                      <m:e>
                        <m:r>
                          <a:rPr lang="cs-CZ"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𝑎</m:t>
                            </m:r>
                          </m:num>
                          <m:den>
                            <m:r>
                              <a:rPr lang="cs-CZ" b="0" i="1" smtClean="0">
                                <a:latin typeface="Cambria Math" panose="02040503050406030204" pitchFamily="18" charset="0"/>
                                <a:ea typeface="Cambria Math" panose="02040503050406030204" pitchFamily="18" charset="0"/>
                              </a:rPr>
                              <m:t>𝑐</m:t>
                            </m:r>
                          </m:den>
                        </m:f>
                      </m:e>
                    </m:func>
                  </m:oMath>
                </a14:m>
                <a:r>
                  <a:rPr lang="cs-CZ" dirty="0"/>
                  <a:t>  ,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cos</m:t>
                        </m:r>
                      </m:fName>
                      <m:e>
                        <m:r>
                          <a:rPr lang="cs-CZ"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𝑏</m:t>
                            </m:r>
                          </m:num>
                          <m:den>
                            <m:r>
                              <a:rPr lang="cs-CZ" b="0" i="1" smtClean="0">
                                <a:latin typeface="Cambria Math" panose="02040503050406030204" pitchFamily="18" charset="0"/>
                                <a:ea typeface="Cambria Math" panose="02040503050406030204" pitchFamily="18" charset="0"/>
                              </a:rPr>
                              <m:t>𝑐</m:t>
                            </m:r>
                          </m:den>
                        </m:f>
                      </m:e>
                    </m:func>
                  </m:oMath>
                </a14:m>
                <a:r>
                  <a:rPr lang="cs-CZ" dirty="0"/>
                  <a:t>  ,      </a:t>
                </a:r>
                <a14:m>
                  <m:oMath xmlns:m="http://schemas.openxmlformats.org/officeDocument/2006/math">
                    <m:r>
                      <a:rPr lang="cs-CZ" b="0" i="1" smtClean="0">
                        <a:latin typeface="Cambria Math" panose="02040503050406030204" pitchFamily="18" charset="0"/>
                      </a:rPr>
                      <m:t>𝑡𝑔</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𝑎</m:t>
                        </m:r>
                      </m:num>
                      <m:den>
                        <m:r>
                          <a:rPr lang="cs-CZ" b="0" i="1" smtClean="0">
                            <a:latin typeface="Cambria Math" panose="02040503050406030204" pitchFamily="18" charset="0"/>
                            <a:ea typeface="Cambria Math" panose="02040503050406030204" pitchFamily="18" charset="0"/>
                          </a:rPr>
                          <m:t>𝑏</m:t>
                        </m:r>
                      </m:den>
                    </m:f>
                  </m:oMath>
                </a14:m>
                <a:endParaRPr lang="cs-CZ" dirty="0"/>
              </a:p>
            </p:txBody>
          </p:sp>
        </mc:Choice>
        <mc:Fallback xmlns="">
          <p:sp>
            <p:nvSpPr>
              <p:cNvPr id="31" name="TextovéPole 30">
                <a:extLst>
                  <a:ext uri="{FF2B5EF4-FFF2-40B4-BE49-F238E27FC236}">
                    <a16:creationId xmlns:a16="http://schemas.microsoft.com/office/drawing/2014/main" id="{2F143D58-F1C9-0069-8358-AC17B4BE5ACF}"/>
                  </a:ext>
                </a:extLst>
              </p:cNvPr>
              <p:cNvSpPr txBox="1">
                <a:spLocks noRot="1" noChangeAspect="1" noMove="1" noResize="1" noEditPoints="1" noAdjustHandles="1" noChangeArrowheads="1" noChangeShapeType="1" noTextEdit="1"/>
              </p:cNvSpPr>
              <p:nvPr/>
            </p:nvSpPr>
            <p:spPr>
              <a:xfrm>
                <a:off x="1278794" y="2345120"/>
                <a:ext cx="4086971" cy="1062535"/>
              </a:xfrm>
              <a:prstGeom prst="rect">
                <a:avLst/>
              </a:prstGeom>
              <a:blipFill>
                <a:blip r:embed="rId10"/>
                <a:stretch>
                  <a:fillRect l="-1343" t="-3448" b="-172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4E91C9D5-979A-8D8C-A8EF-91FADD30285E}"/>
                  </a:ext>
                </a:extLst>
              </p:cNvPr>
              <p:cNvSpPr txBox="1"/>
              <p:nvPr/>
            </p:nvSpPr>
            <p:spPr>
              <a:xfrm>
                <a:off x="6909945" y="2349165"/>
                <a:ext cx="4086971" cy="1062535"/>
              </a:xfrm>
              <a:prstGeom prst="rect">
                <a:avLst/>
              </a:prstGeom>
              <a:noFill/>
            </p:spPr>
            <p:txBody>
              <a:bodyPr wrap="square" rtlCol="0">
                <a:spAutoFit/>
              </a:bodyPr>
              <a:lstStyle/>
              <a:p>
                <a:r>
                  <a:rPr lang="cs-CZ" dirty="0">
                    <a:solidFill>
                      <a:srgbClr val="00B050"/>
                    </a:solidFill>
                  </a:rPr>
                  <a:t>Pro zelený trojúhelník a úhel </a:t>
                </a:r>
                <a14:m>
                  <m:oMath xmlns:m="http://schemas.openxmlformats.org/officeDocument/2006/math">
                    <m:r>
                      <a:rPr lang="cs-CZ" i="1" smtClean="0">
                        <a:solidFill>
                          <a:srgbClr val="00B050"/>
                        </a:solidFill>
                        <a:latin typeface="Cambria Math" panose="02040503050406030204" pitchFamily="18" charset="0"/>
                        <a:ea typeface="Cambria Math" panose="02040503050406030204" pitchFamily="18" charset="0"/>
                      </a:rPr>
                      <m:t>𝛽</m:t>
                    </m:r>
                  </m:oMath>
                </a14:m>
                <a:r>
                  <a:rPr lang="cs-CZ" dirty="0">
                    <a:solidFill>
                      <a:srgbClr val="00B050"/>
                    </a:solidFill>
                  </a:rPr>
                  <a:t> je:</a:t>
                </a:r>
              </a:p>
              <a:p>
                <a:endParaRPr lang="cs-CZ" dirty="0"/>
              </a:p>
              <a:p>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sin</m:t>
                        </m:r>
                      </m:fName>
                      <m:e>
                        <m:r>
                          <a:rPr lang="cs-CZ" i="1" smtClean="0">
                            <a:latin typeface="Cambria Math" panose="02040503050406030204" pitchFamily="18" charset="0"/>
                            <a:ea typeface="Cambria Math" panose="02040503050406030204" pitchFamily="18" charset="0"/>
                          </a:rPr>
                          <m:t>𝛽</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𝑏</m:t>
                            </m:r>
                          </m:num>
                          <m:den>
                            <m:r>
                              <a:rPr lang="cs-CZ" b="0" i="1" smtClean="0">
                                <a:latin typeface="Cambria Math" panose="02040503050406030204" pitchFamily="18" charset="0"/>
                                <a:ea typeface="Cambria Math" panose="02040503050406030204" pitchFamily="18" charset="0"/>
                              </a:rPr>
                              <m:t>𝑐</m:t>
                            </m:r>
                          </m:den>
                        </m:f>
                      </m:e>
                    </m:func>
                  </m:oMath>
                </a14:m>
                <a:r>
                  <a:rPr lang="cs-CZ" dirty="0"/>
                  <a:t>  ,       </a:t>
                </a:r>
                <a14:m>
                  <m:oMath xmlns:m="http://schemas.openxmlformats.org/officeDocument/2006/math">
                    <m:func>
                      <m:funcPr>
                        <m:ctrlPr>
                          <a:rPr lang="cs-CZ" i="1" smtClean="0">
                            <a:latin typeface="Cambria Math" panose="02040503050406030204" pitchFamily="18" charset="0"/>
                          </a:rPr>
                        </m:ctrlPr>
                      </m:funcPr>
                      <m:fName>
                        <m:r>
                          <m:rPr>
                            <m:sty m:val="p"/>
                          </m:rPr>
                          <a:rPr lang="cs-CZ" i="0" smtClean="0">
                            <a:latin typeface="Cambria Math" panose="02040503050406030204" pitchFamily="18" charset="0"/>
                          </a:rPr>
                          <m:t>cos</m:t>
                        </m:r>
                      </m:fName>
                      <m:e>
                        <m:r>
                          <a:rPr lang="cs-CZ" i="1" smtClean="0">
                            <a:latin typeface="Cambria Math" panose="02040503050406030204" pitchFamily="18" charset="0"/>
                            <a:ea typeface="Cambria Math" panose="02040503050406030204" pitchFamily="18" charset="0"/>
                          </a:rPr>
                          <m:t>𝛽</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𝑎</m:t>
                            </m:r>
                          </m:num>
                          <m:den>
                            <m:r>
                              <a:rPr lang="cs-CZ" b="0" i="1" smtClean="0">
                                <a:latin typeface="Cambria Math" panose="02040503050406030204" pitchFamily="18" charset="0"/>
                                <a:ea typeface="Cambria Math" panose="02040503050406030204" pitchFamily="18" charset="0"/>
                              </a:rPr>
                              <m:t>𝑐</m:t>
                            </m:r>
                          </m:den>
                        </m:f>
                      </m:e>
                    </m:func>
                  </m:oMath>
                </a14:m>
                <a:r>
                  <a:rPr lang="cs-CZ" dirty="0"/>
                  <a:t>  ,      </a:t>
                </a:r>
                <a14:m>
                  <m:oMath xmlns:m="http://schemas.openxmlformats.org/officeDocument/2006/math">
                    <m:r>
                      <a:rPr lang="cs-CZ" b="0" i="1" smtClean="0">
                        <a:latin typeface="Cambria Math" panose="02040503050406030204" pitchFamily="18" charset="0"/>
                      </a:rPr>
                      <m:t>𝑡𝑔</m:t>
                    </m:r>
                    <m:r>
                      <a:rPr lang="cs-CZ" b="0" i="1" smtClean="0">
                        <a:latin typeface="Cambria Math" panose="02040503050406030204" pitchFamily="18" charset="0"/>
                        <a:ea typeface="Cambria Math" panose="02040503050406030204" pitchFamily="18" charset="0"/>
                      </a:rPr>
                      <m:t>𝛽</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𝑏</m:t>
                        </m:r>
                      </m:num>
                      <m:den>
                        <m:r>
                          <a:rPr lang="cs-CZ" b="0" i="1" smtClean="0">
                            <a:latin typeface="Cambria Math" panose="02040503050406030204" pitchFamily="18" charset="0"/>
                            <a:ea typeface="Cambria Math" panose="02040503050406030204" pitchFamily="18" charset="0"/>
                          </a:rPr>
                          <m:t>𝑎</m:t>
                        </m:r>
                      </m:den>
                    </m:f>
                  </m:oMath>
                </a14:m>
                <a:endParaRPr lang="cs-CZ" dirty="0"/>
              </a:p>
            </p:txBody>
          </p:sp>
        </mc:Choice>
        <mc:Fallback xmlns="">
          <p:sp>
            <p:nvSpPr>
              <p:cNvPr id="32" name="TextovéPole 31">
                <a:extLst>
                  <a:ext uri="{FF2B5EF4-FFF2-40B4-BE49-F238E27FC236}">
                    <a16:creationId xmlns:a16="http://schemas.microsoft.com/office/drawing/2014/main" id="{4E91C9D5-979A-8D8C-A8EF-91FADD30285E}"/>
                  </a:ext>
                </a:extLst>
              </p:cNvPr>
              <p:cNvSpPr txBox="1">
                <a:spLocks noRot="1" noChangeAspect="1" noMove="1" noResize="1" noEditPoints="1" noAdjustHandles="1" noChangeArrowheads="1" noChangeShapeType="1" noTextEdit="1"/>
              </p:cNvSpPr>
              <p:nvPr/>
            </p:nvSpPr>
            <p:spPr>
              <a:xfrm>
                <a:off x="6909945" y="2349165"/>
                <a:ext cx="4086971" cy="1062535"/>
              </a:xfrm>
              <a:prstGeom prst="rect">
                <a:avLst/>
              </a:prstGeom>
              <a:blipFill>
                <a:blip r:embed="rId11"/>
                <a:stretch>
                  <a:fillRect l="-1343" t="-2857" b="-1143"/>
                </a:stretch>
              </a:blipFill>
            </p:spPr>
            <p:txBody>
              <a:bodyPr/>
              <a:lstStyle/>
              <a:p>
                <a:r>
                  <a:rPr lang="cs-CZ">
                    <a:noFill/>
                  </a:rPr>
                  <a:t> </a:t>
                </a:r>
              </a:p>
            </p:txBody>
          </p:sp>
        </mc:Fallback>
      </mc:AlternateContent>
    </p:spTree>
    <p:extLst>
      <p:ext uri="{BB962C8B-B14F-4D97-AF65-F5344CB8AC3E}">
        <p14:creationId xmlns:p14="http://schemas.microsoft.com/office/powerpoint/2010/main" val="4207762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696686" y="531223"/>
            <a:ext cx="5921828" cy="369332"/>
          </a:xfrm>
          <a:prstGeom prst="rect">
            <a:avLst/>
          </a:prstGeom>
          <a:noFill/>
        </p:spPr>
        <p:txBody>
          <a:bodyPr wrap="square" rtlCol="0">
            <a:spAutoFit/>
          </a:bodyPr>
          <a:lstStyle/>
          <a:p>
            <a:r>
              <a:rPr lang="cs-CZ" b="1" dirty="0"/>
              <a:t>Hodnoty funkcí sinus, kosinus a tangens pro vybrané úhly</a:t>
            </a:r>
          </a:p>
        </p:txBody>
      </p:sp>
      <mc:AlternateContent xmlns:mc="http://schemas.openxmlformats.org/markup-compatibility/2006" xmlns:a14="http://schemas.microsoft.com/office/drawing/2010/main">
        <mc:Choice Requires="a14">
          <p:graphicFrame>
            <p:nvGraphicFramePr>
              <p:cNvPr id="3" name="Tabulka 2"/>
              <p:cNvGraphicFramePr>
                <a:graphicFrameLocks noGrp="1"/>
              </p:cNvGraphicFramePr>
              <p:nvPr>
                <p:extLst>
                  <p:ext uri="{D42A27DB-BD31-4B8C-83A1-F6EECF244321}">
                    <p14:modId xmlns:p14="http://schemas.microsoft.com/office/powerpoint/2010/main" val="1857423675"/>
                  </p:ext>
                </p:extLst>
              </p:nvPr>
            </p:nvGraphicFramePr>
            <p:xfrm>
              <a:off x="1351041" y="1573110"/>
              <a:ext cx="9489918" cy="3602482"/>
            </p:xfrm>
            <a:graphic>
              <a:graphicData uri="http://schemas.openxmlformats.org/drawingml/2006/table">
                <a:tbl>
                  <a:tblPr firstRow="1" bandRow="1">
                    <a:tableStyleId>{5940675A-B579-460E-94D1-54222C63F5DA}</a:tableStyleId>
                  </a:tblPr>
                  <a:tblGrid>
                    <a:gridCol w="1234959">
                      <a:extLst>
                        <a:ext uri="{9D8B030D-6E8A-4147-A177-3AD203B41FA5}">
                          <a16:colId xmlns:a16="http://schemas.microsoft.com/office/drawing/2014/main" val="3927223572"/>
                        </a:ext>
                      </a:extLst>
                    </a:gridCol>
                    <a:gridCol w="1234959">
                      <a:extLst>
                        <a:ext uri="{9D8B030D-6E8A-4147-A177-3AD203B41FA5}">
                          <a16:colId xmlns:a16="http://schemas.microsoft.com/office/drawing/2014/main" val="348624183"/>
                        </a:ext>
                      </a:extLst>
                    </a:gridCol>
                    <a:gridCol w="1404000">
                      <a:extLst>
                        <a:ext uri="{9D8B030D-6E8A-4147-A177-3AD203B41FA5}">
                          <a16:colId xmlns:a16="http://schemas.microsoft.com/office/drawing/2014/main" val="2450375434"/>
                        </a:ext>
                      </a:extLst>
                    </a:gridCol>
                    <a:gridCol w="1404000">
                      <a:extLst>
                        <a:ext uri="{9D8B030D-6E8A-4147-A177-3AD203B41FA5}">
                          <a16:colId xmlns:a16="http://schemas.microsoft.com/office/drawing/2014/main" val="1244919390"/>
                        </a:ext>
                      </a:extLst>
                    </a:gridCol>
                    <a:gridCol w="1404000">
                      <a:extLst>
                        <a:ext uri="{9D8B030D-6E8A-4147-A177-3AD203B41FA5}">
                          <a16:colId xmlns:a16="http://schemas.microsoft.com/office/drawing/2014/main" val="3093502349"/>
                        </a:ext>
                      </a:extLst>
                    </a:gridCol>
                    <a:gridCol w="1404000">
                      <a:extLst>
                        <a:ext uri="{9D8B030D-6E8A-4147-A177-3AD203B41FA5}">
                          <a16:colId xmlns:a16="http://schemas.microsoft.com/office/drawing/2014/main" val="3125413567"/>
                        </a:ext>
                      </a:extLst>
                    </a:gridCol>
                    <a:gridCol w="1404000">
                      <a:extLst>
                        <a:ext uri="{9D8B030D-6E8A-4147-A177-3AD203B41FA5}">
                          <a16:colId xmlns:a16="http://schemas.microsoft.com/office/drawing/2014/main" val="3619946883"/>
                        </a:ext>
                      </a:extLst>
                    </a:gridCol>
                  </a:tblGrid>
                  <a:tr h="370840">
                    <a:tc gridSpan="2">
                      <a:txBody>
                        <a:bodyPr/>
                        <a:lstStyle/>
                        <a:p>
                          <a:pPr algn="ctr"/>
                          <a:r>
                            <a:rPr lang="cs-CZ" dirty="0"/>
                            <a:t>Stupeň</a:t>
                          </a:r>
                        </a:p>
                      </a:txBody>
                      <a:tcPr>
                        <a:lnR w="38100" cap="flat" cmpd="sng" algn="ctr">
                          <a:solidFill>
                            <a:schemeClr val="tx1"/>
                          </a:solidFill>
                          <a:prstDash val="solid"/>
                          <a:round/>
                          <a:headEnd type="none" w="med" len="med"/>
                          <a:tailEnd type="none" w="med" len="med"/>
                        </a:lnR>
                      </a:tcPr>
                    </a:tc>
                    <a:tc hMerge="1">
                      <a:txBody>
                        <a:bodyPr/>
                        <a:lstStyle/>
                        <a:p>
                          <a:endParaRPr lang="cs-CZ"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0</m:t>
                                    </m:r>
                                  </m:e>
                                  <m:sup>
                                    <m:r>
                                      <a:rPr lang="cs-CZ" b="0" i="1" smtClean="0">
                                        <a:latin typeface="Cambria Math" panose="02040503050406030204" pitchFamily="18" charset="0"/>
                                      </a:rPr>
                                      <m:t>𝑜</m:t>
                                    </m:r>
                                  </m:sup>
                                </m:sSup>
                              </m:oMath>
                            </m:oMathPara>
                          </a14:m>
                          <a:endParaRPr lang="cs-CZ" dirty="0"/>
                        </a:p>
                      </a:txBody>
                      <a:tcPr>
                        <a:lnL w="38100" cap="flat" cmpd="sng" algn="ctr">
                          <a:solidFill>
                            <a:schemeClr val="tx1"/>
                          </a:solidFill>
                          <a:prstDash val="solid"/>
                          <a:round/>
                          <a:headEnd type="none" w="med" len="med"/>
                          <a:tailEnd type="none" w="med" len="med"/>
                        </a:lnL>
                      </a:tcPr>
                    </a:tc>
                    <a:tc>
                      <a:txBody>
                        <a:bodyPr/>
                        <a:lstStyle/>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30</m:t>
                                    </m:r>
                                  </m:e>
                                  <m:sup>
                                    <m:r>
                                      <a:rPr lang="cs-CZ" b="0" i="1" smtClean="0">
                                        <a:latin typeface="Cambria Math" panose="02040503050406030204" pitchFamily="18" charset="0"/>
                                      </a:rPr>
                                      <m:t>𝑜</m:t>
                                    </m:r>
                                  </m:sup>
                                </m:sSup>
                              </m:oMath>
                            </m:oMathPara>
                          </a14:m>
                          <a:endParaRPr lang="cs-CZ"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45</m:t>
                                    </m:r>
                                  </m:e>
                                  <m:sup>
                                    <m:r>
                                      <a:rPr lang="cs-CZ" b="0" i="1" smtClean="0">
                                        <a:latin typeface="Cambria Math" panose="02040503050406030204" pitchFamily="18" charset="0"/>
                                      </a:rPr>
                                      <m:t>𝑜</m:t>
                                    </m:r>
                                  </m:sup>
                                </m:sSup>
                              </m:oMath>
                            </m:oMathPara>
                          </a14:m>
                          <a:endParaRPr lang="cs-CZ"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60</m:t>
                                    </m:r>
                                  </m:e>
                                  <m:sup>
                                    <m:r>
                                      <a:rPr lang="cs-CZ" b="0" i="1" smtClean="0">
                                        <a:latin typeface="Cambria Math" panose="02040503050406030204" pitchFamily="18" charset="0"/>
                                      </a:rPr>
                                      <m:t>𝑜</m:t>
                                    </m:r>
                                  </m:sup>
                                </m:sSup>
                              </m:oMath>
                            </m:oMathPara>
                          </a14:m>
                          <a:endParaRPr lang="cs-CZ" dirty="0"/>
                        </a:p>
                      </a:txBody>
                      <a:tcPr/>
                    </a:tc>
                    <a:tc>
                      <a:txBody>
                        <a:bodyPr/>
                        <a:lstStyle/>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90</m:t>
                                    </m:r>
                                  </m:e>
                                  <m:sup>
                                    <m:r>
                                      <a:rPr lang="cs-CZ" b="0" i="1" smtClean="0">
                                        <a:latin typeface="Cambria Math" panose="02040503050406030204" pitchFamily="18" charset="0"/>
                                      </a:rPr>
                                      <m:t>𝑜</m:t>
                                    </m:r>
                                  </m:sup>
                                </m:sSup>
                              </m:oMath>
                            </m:oMathPara>
                          </a14:m>
                          <a:endParaRPr lang="cs-CZ" dirty="0"/>
                        </a:p>
                      </a:txBody>
                      <a:tcPr/>
                    </a:tc>
                    <a:extLst>
                      <a:ext uri="{0D108BD9-81ED-4DB2-BD59-A6C34878D82A}">
                        <a16:rowId xmlns:a16="http://schemas.microsoft.com/office/drawing/2014/main" val="978984663"/>
                      </a:ext>
                    </a:extLst>
                  </a:tr>
                  <a:tr h="370840">
                    <a:tc gridSpan="2">
                      <a:txBody>
                        <a:bodyPr/>
                        <a:lstStyle/>
                        <a:p>
                          <a:pPr algn="ctr"/>
                          <a:r>
                            <a:rPr lang="cs-CZ" dirty="0"/>
                            <a:t>Radián</a:t>
                          </a:r>
                        </a:p>
                      </a:txBody>
                      <a:tcPr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hMerge="1">
                      <a:txBody>
                        <a:bodyPr/>
                        <a:lstStyle/>
                        <a:p>
                          <a:endParaRPr lang="cs-CZ" dirty="0"/>
                        </a:p>
                      </a:txBody>
                      <a:tcPr/>
                    </a:tc>
                    <a:tc>
                      <a:txBody>
                        <a:bodyPr/>
                        <a:lstStyle/>
                        <a:p>
                          <a:pPr algn="ctr"/>
                          <a:r>
                            <a:rPr lang="cs-CZ" dirty="0"/>
                            <a:t>0</a:t>
                          </a:r>
                        </a:p>
                      </a:txBody>
                      <a:tcPr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i="1" smtClean="0">
                                        <a:latin typeface="Cambria Math" panose="02040503050406030204" pitchFamily="18" charset="0"/>
                                        <a:ea typeface="Cambria Math" panose="02040503050406030204" pitchFamily="18" charset="0"/>
                                      </a:rPr>
                                      <m:t>𝜋</m:t>
                                    </m:r>
                                  </m:num>
                                  <m:den>
                                    <m:r>
                                      <a:rPr lang="cs-CZ" b="0" i="1" smtClean="0">
                                        <a:latin typeface="Cambria Math" panose="02040503050406030204" pitchFamily="18" charset="0"/>
                                      </a:rPr>
                                      <m:t>6</m:t>
                                    </m:r>
                                  </m:den>
                                </m:f>
                              </m:oMath>
                            </m:oMathPara>
                          </a14:m>
                          <a:endParaRPr lang="cs-CZ" dirty="0"/>
                        </a:p>
                      </a:txBody>
                      <a:tcPr>
                        <a:lnB w="38100" cap="flat" cmpd="sng" algn="ctr">
                          <a:solidFill>
                            <a:schemeClr val="tx1"/>
                          </a:solidFill>
                          <a:prstDash val="solid"/>
                          <a:round/>
                          <a:headEnd type="none" w="med" len="med"/>
                          <a:tailEnd type="none" w="med" len="med"/>
                        </a:lnB>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i="1" smtClean="0">
                                        <a:latin typeface="Cambria Math" panose="02040503050406030204" pitchFamily="18" charset="0"/>
                                        <a:ea typeface="Cambria Math" panose="02040503050406030204" pitchFamily="18" charset="0"/>
                                      </a:rPr>
                                      <m:t>𝜋</m:t>
                                    </m:r>
                                  </m:num>
                                  <m:den>
                                    <m:r>
                                      <a:rPr lang="cs-CZ" b="0" i="1" smtClean="0">
                                        <a:latin typeface="Cambria Math" panose="02040503050406030204" pitchFamily="18" charset="0"/>
                                      </a:rPr>
                                      <m:t>4</m:t>
                                    </m:r>
                                  </m:den>
                                </m:f>
                              </m:oMath>
                            </m:oMathPara>
                          </a14:m>
                          <a:endParaRPr lang="cs-CZ" dirty="0"/>
                        </a:p>
                      </a:txBody>
                      <a:tcPr>
                        <a:lnB w="38100" cap="flat" cmpd="sng" algn="ctr">
                          <a:solidFill>
                            <a:schemeClr val="tx1"/>
                          </a:solidFill>
                          <a:prstDash val="solid"/>
                          <a:round/>
                          <a:headEnd type="none" w="med" len="med"/>
                          <a:tailEnd type="none" w="med" len="med"/>
                        </a:lnB>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i="1" smtClean="0">
                                        <a:latin typeface="Cambria Math" panose="02040503050406030204" pitchFamily="18" charset="0"/>
                                        <a:ea typeface="Cambria Math" panose="02040503050406030204" pitchFamily="18" charset="0"/>
                                      </a:rPr>
                                      <m:t>𝜋</m:t>
                                    </m:r>
                                  </m:num>
                                  <m:den>
                                    <m:r>
                                      <a:rPr lang="cs-CZ" b="0" i="1" smtClean="0">
                                        <a:latin typeface="Cambria Math" panose="02040503050406030204" pitchFamily="18" charset="0"/>
                                      </a:rPr>
                                      <m:t>3</m:t>
                                    </m:r>
                                  </m:den>
                                </m:f>
                              </m:oMath>
                            </m:oMathPara>
                          </a14:m>
                          <a:endParaRPr lang="cs-CZ" dirty="0"/>
                        </a:p>
                      </a:txBody>
                      <a:tcPr>
                        <a:lnB w="38100" cap="flat" cmpd="sng" algn="ctr">
                          <a:solidFill>
                            <a:schemeClr val="tx1"/>
                          </a:solidFill>
                          <a:prstDash val="solid"/>
                          <a:round/>
                          <a:headEnd type="none" w="med" len="med"/>
                          <a:tailEnd type="none" w="med" len="med"/>
                        </a:lnB>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i="1" smtClean="0">
                                        <a:latin typeface="Cambria Math" panose="02040503050406030204" pitchFamily="18" charset="0"/>
                                        <a:ea typeface="Cambria Math" panose="02040503050406030204" pitchFamily="18" charset="0"/>
                                      </a:rPr>
                                      <m:t>𝜋</m:t>
                                    </m:r>
                                  </m:num>
                                  <m:den>
                                    <m:r>
                                      <a:rPr lang="cs-CZ" b="0" i="1" smtClean="0">
                                        <a:latin typeface="Cambria Math" panose="02040503050406030204" pitchFamily="18" charset="0"/>
                                      </a:rPr>
                                      <m:t>2</m:t>
                                    </m:r>
                                  </m:den>
                                </m:f>
                              </m:oMath>
                            </m:oMathPara>
                          </a14:m>
                          <a:endParaRPr lang="cs-CZ" dirty="0"/>
                        </a:p>
                      </a:txBody>
                      <a:tcP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6072625"/>
                      </a:ext>
                    </a:extLst>
                  </a:tr>
                  <a:tr h="370840">
                    <a:tc>
                      <a:txBody>
                        <a:bodyPr/>
                        <a:lstStyle/>
                        <a:p>
                          <a:r>
                            <a:rPr lang="cs-CZ" dirty="0"/>
                            <a:t>sinus</a:t>
                          </a:r>
                        </a:p>
                      </a:txBody>
                      <a:tcPr anchor="ctr">
                        <a:lnT w="38100" cap="flat" cmpd="sng" algn="ctr">
                          <a:solidFill>
                            <a:schemeClr val="tx1"/>
                          </a:solidFill>
                          <a:prstDash val="solid"/>
                          <a:round/>
                          <a:headEnd type="none" w="med" len="med"/>
                          <a:tailEnd type="none" w="med" len="med"/>
                        </a:lnT>
                      </a:tcPr>
                    </a:tc>
                    <a:tc>
                      <a:txBody>
                        <a:bodyPr/>
                        <a:lstStyle/>
                        <a:p>
                          <a:r>
                            <a:rPr lang="cs-CZ" dirty="0"/>
                            <a:t>sin</a:t>
                          </a:r>
                        </a:p>
                      </a:txBody>
                      <a:tcPr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0</m:t>
                                        </m:r>
                                      </m:e>
                                    </m:rad>
                                  </m:num>
                                  <m:den>
                                    <m:r>
                                      <a:rPr lang="cs-CZ" b="0" i="1" smtClean="0">
                                        <a:latin typeface="Cambria Math" panose="02040503050406030204" pitchFamily="18" charset="0"/>
                                      </a:rPr>
                                      <m:t>2</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0</m:t>
                                    </m:r>
                                  </m:num>
                                  <m:den>
                                    <m:r>
                                      <a:rPr lang="cs-CZ" b="0" i="1" smtClean="0">
                                        <a:latin typeface="Cambria Math" panose="02040503050406030204" pitchFamily="18" charset="0"/>
                                      </a:rPr>
                                      <m:t>2</m:t>
                                    </m:r>
                                  </m:den>
                                </m:f>
                                <m:r>
                                  <a:rPr lang="cs-CZ" b="0" i="1" smtClean="0">
                                    <a:latin typeface="Cambria Math" panose="02040503050406030204" pitchFamily="18" charset="0"/>
                                  </a:rPr>
                                  <m:t>=0</m:t>
                                </m:r>
                              </m:oMath>
                            </m:oMathPara>
                          </a14:m>
                          <a:endParaRPr lang="cs-CZ" dirty="0"/>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pPr/>
                          <a14:m>
                            <m:oMathPara xmlns:m="http://schemas.openxmlformats.org/officeDocument/2006/math">
                              <m:oMathParaPr>
                                <m:jc m:val="centerGroup"/>
                              </m:oMathParaPr>
                              <m:oMath xmlns:m="http://schemas.openxmlformats.org/officeDocument/2006/math">
                                <m:f>
                                  <m:fPr>
                                    <m:ctrlPr>
                                      <a:rPr lang="cs-CZ" b="0" i="1" smtClean="0">
                                        <a:latin typeface="Cambria Math" panose="02040503050406030204" pitchFamily="18" charset="0"/>
                                      </a:rPr>
                                    </m:ctrlPr>
                                  </m:fPr>
                                  <m:num>
                                    <m:rad>
                                      <m:radPr>
                                        <m:degHide m:val="on"/>
                                        <m:ctrlPr>
                                          <a:rPr lang="cs-CZ" b="0" i="1" smtClean="0">
                                            <a:latin typeface="Cambria Math" panose="02040503050406030204" pitchFamily="18" charset="0"/>
                                          </a:rPr>
                                        </m:ctrlPr>
                                      </m:radPr>
                                      <m:deg/>
                                      <m:e>
                                        <m:r>
                                          <a:rPr lang="cs-CZ" b="0" i="1" smtClean="0">
                                            <a:latin typeface="Cambria Math" panose="02040503050406030204" pitchFamily="18" charset="0"/>
                                          </a:rPr>
                                          <m:t>1</m:t>
                                        </m:r>
                                      </m:e>
                                    </m:rad>
                                  </m:num>
                                  <m:den>
                                    <m:r>
                                      <a:rPr lang="cs-CZ" b="0" i="1" smtClean="0">
                                        <a:latin typeface="Cambria Math" panose="02040503050406030204" pitchFamily="18" charset="0"/>
                                      </a:rPr>
                                      <m:t>2</m:t>
                                    </m:r>
                                  </m:den>
                                </m:f>
                                <m:r>
                                  <a:rPr lang="cs-CZ" b="0" i="1" smtClean="0">
                                    <a:latin typeface="Cambria Math" panose="02040503050406030204" pitchFamily="18" charset="0"/>
                                  </a:rPr>
                                  <m:t>=</m:t>
                                </m:r>
                                <m:f>
                                  <m:fPr>
                                    <m:ctrlPr>
                                      <a:rPr lang="cs-CZ"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oMath>
                            </m:oMathPara>
                          </a14:m>
                          <a:endParaRPr lang="cs-CZ" dirty="0"/>
                        </a:p>
                      </a:txBody>
                      <a:tcPr>
                        <a:lnT w="38100" cap="flat" cmpd="sng" algn="ctr">
                          <a:solidFill>
                            <a:schemeClr val="tx1"/>
                          </a:solidFill>
                          <a:prstDash val="solid"/>
                          <a:round/>
                          <a:headEnd type="none" w="med" len="med"/>
                          <a:tailEnd type="none" w="med" len="med"/>
                        </a:lnT>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2</m:t>
                                        </m:r>
                                      </m:e>
                                    </m:rad>
                                  </m:num>
                                  <m:den>
                                    <m:r>
                                      <a:rPr lang="cs-CZ" b="0" i="1" smtClean="0">
                                        <a:latin typeface="Cambria Math" panose="02040503050406030204" pitchFamily="18" charset="0"/>
                                      </a:rPr>
                                      <m:t>2</m:t>
                                    </m:r>
                                  </m:den>
                                </m:f>
                              </m:oMath>
                            </m:oMathPara>
                          </a14:m>
                          <a:endParaRPr lang="cs-CZ" dirty="0"/>
                        </a:p>
                      </a:txBody>
                      <a:tcPr>
                        <a:lnT w="38100" cap="flat" cmpd="sng" algn="ctr">
                          <a:solidFill>
                            <a:schemeClr val="tx1"/>
                          </a:solidFill>
                          <a:prstDash val="solid"/>
                          <a:round/>
                          <a:headEnd type="none" w="med" len="med"/>
                          <a:tailEnd type="none" w="med" len="med"/>
                        </a:lnT>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num>
                                  <m:den>
                                    <m:r>
                                      <a:rPr lang="cs-CZ" b="0" i="1" smtClean="0">
                                        <a:latin typeface="Cambria Math" panose="02040503050406030204" pitchFamily="18" charset="0"/>
                                      </a:rPr>
                                      <m:t>2</m:t>
                                    </m:r>
                                  </m:den>
                                </m:f>
                              </m:oMath>
                            </m:oMathPara>
                          </a14:m>
                          <a:endParaRPr lang="cs-CZ" dirty="0"/>
                        </a:p>
                      </a:txBody>
                      <a:tcPr>
                        <a:lnT w="38100" cap="flat" cmpd="sng" algn="ctr">
                          <a:solidFill>
                            <a:schemeClr val="tx1"/>
                          </a:solidFill>
                          <a:prstDash val="solid"/>
                          <a:round/>
                          <a:headEnd type="none" w="med" len="med"/>
                          <a:tailEnd type="none" w="med" len="med"/>
                        </a:lnT>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4</m:t>
                                        </m:r>
                                      </m:e>
                                    </m:rad>
                                  </m:num>
                                  <m:den>
                                    <m:r>
                                      <a:rPr lang="cs-CZ" b="0" i="1" smtClean="0">
                                        <a:latin typeface="Cambria Math" panose="02040503050406030204" pitchFamily="18" charset="0"/>
                                      </a:rPr>
                                      <m:t>2</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m:t>
                                    </m:r>
                                  </m:num>
                                  <m:den>
                                    <m:r>
                                      <a:rPr lang="cs-CZ" b="0" i="1" smtClean="0">
                                        <a:latin typeface="Cambria Math" panose="02040503050406030204" pitchFamily="18" charset="0"/>
                                      </a:rPr>
                                      <m:t>2</m:t>
                                    </m:r>
                                  </m:den>
                                </m:f>
                                <m:r>
                                  <a:rPr lang="cs-CZ" b="0" i="1" smtClean="0">
                                    <a:latin typeface="Cambria Math" panose="02040503050406030204" pitchFamily="18" charset="0"/>
                                  </a:rPr>
                                  <m:t>=1</m:t>
                                </m:r>
                              </m:oMath>
                            </m:oMathPara>
                          </a14:m>
                          <a:endParaRPr lang="cs-CZ" dirty="0"/>
                        </a:p>
                      </a:txBody>
                      <a:tcP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848550864"/>
                      </a:ext>
                    </a:extLst>
                  </a:tr>
                  <a:tr h="370840">
                    <a:tc>
                      <a:txBody>
                        <a:bodyPr/>
                        <a:lstStyle/>
                        <a:p>
                          <a:r>
                            <a:rPr lang="cs-CZ" dirty="0"/>
                            <a:t>cosinus</a:t>
                          </a:r>
                        </a:p>
                      </a:txBody>
                      <a:tcPr anchor="ctr"/>
                    </a:tc>
                    <a:tc>
                      <a:txBody>
                        <a:bodyPr/>
                        <a:lstStyle/>
                        <a:p>
                          <a:r>
                            <a:rPr lang="cs-CZ" dirty="0"/>
                            <a:t>cos</a:t>
                          </a:r>
                        </a:p>
                      </a:txBody>
                      <a:tcPr anchor="ctr">
                        <a:lnR w="38100" cap="flat" cmpd="sng" algn="ctr">
                          <a:solidFill>
                            <a:schemeClr val="tx1"/>
                          </a:solidFill>
                          <a:prstDash val="solid"/>
                          <a:round/>
                          <a:headEnd type="none" w="med" len="med"/>
                          <a:tailEnd type="none" w="med" len="med"/>
                        </a:ln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m:t>
                                </m:r>
                              </m:oMath>
                            </m:oMathPara>
                          </a14:m>
                          <a:endParaRPr lang="cs-CZ" dirty="0"/>
                        </a:p>
                      </a:txBody>
                      <a:tcPr anchor="ctr">
                        <a:lnL w="38100" cap="flat" cmpd="sng" algn="ctr">
                          <a:solidFill>
                            <a:schemeClr val="tx1"/>
                          </a:solidFill>
                          <a:prstDash val="solid"/>
                          <a:round/>
                          <a:headEnd type="none" w="med" len="med"/>
                          <a:tailEnd type="none" w="med" len="med"/>
                        </a:lnL>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num>
                                  <m:den>
                                    <m:r>
                                      <a:rPr lang="cs-CZ" b="0" i="1" smtClean="0">
                                        <a:latin typeface="Cambria Math" panose="02040503050406030204" pitchFamily="18" charset="0"/>
                                      </a:rPr>
                                      <m:t>2</m:t>
                                    </m:r>
                                  </m:den>
                                </m:f>
                              </m:oMath>
                            </m:oMathPara>
                          </a14:m>
                          <a:endParaRPr lang="cs-CZ" dirty="0"/>
                        </a:p>
                      </a:txBody>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2</m:t>
                                        </m:r>
                                      </m:e>
                                    </m:rad>
                                  </m:num>
                                  <m:den>
                                    <m:r>
                                      <a:rPr lang="cs-CZ" b="0" i="1" smtClean="0">
                                        <a:latin typeface="Cambria Math" panose="02040503050406030204" pitchFamily="18" charset="0"/>
                                      </a:rPr>
                                      <m:t>2</m:t>
                                    </m:r>
                                  </m:den>
                                </m:f>
                              </m:oMath>
                            </m:oMathPara>
                          </a14:m>
                          <a:endParaRPr lang="cs-CZ" dirty="0"/>
                        </a:p>
                      </a:txBody>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oMath>
                            </m:oMathPara>
                          </a14:m>
                          <a:endParaRPr lang="cs-CZ" dirty="0"/>
                        </a:p>
                      </a:txBody>
                      <a:tcPr/>
                    </a:tc>
                    <a:tc>
                      <a:txBody>
                        <a:bodyPr/>
                        <a:lstStyle/>
                        <a:p>
                          <a:pPr algn="ctr"/>
                          <a:r>
                            <a:rPr lang="cs-CZ" dirty="0"/>
                            <a:t>0</a:t>
                          </a:r>
                        </a:p>
                      </a:txBody>
                      <a:tcPr anchor="ctr"/>
                    </a:tc>
                    <a:extLst>
                      <a:ext uri="{0D108BD9-81ED-4DB2-BD59-A6C34878D82A}">
                        <a16:rowId xmlns:a16="http://schemas.microsoft.com/office/drawing/2014/main" val="4249877451"/>
                      </a:ext>
                    </a:extLst>
                  </a:tr>
                  <a:tr h="370840">
                    <a:tc>
                      <a:txBody>
                        <a:bodyPr/>
                        <a:lstStyle/>
                        <a:p>
                          <a:r>
                            <a:rPr lang="cs-CZ" dirty="0"/>
                            <a:t>tangens</a:t>
                          </a:r>
                        </a:p>
                      </a:txBody>
                      <a:tcPr anchor="ctr"/>
                    </a:tc>
                    <a:tc>
                      <a:txBody>
                        <a:bodyPr/>
                        <a:lstStyle/>
                        <a:p>
                          <a:r>
                            <a:rPr lang="cs-CZ" dirty="0"/>
                            <a:t>tg</a:t>
                          </a:r>
                        </a:p>
                      </a:txBody>
                      <a:tcPr anchor="ctr">
                        <a:lnR w="38100" cap="flat" cmpd="sng" algn="ctr">
                          <a:solidFill>
                            <a:schemeClr val="tx1"/>
                          </a:solidFill>
                          <a:prstDash val="solid"/>
                          <a:round/>
                          <a:headEnd type="none" w="med" len="med"/>
                          <a:tailEnd type="none" w="med" len="med"/>
                        </a:lnR>
                      </a:tcPr>
                    </a:tc>
                    <a:tc>
                      <a:txBody>
                        <a:bodyPr/>
                        <a:lstStyle/>
                        <a:p>
                          <a:pPr algn="ctr"/>
                          <a:r>
                            <a:rPr lang="cs-CZ" dirty="0"/>
                            <a:t>0</a:t>
                          </a:r>
                        </a:p>
                      </a:txBody>
                      <a:tcPr anchor="ctr">
                        <a:lnL w="38100" cap="flat" cmpd="sng" algn="ctr">
                          <a:solidFill>
                            <a:schemeClr val="tx1"/>
                          </a:solidFill>
                          <a:prstDash val="solid"/>
                          <a:round/>
                          <a:headEnd type="none" w="med" len="med"/>
                          <a:tailEnd type="none" w="med" len="med"/>
                        </a:lnL>
                      </a:tcPr>
                    </a:tc>
                    <a:tc>
                      <a:txBody>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num>
                                  <m:den>
                                    <m:r>
                                      <a:rPr lang="cs-CZ" b="0" i="1" smtClean="0">
                                        <a:latin typeface="Cambria Math" panose="02040503050406030204" pitchFamily="18" charset="0"/>
                                      </a:rPr>
                                      <m:t>3</m:t>
                                    </m:r>
                                  </m:den>
                                </m:f>
                              </m:oMath>
                            </m:oMathPara>
                          </a14:m>
                          <a:endParaRPr lang="cs-CZ" dirty="0"/>
                        </a:p>
                      </a:txBody>
                      <a:tcPr/>
                    </a:tc>
                    <a:tc>
                      <a:txBody>
                        <a:bodyPr/>
                        <a:lstStyle/>
                        <a:p>
                          <a:pPr algn="ctr"/>
                          <a:r>
                            <a:rPr lang="cs-CZ" dirty="0"/>
                            <a:t>1</a:t>
                          </a:r>
                        </a:p>
                      </a:txBody>
                      <a:tcPr anchor="ctr"/>
                    </a:tc>
                    <a:tc>
                      <a:txBody>
                        <a:bodyPr/>
                        <a:lstStyle/>
                        <a:p>
                          <a:pPr/>
                          <a14:m>
                            <m:oMathPara xmlns:m="http://schemas.openxmlformats.org/officeDocument/2006/math">
                              <m:oMathParaPr>
                                <m:jc m:val="center"/>
                              </m:oMathParaPr>
                              <m:oMath xmlns:m="http://schemas.openxmlformats.org/officeDocument/2006/math">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oMath>
                            </m:oMathPara>
                          </a14:m>
                          <a:endParaRPr lang="cs-CZ" dirty="0"/>
                        </a:p>
                      </a:txBody>
                      <a:tcPr anchor="ctr"/>
                    </a:tc>
                    <a:tc>
                      <a:txBody>
                        <a:bodyPr/>
                        <a:lstStyle/>
                        <a:p>
                          <a:pPr algn="ctr"/>
                          <a:r>
                            <a:rPr lang="cs-CZ" sz="1400" dirty="0"/>
                            <a:t>nedefinována</a:t>
                          </a:r>
                        </a:p>
                      </a:txBody>
                      <a:tcPr anchor="ctr"/>
                    </a:tc>
                    <a:extLst>
                      <a:ext uri="{0D108BD9-81ED-4DB2-BD59-A6C34878D82A}">
                        <a16:rowId xmlns:a16="http://schemas.microsoft.com/office/drawing/2014/main" val="4164501074"/>
                      </a:ext>
                    </a:extLst>
                  </a:tr>
                  <a:tr h="370840">
                    <a:tc>
                      <a:txBody>
                        <a:bodyPr/>
                        <a:lstStyle/>
                        <a:p>
                          <a:r>
                            <a:rPr lang="cs-CZ" dirty="0" err="1"/>
                            <a:t>cotangens</a:t>
                          </a:r>
                          <a:endParaRPr lang="cs-CZ" dirty="0"/>
                        </a:p>
                      </a:txBody>
                      <a:tcPr anchor="ctr"/>
                    </a:tc>
                    <a:tc>
                      <a:txBody>
                        <a:bodyPr/>
                        <a:lstStyle/>
                        <a:p>
                          <a:r>
                            <a:rPr lang="cs-CZ" dirty="0"/>
                            <a:t>cotg</a:t>
                          </a:r>
                        </a:p>
                      </a:txBody>
                      <a:tcPr anchor="ctr">
                        <a:lnR w="381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400" dirty="0"/>
                            <a:t>nedefinována</a:t>
                          </a:r>
                        </a:p>
                      </a:txBody>
                      <a:tcPr anchor="ctr">
                        <a:lnL w="38100"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oMath>
                            </m:oMathPara>
                          </a14:m>
                          <a:endParaRPr lang="cs-CZ" dirty="0"/>
                        </a:p>
                      </a:txBody>
                      <a:tcPr anchor="ctr"/>
                    </a:tc>
                    <a:tc>
                      <a:txBody>
                        <a:bodyPr/>
                        <a:lstStyle/>
                        <a:p>
                          <a:pPr algn="ctr"/>
                          <a:r>
                            <a:rPr lang="cs-CZ" dirty="0"/>
                            <a:t>1</a:t>
                          </a:r>
                        </a:p>
                      </a:txBody>
                      <a:tcPr anchor="ctr"/>
                    </a:tc>
                    <a:tc>
                      <a:txBody>
                        <a:bodyPr/>
                        <a:lstStyle/>
                        <a:p>
                          <a:pPr algn="ct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ad>
                                      <m:radPr>
                                        <m:degHide m:val="on"/>
                                        <m:ctrlPr>
                                          <a:rPr lang="cs-CZ" i="1" smtClean="0">
                                            <a:latin typeface="Cambria Math" panose="02040503050406030204" pitchFamily="18" charset="0"/>
                                          </a:rPr>
                                        </m:ctrlPr>
                                      </m:radPr>
                                      <m:deg/>
                                      <m:e>
                                        <m:r>
                                          <a:rPr lang="cs-CZ" b="0" i="1" smtClean="0">
                                            <a:latin typeface="Cambria Math" panose="02040503050406030204" pitchFamily="18" charset="0"/>
                                          </a:rPr>
                                          <m:t>3</m:t>
                                        </m:r>
                                      </m:e>
                                    </m:rad>
                                  </m:num>
                                  <m:den>
                                    <m:r>
                                      <a:rPr lang="cs-CZ" b="0" i="1" smtClean="0">
                                        <a:latin typeface="Cambria Math" panose="02040503050406030204" pitchFamily="18" charset="0"/>
                                      </a:rPr>
                                      <m:t>3</m:t>
                                    </m:r>
                                  </m:den>
                                </m:f>
                              </m:oMath>
                            </m:oMathPara>
                          </a14:m>
                          <a:endParaRPr lang="cs-CZ" dirty="0"/>
                        </a:p>
                      </a:txBody>
                      <a:tcPr anchor="ctr"/>
                    </a:tc>
                    <a:tc>
                      <a:txBody>
                        <a:bodyPr/>
                        <a:lstStyle/>
                        <a:p>
                          <a:pPr algn="ctr"/>
                          <a:r>
                            <a:rPr lang="cs-CZ" dirty="0"/>
                            <a:t>0</a:t>
                          </a:r>
                        </a:p>
                      </a:txBody>
                      <a:tcPr anchor="ctr"/>
                    </a:tc>
                    <a:extLst>
                      <a:ext uri="{0D108BD9-81ED-4DB2-BD59-A6C34878D82A}">
                        <a16:rowId xmlns:a16="http://schemas.microsoft.com/office/drawing/2014/main" val="110673410"/>
                      </a:ext>
                    </a:extLst>
                  </a:tr>
                </a:tbl>
              </a:graphicData>
            </a:graphic>
          </p:graphicFrame>
        </mc:Choice>
        <mc:Fallback xmlns="">
          <p:graphicFrame>
            <p:nvGraphicFramePr>
              <p:cNvPr id="3" name="Tabulka 2"/>
              <p:cNvGraphicFramePr>
                <a:graphicFrameLocks noGrp="1"/>
              </p:cNvGraphicFramePr>
              <p:nvPr>
                <p:extLst>
                  <p:ext uri="{D42A27DB-BD31-4B8C-83A1-F6EECF244321}">
                    <p14:modId xmlns:p14="http://schemas.microsoft.com/office/powerpoint/2010/main" val="1857423675"/>
                  </p:ext>
                </p:extLst>
              </p:nvPr>
            </p:nvGraphicFramePr>
            <p:xfrm>
              <a:off x="1351041" y="1573110"/>
              <a:ext cx="9489918" cy="3602482"/>
            </p:xfrm>
            <a:graphic>
              <a:graphicData uri="http://schemas.openxmlformats.org/drawingml/2006/table">
                <a:tbl>
                  <a:tblPr firstRow="1" bandRow="1">
                    <a:tableStyleId>{5940675A-B579-460E-94D1-54222C63F5DA}</a:tableStyleId>
                  </a:tblPr>
                  <a:tblGrid>
                    <a:gridCol w="1234959">
                      <a:extLst>
                        <a:ext uri="{9D8B030D-6E8A-4147-A177-3AD203B41FA5}">
                          <a16:colId xmlns:a16="http://schemas.microsoft.com/office/drawing/2014/main" val="3927223572"/>
                        </a:ext>
                      </a:extLst>
                    </a:gridCol>
                    <a:gridCol w="1234959">
                      <a:extLst>
                        <a:ext uri="{9D8B030D-6E8A-4147-A177-3AD203B41FA5}">
                          <a16:colId xmlns:a16="http://schemas.microsoft.com/office/drawing/2014/main" val="348624183"/>
                        </a:ext>
                      </a:extLst>
                    </a:gridCol>
                    <a:gridCol w="1404000">
                      <a:extLst>
                        <a:ext uri="{9D8B030D-6E8A-4147-A177-3AD203B41FA5}">
                          <a16:colId xmlns:a16="http://schemas.microsoft.com/office/drawing/2014/main" val="2450375434"/>
                        </a:ext>
                      </a:extLst>
                    </a:gridCol>
                    <a:gridCol w="1404000">
                      <a:extLst>
                        <a:ext uri="{9D8B030D-6E8A-4147-A177-3AD203B41FA5}">
                          <a16:colId xmlns:a16="http://schemas.microsoft.com/office/drawing/2014/main" val="1244919390"/>
                        </a:ext>
                      </a:extLst>
                    </a:gridCol>
                    <a:gridCol w="1404000">
                      <a:extLst>
                        <a:ext uri="{9D8B030D-6E8A-4147-A177-3AD203B41FA5}">
                          <a16:colId xmlns:a16="http://schemas.microsoft.com/office/drawing/2014/main" val="3093502349"/>
                        </a:ext>
                      </a:extLst>
                    </a:gridCol>
                    <a:gridCol w="1404000">
                      <a:extLst>
                        <a:ext uri="{9D8B030D-6E8A-4147-A177-3AD203B41FA5}">
                          <a16:colId xmlns:a16="http://schemas.microsoft.com/office/drawing/2014/main" val="3125413567"/>
                        </a:ext>
                      </a:extLst>
                    </a:gridCol>
                    <a:gridCol w="1404000">
                      <a:extLst>
                        <a:ext uri="{9D8B030D-6E8A-4147-A177-3AD203B41FA5}">
                          <a16:colId xmlns:a16="http://schemas.microsoft.com/office/drawing/2014/main" val="3619946883"/>
                        </a:ext>
                      </a:extLst>
                    </a:gridCol>
                  </a:tblGrid>
                  <a:tr h="370840">
                    <a:tc gridSpan="2">
                      <a:txBody>
                        <a:bodyPr/>
                        <a:lstStyle/>
                        <a:p>
                          <a:pPr algn="ctr"/>
                          <a:r>
                            <a:rPr lang="cs-CZ" dirty="0"/>
                            <a:t>Stupeň</a:t>
                          </a:r>
                        </a:p>
                      </a:txBody>
                      <a:tcPr>
                        <a:lnR w="38100" cap="flat" cmpd="sng" algn="ctr">
                          <a:solidFill>
                            <a:schemeClr val="tx1"/>
                          </a:solidFill>
                          <a:prstDash val="solid"/>
                          <a:round/>
                          <a:headEnd type="none" w="med" len="med"/>
                          <a:tailEnd type="none" w="med" len="med"/>
                        </a:lnR>
                      </a:tcPr>
                    </a:tc>
                    <a:tc hMerge="1">
                      <a:txBody>
                        <a:bodyPr/>
                        <a:lstStyle/>
                        <a:p>
                          <a:endParaRPr lang="cs-CZ" dirty="0"/>
                        </a:p>
                      </a:txBody>
                      <a:tcPr/>
                    </a:tc>
                    <a:tc>
                      <a:txBody>
                        <a:bodyPr/>
                        <a:lstStyle/>
                        <a:p>
                          <a:endParaRPr lang="cs-CZ"/>
                        </a:p>
                      </a:txBody>
                      <a:tcPr>
                        <a:lnL w="38100" cap="flat" cmpd="sng" algn="ctr">
                          <a:solidFill>
                            <a:schemeClr val="tx1"/>
                          </a:solidFill>
                          <a:prstDash val="solid"/>
                          <a:round/>
                          <a:headEnd type="none" w="med" len="med"/>
                          <a:tailEnd type="none" w="med" len="med"/>
                        </a:lnL>
                        <a:blipFill>
                          <a:blip r:embed="rId2"/>
                          <a:stretch>
                            <a:fillRect l="-175758" t="-8197" r="-400866" b="-877049"/>
                          </a:stretch>
                        </a:blipFill>
                      </a:tcPr>
                    </a:tc>
                    <a:tc>
                      <a:txBody>
                        <a:bodyPr/>
                        <a:lstStyle/>
                        <a:p>
                          <a:endParaRPr lang="cs-CZ"/>
                        </a:p>
                      </a:txBody>
                      <a:tcPr>
                        <a:blipFill>
                          <a:blip r:embed="rId2"/>
                          <a:stretch>
                            <a:fillRect l="-276957" t="-8197" r="-302609" b="-877049"/>
                          </a:stretch>
                        </a:blipFill>
                      </a:tcPr>
                    </a:tc>
                    <a:tc>
                      <a:txBody>
                        <a:bodyPr/>
                        <a:lstStyle/>
                        <a:p>
                          <a:endParaRPr lang="cs-CZ"/>
                        </a:p>
                      </a:txBody>
                      <a:tcPr>
                        <a:blipFill>
                          <a:blip r:embed="rId2"/>
                          <a:stretch>
                            <a:fillRect l="-375325" t="-8197" r="-201299" b="-877049"/>
                          </a:stretch>
                        </a:blipFill>
                      </a:tcPr>
                    </a:tc>
                    <a:tc>
                      <a:txBody>
                        <a:bodyPr/>
                        <a:lstStyle/>
                        <a:p>
                          <a:endParaRPr lang="cs-CZ"/>
                        </a:p>
                      </a:txBody>
                      <a:tcPr>
                        <a:blipFill>
                          <a:blip r:embed="rId2"/>
                          <a:stretch>
                            <a:fillRect l="-477391" t="-8197" r="-102174" b="-877049"/>
                          </a:stretch>
                        </a:blipFill>
                      </a:tcPr>
                    </a:tc>
                    <a:tc>
                      <a:txBody>
                        <a:bodyPr/>
                        <a:lstStyle/>
                        <a:p>
                          <a:endParaRPr lang="cs-CZ"/>
                        </a:p>
                      </a:txBody>
                      <a:tcPr>
                        <a:blipFill>
                          <a:blip r:embed="rId2"/>
                          <a:stretch>
                            <a:fillRect l="-574892" t="-8197" r="-1732" b="-877049"/>
                          </a:stretch>
                        </a:blipFill>
                      </a:tcPr>
                    </a:tc>
                    <a:extLst>
                      <a:ext uri="{0D108BD9-81ED-4DB2-BD59-A6C34878D82A}">
                        <a16:rowId xmlns:a16="http://schemas.microsoft.com/office/drawing/2014/main" val="978984663"/>
                      </a:ext>
                    </a:extLst>
                  </a:tr>
                  <a:tr h="559308">
                    <a:tc gridSpan="2">
                      <a:txBody>
                        <a:bodyPr/>
                        <a:lstStyle/>
                        <a:p>
                          <a:pPr algn="ctr"/>
                          <a:r>
                            <a:rPr lang="cs-CZ" dirty="0"/>
                            <a:t>Radián</a:t>
                          </a:r>
                        </a:p>
                      </a:txBody>
                      <a:tcPr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hMerge="1">
                      <a:txBody>
                        <a:bodyPr/>
                        <a:lstStyle/>
                        <a:p>
                          <a:endParaRPr lang="cs-CZ" dirty="0"/>
                        </a:p>
                      </a:txBody>
                      <a:tcPr/>
                    </a:tc>
                    <a:tc>
                      <a:txBody>
                        <a:bodyPr/>
                        <a:lstStyle/>
                        <a:p>
                          <a:pPr algn="ctr"/>
                          <a:r>
                            <a:rPr lang="cs-CZ" dirty="0"/>
                            <a:t>0</a:t>
                          </a:r>
                        </a:p>
                      </a:txBody>
                      <a:tcPr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endParaRPr lang="cs-CZ"/>
                        </a:p>
                      </a:txBody>
                      <a:tcPr>
                        <a:lnB w="38100" cap="flat" cmpd="sng" algn="ctr">
                          <a:solidFill>
                            <a:schemeClr val="tx1"/>
                          </a:solidFill>
                          <a:prstDash val="solid"/>
                          <a:round/>
                          <a:headEnd type="none" w="med" len="med"/>
                          <a:tailEnd type="none" w="med" len="med"/>
                        </a:lnB>
                        <a:blipFill>
                          <a:blip r:embed="rId2"/>
                          <a:stretch>
                            <a:fillRect l="-276957" t="-71739" r="-302609" b="-481522"/>
                          </a:stretch>
                        </a:blipFill>
                      </a:tcPr>
                    </a:tc>
                    <a:tc>
                      <a:txBody>
                        <a:bodyPr/>
                        <a:lstStyle/>
                        <a:p>
                          <a:endParaRPr lang="cs-CZ"/>
                        </a:p>
                      </a:txBody>
                      <a:tcPr>
                        <a:lnB w="38100" cap="flat" cmpd="sng" algn="ctr">
                          <a:solidFill>
                            <a:schemeClr val="tx1"/>
                          </a:solidFill>
                          <a:prstDash val="solid"/>
                          <a:round/>
                          <a:headEnd type="none" w="med" len="med"/>
                          <a:tailEnd type="none" w="med" len="med"/>
                        </a:lnB>
                        <a:blipFill>
                          <a:blip r:embed="rId2"/>
                          <a:stretch>
                            <a:fillRect l="-375325" t="-71739" r="-201299" b="-481522"/>
                          </a:stretch>
                        </a:blipFill>
                      </a:tcPr>
                    </a:tc>
                    <a:tc>
                      <a:txBody>
                        <a:bodyPr/>
                        <a:lstStyle/>
                        <a:p>
                          <a:endParaRPr lang="cs-CZ"/>
                        </a:p>
                      </a:txBody>
                      <a:tcPr>
                        <a:lnB w="38100" cap="flat" cmpd="sng" algn="ctr">
                          <a:solidFill>
                            <a:schemeClr val="tx1"/>
                          </a:solidFill>
                          <a:prstDash val="solid"/>
                          <a:round/>
                          <a:headEnd type="none" w="med" len="med"/>
                          <a:tailEnd type="none" w="med" len="med"/>
                        </a:lnB>
                        <a:blipFill>
                          <a:blip r:embed="rId2"/>
                          <a:stretch>
                            <a:fillRect l="-477391" t="-71739" r="-102174" b="-481522"/>
                          </a:stretch>
                        </a:blipFill>
                      </a:tcPr>
                    </a:tc>
                    <a:tc>
                      <a:txBody>
                        <a:bodyPr/>
                        <a:lstStyle/>
                        <a:p>
                          <a:endParaRPr lang="cs-CZ"/>
                        </a:p>
                      </a:txBody>
                      <a:tcPr>
                        <a:lnB w="38100" cap="flat" cmpd="sng" algn="ctr">
                          <a:solidFill>
                            <a:schemeClr val="tx1"/>
                          </a:solidFill>
                          <a:prstDash val="solid"/>
                          <a:round/>
                          <a:headEnd type="none" w="med" len="med"/>
                          <a:tailEnd type="none" w="med" len="med"/>
                        </a:lnB>
                        <a:blipFill>
                          <a:blip r:embed="rId2"/>
                          <a:stretch>
                            <a:fillRect l="-574892" t="-71739" r="-1732" b="-481522"/>
                          </a:stretch>
                        </a:blipFill>
                      </a:tcPr>
                    </a:tc>
                    <a:extLst>
                      <a:ext uri="{0D108BD9-81ED-4DB2-BD59-A6C34878D82A}">
                        <a16:rowId xmlns:a16="http://schemas.microsoft.com/office/drawing/2014/main" val="1956072625"/>
                      </a:ext>
                    </a:extLst>
                  </a:tr>
                  <a:tr h="667639">
                    <a:tc>
                      <a:txBody>
                        <a:bodyPr/>
                        <a:lstStyle/>
                        <a:p>
                          <a:r>
                            <a:rPr lang="cs-CZ" dirty="0"/>
                            <a:t>sinus</a:t>
                          </a:r>
                        </a:p>
                      </a:txBody>
                      <a:tcPr anchor="ctr">
                        <a:lnT w="38100" cap="flat" cmpd="sng" algn="ctr">
                          <a:solidFill>
                            <a:schemeClr val="tx1"/>
                          </a:solidFill>
                          <a:prstDash val="solid"/>
                          <a:round/>
                          <a:headEnd type="none" w="med" len="med"/>
                          <a:tailEnd type="none" w="med" len="med"/>
                        </a:lnT>
                      </a:tcPr>
                    </a:tc>
                    <a:tc>
                      <a:txBody>
                        <a:bodyPr/>
                        <a:lstStyle/>
                        <a:p>
                          <a:r>
                            <a:rPr lang="cs-CZ" dirty="0"/>
                            <a:t>sin</a:t>
                          </a:r>
                        </a:p>
                      </a:txBody>
                      <a:tcPr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endParaRPr lang="cs-CZ"/>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blipFill>
                          <a:blip r:embed="rId2"/>
                          <a:stretch>
                            <a:fillRect l="-175758" t="-143636" r="-400866" b="-302727"/>
                          </a:stretch>
                        </a:blipFill>
                      </a:tcPr>
                    </a:tc>
                    <a:tc>
                      <a:txBody>
                        <a:bodyPr/>
                        <a:lstStyle/>
                        <a:p>
                          <a:endParaRPr lang="cs-CZ"/>
                        </a:p>
                      </a:txBody>
                      <a:tcPr>
                        <a:lnT w="38100" cap="flat" cmpd="sng" algn="ctr">
                          <a:solidFill>
                            <a:schemeClr val="tx1"/>
                          </a:solidFill>
                          <a:prstDash val="solid"/>
                          <a:round/>
                          <a:headEnd type="none" w="med" len="med"/>
                          <a:tailEnd type="none" w="med" len="med"/>
                        </a:lnT>
                        <a:blipFill>
                          <a:blip r:embed="rId2"/>
                          <a:stretch>
                            <a:fillRect l="-276957" t="-143636" r="-302609" b="-302727"/>
                          </a:stretch>
                        </a:blipFill>
                      </a:tcPr>
                    </a:tc>
                    <a:tc>
                      <a:txBody>
                        <a:bodyPr/>
                        <a:lstStyle/>
                        <a:p>
                          <a:endParaRPr lang="cs-CZ"/>
                        </a:p>
                      </a:txBody>
                      <a:tcPr>
                        <a:lnT w="38100" cap="flat" cmpd="sng" algn="ctr">
                          <a:solidFill>
                            <a:schemeClr val="tx1"/>
                          </a:solidFill>
                          <a:prstDash val="solid"/>
                          <a:round/>
                          <a:headEnd type="none" w="med" len="med"/>
                          <a:tailEnd type="none" w="med" len="med"/>
                        </a:lnT>
                        <a:blipFill>
                          <a:blip r:embed="rId2"/>
                          <a:stretch>
                            <a:fillRect l="-375325" t="-143636" r="-201299" b="-302727"/>
                          </a:stretch>
                        </a:blipFill>
                      </a:tcPr>
                    </a:tc>
                    <a:tc>
                      <a:txBody>
                        <a:bodyPr/>
                        <a:lstStyle/>
                        <a:p>
                          <a:endParaRPr lang="cs-CZ"/>
                        </a:p>
                      </a:txBody>
                      <a:tcPr>
                        <a:lnT w="38100" cap="flat" cmpd="sng" algn="ctr">
                          <a:solidFill>
                            <a:schemeClr val="tx1"/>
                          </a:solidFill>
                          <a:prstDash val="solid"/>
                          <a:round/>
                          <a:headEnd type="none" w="med" len="med"/>
                          <a:tailEnd type="none" w="med" len="med"/>
                        </a:lnT>
                        <a:blipFill>
                          <a:blip r:embed="rId2"/>
                          <a:stretch>
                            <a:fillRect l="-477391" t="-143636" r="-102174" b="-302727"/>
                          </a:stretch>
                        </a:blipFill>
                      </a:tcPr>
                    </a:tc>
                    <a:tc>
                      <a:txBody>
                        <a:bodyPr/>
                        <a:lstStyle/>
                        <a:p>
                          <a:endParaRPr lang="cs-CZ"/>
                        </a:p>
                      </a:txBody>
                      <a:tcPr>
                        <a:lnT w="38100" cap="flat" cmpd="sng" algn="ctr">
                          <a:solidFill>
                            <a:schemeClr val="tx1"/>
                          </a:solidFill>
                          <a:prstDash val="solid"/>
                          <a:round/>
                          <a:headEnd type="none" w="med" len="med"/>
                          <a:tailEnd type="none" w="med" len="med"/>
                        </a:lnT>
                        <a:blipFill>
                          <a:blip r:embed="rId2"/>
                          <a:stretch>
                            <a:fillRect l="-574892" t="-143636" r="-1732" b="-302727"/>
                          </a:stretch>
                        </a:blipFill>
                      </a:tcPr>
                    </a:tc>
                    <a:extLst>
                      <a:ext uri="{0D108BD9-81ED-4DB2-BD59-A6C34878D82A}">
                        <a16:rowId xmlns:a16="http://schemas.microsoft.com/office/drawing/2014/main" val="1848550864"/>
                      </a:ext>
                    </a:extLst>
                  </a:tr>
                  <a:tr h="667639">
                    <a:tc>
                      <a:txBody>
                        <a:bodyPr/>
                        <a:lstStyle/>
                        <a:p>
                          <a:r>
                            <a:rPr lang="cs-CZ" dirty="0"/>
                            <a:t>cosinus</a:t>
                          </a:r>
                        </a:p>
                      </a:txBody>
                      <a:tcPr anchor="ctr"/>
                    </a:tc>
                    <a:tc>
                      <a:txBody>
                        <a:bodyPr/>
                        <a:lstStyle/>
                        <a:p>
                          <a:r>
                            <a:rPr lang="cs-CZ" dirty="0"/>
                            <a:t>cos</a:t>
                          </a:r>
                        </a:p>
                      </a:txBody>
                      <a:tcPr anchor="ctr">
                        <a:lnR w="38100" cap="flat" cmpd="sng" algn="ctr">
                          <a:solidFill>
                            <a:schemeClr val="tx1"/>
                          </a:solidFill>
                          <a:prstDash val="solid"/>
                          <a:round/>
                          <a:headEnd type="none" w="med" len="med"/>
                          <a:tailEnd type="none" w="med" len="med"/>
                        </a:lnR>
                      </a:tcPr>
                    </a:tc>
                    <a:tc>
                      <a:txBody>
                        <a:bodyPr/>
                        <a:lstStyle/>
                        <a:p>
                          <a:endParaRPr lang="cs-CZ"/>
                        </a:p>
                      </a:txBody>
                      <a:tcPr anchor="ctr">
                        <a:lnL w="38100" cap="flat" cmpd="sng" algn="ctr">
                          <a:solidFill>
                            <a:schemeClr val="tx1"/>
                          </a:solidFill>
                          <a:prstDash val="solid"/>
                          <a:round/>
                          <a:headEnd type="none" w="med" len="med"/>
                          <a:tailEnd type="none" w="med" len="med"/>
                        </a:lnL>
                        <a:blipFill>
                          <a:blip r:embed="rId2"/>
                          <a:stretch>
                            <a:fillRect l="-175758" t="-245872" r="-400866" b="-205505"/>
                          </a:stretch>
                        </a:blipFill>
                      </a:tcPr>
                    </a:tc>
                    <a:tc>
                      <a:txBody>
                        <a:bodyPr/>
                        <a:lstStyle/>
                        <a:p>
                          <a:endParaRPr lang="cs-CZ"/>
                        </a:p>
                      </a:txBody>
                      <a:tcPr>
                        <a:blipFill>
                          <a:blip r:embed="rId2"/>
                          <a:stretch>
                            <a:fillRect l="-276957" t="-245872" r="-302609" b="-205505"/>
                          </a:stretch>
                        </a:blipFill>
                      </a:tcPr>
                    </a:tc>
                    <a:tc>
                      <a:txBody>
                        <a:bodyPr/>
                        <a:lstStyle/>
                        <a:p>
                          <a:endParaRPr lang="cs-CZ"/>
                        </a:p>
                      </a:txBody>
                      <a:tcPr>
                        <a:blipFill>
                          <a:blip r:embed="rId2"/>
                          <a:stretch>
                            <a:fillRect l="-375325" t="-245872" r="-201299" b="-205505"/>
                          </a:stretch>
                        </a:blipFill>
                      </a:tcPr>
                    </a:tc>
                    <a:tc>
                      <a:txBody>
                        <a:bodyPr/>
                        <a:lstStyle/>
                        <a:p>
                          <a:endParaRPr lang="cs-CZ"/>
                        </a:p>
                      </a:txBody>
                      <a:tcPr>
                        <a:blipFill>
                          <a:blip r:embed="rId2"/>
                          <a:stretch>
                            <a:fillRect l="-477391" t="-245872" r="-102174" b="-205505"/>
                          </a:stretch>
                        </a:blipFill>
                      </a:tcPr>
                    </a:tc>
                    <a:tc>
                      <a:txBody>
                        <a:bodyPr/>
                        <a:lstStyle/>
                        <a:p>
                          <a:pPr algn="ctr"/>
                          <a:r>
                            <a:rPr lang="cs-CZ" dirty="0"/>
                            <a:t>0</a:t>
                          </a:r>
                        </a:p>
                      </a:txBody>
                      <a:tcPr anchor="ctr"/>
                    </a:tc>
                    <a:extLst>
                      <a:ext uri="{0D108BD9-81ED-4DB2-BD59-A6C34878D82A}">
                        <a16:rowId xmlns:a16="http://schemas.microsoft.com/office/drawing/2014/main" val="4249877451"/>
                      </a:ext>
                    </a:extLst>
                  </a:tr>
                  <a:tr h="668528">
                    <a:tc>
                      <a:txBody>
                        <a:bodyPr/>
                        <a:lstStyle/>
                        <a:p>
                          <a:r>
                            <a:rPr lang="cs-CZ" dirty="0"/>
                            <a:t>tangens</a:t>
                          </a:r>
                        </a:p>
                      </a:txBody>
                      <a:tcPr anchor="ctr"/>
                    </a:tc>
                    <a:tc>
                      <a:txBody>
                        <a:bodyPr/>
                        <a:lstStyle/>
                        <a:p>
                          <a:r>
                            <a:rPr lang="cs-CZ" dirty="0"/>
                            <a:t>tg</a:t>
                          </a:r>
                        </a:p>
                      </a:txBody>
                      <a:tcPr anchor="ctr">
                        <a:lnR w="38100" cap="flat" cmpd="sng" algn="ctr">
                          <a:solidFill>
                            <a:schemeClr val="tx1"/>
                          </a:solidFill>
                          <a:prstDash val="solid"/>
                          <a:round/>
                          <a:headEnd type="none" w="med" len="med"/>
                          <a:tailEnd type="none" w="med" len="med"/>
                        </a:lnR>
                      </a:tcPr>
                    </a:tc>
                    <a:tc>
                      <a:txBody>
                        <a:bodyPr/>
                        <a:lstStyle/>
                        <a:p>
                          <a:pPr algn="ctr"/>
                          <a:r>
                            <a:rPr lang="cs-CZ" dirty="0"/>
                            <a:t>0</a:t>
                          </a:r>
                        </a:p>
                      </a:txBody>
                      <a:tcPr anchor="ctr">
                        <a:lnL w="38100" cap="flat" cmpd="sng" algn="ctr">
                          <a:solidFill>
                            <a:schemeClr val="tx1"/>
                          </a:solidFill>
                          <a:prstDash val="solid"/>
                          <a:round/>
                          <a:headEnd type="none" w="med" len="med"/>
                          <a:tailEnd type="none" w="med" len="med"/>
                        </a:lnL>
                      </a:tcPr>
                    </a:tc>
                    <a:tc>
                      <a:txBody>
                        <a:bodyPr/>
                        <a:lstStyle/>
                        <a:p>
                          <a:endParaRPr lang="cs-CZ"/>
                        </a:p>
                      </a:txBody>
                      <a:tcPr>
                        <a:blipFill>
                          <a:blip r:embed="rId2"/>
                          <a:stretch>
                            <a:fillRect l="-276957" t="-342727" r="-302609" b="-103636"/>
                          </a:stretch>
                        </a:blipFill>
                      </a:tcPr>
                    </a:tc>
                    <a:tc>
                      <a:txBody>
                        <a:bodyPr/>
                        <a:lstStyle/>
                        <a:p>
                          <a:pPr algn="ctr"/>
                          <a:r>
                            <a:rPr lang="cs-CZ" dirty="0"/>
                            <a:t>1</a:t>
                          </a:r>
                        </a:p>
                      </a:txBody>
                      <a:tcPr anchor="ctr"/>
                    </a:tc>
                    <a:tc>
                      <a:txBody>
                        <a:bodyPr/>
                        <a:lstStyle/>
                        <a:p>
                          <a:endParaRPr lang="cs-CZ"/>
                        </a:p>
                      </a:txBody>
                      <a:tcPr anchor="ctr">
                        <a:blipFill>
                          <a:blip r:embed="rId2"/>
                          <a:stretch>
                            <a:fillRect l="-477391" t="-342727" r="-102174" b="-103636"/>
                          </a:stretch>
                        </a:blipFill>
                      </a:tcPr>
                    </a:tc>
                    <a:tc>
                      <a:txBody>
                        <a:bodyPr/>
                        <a:lstStyle/>
                        <a:p>
                          <a:pPr algn="ctr"/>
                          <a:r>
                            <a:rPr lang="cs-CZ" sz="1400" dirty="0"/>
                            <a:t>nedefinována</a:t>
                          </a:r>
                        </a:p>
                      </a:txBody>
                      <a:tcPr anchor="ctr"/>
                    </a:tc>
                    <a:extLst>
                      <a:ext uri="{0D108BD9-81ED-4DB2-BD59-A6C34878D82A}">
                        <a16:rowId xmlns:a16="http://schemas.microsoft.com/office/drawing/2014/main" val="4164501074"/>
                      </a:ext>
                    </a:extLst>
                  </a:tr>
                  <a:tr h="668528">
                    <a:tc>
                      <a:txBody>
                        <a:bodyPr/>
                        <a:lstStyle/>
                        <a:p>
                          <a:r>
                            <a:rPr lang="cs-CZ" dirty="0" err="1"/>
                            <a:t>cotangens</a:t>
                          </a:r>
                          <a:endParaRPr lang="cs-CZ" dirty="0"/>
                        </a:p>
                      </a:txBody>
                      <a:tcPr anchor="ctr"/>
                    </a:tc>
                    <a:tc>
                      <a:txBody>
                        <a:bodyPr/>
                        <a:lstStyle/>
                        <a:p>
                          <a:r>
                            <a:rPr lang="cs-CZ" dirty="0"/>
                            <a:t>cotg</a:t>
                          </a:r>
                        </a:p>
                      </a:txBody>
                      <a:tcPr anchor="ctr">
                        <a:lnR w="381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400" dirty="0"/>
                            <a:t>nedefinována</a:t>
                          </a:r>
                        </a:p>
                      </a:txBody>
                      <a:tcPr anchor="ctr">
                        <a:lnL w="38100" cap="flat" cmpd="sng" algn="ctr">
                          <a:solidFill>
                            <a:schemeClr val="tx1"/>
                          </a:solidFill>
                          <a:prstDash val="solid"/>
                          <a:round/>
                          <a:headEnd type="none" w="med" len="med"/>
                          <a:tailEnd type="none" w="med" len="med"/>
                        </a:lnL>
                      </a:tcPr>
                    </a:tc>
                    <a:tc>
                      <a:txBody>
                        <a:bodyPr/>
                        <a:lstStyle/>
                        <a:p>
                          <a:endParaRPr lang="cs-CZ"/>
                        </a:p>
                      </a:txBody>
                      <a:tcPr anchor="ctr">
                        <a:blipFill>
                          <a:blip r:embed="rId2"/>
                          <a:stretch>
                            <a:fillRect l="-276957" t="-442727" r="-302609" b="-3636"/>
                          </a:stretch>
                        </a:blipFill>
                      </a:tcPr>
                    </a:tc>
                    <a:tc>
                      <a:txBody>
                        <a:bodyPr/>
                        <a:lstStyle/>
                        <a:p>
                          <a:pPr algn="ctr"/>
                          <a:r>
                            <a:rPr lang="cs-CZ" dirty="0"/>
                            <a:t>1</a:t>
                          </a:r>
                        </a:p>
                      </a:txBody>
                      <a:tcPr anchor="ctr"/>
                    </a:tc>
                    <a:tc>
                      <a:txBody>
                        <a:bodyPr/>
                        <a:lstStyle/>
                        <a:p>
                          <a:endParaRPr lang="cs-CZ"/>
                        </a:p>
                      </a:txBody>
                      <a:tcPr anchor="ctr">
                        <a:blipFill>
                          <a:blip r:embed="rId2"/>
                          <a:stretch>
                            <a:fillRect l="-477391" t="-442727" r="-102174" b="-3636"/>
                          </a:stretch>
                        </a:blipFill>
                      </a:tcPr>
                    </a:tc>
                    <a:tc>
                      <a:txBody>
                        <a:bodyPr/>
                        <a:lstStyle/>
                        <a:p>
                          <a:pPr algn="ctr"/>
                          <a:r>
                            <a:rPr lang="cs-CZ" dirty="0"/>
                            <a:t>0</a:t>
                          </a:r>
                        </a:p>
                      </a:txBody>
                      <a:tcPr anchor="ctr"/>
                    </a:tc>
                    <a:extLst>
                      <a:ext uri="{0D108BD9-81ED-4DB2-BD59-A6C34878D82A}">
                        <a16:rowId xmlns:a16="http://schemas.microsoft.com/office/drawing/2014/main" val="110673410"/>
                      </a:ext>
                    </a:extLst>
                  </a:tr>
                </a:tbl>
              </a:graphicData>
            </a:graphic>
          </p:graphicFrame>
        </mc:Fallback>
      </mc:AlternateContent>
      <mc:AlternateContent xmlns:mc="http://schemas.openxmlformats.org/markup-compatibility/2006" xmlns:a14="http://schemas.microsoft.com/office/drawing/2010/main">
        <mc:Choice Requires="a14">
          <p:sp>
            <p:nvSpPr>
              <p:cNvPr id="5" name="TextovéPole 4"/>
              <p:cNvSpPr txBox="1"/>
              <p:nvPr/>
            </p:nvSpPr>
            <p:spPr>
              <a:xfrm>
                <a:off x="1232869" y="5381896"/>
                <a:ext cx="4540914" cy="1172372"/>
              </a:xfrm>
              <a:prstGeom prst="rect">
                <a:avLst/>
              </a:prstGeom>
              <a:noFill/>
            </p:spPr>
            <p:txBody>
              <a:bodyPr wrap="square" rtlCol="0">
                <a:spAutoFit/>
              </a:bodyPr>
              <a:lstStyle/>
              <a:p>
                <a:r>
                  <a:rPr lang="cs-CZ" dirty="0"/>
                  <a:t>Funkce tangens je rovna podílu funkce sinus a cosinus téhož úhlu:</a:t>
                </a:r>
              </a:p>
              <a:p>
                <a:endParaRPr lang="cs-CZ" sz="800" dirty="0"/>
              </a:p>
              <a:p>
                <a14:m>
                  <m:oMath xmlns:m="http://schemas.openxmlformats.org/officeDocument/2006/math">
                    <m:r>
                      <a:rPr lang="cs-CZ" b="0" i="1" smtClean="0">
                        <a:latin typeface="Cambria Math" panose="02040503050406030204" pitchFamily="18" charset="0"/>
                      </a:rPr>
                      <m:t>𝑡𝑔</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rPr>
                      <m:t>=</m:t>
                    </m:r>
                    <m:f>
                      <m:fPr>
                        <m:ctrlPr>
                          <a:rPr lang="cs-CZ" b="0" i="1" smtClean="0">
                            <a:latin typeface="Cambria Math" panose="02040503050406030204" pitchFamily="18" charset="0"/>
                          </a:rPr>
                        </m:ctrlPr>
                      </m:fPr>
                      <m:num>
                        <m:func>
                          <m:funcPr>
                            <m:ctrlPr>
                              <a:rPr lang="cs-CZ" b="0" i="1" smtClean="0">
                                <a:latin typeface="Cambria Math" panose="02040503050406030204" pitchFamily="18" charset="0"/>
                              </a:rPr>
                            </m:ctrlPr>
                          </m:funcPr>
                          <m:fName>
                            <m:r>
                              <m:rPr>
                                <m:sty m:val="p"/>
                              </m:rPr>
                              <a:rPr lang="cs-CZ" b="0" i="0" smtClean="0">
                                <a:latin typeface="Cambria Math" panose="02040503050406030204" pitchFamily="18" charset="0"/>
                              </a:rPr>
                              <m:t>sin</m:t>
                            </m:r>
                          </m:fName>
                          <m:e>
                            <m:r>
                              <a:rPr lang="cs-CZ" b="0" i="1" smtClean="0">
                                <a:latin typeface="Cambria Math" panose="02040503050406030204" pitchFamily="18" charset="0"/>
                                <a:ea typeface="Cambria Math" panose="02040503050406030204" pitchFamily="18" charset="0"/>
                              </a:rPr>
                              <m:t>𝛼</m:t>
                            </m:r>
                          </m:e>
                        </m:func>
                      </m:num>
                      <m:den>
                        <m:func>
                          <m:funcPr>
                            <m:ctrlPr>
                              <a:rPr lang="cs-CZ" b="0" i="1" smtClean="0">
                                <a:latin typeface="Cambria Math" panose="02040503050406030204" pitchFamily="18" charset="0"/>
                              </a:rPr>
                            </m:ctrlPr>
                          </m:funcPr>
                          <m:fName>
                            <m:r>
                              <m:rPr>
                                <m:sty m:val="p"/>
                              </m:rPr>
                              <a:rPr lang="cs-CZ" b="0" i="0" smtClean="0">
                                <a:latin typeface="Cambria Math" panose="02040503050406030204" pitchFamily="18" charset="0"/>
                              </a:rPr>
                              <m:t>cos</m:t>
                            </m:r>
                          </m:fName>
                          <m:e>
                            <m:r>
                              <a:rPr lang="cs-CZ" b="0" i="1" smtClean="0">
                                <a:latin typeface="Cambria Math" panose="02040503050406030204" pitchFamily="18" charset="0"/>
                                <a:ea typeface="Cambria Math" panose="02040503050406030204" pitchFamily="18" charset="0"/>
                              </a:rPr>
                              <m:t>𝛼</m:t>
                            </m:r>
                          </m:e>
                        </m:func>
                      </m:den>
                    </m:f>
                  </m:oMath>
                </a14:m>
                <a:r>
                  <a:rPr lang="cs-CZ" dirty="0"/>
                  <a:t> , kde </a:t>
                </a:r>
                <a14:m>
                  <m:oMath xmlns:m="http://schemas.openxmlformats.org/officeDocument/2006/math">
                    <m:r>
                      <m:rPr>
                        <m:sty m:val="p"/>
                      </m:rPr>
                      <a:rPr lang="cs-CZ" i="1" dirty="0" smtClean="0">
                        <a:latin typeface="Cambria Math" panose="02040503050406030204" pitchFamily="18" charset="0"/>
                      </a:rPr>
                      <m:t>cos</m:t>
                    </m:r>
                    <m:r>
                      <a:rPr lang="cs-CZ" b="0" i="1" dirty="0" smtClean="0">
                        <a:latin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𝛼</m:t>
                    </m:r>
                    <m:r>
                      <a:rPr lang="cs-CZ" b="0" i="1" dirty="0" smtClean="0">
                        <a:latin typeface="Cambria Math" panose="02040503050406030204" pitchFamily="18" charset="0"/>
                        <a:ea typeface="Cambria Math" panose="02040503050406030204" pitchFamily="18" charset="0"/>
                      </a:rPr>
                      <m:t>≠0, </m:t>
                    </m:r>
                    <m:r>
                      <a:rPr lang="cs-CZ" b="0" i="1" dirty="0" smtClean="0">
                        <a:latin typeface="Cambria Math" panose="02040503050406030204" pitchFamily="18" charset="0"/>
                        <a:ea typeface="Cambria Math" panose="02040503050406030204" pitchFamily="18" charset="0"/>
                      </a:rPr>
                      <m:t>𝑡𝑗</m:t>
                    </m:r>
                    <m:r>
                      <a:rPr lang="cs-CZ" b="0" i="1" dirty="0" smtClean="0">
                        <a:latin typeface="Cambria Math" panose="02040503050406030204" pitchFamily="18" charset="0"/>
                        <a:ea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𝛼</m:t>
                    </m:r>
                    <m:r>
                      <a:rPr lang="cs-CZ" b="0" i="1" dirty="0" smtClean="0">
                        <a:latin typeface="Cambria Math" panose="02040503050406030204" pitchFamily="18" charset="0"/>
                        <a:ea typeface="Cambria Math" panose="02040503050406030204" pitchFamily="18" charset="0"/>
                      </a:rPr>
                      <m:t>≠</m:t>
                    </m:r>
                    <m:f>
                      <m:fPr>
                        <m:ctrlPr>
                          <a:rPr lang="cs-CZ" b="0" i="1" dirty="0" smtClean="0">
                            <a:latin typeface="Cambria Math" panose="02040503050406030204" pitchFamily="18" charset="0"/>
                            <a:ea typeface="Cambria Math" panose="02040503050406030204" pitchFamily="18" charset="0"/>
                          </a:rPr>
                        </m:ctrlPr>
                      </m:fPr>
                      <m:num>
                        <m:r>
                          <a:rPr lang="cs-CZ" b="0" i="1" dirty="0" smtClean="0">
                            <a:latin typeface="Cambria Math" panose="02040503050406030204" pitchFamily="18" charset="0"/>
                            <a:ea typeface="Cambria Math" panose="02040503050406030204" pitchFamily="18" charset="0"/>
                          </a:rPr>
                          <m:t>𝜋</m:t>
                        </m:r>
                      </m:num>
                      <m:den>
                        <m:r>
                          <a:rPr lang="cs-CZ" b="0" i="1" dirty="0" smtClean="0">
                            <a:latin typeface="Cambria Math" panose="02040503050406030204" pitchFamily="18" charset="0"/>
                            <a:ea typeface="Cambria Math" panose="02040503050406030204" pitchFamily="18" charset="0"/>
                          </a:rPr>
                          <m:t>2</m:t>
                        </m:r>
                      </m:den>
                    </m:f>
                    <m:r>
                      <a:rPr lang="cs-CZ" i="1" dirty="0" smtClean="0">
                        <a:latin typeface="Cambria Math" panose="02040503050406030204" pitchFamily="18" charset="0"/>
                      </a:rPr>
                      <m:t>⁡</m:t>
                    </m:r>
                  </m:oMath>
                </a14:m>
                <a:endParaRPr lang="cs-CZ"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1232869" y="5381896"/>
                <a:ext cx="4540914" cy="1172372"/>
              </a:xfrm>
              <a:prstGeom prst="rect">
                <a:avLst/>
              </a:prstGeom>
              <a:blipFill>
                <a:blip r:embed="rId3"/>
                <a:stretch>
                  <a:fillRect l="-1074" t="-3125" b="-260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p:cNvSpPr txBox="1"/>
              <p:nvPr/>
            </p:nvSpPr>
            <p:spPr>
              <a:xfrm>
                <a:off x="6287589" y="5381896"/>
                <a:ext cx="4450080" cy="1193660"/>
              </a:xfrm>
              <a:prstGeom prst="rect">
                <a:avLst/>
              </a:prstGeom>
              <a:noFill/>
            </p:spPr>
            <p:txBody>
              <a:bodyPr wrap="square" rtlCol="0">
                <a:spAutoFit/>
              </a:bodyPr>
              <a:lstStyle/>
              <a:p>
                <a:r>
                  <a:rPr lang="cs-CZ" dirty="0"/>
                  <a:t>Funkce </a:t>
                </a:r>
                <a:r>
                  <a:rPr lang="cs-CZ" dirty="0" err="1"/>
                  <a:t>cotangens</a:t>
                </a:r>
                <a:r>
                  <a:rPr lang="cs-CZ" dirty="0"/>
                  <a:t>  se rovná převrácené hodnotě funkce tangens:</a:t>
                </a:r>
              </a:p>
              <a:p>
                <a:endParaRPr lang="cs-CZ" sz="800" dirty="0"/>
              </a:p>
              <a:p>
                <a14:m>
                  <m:oMath xmlns:m="http://schemas.openxmlformats.org/officeDocument/2006/math">
                    <m:r>
                      <a:rPr lang="cs-CZ" b="0" i="1" smtClean="0">
                        <a:latin typeface="Cambria Math" panose="02040503050406030204" pitchFamily="18" charset="0"/>
                      </a:rPr>
                      <m:t>𝑐𝑜𝑡𝑔</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𝑡𝑔</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𝛼</m:t>
                        </m:r>
                      </m:den>
                    </m:f>
                  </m:oMath>
                </a14:m>
                <a:r>
                  <a:rPr lang="cs-CZ" dirty="0"/>
                  <a:t> , kde </a:t>
                </a:r>
                <a14:m>
                  <m:oMath xmlns:m="http://schemas.openxmlformats.org/officeDocument/2006/math">
                    <m:r>
                      <a:rPr lang="cs-CZ" i="1" dirty="0" smtClean="0">
                        <a:latin typeface="Cambria Math" panose="02040503050406030204" pitchFamily="18" charset="0"/>
                      </a:rPr>
                      <m:t>𝑡𝑔</m:t>
                    </m:r>
                    <m:r>
                      <a:rPr lang="cs-CZ" b="0" i="1" dirty="0" smtClean="0">
                        <a:latin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𝛼</m:t>
                    </m:r>
                    <m:r>
                      <a:rPr lang="cs-CZ" b="0" i="1" dirty="0" smtClean="0">
                        <a:latin typeface="Cambria Math" panose="02040503050406030204" pitchFamily="18" charset="0"/>
                        <a:ea typeface="Cambria Math" panose="02040503050406030204" pitchFamily="18" charset="0"/>
                      </a:rPr>
                      <m:t>≠0, </m:t>
                    </m:r>
                    <m:r>
                      <a:rPr lang="cs-CZ" b="0" i="1" dirty="0" smtClean="0">
                        <a:latin typeface="Cambria Math" panose="02040503050406030204" pitchFamily="18" charset="0"/>
                        <a:ea typeface="Cambria Math" panose="02040503050406030204" pitchFamily="18" charset="0"/>
                      </a:rPr>
                      <m:t>𝑡𝑗</m:t>
                    </m:r>
                    <m:r>
                      <a:rPr lang="cs-CZ" b="0" i="1" dirty="0" smtClean="0">
                        <a:latin typeface="Cambria Math" panose="02040503050406030204" pitchFamily="18" charset="0"/>
                        <a:ea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𝛼</m:t>
                    </m:r>
                    <m:r>
                      <a:rPr lang="cs-CZ" b="0" i="1" dirty="0" smtClean="0">
                        <a:latin typeface="Cambria Math" panose="02040503050406030204" pitchFamily="18" charset="0"/>
                        <a:ea typeface="Cambria Math" panose="02040503050406030204" pitchFamily="18" charset="0"/>
                      </a:rPr>
                      <m:t>≠0 </m:t>
                    </m:r>
                  </m:oMath>
                </a14:m>
                <a:endParaRPr lang="cs-CZ"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6287589" y="5381896"/>
                <a:ext cx="4450080" cy="1193660"/>
              </a:xfrm>
              <a:prstGeom prst="rect">
                <a:avLst/>
              </a:prstGeom>
              <a:blipFill>
                <a:blip r:embed="rId4"/>
                <a:stretch>
                  <a:fillRect l="-1096" t="-3061" b="-1531"/>
                </a:stretch>
              </a:blipFill>
            </p:spPr>
            <p:txBody>
              <a:bodyPr/>
              <a:lstStyle/>
              <a:p>
                <a:r>
                  <a:rPr lang="cs-CZ">
                    <a:noFill/>
                  </a:rPr>
                  <a:t> </a:t>
                </a:r>
              </a:p>
            </p:txBody>
          </p:sp>
        </mc:Fallback>
      </mc:AlternateContent>
      <p:sp>
        <p:nvSpPr>
          <p:cNvPr id="7" name="Ovál 6">
            <a:hlinkClick r:id="rId5" action="ppaction://hlinksldjump"/>
            <a:extLst>
              <a:ext uri="{FF2B5EF4-FFF2-40B4-BE49-F238E27FC236}">
                <a16:creationId xmlns:a16="http://schemas.microsoft.com/office/drawing/2014/main" id="{9BC08380-0127-4626-9FFF-5D277FCEF29F}"/>
              </a:ext>
            </a:extLst>
          </p:cNvPr>
          <p:cNvSpPr/>
          <p:nvPr/>
        </p:nvSpPr>
        <p:spPr>
          <a:xfrm>
            <a:off x="11163631" y="6225622"/>
            <a:ext cx="492263" cy="49226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vál 7">
            <a:hlinkClick r:id="rId6" action="ppaction://hlinksldjump"/>
            <a:extLst>
              <a:ext uri="{FF2B5EF4-FFF2-40B4-BE49-F238E27FC236}">
                <a16:creationId xmlns:a16="http://schemas.microsoft.com/office/drawing/2014/main" id="{AB087F05-44FE-4D9B-B5C6-690DF350D952}"/>
              </a:ext>
            </a:extLst>
          </p:cNvPr>
          <p:cNvSpPr/>
          <p:nvPr/>
        </p:nvSpPr>
        <p:spPr>
          <a:xfrm>
            <a:off x="11151838" y="5589240"/>
            <a:ext cx="504056" cy="50405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828636380"/>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4443</TotalTime>
  <Words>2431</Words>
  <Application>Microsoft Office PowerPoint</Application>
  <PresentationFormat>Širokoúhlá obrazovka</PresentationFormat>
  <Paragraphs>339</Paragraphs>
  <Slides>21</Slides>
  <Notes>1</Notes>
  <HiddenSlides>0</HiddenSlides>
  <MMClips>0</MMClips>
  <ScaleCrop>false</ScaleCrop>
  <HeadingPairs>
    <vt:vector size="6" baseType="variant">
      <vt:variant>
        <vt:lpstr>Použitá písma</vt:lpstr>
      </vt:variant>
      <vt:variant>
        <vt:i4>9</vt:i4>
      </vt:variant>
      <vt:variant>
        <vt:lpstr>Motiv</vt:lpstr>
      </vt:variant>
      <vt:variant>
        <vt:i4>1</vt:i4>
      </vt:variant>
      <vt:variant>
        <vt:lpstr>Nadpisy snímků</vt:lpstr>
      </vt:variant>
      <vt:variant>
        <vt:i4>21</vt:i4>
      </vt:variant>
    </vt:vector>
  </HeadingPairs>
  <TitlesOfParts>
    <vt:vector size="31" baseType="lpstr">
      <vt:lpstr>Arial</vt:lpstr>
      <vt:lpstr>Calibri</vt:lpstr>
      <vt:lpstr>Calibri Light</vt:lpstr>
      <vt:lpstr>Cambria Math</vt:lpstr>
      <vt:lpstr>Lato</vt:lpstr>
      <vt:lpstr>Poppins</vt:lpstr>
      <vt:lpstr>Times</vt:lpstr>
      <vt:lpstr>Times New Roman</vt:lpstr>
      <vt:lpstr>var(--font-family-h2)</vt:lpstr>
      <vt:lpstr>Motiv sady Office</vt:lpstr>
      <vt:lpstr>Mechanická práce (Fyz40)</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Mechanická práce a energie</dc:title>
  <dc:creator>test</dc:creator>
  <cp:lastModifiedBy>Karel Sixl</cp:lastModifiedBy>
  <cp:revision>145</cp:revision>
  <dcterms:created xsi:type="dcterms:W3CDTF">2022-11-18T08:17:10Z</dcterms:created>
  <dcterms:modified xsi:type="dcterms:W3CDTF">2025-12-09T09:36:55Z</dcterms:modified>
</cp:coreProperties>
</file>