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3" r:id="rId7"/>
  </p:sldIdLst>
  <p:sldSz cx="12192000" cy="6858000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940675A-B579-460E-94D1-54222C63F5DA}" styleName="Bez stylu, mřížka tabulky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120" d="100"/>
          <a:sy n="120" d="100"/>
        </p:scale>
        <p:origin x="198" y="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F6D68A62-75D5-CE46-56AE-5AD014D4A45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Podnadpis 2">
            <a:extLst>
              <a:ext uri="{FF2B5EF4-FFF2-40B4-BE49-F238E27FC236}">
                <a16:creationId xmlns:a16="http://schemas.microsoft.com/office/drawing/2014/main" id="{CD487C33-70ED-3A7F-2879-5772A3945E06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cs-CZ"/>
              <a:t>Kliknutím můžete upravit styl předlohy.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42962725-C604-35EA-3437-761F026F1CA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E13791-6B1D-4109-B20E-C981EFF583B1}" type="datetimeFigureOut">
              <a:rPr lang="cs-CZ" smtClean="0"/>
              <a:t>01.10.2026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5BFE2B43-9DC8-BE82-8312-53AAB53617A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1592C8B7-53E8-7683-9242-BFA261341C4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104357-A4B9-4037-AB65-0600A3897B2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49115314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941A0B7B-3E1B-2068-8D08-9FE2CEB4FD6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6A553CA0-C874-B386-EF28-CE8BC00EA84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9F2C9C7E-C5C3-08C0-4BEC-962962D1315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E13791-6B1D-4109-B20E-C981EFF583B1}" type="datetimeFigureOut">
              <a:rPr lang="cs-CZ" smtClean="0"/>
              <a:t>01.10.2026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41B1D3AF-F36F-3471-A465-1AA30C6998D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C274002F-069A-61AD-D2E5-41015780A7F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104357-A4B9-4037-AB65-0600A3897B2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87497378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oddí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F9A15F2F-88F7-E5E9-7E14-3ABE8F972E1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text 2">
            <a:extLst>
              <a:ext uri="{FF2B5EF4-FFF2-40B4-BE49-F238E27FC236}">
                <a16:creationId xmlns:a16="http://schemas.microsoft.com/office/drawing/2014/main" id="{D6D60416-2257-59DB-1B11-3C783ED1020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50BBCC95-E65B-D9A5-8803-830269BD10E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E13791-6B1D-4109-B20E-C981EFF583B1}" type="datetimeFigureOut">
              <a:rPr lang="cs-CZ" smtClean="0"/>
              <a:t>01.10.2026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F627C283-AD94-926A-4F27-CBEF7E6ABA9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95AD142A-6D69-7047-EF24-2C64709590D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104357-A4B9-4037-AB65-0600A3897B2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93586994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E74A365E-5B26-90E8-D010-5F93045D3BF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9879DBF2-1423-847E-8998-9F30082D8FCB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obsah 3">
            <a:extLst>
              <a:ext uri="{FF2B5EF4-FFF2-40B4-BE49-F238E27FC236}">
                <a16:creationId xmlns:a16="http://schemas.microsoft.com/office/drawing/2014/main" id="{28BC6DC8-CD60-427D-6F41-2C8F5B075430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Zástupný symbol pro datum 4">
            <a:extLst>
              <a:ext uri="{FF2B5EF4-FFF2-40B4-BE49-F238E27FC236}">
                <a16:creationId xmlns:a16="http://schemas.microsoft.com/office/drawing/2014/main" id="{FCAA830E-0350-0C64-C2C1-177D0A8EFD3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E13791-6B1D-4109-B20E-C981EFF583B1}" type="datetimeFigureOut">
              <a:rPr lang="cs-CZ" smtClean="0"/>
              <a:t>01.10.2026</a:t>
            </a:fld>
            <a:endParaRPr lang="cs-CZ"/>
          </a:p>
        </p:txBody>
      </p:sp>
      <p:sp>
        <p:nvSpPr>
          <p:cNvPr id="6" name="Zástupný symbol pro zápatí 5">
            <a:extLst>
              <a:ext uri="{FF2B5EF4-FFF2-40B4-BE49-F238E27FC236}">
                <a16:creationId xmlns:a16="http://schemas.microsoft.com/office/drawing/2014/main" id="{13D2CFE1-3A7F-8F93-3D70-45C236E640F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>
            <a:extLst>
              <a:ext uri="{FF2B5EF4-FFF2-40B4-BE49-F238E27FC236}">
                <a16:creationId xmlns:a16="http://schemas.microsoft.com/office/drawing/2014/main" id="{3BC98041-F23E-8C73-6911-1184E4AF4CC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104357-A4B9-4037-AB65-0600A3897B2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27357772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BE9D8854-6720-A127-A60A-8411CE9C7EE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text 2">
            <a:extLst>
              <a:ext uri="{FF2B5EF4-FFF2-40B4-BE49-F238E27FC236}">
                <a16:creationId xmlns:a16="http://schemas.microsoft.com/office/drawing/2014/main" id="{A68DA792-5D97-E637-EE79-35BF92338DC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Zástupný obsah 3">
            <a:extLst>
              <a:ext uri="{FF2B5EF4-FFF2-40B4-BE49-F238E27FC236}">
                <a16:creationId xmlns:a16="http://schemas.microsoft.com/office/drawing/2014/main" id="{7EEF168B-50D7-C950-4E5A-BF5F46FA522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Zástupný text 4">
            <a:extLst>
              <a:ext uri="{FF2B5EF4-FFF2-40B4-BE49-F238E27FC236}">
                <a16:creationId xmlns:a16="http://schemas.microsoft.com/office/drawing/2014/main" id="{71853262-7140-FDF1-B9E1-61CB4348214B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6" name="Zástupný obsah 5">
            <a:extLst>
              <a:ext uri="{FF2B5EF4-FFF2-40B4-BE49-F238E27FC236}">
                <a16:creationId xmlns:a16="http://schemas.microsoft.com/office/drawing/2014/main" id="{DDAC2F8C-F6FD-A2AF-930A-52834BE69E22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7" name="Zástupný symbol pro datum 6">
            <a:extLst>
              <a:ext uri="{FF2B5EF4-FFF2-40B4-BE49-F238E27FC236}">
                <a16:creationId xmlns:a16="http://schemas.microsoft.com/office/drawing/2014/main" id="{4FE1B8A0-A569-4EBB-5733-25921A2F852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E13791-6B1D-4109-B20E-C981EFF583B1}" type="datetimeFigureOut">
              <a:rPr lang="cs-CZ" smtClean="0"/>
              <a:t>01.10.2026</a:t>
            </a:fld>
            <a:endParaRPr lang="cs-CZ"/>
          </a:p>
        </p:txBody>
      </p:sp>
      <p:sp>
        <p:nvSpPr>
          <p:cNvPr id="8" name="Zástupný symbol pro zápatí 7">
            <a:extLst>
              <a:ext uri="{FF2B5EF4-FFF2-40B4-BE49-F238E27FC236}">
                <a16:creationId xmlns:a16="http://schemas.microsoft.com/office/drawing/2014/main" id="{90C4F8E7-F583-D5CC-F2F7-0D770BD2796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>
            <a:extLst>
              <a:ext uri="{FF2B5EF4-FFF2-40B4-BE49-F238E27FC236}">
                <a16:creationId xmlns:a16="http://schemas.microsoft.com/office/drawing/2014/main" id="{BEED73D7-2ECE-D640-EF93-ACB821B395B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104357-A4B9-4037-AB65-0600A3897B2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22307681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CFA38C8B-6863-612D-23C7-AE67451999C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datum 2">
            <a:extLst>
              <a:ext uri="{FF2B5EF4-FFF2-40B4-BE49-F238E27FC236}">
                <a16:creationId xmlns:a16="http://schemas.microsoft.com/office/drawing/2014/main" id="{FAC0B067-BB04-FD20-4720-EB8D79564D5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E13791-6B1D-4109-B20E-C981EFF583B1}" type="datetimeFigureOut">
              <a:rPr lang="cs-CZ" smtClean="0"/>
              <a:t>01.10.2026</a:t>
            </a:fld>
            <a:endParaRPr lang="cs-CZ"/>
          </a:p>
        </p:txBody>
      </p:sp>
      <p:sp>
        <p:nvSpPr>
          <p:cNvPr id="4" name="Zástupný symbol pro zápatí 3">
            <a:extLst>
              <a:ext uri="{FF2B5EF4-FFF2-40B4-BE49-F238E27FC236}">
                <a16:creationId xmlns:a16="http://schemas.microsoft.com/office/drawing/2014/main" id="{F5A6E32F-960C-9806-EB2A-5400C639832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>
            <a:extLst>
              <a:ext uri="{FF2B5EF4-FFF2-40B4-BE49-F238E27FC236}">
                <a16:creationId xmlns:a16="http://schemas.microsoft.com/office/drawing/2014/main" id="{EE8EE134-0D2A-FAFA-9D15-E54FB783641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104357-A4B9-4037-AB65-0600A3897B2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75466287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>
            <a:extLst>
              <a:ext uri="{FF2B5EF4-FFF2-40B4-BE49-F238E27FC236}">
                <a16:creationId xmlns:a16="http://schemas.microsoft.com/office/drawing/2014/main" id="{239350D5-BF19-A9FA-B8E6-A548B8415C3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E13791-6B1D-4109-B20E-C981EFF583B1}" type="datetimeFigureOut">
              <a:rPr lang="cs-CZ" smtClean="0"/>
              <a:t>01.10.2026</a:t>
            </a:fld>
            <a:endParaRPr lang="cs-CZ"/>
          </a:p>
        </p:txBody>
      </p:sp>
      <p:sp>
        <p:nvSpPr>
          <p:cNvPr id="3" name="Zástupný symbol pro zápatí 2">
            <a:extLst>
              <a:ext uri="{FF2B5EF4-FFF2-40B4-BE49-F238E27FC236}">
                <a16:creationId xmlns:a16="http://schemas.microsoft.com/office/drawing/2014/main" id="{220A8B9A-47A5-B05B-F922-1C95FB93850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>
            <a:extLst>
              <a:ext uri="{FF2B5EF4-FFF2-40B4-BE49-F238E27FC236}">
                <a16:creationId xmlns:a16="http://schemas.microsoft.com/office/drawing/2014/main" id="{4D0BB2E7-52F0-914F-B103-9813362DD8A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104357-A4B9-4037-AB65-0600A3897B2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24685566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A306DABE-9457-1A09-A888-4E948F85C4C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61088A49-3B66-7CEE-734F-3E995ED6978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text 3">
            <a:extLst>
              <a:ext uri="{FF2B5EF4-FFF2-40B4-BE49-F238E27FC236}">
                <a16:creationId xmlns:a16="http://schemas.microsoft.com/office/drawing/2014/main" id="{2257A171-96EC-7F87-1877-2FD2DF0BB5B5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Zástupný symbol pro datum 4">
            <a:extLst>
              <a:ext uri="{FF2B5EF4-FFF2-40B4-BE49-F238E27FC236}">
                <a16:creationId xmlns:a16="http://schemas.microsoft.com/office/drawing/2014/main" id="{9DCAD2E6-2C9C-03CB-CB4A-6C3929095FA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E13791-6B1D-4109-B20E-C981EFF583B1}" type="datetimeFigureOut">
              <a:rPr lang="cs-CZ" smtClean="0"/>
              <a:t>01.10.2026</a:t>
            </a:fld>
            <a:endParaRPr lang="cs-CZ"/>
          </a:p>
        </p:txBody>
      </p:sp>
      <p:sp>
        <p:nvSpPr>
          <p:cNvPr id="6" name="Zástupný symbol pro zápatí 5">
            <a:extLst>
              <a:ext uri="{FF2B5EF4-FFF2-40B4-BE49-F238E27FC236}">
                <a16:creationId xmlns:a16="http://schemas.microsoft.com/office/drawing/2014/main" id="{D873BB39-D104-DF0C-A3DB-2E4A195F017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>
            <a:extLst>
              <a:ext uri="{FF2B5EF4-FFF2-40B4-BE49-F238E27FC236}">
                <a16:creationId xmlns:a16="http://schemas.microsoft.com/office/drawing/2014/main" id="{8549FE5A-4E5C-5D59-D2E6-FCCEF875E25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104357-A4B9-4037-AB65-0600A3897B2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47159283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1CD494C0-097C-9C38-C948-C0237A42F13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symbol obrázku 2">
            <a:extLst>
              <a:ext uri="{FF2B5EF4-FFF2-40B4-BE49-F238E27FC236}">
                <a16:creationId xmlns:a16="http://schemas.microsoft.com/office/drawing/2014/main" id="{3D912337-4320-1EEF-DA86-8E44AE5B8F61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text 3">
            <a:extLst>
              <a:ext uri="{FF2B5EF4-FFF2-40B4-BE49-F238E27FC236}">
                <a16:creationId xmlns:a16="http://schemas.microsoft.com/office/drawing/2014/main" id="{E0FBA296-2133-9832-C7D6-E94D84190ED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Zástupný symbol pro datum 4">
            <a:extLst>
              <a:ext uri="{FF2B5EF4-FFF2-40B4-BE49-F238E27FC236}">
                <a16:creationId xmlns:a16="http://schemas.microsoft.com/office/drawing/2014/main" id="{FB4E0E7A-0763-D833-150F-73E235CF22E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E13791-6B1D-4109-B20E-C981EFF583B1}" type="datetimeFigureOut">
              <a:rPr lang="cs-CZ" smtClean="0"/>
              <a:t>01.10.2026</a:t>
            </a:fld>
            <a:endParaRPr lang="cs-CZ"/>
          </a:p>
        </p:txBody>
      </p:sp>
      <p:sp>
        <p:nvSpPr>
          <p:cNvPr id="6" name="Zástupný symbol pro zápatí 5">
            <a:extLst>
              <a:ext uri="{FF2B5EF4-FFF2-40B4-BE49-F238E27FC236}">
                <a16:creationId xmlns:a16="http://schemas.microsoft.com/office/drawing/2014/main" id="{D1E39439-2088-C416-7C22-FE6AE0C1CA4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>
            <a:extLst>
              <a:ext uri="{FF2B5EF4-FFF2-40B4-BE49-F238E27FC236}">
                <a16:creationId xmlns:a16="http://schemas.microsoft.com/office/drawing/2014/main" id="{02CB68D8-52F9-67DC-3564-8FA0949863E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104357-A4B9-4037-AB65-0600A3897B2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74811043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66924D9A-5F68-96E9-567C-14BBA6D6CE9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>
            <a:extLst>
              <a:ext uri="{FF2B5EF4-FFF2-40B4-BE49-F238E27FC236}">
                <a16:creationId xmlns:a16="http://schemas.microsoft.com/office/drawing/2014/main" id="{47DB378F-6F19-18D9-CFD9-266781ACBA0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8040881D-FC1A-3B96-ADF1-79D31245475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E13791-6B1D-4109-B20E-C981EFF583B1}" type="datetimeFigureOut">
              <a:rPr lang="cs-CZ" smtClean="0"/>
              <a:t>01.10.2026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0AD86847-F402-3D2B-627D-1C9EECEA1CA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627F7996-8109-B1C9-5799-BE02C325152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104357-A4B9-4037-AB65-0600A3897B2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39462882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>
            <a:extLst>
              <a:ext uri="{FF2B5EF4-FFF2-40B4-BE49-F238E27FC236}">
                <a16:creationId xmlns:a16="http://schemas.microsoft.com/office/drawing/2014/main" id="{5D351796-0703-BBFF-10B9-43B2F69F3CB5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>
            <a:extLst>
              <a:ext uri="{FF2B5EF4-FFF2-40B4-BE49-F238E27FC236}">
                <a16:creationId xmlns:a16="http://schemas.microsoft.com/office/drawing/2014/main" id="{A6B8E10D-34C1-FD4D-964B-A1369805060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97F9E838-9C4C-B46E-E382-B8148D631B2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E13791-6B1D-4109-B20E-C981EFF583B1}" type="datetimeFigureOut">
              <a:rPr lang="cs-CZ" smtClean="0"/>
              <a:t>01.10.2026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03C65CF1-EF02-3AE1-933E-7A72C86CE87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EA281949-CCB4-B391-E2CF-CDBD1070A71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104357-A4B9-4037-AB65-0600A3897B2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10954371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nadpis 1">
            <a:extLst>
              <a:ext uri="{FF2B5EF4-FFF2-40B4-BE49-F238E27FC236}">
                <a16:creationId xmlns:a16="http://schemas.microsoft.com/office/drawing/2014/main" id="{E44550DC-03CB-FD81-C999-8BE168D00EC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text 2">
            <a:extLst>
              <a:ext uri="{FF2B5EF4-FFF2-40B4-BE49-F238E27FC236}">
                <a16:creationId xmlns:a16="http://schemas.microsoft.com/office/drawing/2014/main" id="{B8AC595D-3C5F-0F39-F5F3-D88ABE7B3AB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4C5C4BE0-E3FB-049E-DCFD-7B2B52B7622B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EE13791-6B1D-4109-B20E-C981EFF583B1}" type="datetimeFigureOut">
              <a:rPr lang="cs-CZ" smtClean="0"/>
              <a:t>01.10.2026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028CECCC-72EB-2E73-1FBB-C33642AC68FB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60984870-FB72-1921-643D-49E5853B239F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E104357-A4B9-4037-AB65-0600A3897B2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3431027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4807AFD3-9F51-AEDF-9E88-ED1A39C36C7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854199"/>
            <a:ext cx="9144000" cy="1655763"/>
          </a:xfrm>
        </p:spPr>
        <p:txBody>
          <a:bodyPr>
            <a:normAutofit fontScale="90000"/>
          </a:bodyPr>
          <a:lstStyle/>
          <a:p>
            <a:r>
              <a:rPr lang="cs-CZ" sz="4000" dirty="0"/>
              <a:t>Hromadné zpracování dat</a:t>
            </a:r>
            <a:br>
              <a:rPr lang="cs-CZ" sz="4000" dirty="0"/>
            </a:br>
            <a:r>
              <a:rPr lang="cs-CZ" sz="4000" dirty="0"/>
              <a:t>export a import</a:t>
            </a:r>
            <a:br>
              <a:rPr lang="cs-CZ" sz="4000" dirty="0"/>
            </a:br>
            <a:r>
              <a:rPr lang="cs-CZ" sz="4000" dirty="0"/>
              <a:t>INV 208</a:t>
            </a:r>
            <a:br>
              <a:rPr lang="cs-CZ" sz="4000" dirty="0"/>
            </a:br>
            <a:r>
              <a:rPr lang="cs-CZ" sz="1800" dirty="0"/>
              <a:t>2. ročník</a:t>
            </a:r>
            <a:endParaRPr lang="cs-CZ" sz="4000" dirty="0"/>
          </a:p>
        </p:txBody>
      </p:sp>
      <p:sp>
        <p:nvSpPr>
          <p:cNvPr id="3" name="Podnadpis 2">
            <a:extLst>
              <a:ext uri="{FF2B5EF4-FFF2-40B4-BE49-F238E27FC236}">
                <a16:creationId xmlns:a16="http://schemas.microsoft.com/office/drawing/2014/main" id="{74935315-61FF-D6E6-9166-FE6F82BAF7F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3950473" y="4071165"/>
            <a:ext cx="4291054" cy="1655762"/>
          </a:xfrm>
        </p:spPr>
        <p:txBody>
          <a:bodyPr/>
          <a:lstStyle/>
          <a:p>
            <a:r>
              <a:rPr lang="cs-CZ" dirty="0"/>
              <a:t>Co je hromadné zpracování dat</a:t>
            </a:r>
          </a:p>
          <a:p>
            <a:r>
              <a:rPr lang="cs-CZ" dirty="0"/>
              <a:t>Export dat</a:t>
            </a:r>
          </a:p>
          <a:p>
            <a:r>
              <a:rPr lang="cs-CZ" dirty="0"/>
              <a:t>Import dat</a:t>
            </a:r>
          </a:p>
        </p:txBody>
      </p:sp>
      <p:pic>
        <p:nvPicPr>
          <p:cNvPr id="5" name="Obrázek 4">
            <a:extLst>
              <a:ext uri="{FF2B5EF4-FFF2-40B4-BE49-F238E27FC236}">
                <a16:creationId xmlns:a16="http://schemas.microsoft.com/office/drawing/2014/main" id="{601D6D0A-5626-AF61-CAAD-71E6D693832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56591" y="250754"/>
            <a:ext cx="4078818" cy="1349446"/>
          </a:xfrm>
          <a:prstGeom prst="rect">
            <a:avLst/>
          </a:prstGeom>
        </p:spPr>
      </p:pic>
      <p:sp>
        <p:nvSpPr>
          <p:cNvPr id="4" name="TextovéPole 3">
            <a:extLst>
              <a:ext uri="{FF2B5EF4-FFF2-40B4-BE49-F238E27FC236}">
                <a16:creationId xmlns:a16="http://schemas.microsoft.com/office/drawing/2014/main" id="{26AFB840-287A-D901-543E-05DBD87FAF19}"/>
              </a:ext>
            </a:extLst>
          </p:cNvPr>
          <p:cNvSpPr txBox="1"/>
          <p:nvPr/>
        </p:nvSpPr>
        <p:spPr>
          <a:xfrm>
            <a:off x="787180" y="6027089"/>
            <a:ext cx="130401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28. 9. 2026</a:t>
            </a:r>
          </a:p>
        </p:txBody>
      </p:sp>
    </p:spTree>
    <p:extLst>
      <p:ext uri="{BB962C8B-B14F-4D97-AF65-F5344CB8AC3E}">
        <p14:creationId xmlns:p14="http://schemas.microsoft.com/office/powerpoint/2010/main" val="239791419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>
            <a:extLst>
              <a:ext uri="{FF2B5EF4-FFF2-40B4-BE49-F238E27FC236}">
                <a16:creationId xmlns:a16="http://schemas.microsoft.com/office/drawing/2014/main" id="{797DA4F9-ABC4-E256-C6B9-F246B971A8E1}"/>
              </a:ext>
            </a:extLst>
          </p:cNvPr>
          <p:cNvSpPr txBox="1"/>
          <p:nvPr/>
        </p:nvSpPr>
        <p:spPr>
          <a:xfrm>
            <a:off x="477079" y="246490"/>
            <a:ext cx="325208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/>
              <a:t>Co je hromadné zpracování dat?</a:t>
            </a:r>
          </a:p>
        </p:txBody>
      </p:sp>
      <p:sp>
        <p:nvSpPr>
          <p:cNvPr id="6" name="TextovéPole 5">
            <a:extLst>
              <a:ext uri="{FF2B5EF4-FFF2-40B4-BE49-F238E27FC236}">
                <a16:creationId xmlns:a16="http://schemas.microsoft.com/office/drawing/2014/main" id="{F1FB9DE0-27B9-8B74-A6B2-090F16485F5B}"/>
              </a:ext>
            </a:extLst>
          </p:cNvPr>
          <p:cNvSpPr txBox="1"/>
          <p:nvPr/>
        </p:nvSpPr>
        <p:spPr>
          <a:xfrm>
            <a:off x="477078" y="678699"/>
            <a:ext cx="11457829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cs-CZ" dirty="0"/>
              <a:t>Hromadné zpracování dat znamená, že </a:t>
            </a:r>
            <a:r>
              <a:rPr lang="cs-CZ" b="1" dirty="0"/>
              <a:t>stejnou operaci provedeme nad mnoha záznamy</a:t>
            </a:r>
            <a:r>
              <a:rPr lang="cs-CZ" dirty="0"/>
              <a:t>.</a:t>
            </a:r>
          </a:p>
        </p:txBody>
      </p:sp>
      <p:graphicFrame>
        <p:nvGraphicFramePr>
          <p:cNvPr id="7" name="Tabulka 6">
            <a:extLst>
              <a:ext uri="{FF2B5EF4-FFF2-40B4-BE49-F238E27FC236}">
                <a16:creationId xmlns:a16="http://schemas.microsoft.com/office/drawing/2014/main" id="{43CACC47-E51F-ADD3-520B-9C270E0A29A5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04686489"/>
              </p:ext>
            </p:extLst>
          </p:nvPr>
        </p:nvGraphicFramePr>
        <p:xfrm>
          <a:off x="477078" y="1110908"/>
          <a:ext cx="3312000" cy="4464166"/>
        </p:xfrm>
        <a:graphic>
          <a:graphicData uri="http://schemas.openxmlformats.org/drawingml/2006/table">
            <a:tbl>
              <a:tblPr>
                <a:tableStyleId>{5940675A-B579-460E-94D1-54222C63F5DA}</a:tableStyleId>
              </a:tblPr>
              <a:tblGrid>
                <a:gridCol w="828000">
                  <a:extLst>
                    <a:ext uri="{9D8B030D-6E8A-4147-A177-3AD203B41FA5}">
                      <a16:colId xmlns:a16="http://schemas.microsoft.com/office/drawing/2014/main" val="2362658354"/>
                    </a:ext>
                  </a:extLst>
                </a:gridCol>
                <a:gridCol w="828000">
                  <a:extLst>
                    <a:ext uri="{9D8B030D-6E8A-4147-A177-3AD203B41FA5}">
                      <a16:colId xmlns:a16="http://schemas.microsoft.com/office/drawing/2014/main" val="3326616608"/>
                    </a:ext>
                  </a:extLst>
                </a:gridCol>
                <a:gridCol w="828000">
                  <a:extLst>
                    <a:ext uri="{9D8B030D-6E8A-4147-A177-3AD203B41FA5}">
                      <a16:colId xmlns:a16="http://schemas.microsoft.com/office/drawing/2014/main" val="4161670346"/>
                    </a:ext>
                  </a:extLst>
                </a:gridCol>
                <a:gridCol w="828000">
                  <a:extLst>
                    <a:ext uri="{9D8B030D-6E8A-4147-A177-3AD203B41FA5}">
                      <a16:colId xmlns:a16="http://schemas.microsoft.com/office/drawing/2014/main" val="2141348305"/>
                    </a:ext>
                  </a:extLst>
                </a:gridCol>
              </a:tblGrid>
              <a:tr h="255961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sz="1000" b="1" dirty="0"/>
                        <a:t>ID</a:t>
                      </a:r>
                    </a:p>
                  </a:txBody>
                  <a:tcPr marL="63990" marR="63990" marT="31995" marB="31995" anchor="ctr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sz="1000" b="1" dirty="0"/>
                        <a:t>Datum</a:t>
                      </a:r>
                    </a:p>
                  </a:txBody>
                  <a:tcPr marL="63990" marR="63990" marT="31995" marB="31995" anchor="ctr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sz="1000" b="1" dirty="0"/>
                        <a:t>Oddělení</a:t>
                      </a:r>
                    </a:p>
                  </a:txBody>
                  <a:tcPr marL="63990" marR="63990" marT="31995" marB="31995" anchor="ctr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sz="1000" b="1" dirty="0"/>
                        <a:t>Typ vyšetření</a:t>
                      </a:r>
                    </a:p>
                  </a:txBody>
                  <a:tcPr marL="63990" marR="63990" marT="31995" marB="31995" anchor="ctr">
                    <a:solidFill>
                      <a:schemeClr val="bg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366464983"/>
                  </a:ext>
                </a:extLst>
              </a:tr>
              <a:tr h="255961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sz="1000" dirty="0"/>
                        <a:t>101</a:t>
                      </a:r>
                    </a:p>
                  </a:txBody>
                  <a:tcPr marL="63990" marR="63990" marT="31995" marB="31995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sz="1000" dirty="0"/>
                        <a:t>2. 9.</a:t>
                      </a:r>
                    </a:p>
                  </a:txBody>
                  <a:tcPr marL="63990" marR="63990" marT="31995" marB="31995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sz="1000" dirty="0"/>
                        <a:t>Kardiologie</a:t>
                      </a:r>
                    </a:p>
                  </a:txBody>
                  <a:tcPr marL="63990" marR="63990" marT="31995" marB="31995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sz="1000" dirty="0"/>
                        <a:t>EKG</a:t>
                      </a:r>
                    </a:p>
                  </a:txBody>
                  <a:tcPr marL="63990" marR="63990" marT="31995" marB="31995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507720836"/>
                  </a:ext>
                </a:extLst>
              </a:tr>
              <a:tr h="255961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sz="1000" dirty="0"/>
                        <a:t>102</a:t>
                      </a:r>
                    </a:p>
                  </a:txBody>
                  <a:tcPr marL="63990" marR="63990" marT="31995" marB="31995" anchor="ctr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sz="1000"/>
                        <a:t>2. 9.</a:t>
                      </a:r>
                    </a:p>
                  </a:txBody>
                  <a:tcPr marL="63990" marR="63990" marT="31995" marB="31995" anchor="ctr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sz="1000"/>
                        <a:t>Ortopedie</a:t>
                      </a:r>
                    </a:p>
                  </a:txBody>
                  <a:tcPr marL="63990" marR="63990" marT="31995" marB="31995" anchor="ctr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sz="1000"/>
                        <a:t>Kontrola</a:t>
                      </a:r>
                    </a:p>
                  </a:txBody>
                  <a:tcPr marL="63990" marR="63990" marT="31995" marB="31995" anchor="ctr"/>
                </a:tc>
                <a:extLst>
                  <a:ext uri="{0D108BD9-81ED-4DB2-BD59-A6C34878D82A}">
                    <a16:rowId xmlns:a16="http://schemas.microsoft.com/office/drawing/2014/main" val="3793777204"/>
                  </a:ext>
                </a:extLst>
              </a:tr>
              <a:tr h="255961"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buNone/>
                      </a:pPr>
                      <a:r>
                        <a:rPr lang="cs-CZ" sz="10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103</a:t>
                      </a:r>
                    </a:p>
                  </a:txBody>
                  <a:tcPr marL="63990" marR="63990" marT="31995" marB="31995" anchor="ctr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buNone/>
                      </a:pPr>
                      <a:r>
                        <a:rPr lang="cs-CZ" sz="10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3. 9.</a:t>
                      </a:r>
                    </a:p>
                  </a:txBody>
                  <a:tcPr marL="63990" marR="63990" marT="31995" marB="31995" anchor="ctr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buNone/>
                      </a:pPr>
                      <a:r>
                        <a:rPr lang="cs-CZ" sz="10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Kardiologie</a:t>
                      </a:r>
                    </a:p>
                  </a:txBody>
                  <a:tcPr marL="63990" marR="63990" marT="31995" marB="31995" anchor="ctr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buNone/>
                      </a:pPr>
                      <a:r>
                        <a:rPr lang="cs-CZ" sz="10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EKG</a:t>
                      </a:r>
                    </a:p>
                  </a:txBody>
                  <a:tcPr marL="63990" marR="63990" marT="31995" marB="31995" anchor="ctr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672103735"/>
                  </a:ext>
                </a:extLst>
              </a:tr>
              <a:tr h="255961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sz="1000"/>
                        <a:t>104</a:t>
                      </a:r>
                    </a:p>
                  </a:txBody>
                  <a:tcPr marL="63990" marR="63990" marT="31995" marB="31995" anchor="ctr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sz="1000" dirty="0"/>
                        <a:t>4. 9.</a:t>
                      </a:r>
                    </a:p>
                  </a:txBody>
                  <a:tcPr marL="63990" marR="63990" marT="31995" marB="31995" anchor="ctr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sz="1000"/>
                        <a:t>Neurologie</a:t>
                      </a:r>
                    </a:p>
                  </a:txBody>
                  <a:tcPr marL="63990" marR="63990" marT="31995" marB="31995" anchor="ctr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sz="1000"/>
                        <a:t>EEG</a:t>
                      </a:r>
                    </a:p>
                  </a:txBody>
                  <a:tcPr marL="63990" marR="63990" marT="31995" marB="31995" anchor="ctr"/>
                </a:tc>
                <a:extLst>
                  <a:ext uri="{0D108BD9-81ED-4DB2-BD59-A6C34878D82A}">
                    <a16:rowId xmlns:a16="http://schemas.microsoft.com/office/drawing/2014/main" val="2394065915"/>
                  </a:ext>
                </a:extLst>
              </a:tr>
              <a:tr h="255961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sz="1000" dirty="0"/>
                        <a:t>105</a:t>
                      </a:r>
                    </a:p>
                  </a:txBody>
                  <a:tcPr marL="63990" marR="63990" marT="31995" marB="31995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sz="1000" dirty="0"/>
                        <a:t>5. 9.</a:t>
                      </a:r>
                    </a:p>
                  </a:txBody>
                  <a:tcPr marL="63990" marR="63990" marT="31995" marB="31995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sz="1000" dirty="0"/>
                        <a:t>Kardiologie</a:t>
                      </a:r>
                    </a:p>
                  </a:txBody>
                  <a:tcPr marL="63990" marR="63990" marT="31995" marB="31995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sz="1000" dirty="0"/>
                        <a:t>Echo srdce</a:t>
                      </a:r>
                    </a:p>
                  </a:txBody>
                  <a:tcPr marL="63990" marR="63990" marT="31995" marB="31995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502174648"/>
                  </a:ext>
                </a:extLst>
              </a:tr>
              <a:tr h="255961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sz="1000"/>
                        <a:t>106</a:t>
                      </a:r>
                    </a:p>
                  </a:txBody>
                  <a:tcPr marL="63990" marR="63990" marT="31995" marB="31995" anchor="ctr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sz="1000" dirty="0"/>
                        <a:t>7. 9.</a:t>
                      </a:r>
                    </a:p>
                  </a:txBody>
                  <a:tcPr marL="63990" marR="63990" marT="31995" marB="31995" anchor="ctr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sz="1000"/>
                        <a:t>Interna</a:t>
                      </a:r>
                    </a:p>
                  </a:txBody>
                  <a:tcPr marL="63990" marR="63990" marT="31995" marB="31995" anchor="ctr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sz="1000"/>
                        <a:t>Kontrola</a:t>
                      </a:r>
                    </a:p>
                  </a:txBody>
                  <a:tcPr marL="63990" marR="63990" marT="31995" marB="31995" anchor="ctr"/>
                </a:tc>
                <a:extLst>
                  <a:ext uri="{0D108BD9-81ED-4DB2-BD59-A6C34878D82A}">
                    <a16:rowId xmlns:a16="http://schemas.microsoft.com/office/drawing/2014/main" val="4170488739"/>
                  </a:ext>
                </a:extLst>
              </a:tr>
              <a:tr h="255961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sz="1000" dirty="0"/>
                        <a:t>107</a:t>
                      </a:r>
                    </a:p>
                  </a:txBody>
                  <a:tcPr marL="63990" marR="63990" marT="31995" marB="31995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sz="1000" dirty="0"/>
                        <a:t>8. 9.</a:t>
                      </a:r>
                    </a:p>
                  </a:txBody>
                  <a:tcPr marL="63990" marR="63990" marT="31995" marB="31995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sz="1000" dirty="0"/>
                        <a:t>Kardiologie</a:t>
                      </a:r>
                    </a:p>
                  </a:txBody>
                  <a:tcPr marL="63990" marR="63990" marT="31995" marB="31995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sz="1000" dirty="0"/>
                        <a:t>EKG</a:t>
                      </a:r>
                    </a:p>
                  </a:txBody>
                  <a:tcPr marL="63990" marR="63990" marT="31995" marB="31995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11224439"/>
                  </a:ext>
                </a:extLst>
              </a:tr>
              <a:tr h="255961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sz="1000"/>
                        <a:t>108</a:t>
                      </a:r>
                    </a:p>
                  </a:txBody>
                  <a:tcPr marL="63990" marR="63990" marT="31995" marB="31995" anchor="ctr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sz="1000"/>
                        <a:t>9. 9.</a:t>
                      </a:r>
                    </a:p>
                  </a:txBody>
                  <a:tcPr marL="63990" marR="63990" marT="31995" marB="31995" anchor="ctr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sz="1000" dirty="0"/>
                        <a:t>Ortopedie</a:t>
                      </a:r>
                    </a:p>
                  </a:txBody>
                  <a:tcPr marL="63990" marR="63990" marT="31995" marB="31995" anchor="ctr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sz="1000"/>
                        <a:t>RTG</a:t>
                      </a:r>
                    </a:p>
                  </a:txBody>
                  <a:tcPr marL="63990" marR="63990" marT="31995" marB="31995" anchor="ctr"/>
                </a:tc>
                <a:extLst>
                  <a:ext uri="{0D108BD9-81ED-4DB2-BD59-A6C34878D82A}">
                    <a16:rowId xmlns:a16="http://schemas.microsoft.com/office/drawing/2014/main" val="1140647941"/>
                  </a:ext>
                </a:extLst>
              </a:tr>
              <a:tr h="255961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sz="1000" dirty="0"/>
                        <a:t>109</a:t>
                      </a:r>
                    </a:p>
                  </a:txBody>
                  <a:tcPr marL="63990" marR="63990" marT="31995" marB="31995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sz="1000"/>
                        <a:t>10. 9.</a:t>
                      </a:r>
                    </a:p>
                  </a:txBody>
                  <a:tcPr marL="63990" marR="63990" marT="31995" marB="31995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sz="1000" dirty="0"/>
                        <a:t>Kardiologie</a:t>
                      </a:r>
                    </a:p>
                  </a:txBody>
                  <a:tcPr marL="63990" marR="63990" marT="31995" marB="31995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sz="1000" dirty="0"/>
                        <a:t>Echo srdce</a:t>
                      </a:r>
                    </a:p>
                  </a:txBody>
                  <a:tcPr marL="63990" marR="63990" marT="31995" marB="31995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276838899"/>
                  </a:ext>
                </a:extLst>
              </a:tr>
              <a:tr h="255961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sz="1000" dirty="0"/>
                        <a:t>110</a:t>
                      </a:r>
                    </a:p>
                  </a:txBody>
                  <a:tcPr marL="63990" marR="63990" marT="31995" marB="31995" anchor="ctr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sz="1000" dirty="0"/>
                        <a:t>11. 9.</a:t>
                      </a:r>
                    </a:p>
                  </a:txBody>
                  <a:tcPr marL="63990" marR="63990" marT="31995" marB="31995" anchor="ctr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sz="1000" dirty="0"/>
                        <a:t>Neurologie</a:t>
                      </a:r>
                    </a:p>
                  </a:txBody>
                  <a:tcPr marL="63990" marR="63990" marT="31995" marB="31995" anchor="ctr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sz="1000"/>
                        <a:t>EEG</a:t>
                      </a:r>
                    </a:p>
                  </a:txBody>
                  <a:tcPr marL="63990" marR="63990" marT="31995" marB="31995" anchor="ctr"/>
                </a:tc>
                <a:extLst>
                  <a:ext uri="{0D108BD9-81ED-4DB2-BD59-A6C34878D82A}">
                    <a16:rowId xmlns:a16="http://schemas.microsoft.com/office/drawing/2014/main" val="1248195382"/>
                  </a:ext>
                </a:extLst>
              </a:tr>
              <a:tr h="255961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sz="1000" dirty="0"/>
                        <a:t>111</a:t>
                      </a:r>
                    </a:p>
                  </a:txBody>
                  <a:tcPr marL="63990" marR="63990" marT="31995" marB="31995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sz="1000" dirty="0"/>
                        <a:t>14. 9.</a:t>
                      </a:r>
                    </a:p>
                  </a:txBody>
                  <a:tcPr marL="63990" marR="63990" marT="31995" marB="31995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sz="1000" dirty="0"/>
                        <a:t>Kardiologie</a:t>
                      </a:r>
                    </a:p>
                  </a:txBody>
                  <a:tcPr marL="63990" marR="63990" marT="31995" marB="31995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sz="1000" dirty="0"/>
                        <a:t>EKG</a:t>
                      </a:r>
                    </a:p>
                  </a:txBody>
                  <a:tcPr marL="63990" marR="63990" marT="31995" marB="31995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975488416"/>
                  </a:ext>
                </a:extLst>
              </a:tr>
              <a:tr h="255961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sz="1000"/>
                        <a:t>112</a:t>
                      </a:r>
                    </a:p>
                  </a:txBody>
                  <a:tcPr marL="63990" marR="63990" marT="31995" marB="31995" anchor="ctr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sz="1000"/>
                        <a:t>16. 9.</a:t>
                      </a:r>
                    </a:p>
                  </a:txBody>
                  <a:tcPr marL="63990" marR="63990" marT="31995" marB="31995" anchor="ctr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sz="1000" dirty="0"/>
                        <a:t>Interna</a:t>
                      </a:r>
                    </a:p>
                  </a:txBody>
                  <a:tcPr marL="63990" marR="63990" marT="31995" marB="31995" anchor="ctr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sz="1000"/>
                        <a:t>Kontrola</a:t>
                      </a:r>
                    </a:p>
                  </a:txBody>
                  <a:tcPr marL="63990" marR="63990" marT="31995" marB="31995" anchor="ctr"/>
                </a:tc>
                <a:extLst>
                  <a:ext uri="{0D108BD9-81ED-4DB2-BD59-A6C34878D82A}">
                    <a16:rowId xmlns:a16="http://schemas.microsoft.com/office/drawing/2014/main" val="3051221761"/>
                  </a:ext>
                </a:extLst>
              </a:tr>
              <a:tr h="255961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sz="1000" dirty="0"/>
                        <a:t>113</a:t>
                      </a:r>
                    </a:p>
                  </a:txBody>
                  <a:tcPr marL="63990" marR="63990" marT="31995" marB="31995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sz="1000" dirty="0"/>
                        <a:t>18. 9.</a:t>
                      </a:r>
                    </a:p>
                  </a:txBody>
                  <a:tcPr marL="63990" marR="63990" marT="31995" marB="31995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sz="1000" dirty="0"/>
                        <a:t>Kardiologie</a:t>
                      </a:r>
                    </a:p>
                  </a:txBody>
                  <a:tcPr marL="63990" marR="63990" marT="31995" marB="31995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sz="1000" dirty="0"/>
                        <a:t>Echo srdce</a:t>
                      </a:r>
                    </a:p>
                  </a:txBody>
                  <a:tcPr marL="63990" marR="63990" marT="31995" marB="31995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421326359"/>
                  </a:ext>
                </a:extLst>
              </a:tr>
              <a:tr h="255961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sz="1000"/>
                        <a:t>114</a:t>
                      </a:r>
                    </a:p>
                  </a:txBody>
                  <a:tcPr marL="63990" marR="63990" marT="31995" marB="31995" anchor="ctr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sz="1000"/>
                        <a:t>21. 9.</a:t>
                      </a:r>
                    </a:p>
                  </a:txBody>
                  <a:tcPr marL="63990" marR="63990" marT="31995" marB="31995" anchor="ctr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sz="1000"/>
                        <a:t>Ortopedie</a:t>
                      </a:r>
                    </a:p>
                  </a:txBody>
                  <a:tcPr marL="63990" marR="63990" marT="31995" marB="31995" anchor="ctr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sz="1000"/>
                        <a:t>Kontrola</a:t>
                      </a:r>
                    </a:p>
                  </a:txBody>
                  <a:tcPr marL="63990" marR="63990" marT="31995" marB="31995" anchor="ctr"/>
                </a:tc>
                <a:extLst>
                  <a:ext uri="{0D108BD9-81ED-4DB2-BD59-A6C34878D82A}">
                    <a16:rowId xmlns:a16="http://schemas.microsoft.com/office/drawing/2014/main" val="2171205516"/>
                  </a:ext>
                </a:extLst>
              </a:tr>
              <a:tr h="255961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sz="1000" dirty="0"/>
                        <a:t>115</a:t>
                      </a:r>
                    </a:p>
                  </a:txBody>
                  <a:tcPr marL="63990" marR="63990" marT="31995" marB="31995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sz="1000" dirty="0"/>
                        <a:t>23. 9.</a:t>
                      </a:r>
                    </a:p>
                  </a:txBody>
                  <a:tcPr marL="63990" marR="63990" marT="31995" marB="31995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sz="1000" dirty="0"/>
                        <a:t>Kardiologie</a:t>
                      </a:r>
                    </a:p>
                  </a:txBody>
                  <a:tcPr marL="63990" marR="63990" marT="31995" marB="31995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sz="1000" dirty="0"/>
                        <a:t>EKG</a:t>
                      </a:r>
                    </a:p>
                  </a:txBody>
                  <a:tcPr marL="63990" marR="63990" marT="31995" marB="31995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10436965"/>
                  </a:ext>
                </a:extLst>
              </a:tr>
              <a:tr h="255961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sz="1000"/>
                        <a:t>⋮</a:t>
                      </a:r>
                    </a:p>
                  </a:txBody>
                  <a:tcPr marL="63990" marR="63990" marT="31995" marB="31995" anchor="ctr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sz="1000"/>
                        <a:t>⋮</a:t>
                      </a:r>
                    </a:p>
                  </a:txBody>
                  <a:tcPr marL="63990" marR="63990" marT="31995" marB="31995" anchor="ctr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sz="1000"/>
                        <a:t>⋮</a:t>
                      </a:r>
                    </a:p>
                  </a:txBody>
                  <a:tcPr marL="63990" marR="63990" marT="31995" marB="31995" anchor="ctr"/>
                </a:tc>
                <a:tc>
                  <a:txBody>
                    <a:bodyPr/>
                    <a:lstStyle/>
                    <a:p>
                      <a:endParaRPr lang="cs-CZ" sz="1000" dirty="0"/>
                    </a:p>
                  </a:txBody>
                  <a:tcPr marL="63990" marR="63990" marT="31995" marB="31995"/>
                </a:tc>
                <a:extLst>
                  <a:ext uri="{0D108BD9-81ED-4DB2-BD59-A6C34878D82A}">
                    <a16:rowId xmlns:a16="http://schemas.microsoft.com/office/drawing/2014/main" val="183853907"/>
                  </a:ext>
                </a:extLst>
              </a:tr>
            </a:tbl>
          </a:graphicData>
        </a:graphic>
      </p:graphicFrame>
      <p:sp>
        <p:nvSpPr>
          <p:cNvPr id="9" name="TextovéPole 8">
            <a:extLst>
              <a:ext uri="{FF2B5EF4-FFF2-40B4-BE49-F238E27FC236}">
                <a16:creationId xmlns:a16="http://schemas.microsoft.com/office/drawing/2014/main" id="{46C63BAB-8CC4-A264-0AA8-D8A817520100}"/>
              </a:ext>
            </a:extLst>
          </p:cNvPr>
          <p:cNvSpPr txBox="1"/>
          <p:nvPr/>
        </p:nvSpPr>
        <p:spPr>
          <a:xfrm>
            <a:off x="1501141" y="5734994"/>
            <a:ext cx="1203959" cy="27699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cs-CZ" sz="1200" b="1" dirty="0"/>
              <a:t>⋮</a:t>
            </a:r>
            <a:r>
              <a:rPr lang="cs-CZ" sz="1200" dirty="0"/>
              <a:t> další záznamy</a:t>
            </a:r>
          </a:p>
        </p:txBody>
      </p:sp>
      <p:sp>
        <p:nvSpPr>
          <p:cNvPr id="11" name="TextovéPole 10">
            <a:extLst>
              <a:ext uri="{FF2B5EF4-FFF2-40B4-BE49-F238E27FC236}">
                <a16:creationId xmlns:a16="http://schemas.microsoft.com/office/drawing/2014/main" id="{D10CEF1B-BA22-CD27-ACD2-C3BBE8EB586C}"/>
              </a:ext>
            </a:extLst>
          </p:cNvPr>
          <p:cNvSpPr txBox="1"/>
          <p:nvPr/>
        </p:nvSpPr>
        <p:spPr>
          <a:xfrm>
            <a:off x="3914029" y="1048031"/>
            <a:ext cx="7883717" cy="9233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cs-CZ" b="1" dirty="0"/>
              <a:t>Příklad z nemocnice:</a:t>
            </a:r>
            <a:br>
              <a:rPr lang="cs-CZ" dirty="0"/>
            </a:br>
            <a:r>
              <a:rPr lang="cs-CZ" dirty="0"/>
              <a:t>Z tabulky vyšetření vybereme záznamy za září a spočítáme, </a:t>
            </a:r>
            <a:r>
              <a:rPr lang="cs-CZ" b="1" dirty="0"/>
              <a:t>kolik vyšetření se uskutečnilo na kardiologii</a:t>
            </a:r>
            <a:r>
              <a:rPr lang="cs-CZ" dirty="0"/>
              <a:t>.</a:t>
            </a:r>
          </a:p>
        </p:txBody>
      </p:sp>
      <p:sp>
        <p:nvSpPr>
          <p:cNvPr id="13" name="TextovéPole 12">
            <a:extLst>
              <a:ext uri="{FF2B5EF4-FFF2-40B4-BE49-F238E27FC236}">
                <a16:creationId xmlns:a16="http://schemas.microsoft.com/office/drawing/2014/main" id="{66CECE64-4A94-1B54-D538-A306CAC8D3E6}"/>
              </a:ext>
            </a:extLst>
          </p:cNvPr>
          <p:cNvSpPr txBox="1"/>
          <p:nvPr/>
        </p:nvSpPr>
        <p:spPr>
          <a:xfrm>
            <a:off x="3914030" y="2098850"/>
            <a:ext cx="7883716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cs-CZ" dirty="0"/>
              <a:t>Nemusíme počítat každý řádek ručně – operaci provede program nad celou tabulkou – v tom spočívá princip hromadného zpracování dat.</a:t>
            </a:r>
          </a:p>
        </p:txBody>
      </p:sp>
      <p:sp>
        <p:nvSpPr>
          <p:cNvPr id="15" name="TextovéPole 14">
            <a:extLst>
              <a:ext uri="{FF2B5EF4-FFF2-40B4-BE49-F238E27FC236}">
                <a16:creationId xmlns:a16="http://schemas.microsoft.com/office/drawing/2014/main" id="{F6CDCBE2-CF09-0D35-1E80-FA89F102EFB7}"/>
              </a:ext>
            </a:extLst>
          </p:cNvPr>
          <p:cNvSpPr txBox="1"/>
          <p:nvPr/>
        </p:nvSpPr>
        <p:spPr>
          <a:xfrm>
            <a:off x="3964388" y="3620814"/>
            <a:ext cx="7833358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cs-CZ" b="1" dirty="0"/>
              <a:t>Tabulka vyšetření → vybrat „Kardiologie“ → spočítat záznamy → výsledek</a:t>
            </a:r>
          </a:p>
        </p:txBody>
      </p:sp>
      <p:sp>
        <p:nvSpPr>
          <p:cNvPr id="19" name="TextovéPole 18">
            <a:extLst>
              <a:ext uri="{FF2B5EF4-FFF2-40B4-BE49-F238E27FC236}">
                <a16:creationId xmlns:a16="http://schemas.microsoft.com/office/drawing/2014/main" id="{B5D90A26-8C60-379B-9C58-C9926B946A52}"/>
              </a:ext>
            </a:extLst>
          </p:cNvPr>
          <p:cNvSpPr txBox="1"/>
          <p:nvPr/>
        </p:nvSpPr>
        <p:spPr>
          <a:xfrm>
            <a:off x="3914029" y="2793322"/>
            <a:ext cx="7901607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cs-CZ" dirty="0"/>
              <a:t>Požadovanou operaci obvykle vybereme v </a:t>
            </a:r>
            <a:r>
              <a:rPr lang="cs-CZ" b="1" dirty="0"/>
              <a:t>nabídce programu </a:t>
            </a:r>
            <a:r>
              <a:rPr lang="cs-CZ" dirty="0"/>
              <a:t>při práci s příslušnými daty. Program ji pak provede nad všemi vybranými záznamy.</a:t>
            </a:r>
          </a:p>
        </p:txBody>
      </p:sp>
      <p:pic>
        <p:nvPicPr>
          <p:cNvPr id="21" name="Obrázek 20">
            <a:extLst>
              <a:ext uri="{FF2B5EF4-FFF2-40B4-BE49-F238E27FC236}">
                <a16:creationId xmlns:a16="http://schemas.microsoft.com/office/drawing/2014/main" id="{B92A1E7E-00B0-0ACC-3240-11B02426C2E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594" r="3674" b="8637"/>
          <a:stretch>
            <a:fillRect/>
          </a:stretch>
        </p:blipFill>
        <p:spPr>
          <a:xfrm>
            <a:off x="3964388" y="4196418"/>
            <a:ext cx="3395207" cy="2062393"/>
          </a:xfrm>
          <a:prstGeom prst="rect">
            <a:avLst/>
          </a:prstGeom>
        </p:spPr>
      </p:pic>
      <p:sp>
        <p:nvSpPr>
          <p:cNvPr id="4" name="TextovéPole 3">
            <a:extLst>
              <a:ext uri="{FF2B5EF4-FFF2-40B4-BE49-F238E27FC236}">
                <a16:creationId xmlns:a16="http://schemas.microsoft.com/office/drawing/2014/main" id="{A5132847-1765-3043-4E40-5D0127D063D6}"/>
              </a:ext>
            </a:extLst>
          </p:cNvPr>
          <p:cNvSpPr txBox="1"/>
          <p:nvPr/>
        </p:nvSpPr>
        <p:spPr>
          <a:xfrm>
            <a:off x="8173939" y="4171307"/>
            <a:ext cx="3138777" cy="2492990"/>
          </a:xfrm>
          <a:prstGeom prst="rect">
            <a:avLst/>
          </a:prstGeom>
          <a:noFill/>
          <a:ln w="19050">
            <a:solidFill>
              <a:schemeClr val="accent1">
                <a:lumMod val="60000"/>
                <a:lumOff val="40000"/>
              </a:schemeClr>
            </a:solidFill>
          </a:ln>
        </p:spPr>
        <p:txBody>
          <a:bodyPr wrap="square">
            <a:spAutoFit/>
          </a:bodyPr>
          <a:lstStyle/>
          <a:p>
            <a:pPr>
              <a:buNone/>
            </a:pPr>
            <a:r>
              <a:rPr lang="cs-CZ" sz="1200" b="1" dirty="0"/>
              <a:t>Poznámka, nepříliš důležitá:</a:t>
            </a:r>
          </a:p>
          <a:p>
            <a:pPr>
              <a:buNone/>
            </a:pPr>
            <a:r>
              <a:rPr lang="cs-CZ" sz="1200" b="1" dirty="0"/>
              <a:t>Hromadné zpracování dat</a:t>
            </a:r>
            <a:r>
              <a:rPr lang="cs-CZ" sz="1200" dirty="0"/>
              <a:t> označuje </a:t>
            </a:r>
            <a:r>
              <a:rPr lang="cs-CZ" sz="1200" i="1" dirty="0"/>
              <a:t>způsob práce</a:t>
            </a:r>
            <a:r>
              <a:rPr lang="cs-CZ" sz="1200" dirty="0"/>
              <a:t>: stejnou operaci provedeme nad mnoha záznamy najednou. Například spočítáme počet vyšetření v jednotlivých měsících.</a:t>
            </a:r>
          </a:p>
          <a:p>
            <a:pPr>
              <a:buNone/>
            </a:pPr>
            <a:r>
              <a:rPr lang="cs-CZ" sz="1200" b="1" dirty="0"/>
              <a:t>Zpracování hromadných dat</a:t>
            </a:r>
            <a:r>
              <a:rPr lang="cs-CZ" sz="1200" dirty="0"/>
              <a:t> by znamenalo zpracování dat, která jsou „hromadná“. Tento výraz ale není jednoznačný: neříká, zda jde o velké množství dat, nebo o data získaná od skupiny lidí.</a:t>
            </a:r>
          </a:p>
          <a:p>
            <a:pPr>
              <a:buNone/>
            </a:pPr>
            <a:r>
              <a:rPr lang="cs-CZ" sz="1200" dirty="0"/>
              <a:t>Proto jsem použil </a:t>
            </a:r>
            <a:r>
              <a:rPr lang="cs-CZ" sz="1200" b="1" dirty="0"/>
              <a:t>hromadné zpracování dat</a:t>
            </a:r>
            <a:r>
              <a:rPr lang="cs-CZ" sz="1200" dirty="0"/>
              <a:t>. Přesně vystihuje, že jednu operaci provedeme nad více záznamy současně.</a:t>
            </a:r>
          </a:p>
        </p:txBody>
      </p:sp>
    </p:spTree>
    <p:extLst>
      <p:ext uri="{BB962C8B-B14F-4D97-AF65-F5344CB8AC3E}">
        <p14:creationId xmlns:p14="http://schemas.microsoft.com/office/powerpoint/2010/main" val="302384783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>
            <a:extLst>
              <a:ext uri="{FF2B5EF4-FFF2-40B4-BE49-F238E27FC236}">
                <a16:creationId xmlns:a16="http://schemas.microsoft.com/office/drawing/2014/main" id="{BDAECBE3-4863-38B8-0F85-8B3DD43D5374}"/>
              </a:ext>
            </a:extLst>
          </p:cNvPr>
          <p:cNvSpPr txBox="1"/>
          <p:nvPr/>
        </p:nvSpPr>
        <p:spPr>
          <a:xfrm>
            <a:off x="421419" y="164144"/>
            <a:ext cx="314871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/>
              <a:t>Příklady hromadných operací</a:t>
            </a:r>
          </a:p>
        </p:txBody>
      </p:sp>
      <p:pic>
        <p:nvPicPr>
          <p:cNvPr id="11" name="Obrázek 10">
            <a:extLst>
              <a:ext uri="{FF2B5EF4-FFF2-40B4-BE49-F238E27FC236}">
                <a16:creationId xmlns:a16="http://schemas.microsoft.com/office/drawing/2014/main" id="{F0BC8A2F-18C3-658F-E10F-8FA031F726E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5760" y="555883"/>
            <a:ext cx="3960000" cy="1500058"/>
          </a:xfrm>
          <a:prstGeom prst="rect">
            <a:avLst/>
          </a:prstGeom>
        </p:spPr>
      </p:pic>
      <p:pic>
        <p:nvPicPr>
          <p:cNvPr id="12" name="Obrázek 11">
            <a:extLst>
              <a:ext uri="{FF2B5EF4-FFF2-40B4-BE49-F238E27FC236}">
                <a16:creationId xmlns:a16="http://schemas.microsoft.com/office/drawing/2014/main" id="{24A83D42-4FEA-EB21-04C5-85E8A46706A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45" t="56695" r="49973" b="10493"/>
          <a:stretch>
            <a:fillRect/>
          </a:stretch>
        </p:blipFill>
        <p:spPr>
          <a:xfrm>
            <a:off x="365760" y="2113072"/>
            <a:ext cx="3960000" cy="1492914"/>
          </a:xfrm>
          <a:prstGeom prst="rect">
            <a:avLst/>
          </a:prstGeom>
        </p:spPr>
      </p:pic>
      <p:pic>
        <p:nvPicPr>
          <p:cNvPr id="13" name="Obrázek 12">
            <a:extLst>
              <a:ext uri="{FF2B5EF4-FFF2-40B4-BE49-F238E27FC236}">
                <a16:creationId xmlns:a16="http://schemas.microsoft.com/office/drawing/2014/main" id="{98288762-07BC-C69F-0AF0-67114754F09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9982" t="23304" r="752" b="43189"/>
          <a:stretch>
            <a:fillRect/>
          </a:stretch>
        </p:blipFill>
        <p:spPr>
          <a:xfrm>
            <a:off x="421419" y="3663117"/>
            <a:ext cx="3960000" cy="1515814"/>
          </a:xfrm>
          <a:prstGeom prst="rect">
            <a:avLst/>
          </a:prstGeom>
        </p:spPr>
      </p:pic>
      <p:pic>
        <p:nvPicPr>
          <p:cNvPr id="14" name="Obrázek 13">
            <a:extLst>
              <a:ext uri="{FF2B5EF4-FFF2-40B4-BE49-F238E27FC236}">
                <a16:creationId xmlns:a16="http://schemas.microsoft.com/office/drawing/2014/main" id="{66B266ED-628E-F6EE-4960-E408005836F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0048" t="56927" r="947" b="10724"/>
          <a:stretch>
            <a:fillRect/>
          </a:stretch>
        </p:blipFill>
        <p:spPr>
          <a:xfrm>
            <a:off x="421419" y="5236062"/>
            <a:ext cx="3960000" cy="1471159"/>
          </a:xfrm>
          <a:prstGeom prst="rect">
            <a:avLst/>
          </a:prstGeom>
        </p:spPr>
      </p:pic>
      <p:sp>
        <p:nvSpPr>
          <p:cNvPr id="17" name="TextovéPole 16">
            <a:extLst>
              <a:ext uri="{FF2B5EF4-FFF2-40B4-BE49-F238E27FC236}">
                <a16:creationId xmlns:a16="http://schemas.microsoft.com/office/drawing/2014/main" id="{82D80A25-A5FF-12E7-E3C6-BE5AC7B8E4E5}"/>
              </a:ext>
            </a:extLst>
          </p:cNvPr>
          <p:cNvSpPr txBox="1"/>
          <p:nvPr/>
        </p:nvSpPr>
        <p:spPr>
          <a:xfrm>
            <a:off x="4605792" y="523796"/>
            <a:ext cx="7220447" cy="36163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buNone/>
            </a:pPr>
            <a:r>
              <a:rPr lang="cs-CZ" dirty="0"/>
              <a:t>Hromadné operace smí provádět </a:t>
            </a:r>
            <a:r>
              <a:rPr lang="cs-CZ" b="1" dirty="0"/>
              <a:t>uživatel, kterému informační systém přidělil příslušné oprávnění</a:t>
            </a:r>
            <a:r>
              <a:rPr lang="cs-CZ" dirty="0"/>
              <a:t>. Oprávnění se může lišit podle operace: například pracovník smí záznamy vyhledat, ale jejich hromadnou změnu může provést jen pověřená osoba.</a:t>
            </a:r>
          </a:p>
          <a:p>
            <a:pPr>
              <a:buNone/>
            </a:pPr>
            <a:r>
              <a:rPr lang="cs-CZ" dirty="0"/>
              <a:t>Před hromadnou změnou je nutné zkontrolovat:</a:t>
            </a:r>
          </a:p>
          <a:p>
            <a:pPr>
              <a:buNone/>
            </a:pPr>
            <a:endParaRPr lang="cs-CZ" sz="800" dirty="0"/>
          </a:p>
          <a:p>
            <a:pPr marL="285750" indent="-28575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cs-CZ" b="1" dirty="0"/>
              <a:t>které záznamy byly vybrány</a:t>
            </a:r>
            <a:r>
              <a:rPr lang="cs-CZ" dirty="0"/>
              <a:t> a kolik jich je,</a:t>
            </a:r>
          </a:p>
          <a:p>
            <a:pPr marL="285750" indent="-28575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cs-CZ" b="1" dirty="0"/>
              <a:t>jaký údaj se změní</a:t>
            </a:r>
            <a:r>
              <a:rPr lang="cs-CZ" dirty="0"/>
              <a:t> a na jakou hodnotu,</a:t>
            </a:r>
          </a:p>
          <a:p>
            <a:pPr marL="285750" indent="-28575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cs-CZ" b="1" dirty="0"/>
              <a:t>zda lze změnu vrátit </a:t>
            </a:r>
            <a:r>
              <a:rPr lang="cs-CZ" dirty="0"/>
              <a:t>nebo data obnovit ze zálohy.</a:t>
            </a:r>
          </a:p>
          <a:p>
            <a:pPr>
              <a:buNone/>
            </a:pPr>
            <a:endParaRPr lang="cs-CZ" sz="800" dirty="0"/>
          </a:p>
          <a:p>
            <a:pPr>
              <a:buNone/>
            </a:pPr>
            <a:r>
              <a:rPr lang="cs-CZ" dirty="0"/>
              <a:t>Chybně zadaná podmínka může zasáhnout mnoho záznamů najednou. </a:t>
            </a:r>
          </a:p>
          <a:p>
            <a:pPr>
              <a:buNone/>
            </a:pPr>
            <a:r>
              <a:rPr lang="cs-CZ" dirty="0"/>
              <a:t>Platí pravidlo:</a:t>
            </a:r>
          </a:p>
          <a:p>
            <a:pPr algn="ctr">
              <a:buNone/>
            </a:pPr>
            <a:r>
              <a:rPr lang="cs-CZ" dirty="0"/>
              <a:t> </a:t>
            </a:r>
            <a:r>
              <a:rPr lang="cs-CZ" b="1" dirty="0"/>
              <a:t>„Nejdříve ověř výběr, potom proveď změnu.“</a:t>
            </a:r>
            <a:endParaRPr lang="cs-CZ" dirty="0"/>
          </a:p>
        </p:txBody>
      </p:sp>
      <p:sp>
        <p:nvSpPr>
          <p:cNvPr id="19" name="TextovéPole 18">
            <a:extLst>
              <a:ext uri="{FF2B5EF4-FFF2-40B4-BE49-F238E27FC236}">
                <a16:creationId xmlns:a16="http://schemas.microsoft.com/office/drawing/2014/main" id="{945AA77B-1874-7AE9-6F84-8B4FB001C4FC}"/>
              </a:ext>
            </a:extLst>
          </p:cNvPr>
          <p:cNvSpPr txBox="1"/>
          <p:nvPr/>
        </p:nvSpPr>
        <p:spPr>
          <a:xfrm>
            <a:off x="4605792" y="5003475"/>
            <a:ext cx="7220447" cy="147732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buNone/>
            </a:pPr>
            <a:r>
              <a:rPr lang="cs-CZ" b="1" dirty="0"/>
              <a:t>Hromadnou operací není úkon, který se týká jediného konkrétního záznamu.</a:t>
            </a:r>
            <a:r>
              <a:rPr lang="cs-CZ" dirty="0"/>
              <a:t> Například otevření karty jednoho pacienta, oprava jeho telefonního čísla nebo potvrzení jedné objednávky.</a:t>
            </a:r>
          </a:p>
          <a:p>
            <a:pPr>
              <a:buNone/>
            </a:pPr>
            <a:r>
              <a:rPr lang="cs-CZ" dirty="0"/>
              <a:t>Rozhodující je </a:t>
            </a:r>
            <a:r>
              <a:rPr lang="cs-CZ" b="1" dirty="0"/>
              <a:t>rozsah provedení</a:t>
            </a:r>
            <a:r>
              <a:rPr lang="cs-CZ" dirty="0"/>
              <a:t>: když stejnou změnu systém provede nad více vybranými záznamy najednou, jde o hromadnou operaci.</a:t>
            </a:r>
          </a:p>
        </p:txBody>
      </p:sp>
      <p:sp>
        <p:nvSpPr>
          <p:cNvPr id="20" name="TextovéPole 19">
            <a:extLst>
              <a:ext uri="{FF2B5EF4-FFF2-40B4-BE49-F238E27FC236}">
                <a16:creationId xmlns:a16="http://schemas.microsoft.com/office/drawing/2014/main" id="{386F5648-3334-CDE2-DC55-05D4E8C6FF5F}"/>
              </a:ext>
            </a:extLst>
          </p:cNvPr>
          <p:cNvSpPr txBox="1"/>
          <p:nvPr/>
        </p:nvSpPr>
        <p:spPr>
          <a:xfrm>
            <a:off x="4605792" y="4680309"/>
            <a:ext cx="287638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/>
              <a:t>Co není hromadnou operací</a:t>
            </a:r>
          </a:p>
        </p:txBody>
      </p:sp>
    </p:spTree>
    <p:extLst>
      <p:ext uri="{BB962C8B-B14F-4D97-AF65-F5344CB8AC3E}">
        <p14:creationId xmlns:p14="http://schemas.microsoft.com/office/powerpoint/2010/main" val="406808701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>
            <a:extLst>
              <a:ext uri="{FF2B5EF4-FFF2-40B4-BE49-F238E27FC236}">
                <a16:creationId xmlns:a16="http://schemas.microsoft.com/office/drawing/2014/main" id="{03B9AA2F-B33A-DBFD-0331-AA7C4D126548}"/>
              </a:ext>
            </a:extLst>
          </p:cNvPr>
          <p:cNvSpPr txBox="1"/>
          <p:nvPr/>
        </p:nvSpPr>
        <p:spPr>
          <a:xfrm>
            <a:off x="254443" y="277387"/>
            <a:ext cx="124835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/>
              <a:t>Export dat</a:t>
            </a:r>
          </a:p>
        </p:txBody>
      </p:sp>
      <p:sp>
        <p:nvSpPr>
          <p:cNvPr id="5" name="TextovéPole 4">
            <a:extLst>
              <a:ext uri="{FF2B5EF4-FFF2-40B4-BE49-F238E27FC236}">
                <a16:creationId xmlns:a16="http://schemas.microsoft.com/office/drawing/2014/main" id="{FBC98C43-4D9F-0C30-6205-5B203CA0DF37}"/>
              </a:ext>
            </a:extLst>
          </p:cNvPr>
          <p:cNvSpPr txBox="1"/>
          <p:nvPr/>
        </p:nvSpPr>
        <p:spPr>
          <a:xfrm>
            <a:off x="254443" y="678528"/>
            <a:ext cx="11465780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buNone/>
            </a:pPr>
            <a:r>
              <a:rPr lang="cs-CZ" b="1" dirty="0"/>
              <a:t>Export</a:t>
            </a:r>
            <a:r>
              <a:rPr lang="cs-CZ" dirty="0"/>
              <a:t> znamená uložení vybraných dat z programu do souboru, který lze otevřít nebo zpracovat mimo informační systém.</a:t>
            </a:r>
          </a:p>
        </p:txBody>
      </p:sp>
      <p:pic>
        <p:nvPicPr>
          <p:cNvPr id="7" name="Obrázek 6">
            <a:extLst>
              <a:ext uri="{FF2B5EF4-FFF2-40B4-BE49-F238E27FC236}">
                <a16:creationId xmlns:a16="http://schemas.microsoft.com/office/drawing/2014/main" id="{F6FFE125-E96E-8853-1B9C-BD77465F1D3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3247" b="16396"/>
          <a:stretch>
            <a:fillRect/>
          </a:stretch>
        </p:blipFill>
        <p:spPr>
          <a:xfrm>
            <a:off x="1807891" y="1264335"/>
            <a:ext cx="8576218" cy="2430573"/>
          </a:xfrm>
          <a:prstGeom prst="rect">
            <a:avLst/>
          </a:prstGeom>
        </p:spPr>
      </p:pic>
      <p:sp>
        <p:nvSpPr>
          <p:cNvPr id="11" name="TextovéPole 10">
            <a:extLst>
              <a:ext uri="{FF2B5EF4-FFF2-40B4-BE49-F238E27FC236}">
                <a16:creationId xmlns:a16="http://schemas.microsoft.com/office/drawing/2014/main" id="{AA67519A-7645-59C3-DE5E-4FD1ED6CF4BD}"/>
              </a:ext>
            </a:extLst>
          </p:cNvPr>
          <p:cNvSpPr txBox="1"/>
          <p:nvPr/>
        </p:nvSpPr>
        <p:spPr>
          <a:xfrm>
            <a:off x="254443" y="4065104"/>
            <a:ext cx="11632757" cy="215443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buNone/>
            </a:pPr>
            <a:r>
              <a:rPr lang="cs-CZ" dirty="0"/>
              <a:t>Export je užitečný, protože umožňuje </a:t>
            </a:r>
            <a:r>
              <a:rPr lang="cs-CZ" b="1" dirty="0"/>
              <a:t>použít údaje z informačního systému i v jiném programu</a:t>
            </a:r>
            <a:r>
              <a:rPr lang="cs-CZ" dirty="0"/>
              <a:t>. Například přehled vyšetření lze uložit do souboru CSV, otevřít v tabulkovém procesoru a vytvořit z něj tabulku nebo graf. Export také usnadňuje předání údajů jinému oprávněnému pracovišti.</a:t>
            </a:r>
          </a:p>
          <a:p>
            <a:pPr>
              <a:buNone/>
            </a:pPr>
            <a:r>
              <a:rPr lang="cs-CZ" dirty="0"/>
              <a:t>Informační systém export umožňuje proto, aby data nebyla využitelná jen uvnitř něj. Uživatel si může vybrat potřebné údaje a uložit je ve formátu, se kterým umí pracovat další program.</a:t>
            </a:r>
          </a:p>
          <a:p>
            <a:pPr>
              <a:buNone/>
            </a:pPr>
            <a:endParaRPr lang="cs-CZ" sz="800" dirty="0"/>
          </a:p>
          <a:p>
            <a:pPr>
              <a:buNone/>
            </a:pPr>
            <a:r>
              <a:rPr lang="cs-CZ" b="1" dirty="0"/>
              <a:t>V případě zdravotních údajů je nutné exportovat jen údaje potřebné pro daný účel a předávat je pouze oprávněným osobám.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71653600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>
            <a:extLst>
              <a:ext uri="{FF2B5EF4-FFF2-40B4-BE49-F238E27FC236}">
                <a16:creationId xmlns:a16="http://schemas.microsoft.com/office/drawing/2014/main" id="{1377FA6B-A085-BCDF-2290-80B7A21D707F}"/>
              </a:ext>
            </a:extLst>
          </p:cNvPr>
          <p:cNvSpPr txBox="1"/>
          <p:nvPr/>
        </p:nvSpPr>
        <p:spPr>
          <a:xfrm>
            <a:off x="294198" y="278296"/>
            <a:ext cx="130401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/>
              <a:t>Import dat</a:t>
            </a:r>
          </a:p>
        </p:txBody>
      </p:sp>
      <p:sp>
        <p:nvSpPr>
          <p:cNvPr id="5" name="TextovéPole 4">
            <a:extLst>
              <a:ext uri="{FF2B5EF4-FFF2-40B4-BE49-F238E27FC236}">
                <a16:creationId xmlns:a16="http://schemas.microsoft.com/office/drawing/2014/main" id="{98807E2E-775A-17BB-769E-3B1D286B0441}"/>
              </a:ext>
            </a:extLst>
          </p:cNvPr>
          <p:cNvSpPr txBox="1"/>
          <p:nvPr/>
        </p:nvSpPr>
        <p:spPr>
          <a:xfrm>
            <a:off x="294198" y="647628"/>
            <a:ext cx="11603604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cs-CZ" b="1" dirty="0"/>
              <a:t>Import</a:t>
            </a:r>
            <a:r>
              <a:rPr lang="cs-CZ" dirty="0"/>
              <a:t> znamená načtení dat ze souboru do programu. Umožňuje například přidat více záznamů najednou.</a:t>
            </a:r>
          </a:p>
        </p:txBody>
      </p:sp>
      <p:pic>
        <p:nvPicPr>
          <p:cNvPr id="7" name="Obrázek 6">
            <a:extLst>
              <a:ext uri="{FF2B5EF4-FFF2-40B4-BE49-F238E27FC236}">
                <a16:creationId xmlns:a16="http://schemas.microsoft.com/office/drawing/2014/main" id="{E5FD81CB-3577-0266-F4F6-30A1275056F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1768" b="17618"/>
          <a:stretch>
            <a:fillRect/>
          </a:stretch>
        </p:blipFill>
        <p:spPr>
          <a:xfrm>
            <a:off x="1670363" y="2631075"/>
            <a:ext cx="8851275" cy="2521370"/>
          </a:xfrm>
          <a:prstGeom prst="rect">
            <a:avLst/>
          </a:prstGeom>
        </p:spPr>
      </p:pic>
      <p:sp>
        <p:nvSpPr>
          <p:cNvPr id="9" name="TextovéPole 8">
            <a:extLst>
              <a:ext uri="{FF2B5EF4-FFF2-40B4-BE49-F238E27FC236}">
                <a16:creationId xmlns:a16="http://schemas.microsoft.com/office/drawing/2014/main" id="{81CDF20E-D7CF-F132-26B3-B3069699B688}"/>
              </a:ext>
            </a:extLst>
          </p:cNvPr>
          <p:cNvSpPr txBox="1"/>
          <p:nvPr/>
        </p:nvSpPr>
        <p:spPr>
          <a:xfrm>
            <a:off x="2168056" y="5225218"/>
            <a:ext cx="7855889" cy="132343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buNone/>
            </a:pPr>
            <a:r>
              <a:rPr lang="cs-CZ" b="1" dirty="0"/>
              <a:t>Před potvrzením importu zkontrolujeme:</a:t>
            </a:r>
          </a:p>
          <a:p>
            <a:pPr>
              <a:buNone/>
            </a:pPr>
            <a:endParaRPr lang="cs-CZ" sz="800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dirty="0"/>
              <a:t>zda soubor obsahuje požadované údaje a má správný formát,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dirty="0"/>
              <a:t>zda se údaje přiřadí ke správným polím, například </a:t>
            </a:r>
            <a:r>
              <a:rPr lang="cs-CZ" b="1" dirty="0"/>
              <a:t>datum → datum objednávky</a:t>
            </a:r>
            <a:r>
              <a:rPr lang="cs-CZ" dirty="0"/>
              <a:t>,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dirty="0"/>
              <a:t>zda nevzniknou chybné nebo duplicitní záznamy.</a:t>
            </a:r>
          </a:p>
        </p:txBody>
      </p:sp>
      <p:sp>
        <p:nvSpPr>
          <p:cNvPr id="11" name="TextovéPole 10">
            <a:extLst>
              <a:ext uri="{FF2B5EF4-FFF2-40B4-BE49-F238E27FC236}">
                <a16:creationId xmlns:a16="http://schemas.microsoft.com/office/drawing/2014/main" id="{AC3530ED-764F-1962-5ABC-DDD395506FCB}"/>
              </a:ext>
            </a:extLst>
          </p:cNvPr>
          <p:cNvSpPr txBox="1"/>
          <p:nvPr/>
        </p:nvSpPr>
        <p:spPr>
          <a:xfrm>
            <a:off x="294198" y="1223853"/>
            <a:ext cx="11603604" cy="120032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buNone/>
            </a:pPr>
            <a:r>
              <a:rPr lang="cs-CZ" dirty="0"/>
              <a:t>Import je užitečný, protože umožňuje </a:t>
            </a:r>
            <a:r>
              <a:rPr lang="cs-CZ" b="1" dirty="0"/>
              <a:t>načíst více údajů do informačního systému najednou</a:t>
            </a:r>
            <a:r>
              <a:rPr lang="cs-CZ" dirty="0"/>
              <a:t>, bez jejich ručního přepisování. Šetří čas a omezuje chyby při opisování.</a:t>
            </a:r>
          </a:p>
          <a:p>
            <a:pPr>
              <a:buNone/>
            </a:pPr>
            <a:r>
              <a:rPr lang="cs-CZ" dirty="0"/>
              <a:t>Například seznam objednávek připravený v jiném programu lze načíst ze souboru CSV. Před potvrzením importu je potřeba zkontrolovat, zda se údaje přiřadily ke správným polím a zda nevzniknou duplicitní záznamy.</a:t>
            </a:r>
          </a:p>
        </p:txBody>
      </p:sp>
    </p:spTree>
    <p:extLst>
      <p:ext uri="{BB962C8B-B14F-4D97-AF65-F5344CB8AC3E}">
        <p14:creationId xmlns:p14="http://schemas.microsoft.com/office/powerpoint/2010/main" val="175119977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Obrázek 7">
            <a:extLst>
              <a:ext uri="{FF2B5EF4-FFF2-40B4-BE49-F238E27FC236}">
                <a16:creationId xmlns:a16="http://schemas.microsoft.com/office/drawing/2014/main" id="{757C354B-1DB2-09A8-F717-B475746387B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39" y="0"/>
            <a:ext cx="12185522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53861140"/>
      </p:ext>
    </p:extLst>
  </p:cSld>
  <p:clrMapOvr>
    <a:masterClrMapping/>
  </p:clrMapOvr>
</p:sld>
</file>

<file path=ppt/theme/theme1.xml><?xml version="1.0" encoding="utf-8"?>
<a:theme xmlns:a="http://schemas.openxmlformats.org/drawingml/2006/main" name="Motiv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120</TotalTime>
  <Words>708</Words>
  <Application>Microsoft Office PowerPoint</Application>
  <PresentationFormat>Širokoúhlá obrazovka</PresentationFormat>
  <Paragraphs>112</Paragraphs>
  <Slides>6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3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6</vt:i4>
      </vt:variant>
    </vt:vector>
  </HeadingPairs>
  <TitlesOfParts>
    <vt:vector size="10" baseType="lpstr">
      <vt:lpstr>Arial</vt:lpstr>
      <vt:lpstr>Calibri</vt:lpstr>
      <vt:lpstr>Calibri Light</vt:lpstr>
      <vt:lpstr>Motiv Office</vt:lpstr>
      <vt:lpstr>Hromadné zpracování dat export a import INV 208 2. ročník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Karel Sixl</dc:creator>
  <cp:lastModifiedBy>Karel Sixl</cp:lastModifiedBy>
  <cp:revision>9</cp:revision>
  <dcterms:created xsi:type="dcterms:W3CDTF">2026-09-24T18:05:07Z</dcterms:created>
  <dcterms:modified xsi:type="dcterms:W3CDTF">2026-10-01T12:24:02Z</dcterms:modified>
</cp:coreProperties>
</file>