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9" r:id="rId4"/>
    <p:sldId id="264" r:id="rId5"/>
    <p:sldId id="268" r:id="rId6"/>
    <p:sldId id="260" r:id="rId7"/>
    <p:sldId id="266" r:id="rId8"/>
    <p:sldId id="262" r:id="rId9"/>
    <p:sldId id="263" r:id="rId10"/>
    <p:sldId id="267" r:id="rId1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7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Se&#353;it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Se&#353;it1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Se&#353;it1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Se&#353;it1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Se&#353;it1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Počet objednávek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1"/>
            <c:invertIfNegative val="0"/>
            <c:bubble3D val="0"/>
            <c:spPr>
              <a:solidFill>
                <a:schemeClr val="accent2">
                  <a:lumMod val="7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ECD9-4651-98C5-5823569BA91A}"/>
              </c:ext>
            </c:extLst>
          </c:dPt>
          <c:dPt>
            <c:idx val="2"/>
            <c:invertIfNegative val="0"/>
            <c:bubble3D val="0"/>
            <c:spPr>
              <a:solidFill>
                <a:schemeClr val="bg2">
                  <a:lumMod val="75000"/>
                </a:schemeClr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ECD9-4651-98C5-5823569BA91A}"/>
              </c:ext>
            </c:extLst>
          </c:dPt>
          <c:cat>
            <c:strRef>
              <c:f>List1!$A$2:$A$4</c:f>
              <c:strCache>
                <c:ptCount val="3"/>
                <c:pt idx="0">
                  <c:v>Kardiologie</c:v>
                </c:pt>
                <c:pt idx="1">
                  <c:v>Neurologie</c:v>
                </c:pt>
                <c:pt idx="2">
                  <c:v>Ortopedie</c:v>
                </c:pt>
              </c:strCache>
            </c:strRef>
          </c:cat>
          <c:val>
            <c:numRef>
              <c:f>List1!$B$2:$B$4</c:f>
              <c:numCache>
                <c:formatCode>General</c:formatCode>
                <c:ptCount val="3"/>
                <c:pt idx="0">
                  <c:v>3</c:v>
                </c:pt>
                <c:pt idx="1">
                  <c:v>2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CD9-4651-98C5-5823569BA91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94451872"/>
        <c:axId val="494468672"/>
      </c:barChart>
      <c:catAx>
        <c:axId val="4944518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94468672"/>
        <c:crosses val="autoZero"/>
        <c:auto val="1"/>
        <c:lblAlgn val="ctr"/>
        <c:lblOffset val="100"/>
        <c:noMultiLvlLbl val="0"/>
      </c:catAx>
      <c:valAx>
        <c:axId val="49446867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494451872"/>
        <c:crosses val="autoZero"/>
        <c:crossBetween val="between"/>
        <c:majorUnit val="1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Počet objednávek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852A-4D30-AF30-43E9042BD2AF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852A-4D30-AF30-43E9042BD2AF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852A-4D30-AF30-43E9042BD2AF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cs-CZ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List1!$A$2:$A$4</c:f>
              <c:strCache>
                <c:ptCount val="3"/>
                <c:pt idx="0">
                  <c:v>Kardiologie</c:v>
                </c:pt>
                <c:pt idx="1">
                  <c:v>Neurologie</c:v>
                </c:pt>
                <c:pt idx="2">
                  <c:v>Ortopedie</c:v>
                </c:pt>
              </c:strCache>
            </c:strRef>
          </c:cat>
          <c:val>
            <c:numRef>
              <c:f>List1!$B$2:$B$4</c:f>
              <c:numCache>
                <c:formatCode>General</c:formatCode>
                <c:ptCount val="3"/>
                <c:pt idx="0">
                  <c:v>3</c:v>
                </c:pt>
                <c:pt idx="1">
                  <c:v>2</c:v>
                </c:pt>
                <c:pt idx="2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852A-4D30-AF30-43E9042BD2A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cs-CZ" sz="1400" b="0" i="0" u="none" strike="noStrike" baseline="0" dirty="0"/>
              <a:t>Počet vyšetření podle oddělení (leden–březen 2026)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List1!$E$2</c:f>
              <c:strCache>
                <c:ptCount val="1"/>
                <c:pt idx="0">
                  <c:v>Celkem za 3 měsíce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0EC7-42EE-A611-3668BED0DB77}"/>
              </c:ext>
            </c:extLst>
          </c:dPt>
          <c:dPt>
            <c:idx val="1"/>
            <c:invertIfNegative val="0"/>
            <c:bubble3D val="0"/>
            <c:spPr>
              <a:solidFill>
                <a:srgbClr val="00B050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0EC7-42EE-A611-3668BED0DB77}"/>
              </c:ext>
            </c:extLst>
          </c:dPt>
          <c:cat>
            <c:strRef>
              <c:f>List1!$A$3:$A$5</c:f>
              <c:strCache>
                <c:ptCount val="3"/>
                <c:pt idx="0">
                  <c:v>Kardiologie</c:v>
                </c:pt>
                <c:pt idx="1">
                  <c:v>Neurologie</c:v>
                </c:pt>
                <c:pt idx="2">
                  <c:v>Ortopedie</c:v>
                </c:pt>
              </c:strCache>
            </c:strRef>
          </c:cat>
          <c:val>
            <c:numRef>
              <c:f>List1!$E$3:$E$5</c:f>
              <c:numCache>
                <c:formatCode>General</c:formatCode>
                <c:ptCount val="3"/>
                <c:pt idx="0">
                  <c:v>105</c:v>
                </c:pt>
                <c:pt idx="1">
                  <c:v>75</c:v>
                </c:pt>
                <c:pt idx="2">
                  <c:v>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EC7-42EE-A611-3668BED0DB7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815642944"/>
        <c:axId val="1815640064"/>
      </c:barChart>
      <c:catAx>
        <c:axId val="18156429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815640064"/>
        <c:crosses val="autoZero"/>
        <c:auto val="1"/>
        <c:lblAlgn val="ctr"/>
        <c:lblOffset val="100"/>
        <c:noMultiLvlLbl val="0"/>
      </c:catAx>
      <c:valAx>
        <c:axId val="181564006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81564294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cs-CZ"/>
              <a:t>Vývoj celkového počtu vyšetření</a:t>
            </a:r>
          </a:p>
          <a:p>
            <a:pPr>
              <a:defRPr/>
            </a:pPr>
            <a:r>
              <a:rPr lang="cs-CZ"/>
              <a:t>leden až březen 2026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List1!$A$6</c:f>
              <c:strCache>
                <c:ptCount val="1"/>
                <c:pt idx="0">
                  <c:v>Celkem za měsíc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List1!$B$2:$D$2</c:f>
              <c:strCache>
                <c:ptCount val="3"/>
                <c:pt idx="0">
                  <c:v>Leden</c:v>
                </c:pt>
                <c:pt idx="1">
                  <c:v>Únor</c:v>
                </c:pt>
                <c:pt idx="2">
                  <c:v>Březen</c:v>
                </c:pt>
              </c:strCache>
            </c:strRef>
          </c:cat>
          <c:val>
            <c:numRef>
              <c:f>List1!$B$6:$D$6</c:f>
              <c:numCache>
                <c:formatCode>General</c:formatCode>
                <c:ptCount val="3"/>
                <c:pt idx="0">
                  <c:v>60</c:v>
                </c:pt>
                <c:pt idx="1">
                  <c:v>75</c:v>
                </c:pt>
                <c:pt idx="2">
                  <c:v>90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6E0B-4882-AF23-9D9407D7E36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1833175280"/>
        <c:axId val="1833176240"/>
      </c:lineChart>
      <c:catAx>
        <c:axId val="18331752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833176240"/>
        <c:crosses val="autoZero"/>
        <c:auto val="1"/>
        <c:lblAlgn val="ctr"/>
        <c:lblOffset val="100"/>
        <c:noMultiLvlLbl val="0"/>
      </c:catAx>
      <c:valAx>
        <c:axId val="183317624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cs-CZ"/>
          </a:p>
        </c:txPr>
        <c:crossAx val="18331752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cs-CZ" sz="1400" b="0" i="0" u="none" strike="noStrike" baseline="0" dirty="0"/>
              <a:t>Podíl oddělení na celkovém počtu vyšetření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List1!$E$2</c:f>
              <c:strCache>
                <c:ptCount val="1"/>
                <c:pt idx="0">
                  <c:v>Celkem za 3 měsíce</c:v>
                </c:pt>
              </c:strCache>
            </c:strRef>
          </c:tx>
          <c:dPt>
            <c:idx val="0"/>
            <c:bubble3D val="0"/>
            <c:spPr>
              <a:solidFill>
                <a:srgbClr val="FF00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D630-4A5E-98AF-938A63911938}"/>
              </c:ext>
            </c:extLst>
          </c:dPt>
          <c:dPt>
            <c:idx val="1"/>
            <c:bubble3D val="0"/>
            <c:spPr>
              <a:solidFill>
                <a:srgbClr val="00B05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D630-4A5E-98AF-938A63911938}"/>
              </c:ext>
            </c:extLst>
          </c:dPt>
          <c:dPt>
            <c:idx val="2"/>
            <c:bubble3D val="0"/>
            <c:spPr>
              <a:solidFill>
                <a:srgbClr val="0070C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D630-4A5E-98AF-938A63911938}"/>
              </c:ext>
            </c:extLst>
          </c:dPt>
          <c:cat>
            <c:strRef>
              <c:f>List1!$A$3:$A$5</c:f>
              <c:strCache>
                <c:ptCount val="3"/>
                <c:pt idx="0">
                  <c:v>Kardiologie</c:v>
                </c:pt>
                <c:pt idx="1">
                  <c:v>Neurologie</c:v>
                </c:pt>
                <c:pt idx="2">
                  <c:v>Ortopedie</c:v>
                </c:pt>
              </c:strCache>
            </c:strRef>
          </c:cat>
          <c:val>
            <c:numRef>
              <c:f>List1!$E$3:$E$5</c:f>
              <c:numCache>
                <c:formatCode>General</c:formatCode>
                <c:ptCount val="3"/>
                <c:pt idx="0">
                  <c:v>105</c:v>
                </c:pt>
                <c:pt idx="1">
                  <c:v>75</c:v>
                </c:pt>
                <c:pt idx="2">
                  <c:v>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D630-4A5E-98AF-938A6391193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cs-CZ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cs-CZ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ED8E31-C2C5-4434-92A9-C6C4E6FD1B44}" type="datetimeFigureOut">
              <a:rPr lang="cs-CZ" smtClean="0"/>
              <a:t>06.10.2026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B8EB70-0B5D-4E63-8424-E68BA35C94D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58337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738AC5-EE30-55AE-CCF5-F02BBA1800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>
            <a:extLst>
              <a:ext uri="{FF2B5EF4-FFF2-40B4-BE49-F238E27FC236}">
                <a16:creationId xmlns:a16="http://schemas.microsoft.com/office/drawing/2014/main" id="{C906C0BB-F8A8-E0FF-3E7F-5288078932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>
            <a:extLst>
              <a:ext uri="{FF2B5EF4-FFF2-40B4-BE49-F238E27FC236}">
                <a16:creationId xmlns:a16="http://schemas.microsoft.com/office/drawing/2014/main" id="{A1D62526-3463-509E-4A60-66E2F8B4CDF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F8E5AD8-ABCD-F4FF-903C-6D83118E2FA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B8EB70-0B5D-4E63-8424-E68BA35C94D7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8787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6B8EB70-0B5D-4E63-8424-E68BA35C94D7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04530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15D0E1A-B5FC-E7F2-315C-EBF066F747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D48CFA66-8CF6-F97C-7ECB-99412AA5E5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C9319E4-7E91-D479-A7F0-CF1D1FA43D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85CDE-0782-496B-9CF3-F90D2AC6A0FD}" type="datetimeFigureOut">
              <a:rPr lang="cs-CZ" smtClean="0"/>
              <a:t>06.10.2026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E660B6B-89A0-35CA-3ACD-96F28D8E78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6A7F738-AB45-78AC-DBA6-F9A6D62878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E9776-1775-4ECB-A14E-03F698058F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04761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CC0E9A2-3E3C-8944-E0DF-3F8A814C1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931D79E-C915-E866-1D2A-236E189576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AB98CC3-9D4B-A796-AED1-B4F7D645D1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85CDE-0782-496B-9CF3-F90D2AC6A0FD}" type="datetimeFigureOut">
              <a:rPr lang="cs-CZ" smtClean="0"/>
              <a:t>06.10.2026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59CDEDE-53C4-0DCE-0BFB-63519B47E8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FB4F738-E955-96C4-ED57-F2A4601AFD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E9776-1775-4ECB-A14E-03F698058F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7461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A307BAA-73AC-B0B7-6967-3FE83F7AB8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945D51C9-08F8-1464-12E1-EE09D534CE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8157D4B-E834-E608-28FF-6D8D94F3A0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85CDE-0782-496B-9CF3-F90D2AC6A0FD}" type="datetimeFigureOut">
              <a:rPr lang="cs-CZ" smtClean="0"/>
              <a:t>06.10.2026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006D1CC-D644-DC7C-C8A3-F7CCB782C5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1AFBD99-E6F7-228E-856E-17D242EFA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E9776-1775-4ECB-A14E-03F698058F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89794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A1EB95E-7C62-8A7A-0984-036207FC23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395321B-EEDB-12C9-1CD3-9A0FFB788E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C913A7FE-822D-49FF-5EA1-0FFDB2DE9F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E33FF37-0380-591C-B85B-178A127263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85CDE-0782-496B-9CF3-F90D2AC6A0FD}" type="datetimeFigureOut">
              <a:rPr lang="cs-CZ" smtClean="0"/>
              <a:t>06.10.2026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6CF5BD02-8546-B8CA-7903-FF4D892EBA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3373FDA0-865F-EAFB-D399-DFD3A2FB14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E9776-1775-4ECB-A14E-03F698058F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26320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950DF7F-612C-F6BE-BE04-16CFA2FB01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9BE9C6C-8B5E-153C-9690-D3B989B57B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621FDEBF-A644-A583-D085-7B7B505397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D8AEE68C-DE01-29A8-0871-1621425EC00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51A03833-3ADF-BF22-D7B4-74387FE733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43AF953C-837F-68C7-1AA3-C6A1200B05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85CDE-0782-496B-9CF3-F90D2AC6A0FD}" type="datetimeFigureOut">
              <a:rPr lang="cs-CZ" smtClean="0"/>
              <a:t>06.10.2026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4FB84D2C-E4EC-4C77-FB3E-08877B3788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908DC095-7A75-03B2-0B79-BDD34A3B3E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E9776-1775-4ECB-A14E-03F698058F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530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95019D5-3A96-3674-F43C-F8A461C30E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2061AFB7-0631-764E-C5BD-CB81272EC1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85CDE-0782-496B-9CF3-F90D2AC6A0FD}" type="datetimeFigureOut">
              <a:rPr lang="cs-CZ" smtClean="0"/>
              <a:t>06.10.2026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16F2496C-6C1B-DFAC-FF6F-FFBB7E515A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3D416434-F3A5-BDA5-9D41-F545276FBB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E9776-1775-4ECB-A14E-03F698058F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61862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3F0A0019-7953-9616-FE1B-AC3DD72135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85CDE-0782-496B-9CF3-F90D2AC6A0FD}" type="datetimeFigureOut">
              <a:rPr lang="cs-CZ" smtClean="0"/>
              <a:t>06.10.2026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DEADB236-64F8-1DD5-2071-1C190910BE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8B9C94CF-28B2-3CD8-CACF-BE628C49C8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E9776-1775-4ECB-A14E-03F698058F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1905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85CCB92-375C-4F26-80AB-861DF05B0F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2E07CC5-80BE-C991-CADB-1805A37CB1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D5B900C3-5992-3E44-7EA9-4FC9766333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475D2BB-E8FB-21FC-9FEE-62A4D8CE74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85CDE-0782-496B-9CF3-F90D2AC6A0FD}" type="datetimeFigureOut">
              <a:rPr lang="cs-CZ" smtClean="0"/>
              <a:t>06.10.2026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F567E61-19BD-D76A-8A2D-4C6751E0F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F91B6CF-760C-AD6E-E4BF-3317D0D3D5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E9776-1775-4ECB-A14E-03F698058F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963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E650A9E-4DE2-1232-EBA9-7EE35EE672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5C79DD14-9002-43DC-6377-528A45AA075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308C7281-CD15-CB11-FCF8-165EDA8CAE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15EF297E-6231-253A-E570-16FE316F4E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85CDE-0782-496B-9CF3-F90D2AC6A0FD}" type="datetimeFigureOut">
              <a:rPr lang="cs-CZ" smtClean="0"/>
              <a:t>06.10.2026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CDE4C54-42BC-DA27-C048-3F3352217C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EBE2792-3F05-B68E-8C6D-F7CD0DAB06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E9776-1775-4ECB-A14E-03F698058F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40873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C79DAC1-0D0D-6CBD-0002-7C3FEA9DF2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F0A2E281-14F7-7C02-D188-2BE2CAEA88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AF662C0-1539-39A8-EE31-BF7C066A63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85CDE-0782-496B-9CF3-F90D2AC6A0FD}" type="datetimeFigureOut">
              <a:rPr lang="cs-CZ" smtClean="0"/>
              <a:t>06.10.2026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DDB169D-411D-19C1-A1F7-A94CEDE5EC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456F6E8-F373-12C2-EBAC-166E1F34D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E9776-1775-4ECB-A14E-03F698058F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95341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A46853E9-3742-D88F-BBE3-AB04038047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4498412-597D-71C8-FB9C-228FB6544B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7824A57-7211-2370-B47C-21AFDB146F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F85CDE-0782-496B-9CF3-F90D2AC6A0FD}" type="datetimeFigureOut">
              <a:rPr lang="cs-CZ" smtClean="0"/>
              <a:t>06.10.2026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4F44172-AB39-9EBF-1778-64901472F4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8A5E11A-B2F1-7200-ED3E-2E75E7985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6E9776-1775-4ECB-A14E-03F698058F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13561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30F89AA3-6CC9-5376-8529-97E235EFD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6190077-538C-B902-1139-6D2AF90F0D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4181824-655B-160C-6549-77039EC7367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85CDE-0782-496B-9CF3-F90D2AC6A0FD}" type="datetimeFigureOut">
              <a:rPr lang="cs-CZ" smtClean="0"/>
              <a:t>06.10.2026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3088BBB-70DC-60FD-F2F7-04F4F5498A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7004C68-DB26-FA4F-C594-6FC45023E1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6E9776-1775-4ECB-A14E-03F698058F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3373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6B2CFF7-1070-FD6F-0E99-787AA1060E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266121"/>
            <a:ext cx="9144000" cy="1243841"/>
          </a:xfrm>
        </p:spPr>
        <p:txBody>
          <a:bodyPr>
            <a:normAutofit fontScale="90000"/>
          </a:bodyPr>
          <a:lstStyle/>
          <a:p>
            <a:r>
              <a:rPr lang="cs-CZ" sz="4000" dirty="0"/>
              <a:t>Vyhledávání a vizualizace</a:t>
            </a:r>
            <a:br>
              <a:rPr lang="cs-CZ" sz="4000" dirty="0"/>
            </a:br>
            <a:r>
              <a:rPr lang="cs-CZ" sz="4000" dirty="0"/>
              <a:t>INV 207</a:t>
            </a:r>
            <a:br>
              <a:rPr lang="cs-CZ" sz="4000" dirty="0"/>
            </a:br>
            <a:r>
              <a:rPr lang="cs-CZ" sz="1800" dirty="0"/>
              <a:t>2. ročník</a:t>
            </a:r>
            <a:endParaRPr lang="cs-CZ" sz="40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88E03835-5D4F-B0CF-C55F-3452C98273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08891" y="3602038"/>
            <a:ext cx="3774219" cy="2250122"/>
          </a:xfrm>
        </p:spPr>
        <p:txBody>
          <a:bodyPr>
            <a:normAutofit fontScale="92500" lnSpcReduction="20000"/>
          </a:bodyPr>
          <a:lstStyle/>
          <a:p>
            <a:r>
              <a:rPr lang="cs-CZ" dirty="0"/>
              <a:t>Vyhledávání a filtrování</a:t>
            </a:r>
          </a:p>
          <a:p>
            <a:r>
              <a:rPr lang="cs-CZ" dirty="0"/>
              <a:t>Řazení dat</a:t>
            </a:r>
          </a:p>
          <a:p>
            <a:r>
              <a:rPr lang="cs-CZ" dirty="0"/>
              <a:t>Co je index</a:t>
            </a:r>
          </a:p>
          <a:p>
            <a:r>
              <a:rPr lang="cs-CZ" dirty="0"/>
              <a:t>Souhrny dat</a:t>
            </a:r>
          </a:p>
          <a:p>
            <a:r>
              <a:rPr lang="cs-CZ" dirty="0"/>
              <a:t>Vizualizace dat</a:t>
            </a:r>
          </a:p>
          <a:p>
            <a:r>
              <a:rPr lang="cs-CZ" dirty="0"/>
              <a:t>Vzory a trendy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C895A5D7-230A-B704-ED69-DC583AB726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360935"/>
            <a:ext cx="4078818" cy="1349446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0A98BAD5-86AF-5A6A-D54B-473336BFFD28}"/>
              </a:ext>
            </a:extLst>
          </p:cNvPr>
          <p:cNvSpPr txBox="1"/>
          <p:nvPr/>
        </p:nvSpPr>
        <p:spPr>
          <a:xfrm>
            <a:off x="771277" y="6050942"/>
            <a:ext cx="128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27. 9. 2026</a:t>
            </a:r>
          </a:p>
        </p:txBody>
      </p:sp>
    </p:spTree>
    <p:extLst>
      <p:ext uri="{BB962C8B-B14F-4D97-AF65-F5344CB8AC3E}">
        <p14:creationId xmlns:p14="http://schemas.microsoft.com/office/powerpoint/2010/main" val="7712854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19BFE73-8744-7F0C-75EE-A048550FBF3B}"/>
              </a:ext>
            </a:extLst>
          </p:cNvPr>
          <p:cNvSpPr txBox="1"/>
          <p:nvPr/>
        </p:nvSpPr>
        <p:spPr>
          <a:xfrm>
            <a:off x="318052" y="159025"/>
            <a:ext cx="36814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Vyhledávání a filtrování</a:t>
            </a:r>
          </a:p>
        </p:txBody>
      </p:sp>
      <p:graphicFrame>
        <p:nvGraphicFramePr>
          <p:cNvPr id="6" name="Tabulka 5">
            <a:extLst>
              <a:ext uri="{FF2B5EF4-FFF2-40B4-BE49-F238E27FC236}">
                <a16:creationId xmlns:a16="http://schemas.microsoft.com/office/drawing/2014/main" id="{AEB247CE-F018-B17D-C23F-4F8D0907C8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674959"/>
              </p:ext>
            </p:extLst>
          </p:nvPr>
        </p:nvGraphicFramePr>
        <p:xfrm>
          <a:off x="4362206" y="1913352"/>
          <a:ext cx="6123323" cy="192024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958795">
                  <a:extLst>
                    <a:ext uri="{9D8B030D-6E8A-4147-A177-3AD203B41FA5}">
                      <a16:colId xmlns:a16="http://schemas.microsoft.com/office/drawing/2014/main" val="3192848998"/>
                    </a:ext>
                  </a:extLst>
                </a:gridCol>
                <a:gridCol w="715617">
                  <a:extLst>
                    <a:ext uri="{9D8B030D-6E8A-4147-A177-3AD203B41FA5}">
                      <a16:colId xmlns:a16="http://schemas.microsoft.com/office/drawing/2014/main" val="934732421"/>
                    </a:ext>
                  </a:extLst>
                </a:gridCol>
                <a:gridCol w="787179">
                  <a:extLst>
                    <a:ext uri="{9D8B030D-6E8A-4147-A177-3AD203B41FA5}">
                      <a16:colId xmlns:a16="http://schemas.microsoft.com/office/drawing/2014/main" val="497583936"/>
                    </a:ext>
                  </a:extLst>
                </a:gridCol>
                <a:gridCol w="1001865">
                  <a:extLst>
                    <a:ext uri="{9D8B030D-6E8A-4147-A177-3AD203B41FA5}">
                      <a16:colId xmlns:a16="http://schemas.microsoft.com/office/drawing/2014/main" val="4186158657"/>
                    </a:ext>
                  </a:extLst>
                </a:gridCol>
                <a:gridCol w="1327867">
                  <a:extLst>
                    <a:ext uri="{9D8B030D-6E8A-4147-A177-3AD203B41FA5}">
                      <a16:colId xmlns:a16="http://schemas.microsoft.com/office/drawing/2014/main" val="1171868465"/>
                    </a:ext>
                  </a:extLst>
                </a:gridCol>
                <a:gridCol w="1332000">
                  <a:extLst>
                    <a:ext uri="{9D8B030D-6E8A-4147-A177-3AD203B41FA5}">
                      <a16:colId xmlns:a16="http://schemas.microsoft.com/office/drawing/2014/main" val="29177246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ID pacienta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Jméno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Příjmení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Oddělení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Datum vyšetření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Stav objednávky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91368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Jana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Nová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Kardiologie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5. 10. 2026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Potvrzena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8747417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Petr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Malý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Neurologie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8. 10. 2026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Potvrzena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1579008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103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Eva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Veselá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Kardiologie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12. 10. 2026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Čeká na potvrzení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04303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104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Karel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Dvořák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Ortopedie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15. 10. 2026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Potvrzena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277327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105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Marie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Černá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Kardiologie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19. 10. 2026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Zrušena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6699346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106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Tomáš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Svoboda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Neurologie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22. 10. 2026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Čeká na potvrzení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5121143"/>
                  </a:ext>
                </a:extLst>
              </a:tr>
            </a:tbl>
          </a:graphicData>
        </a:graphic>
      </p:graphicFrame>
      <p:graphicFrame>
        <p:nvGraphicFramePr>
          <p:cNvPr id="7" name="Tabulka 6">
            <a:extLst>
              <a:ext uri="{FF2B5EF4-FFF2-40B4-BE49-F238E27FC236}">
                <a16:creationId xmlns:a16="http://schemas.microsoft.com/office/drawing/2014/main" id="{A2CF45B2-1B53-EC46-FA46-A1AC5ACAD2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0603064"/>
              </p:ext>
            </p:extLst>
          </p:nvPr>
        </p:nvGraphicFramePr>
        <p:xfrm>
          <a:off x="4362205" y="4504617"/>
          <a:ext cx="6123323" cy="82296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958795">
                  <a:extLst>
                    <a:ext uri="{9D8B030D-6E8A-4147-A177-3AD203B41FA5}">
                      <a16:colId xmlns:a16="http://schemas.microsoft.com/office/drawing/2014/main" val="3192848998"/>
                    </a:ext>
                  </a:extLst>
                </a:gridCol>
                <a:gridCol w="715617">
                  <a:extLst>
                    <a:ext uri="{9D8B030D-6E8A-4147-A177-3AD203B41FA5}">
                      <a16:colId xmlns:a16="http://schemas.microsoft.com/office/drawing/2014/main" val="934732421"/>
                    </a:ext>
                  </a:extLst>
                </a:gridCol>
                <a:gridCol w="787179">
                  <a:extLst>
                    <a:ext uri="{9D8B030D-6E8A-4147-A177-3AD203B41FA5}">
                      <a16:colId xmlns:a16="http://schemas.microsoft.com/office/drawing/2014/main" val="497583936"/>
                    </a:ext>
                  </a:extLst>
                </a:gridCol>
                <a:gridCol w="1001865">
                  <a:extLst>
                    <a:ext uri="{9D8B030D-6E8A-4147-A177-3AD203B41FA5}">
                      <a16:colId xmlns:a16="http://schemas.microsoft.com/office/drawing/2014/main" val="4186158657"/>
                    </a:ext>
                  </a:extLst>
                </a:gridCol>
                <a:gridCol w="1327867">
                  <a:extLst>
                    <a:ext uri="{9D8B030D-6E8A-4147-A177-3AD203B41FA5}">
                      <a16:colId xmlns:a16="http://schemas.microsoft.com/office/drawing/2014/main" val="1171868465"/>
                    </a:ext>
                  </a:extLst>
                </a:gridCol>
                <a:gridCol w="1332000">
                  <a:extLst>
                    <a:ext uri="{9D8B030D-6E8A-4147-A177-3AD203B41FA5}">
                      <a16:colId xmlns:a16="http://schemas.microsoft.com/office/drawing/2014/main" val="29177246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ID pacienta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Jméno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Příjmení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Oddělení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Datum vyšetření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Stav objednávky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91368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103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Eva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Veselá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Kardiologie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12. 10. 2026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Čeká na potvrzení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104303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Tomáš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Svoboda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Neurologie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22. 10. 2026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Čeká na potvrzení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35121143"/>
                  </a:ext>
                </a:extLst>
              </a:tr>
            </a:tbl>
          </a:graphicData>
        </a:graphic>
      </p:graphicFrame>
      <p:sp>
        <p:nvSpPr>
          <p:cNvPr id="9" name="TextovéPole 8">
            <a:extLst>
              <a:ext uri="{FF2B5EF4-FFF2-40B4-BE49-F238E27FC236}">
                <a16:creationId xmlns:a16="http://schemas.microsoft.com/office/drawing/2014/main" id="{7C6C5C77-671D-70A9-B294-C1655A71976D}"/>
              </a:ext>
            </a:extLst>
          </p:cNvPr>
          <p:cNvSpPr txBox="1"/>
          <p:nvPr/>
        </p:nvSpPr>
        <p:spPr>
          <a:xfrm>
            <a:off x="318052" y="528357"/>
            <a:ext cx="11298804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Vyhledávání</a:t>
            </a:r>
            <a:r>
              <a:rPr lang="cs-CZ" dirty="0"/>
              <a:t> slouží k nalezení požadovaného údaje nebo záznamu. 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Filtrování</a:t>
            </a:r>
            <a:r>
              <a:rPr lang="cs-CZ" dirty="0"/>
              <a:t> zobrazí pouze záznamy, které splňují zadanou podmínku.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6F4467F9-9556-AA29-1526-5EE1E1EE1EC1}"/>
              </a:ext>
            </a:extLst>
          </p:cNvPr>
          <p:cNvSpPr txBox="1"/>
          <p:nvPr/>
        </p:nvSpPr>
        <p:spPr>
          <a:xfrm>
            <a:off x="4282695" y="1544020"/>
            <a:ext cx="40025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TAB1 - Objednávky na vyšetření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75A5D688-BA2B-A75E-F73B-588E69B8C9DF}"/>
              </a:ext>
            </a:extLst>
          </p:cNvPr>
          <p:cNvSpPr txBox="1"/>
          <p:nvPr/>
        </p:nvSpPr>
        <p:spPr>
          <a:xfrm>
            <a:off x="318052" y="2578042"/>
            <a:ext cx="36814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Úkol</a:t>
            </a:r>
            <a:r>
              <a:rPr lang="cs-CZ" dirty="0"/>
              <a:t>: V tabulce TAB1 zobraz pouze objednávky, které čekají na potvrzení.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8F42775C-0D7F-B518-CB51-D001ADA2C198}"/>
              </a:ext>
            </a:extLst>
          </p:cNvPr>
          <p:cNvSpPr txBox="1"/>
          <p:nvPr/>
        </p:nvSpPr>
        <p:spPr>
          <a:xfrm>
            <a:off x="318052" y="4141939"/>
            <a:ext cx="3891246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Podmínka: </a:t>
            </a:r>
          </a:p>
          <a:p>
            <a:r>
              <a:rPr lang="cs-CZ" b="1" dirty="0"/>
              <a:t>Stav objednávky = „Čeká na potvrzení“</a:t>
            </a:r>
          </a:p>
          <a:p>
            <a:r>
              <a:rPr lang="cs-CZ" dirty="0"/>
              <a:t> ↓ </a:t>
            </a:r>
          </a:p>
          <a:p>
            <a:r>
              <a:rPr lang="cs-CZ" dirty="0"/>
              <a:t>Výsledná tabulka</a:t>
            </a:r>
          </a:p>
          <a:p>
            <a:r>
              <a:rPr lang="cs-CZ" b="1" dirty="0"/>
              <a:t>Výsledek: 2 záznamy</a:t>
            </a:r>
            <a:endParaRPr lang="cs-CZ" dirty="0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DDF91E28-6BE0-0384-F995-F0B979F8AF60}"/>
              </a:ext>
            </a:extLst>
          </p:cNvPr>
          <p:cNvSpPr txBox="1"/>
          <p:nvPr/>
        </p:nvSpPr>
        <p:spPr>
          <a:xfrm>
            <a:off x="280550" y="1808601"/>
            <a:ext cx="28518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 filtrování záznamů</a:t>
            </a:r>
          </a:p>
        </p:txBody>
      </p:sp>
    </p:spTree>
    <p:extLst>
      <p:ext uri="{BB962C8B-B14F-4D97-AF65-F5344CB8AC3E}">
        <p14:creationId xmlns:p14="http://schemas.microsoft.com/office/powerpoint/2010/main" val="20775950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CFE64750-6A2F-B9DB-EE23-BD75FDBFE565}"/>
              </a:ext>
            </a:extLst>
          </p:cNvPr>
          <p:cNvSpPr txBox="1"/>
          <p:nvPr/>
        </p:nvSpPr>
        <p:spPr>
          <a:xfrm>
            <a:off x="326005" y="278296"/>
            <a:ext cx="12563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Řazení dat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27E2AB7D-96EB-29C1-FF96-5796673E74CC}"/>
              </a:ext>
            </a:extLst>
          </p:cNvPr>
          <p:cNvSpPr txBox="1"/>
          <p:nvPr/>
        </p:nvSpPr>
        <p:spPr>
          <a:xfrm>
            <a:off x="326005" y="647628"/>
            <a:ext cx="1162745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Řazení mění pořadí záznamů podle hodnot ve zvoleném sloupci, například podle data nebo příjmení.</a:t>
            </a:r>
          </a:p>
        </p:txBody>
      </p:sp>
      <p:graphicFrame>
        <p:nvGraphicFramePr>
          <p:cNvPr id="6" name="Tabulka 5">
            <a:extLst>
              <a:ext uri="{FF2B5EF4-FFF2-40B4-BE49-F238E27FC236}">
                <a16:creationId xmlns:a16="http://schemas.microsoft.com/office/drawing/2014/main" id="{71D6056A-BDE0-8FB2-4C3E-365D7D6A9B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4419969"/>
              </p:ext>
            </p:extLst>
          </p:nvPr>
        </p:nvGraphicFramePr>
        <p:xfrm>
          <a:off x="3098484" y="1210386"/>
          <a:ext cx="5995033" cy="1920240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2592000">
                  <a:extLst>
                    <a:ext uri="{9D8B030D-6E8A-4147-A177-3AD203B41FA5}">
                      <a16:colId xmlns:a16="http://schemas.microsoft.com/office/drawing/2014/main" val="2901386503"/>
                    </a:ext>
                  </a:extLst>
                </a:gridCol>
                <a:gridCol w="811033">
                  <a:extLst>
                    <a:ext uri="{9D8B030D-6E8A-4147-A177-3AD203B41FA5}">
                      <a16:colId xmlns:a16="http://schemas.microsoft.com/office/drawing/2014/main" val="2975612670"/>
                    </a:ext>
                  </a:extLst>
                </a:gridCol>
                <a:gridCol w="2592000">
                  <a:extLst>
                    <a:ext uri="{9D8B030D-6E8A-4147-A177-3AD203B41FA5}">
                      <a16:colId xmlns:a16="http://schemas.microsoft.com/office/drawing/2014/main" val="17176236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Původní pořadí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200" dirty="0"/>
                        <a:t>→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 sz="1200" dirty="0"/>
                        <a:t>Seřazeno podle příjmení A–Z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238758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t-BR" sz="1200" dirty="0"/>
                        <a:t>101 – Jana </a:t>
                      </a:r>
                      <a:r>
                        <a:rPr lang="pt-BR" sz="1200" b="1" dirty="0"/>
                        <a:t>Nová</a:t>
                      </a:r>
                      <a:r>
                        <a:rPr lang="pt-BR" sz="1200" dirty="0"/>
                        <a:t> – 5. 10.</a:t>
                      </a:r>
                      <a:r>
                        <a:rPr lang="cs-CZ" sz="1200" dirty="0"/>
                        <a:t> 2026</a:t>
                      </a:r>
                      <a:endParaRPr lang="pt-BR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cs-CZ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fr-FR" sz="1200" dirty="0"/>
                        <a:t>105 – Marie </a:t>
                      </a:r>
                      <a:r>
                        <a:rPr lang="fr-FR" sz="1200" b="1" dirty="0"/>
                        <a:t>Černá</a:t>
                      </a:r>
                      <a:r>
                        <a:rPr lang="fr-FR" sz="1200" dirty="0"/>
                        <a:t> – 19. 10.</a:t>
                      </a:r>
                      <a:r>
                        <a:rPr lang="cs-CZ" sz="1200" dirty="0"/>
                        <a:t> 2026</a:t>
                      </a:r>
                      <a:endParaRPr lang="fr-FR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5201801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102 – Petr </a:t>
                      </a:r>
                      <a:r>
                        <a:rPr lang="cs-CZ" sz="1200" b="1" dirty="0"/>
                        <a:t>Malý</a:t>
                      </a:r>
                      <a:r>
                        <a:rPr lang="cs-CZ" sz="1200" dirty="0"/>
                        <a:t> – 8. 10. 2026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cs-CZ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104 – Karel </a:t>
                      </a:r>
                      <a:r>
                        <a:rPr lang="cs-CZ" sz="1200" b="1" dirty="0"/>
                        <a:t>Dvořák</a:t>
                      </a:r>
                      <a:r>
                        <a:rPr lang="cs-CZ" sz="1200" dirty="0"/>
                        <a:t> – 15. 10. 2026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5901739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n-NO" sz="1200" dirty="0"/>
                        <a:t>103 – Eva </a:t>
                      </a:r>
                      <a:r>
                        <a:rPr lang="nn-NO" sz="1200" b="1" dirty="0"/>
                        <a:t>Veselá</a:t>
                      </a:r>
                      <a:r>
                        <a:rPr lang="nn-NO" sz="1200" dirty="0"/>
                        <a:t> – 12. 10.</a:t>
                      </a:r>
                      <a:r>
                        <a:rPr lang="cs-CZ" sz="1200" dirty="0"/>
                        <a:t> 2026</a:t>
                      </a:r>
                      <a:endParaRPr lang="nn-NO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cs-CZ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102 – Petr </a:t>
                      </a:r>
                      <a:r>
                        <a:rPr lang="cs-CZ" sz="1200" b="1" dirty="0"/>
                        <a:t>Malý</a:t>
                      </a:r>
                      <a:r>
                        <a:rPr lang="cs-CZ" sz="1200" dirty="0"/>
                        <a:t> – 8. 10. 2026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8182647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104 – Karel </a:t>
                      </a:r>
                      <a:r>
                        <a:rPr lang="cs-CZ" sz="1200" b="1" dirty="0"/>
                        <a:t>Dvořák</a:t>
                      </a:r>
                      <a:r>
                        <a:rPr lang="cs-CZ" sz="1200" dirty="0"/>
                        <a:t> – 15. 10. 2026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cs-CZ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t-BR" sz="1200" dirty="0"/>
                        <a:t>101 – Jana </a:t>
                      </a:r>
                      <a:r>
                        <a:rPr lang="pt-BR" sz="1200" b="1" dirty="0"/>
                        <a:t>Nová</a:t>
                      </a:r>
                      <a:r>
                        <a:rPr lang="pt-BR" sz="1200" dirty="0"/>
                        <a:t> – 5. 10.</a:t>
                      </a:r>
                      <a:r>
                        <a:rPr lang="cs-CZ" sz="1200" dirty="0"/>
                        <a:t> 2026</a:t>
                      </a:r>
                      <a:endParaRPr lang="pt-BR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7207813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fr-FR" sz="1200" dirty="0"/>
                        <a:t>105 – Marie </a:t>
                      </a:r>
                      <a:r>
                        <a:rPr lang="fr-FR" sz="1200" b="1" dirty="0"/>
                        <a:t>Černá</a:t>
                      </a:r>
                      <a:r>
                        <a:rPr lang="fr-FR" sz="1200" dirty="0"/>
                        <a:t> – 19. 10.</a:t>
                      </a:r>
                      <a:r>
                        <a:rPr lang="cs-CZ" sz="1200" dirty="0"/>
                        <a:t> 2026</a:t>
                      </a:r>
                      <a:endParaRPr lang="fr-FR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cs-CZ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106 – Tomáš </a:t>
                      </a:r>
                      <a:r>
                        <a:rPr lang="cs-CZ" sz="1200" b="1" dirty="0"/>
                        <a:t>Svoboda</a:t>
                      </a:r>
                      <a:r>
                        <a:rPr lang="cs-CZ" sz="1200" dirty="0"/>
                        <a:t> – 22. 10. 2026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523293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106 – Tomáš </a:t>
                      </a:r>
                      <a:r>
                        <a:rPr lang="cs-CZ" sz="1200" b="1" dirty="0"/>
                        <a:t>Svoboda</a:t>
                      </a:r>
                      <a:r>
                        <a:rPr lang="cs-CZ" sz="1200" dirty="0"/>
                        <a:t> – 22. 10. 2026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cs-CZ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nn-NO" sz="1200" dirty="0"/>
                        <a:t>103 – Eva </a:t>
                      </a:r>
                      <a:r>
                        <a:rPr lang="nn-NO" sz="1200" b="1" dirty="0"/>
                        <a:t>Veselá</a:t>
                      </a:r>
                      <a:r>
                        <a:rPr lang="nn-NO" sz="1200" dirty="0"/>
                        <a:t> – 12. 10.</a:t>
                      </a:r>
                      <a:r>
                        <a:rPr lang="cs-CZ" sz="1200" dirty="0"/>
                        <a:t> 2026</a:t>
                      </a:r>
                      <a:endParaRPr lang="nn-NO" sz="12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69509605"/>
                  </a:ext>
                </a:extLst>
              </a:tr>
            </a:tbl>
          </a:graphicData>
        </a:graphic>
      </p:graphicFrame>
      <p:graphicFrame>
        <p:nvGraphicFramePr>
          <p:cNvPr id="15" name="Tabulka 14">
            <a:extLst>
              <a:ext uri="{FF2B5EF4-FFF2-40B4-BE49-F238E27FC236}">
                <a16:creationId xmlns:a16="http://schemas.microsoft.com/office/drawing/2014/main" id="{AD686FA9-71C1-B511-8211-DA325025B7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921660"/>
              </p:ext>
            </p:extLst>
          </p:nvPr>
        </p:nvGraphicFramePr>
        <p:xfrm>
          <a:off x="851026" y="3846243"/>
          <a:ext cx="10502774" cy="1645920"/>
        </p:xfrm>
        <a:graphic>
          <a:graphicData uri="http://schemas.openxmlformats.org/drawingml/2006/table">
            <a:tbl>
              <a:tblPr/>
              <a:tblGrid>
                <a:gridCol w="5244974">
                  <a:extLst>
                    <a:ext uri="{9D8B030D-6E8A-4147-A177-3AD203B41FA5}">
                      <a16:colId xmlns:a16="http://schemas.microsoft.com/office/drawing/2014/main" val="66941264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58887542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Excel – tabulka v listu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Databáze – tabulka v </a:t>
                      </a:r>
                      <a:r>
                        <a:rPr lang="cs-CZ" b="1" dirty="0" err="1"/>
                        <a:t>MariaDB</a:t>
                      </a:r>
                      <a:endParaRPr lang="cs-CZ" b="1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105132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Příkazem </a:t>
                      </a:r>
                      <a:r>
                        <a:rPr lang="cs-CZ" b="1" dirty="0"/>
                        <a:t>Seřadit</a:t>
                      </a:r>
                      <a:r>
                        <a:rPr lang="cs-CZ" dirty="0"/>
                        <a:t> změníme pořadí řádků v listu. </a:t>
                      </a:r>
                    </a:p>
                    <a:p>
                      <a:pPr>
                        <a:buNone/>
                      </a:pPr>
                      <a:r>
                        <a:rPr lang="cs-CZ" dirty="0"/>
                        <a:t>Po uložení sešitu zůstane nové pořadí zachováno.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Příkazem ORDER BY určíme pořadí </a:t>
                      </a:r>
                      <a:r>
                        <a:rPr lang="cs-CZ" b="1"/>
                        <a:t>výsledku dotazu</a:t>
                      </a:r>
                      <a:r>
                        <a:rPr lang="cs-CZ"/>
                        <a:t>. Samotné řazení nemění uložené záznamy tabulky.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373574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Databáze může využít index, nebo výsledek seřadit při provádění dotazu.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26769010"/>
                  </a:ext>
                </a:extLst>
              </a:tr>
            </a:tbl>
          </a:graphicData>
        </a:graphic>
      </p:graphicFrame>
      <p:sp>
        <p:nvSpPr>
          <p:cNvPr id="17" name="TextovéPole 16">
            <a:extLst>
              <a:ext uri="{FF2B5EF4-FFF2-40B4-BE49-F238E27FC236}">
                <a16:creationId xmlns:a16="http://schemas.microsoft.com/office/drawing/2014/main" id="{A7D1FD6E-1F46-FF83-8F15-69E5909FCD6A}"/>
              </a:ext>
            </a:extLst>
          </p:cNvPr>
          <p:cNvSpPr txBox="1"/>
          <p:nvPr/>
        </p:nvSpPr>
        <p:spPr>
          <a:xfrm>
            <a:off x="2823046" y="5647614"/>
            <a:ext cx="6545909" cy="369332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r>
              <a:rPr lang="cs-CZ" dirty="0"/>
              <a:t>V obou případech musí údaje jednoho záznamu zůstat pohromadě.</a:t>
            </a:r>
          </a:p>
        </p:txBody>
      </p:sp>
      <p:sp>
        <p:nvSpPr>
          <p:cNvPr id="18" name="TextovéPole 17">
            <a:extLst>
              <a:ext uri="{FF2B5EF4-FFF2-40B4-BE49-F238E27FC236}">
                <a16:creationId xmlns:a16="http://schemas.microsoft.com/office/drawing/2014/main" id="{5BF02AE8-2D8C-B726-F29A-B7F08335D21F}"/>
              </a:ext>
            </a:extLst>
          </p:cNvPr>
          <p:cNvSpPr txBox="1"/>
          <p:nvPr/>
        </p:nvSpPr>
        <p:spPr>
          <a:xfrm>
            <a:off x="257755" y="3303769"/>
            <a:ext cx="2453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Co se při řazení ukládá?</a:t>
            </a:r>
          </a:p>
        </p:txBody>
      </p:sp>
    </p:spTree>
    <p:extLst>
      <p:ext uri="{BB962C8B-B14F-4D97-AF65-F5344CB8AC3E}">
        <p14:creationId xmlns:p14="http://schemas.microsoft.com/office/powerpoint/2010/main" val="12334035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ovéPole 9">
            <a:extLst>
              <a:ext uri="{FF2B5EF4-FFF2-40B4-BE49-F238E27FC236}">
                <a16:creationId xmlns:a16="http://schemas.microsoft.com/office/drawing/2014/main" id="{D739502D-E16E-557E-53E2-5ECD3D66E80A}"/>
              </a:ext>
            </a:extLst>
          </p:cNvPr>
          <p:cNvSpPr txBox="1"/>
          <p:nvPr/>
        </p:nvSpPr>
        <p:spPr>
          <a:xfrm>
            <a:off x="282272" y="1708108"/>
            <a:ext cx="11627455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Databáze může k zobrazení záznamů v požadovaném pořadí využít vhodný index. Pokud jej nemá, seřadí výsledek dotazu. </a:t>
            </a:r>
            <a:r>
              <a:rPr lang="cs-CZ" b="1" dirty="0"/>
              <a:t>Uložení záznamů v tabulce se tím nemění.</a:t>
            </a:r>
            <a:endParaRPr lang="cs-CZ" dirty="0"/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FCFAEAE8-E912-A46D-4F6D-422B7F9DC30E}"/>
              </a:ext>
            </a:extLst>
          </p:cNvPr>
          <p:cNvSpPr txBox="1"/>
          <p:nvPr/>
        </p:nvSpPr>
        <p:spPr>
          <a:xfrm>
            <a:off x="282273" y="221848"/>
            <a:ext cx="1162745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Co je to index?</a:t>
            </a:r>
            <a:br>
              <a:rPr lang="cs-CZ" dirty="0"/>
            </a:br>
            <a:r>
              <a:rPr lang="cs-CZ" dirty="0"/>
              <a:t>Index je pomocná struktura, která databázi usnadňuje vyhledávání záznamů. Můžeme si jej představit jako rejstřík v knize: obsahuje hledané údaje a odkazy na místa, kde je najdeme.</a:t>
            </a:r>
          </a:p>
          <a:p>
            <a:endParaRPr lang="cs-CZ" dirty="0"/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FB3B26B2-8513-A9FC-F9CE-9A94979C027F}"/>
              </a:ext>
            </a:extLst>
          </p:cNvPr>
          <p:cNvSpPr txBox="1"/>
          <p:nvPr/>
        </p:nvSpPr>
        <p:spPr>
          <a:xfrm>
            <a:off x="275644" y="1364391"/>
            <a:ext cx="48264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Jak index pomáhá při řazení?</a:t>
            </a:r>
          </a:p>
        </p:txBody>
      </p:sp>
      <p:graphicFrame>
        <p:nvGraphicFramePr>
          <p:cNvPr id="8" name="Tabulka 7">
            <a:extLst>
              <a:ext uri="{FF2B5EF4-FFF2-40B4-BE49-F238E27FC236}">
                <a16:creationId xmlns:a16="http://schemas.microsoft.com/office/drawing/2014/main" id="{59C4AAD3-159F-BE5A-C22B-D9D4A5B8DA0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3038482"/>
              </p:ext>
            </p:extLst>
          </p:nvPr>
        </p:nvGraphicFramePr>
        <p:xfrm>
          <a:off x="1372515" y="2667471"/>
          <a:ext cx="4791323" cy="192024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958795">
                  <a:extLst>
                    <a:ext uri="{9D8B030D-6E8A-4147-A177-3AD203B41FA5}">
                      <a16:colId xmlns:a16="http://schemas.microsoft.com/office/drawing/2014/main" val="3192848998"/>
                    </a:ext>
                  </a:extLst>
                </a:gridCol>
                <a:gridCol w="715617">
                  <a:extLst>
                    <a:ext uri="{9D8B030D-6E8A-4147-A177-3AD203B41FA5}">
                      <a16:colId xmlns:a16="http://schemas.microsoft.com/office/drawing/2014/main" val="934732421"/>
                    </a:ext>
                  </a:extLst>
                </a:gridCol>
                <a:gridCol w="787179">
                  <a:extLst>
                    <a:ext uri="{9D8B030D-6E8A-4147-A177-3AD203B41FA5}">
                      <a16:colId xmlns:a16="http://schemas.microsoft.com/office/drawing/2014/main" val="497583936"/>
                    </a:ext>
                  </a:extLst>
                </a:gridCol>
                <a:gridCol w="1001865">
                  <a:extLst>
                    <a:ext uri="{9D8B030D-6E8A-4147-A177-3AD203B41FA5}">
                      <a16:colId xmlns:a16="http://schemas.microsoft.com/office/drawing/2014/main" val="4186158657"/>
                    </a:ext>
                  </a:extLst>
                </a:gridCol>
                <a:gridCol w="1327867">
                  <a:extLst>
                    <a:ext uri="{9D8B030D-6E8A-4147-A177-3AD203B41FA5}">
                      <a16:colId xmlns:a16="http://schemas.microsoft.com/office/drawing/2014/main" val="117186846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ID pacienta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Jméno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Příjmení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Oddělení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Datum vyšetření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91368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Jana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Nová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Kardiologie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5. 10. 2026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8747417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Petr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Malý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Neurologie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8. 10. 2026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1579008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103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Eva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Veselá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Kardiologie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12. 10. 2026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04303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104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Karel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Dvořák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Ortopedie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15. 10. 2026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277327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105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Marie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Černá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Kardiologie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19. 10. 2026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6699346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106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Tomáš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Svoboda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Neurologie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22. 10. 2026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5121143"/>
                  </a:ext>
                </a:extLst>
              </a:tr>
            </a:tbl>
          </a:graphicData>
        </a:graphic>
      </p:graphicFrame>
      <p:sp>
        <p:nvSpPr>
          <p:cNvPr id="15" name="TextovéPole 14">
            <a:extLst>
              <a:ext uri="{FF2B5EF4-FFF2-40B4-BE49-F238E27FC236}">
                <a16:creationId xmlns:a16="http://schemas.microsoft.com/office/drawing/2014/main" id="{ADDB8D0B-4BFD-5CC8-D652-9A44738380D6}"/>
              </a:ext>
            </a:extLst>
          </p:cNvPr>
          <p:cNvSpPr txBox="1"/>
          <p:nvPr/>
        </p:nvSpPr>
        <p:spPr>
          <a:xfrm>
            <a:off x="1272208" y="2318739"/>
            <a:ext cx="11688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Pacienti</a:t>
            </a:r>
          </a:p>
        </p:txBody>
      </p:sp>
      <p:graphicFrame>
        <p:nvGraphicFramePr>
          <p:cNvPr id="17" name="Tabulka 16">
            <a:extLst>
              <a:ext uri="{FF2B5EF4-FFF2-40B4-BE49-F238E27FC236}">
                <a16:creationId xmlns:a16="http://schemas.microsoft.com/office/drawing/2014/main" id="{4ED1F8E3-5CD4-36AE-894C-0AA3185ED3D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6707764"/>
              </p:ext>
            </p:extLst>
          </p:nvPr>
        </p:nvGraphicFramePr>
        <p:xfrm>
          <a:off x="8075691" y="2688071"/>
          <a:ext cx="2750546" cy="192024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846273">
                  <a:extLst>
                    <a:ext uri="{9D8B030D-6E8A-4147-A177-3AD203B41FA5}">
                      <a16:colId xmlns:a16="http://schemas.microsoft.com/office/drawing/2014/main" val="114505128"/>
                    </a:ext>
                  </a:extLst>
                </a:gridCol>
                <a:gridCol w="904273">
                  <a:extLst>
                    <a:ext uri="{9D8B030D-6E8A-4147-A177-3AD203B41FA5}">
                      <a16:colId xmlns:a16="http://schemas.microsoft.com/office/drawing/2014/main" val="158253854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Index podle příjmení A–Z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ID pacienta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894253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Černá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105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7395328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Dvořák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104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9385323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Malý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102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1718288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Nová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101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272081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Svoboda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106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59114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Veselá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103</a:t>
                      </a:r>
                    </a:p>
                  </a:txBody>
                  <a:tcPr anchor="ctr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3761726"/>
                  </a:ext>
                </a:extLst>
              </a:tr>
            </a:tbl>
          </a:graphicData>
        </a:graphic>
      </p:graphicFrame>
      <p:sp>
        <p:nvSpPr>
          <p:cNvPr id="18" name="TextovéPole 17">
            <a:extLst>
              <a:ext uri="{FF2B5EF4-FFF2-40B4-BE49-F238E27FC236}">
                <a16:creationId xmlns:a16="http://schemas.microsoft.com/office/drawing/2014/main" id="{F0730F2F-90D7-428C-5EB0-D929AD2F7A4D}"/>
              </a:ext>
            </a:extLst>
          </p:cNvPr>
          <p:cNvSpPr txBox="1"/>
          <p:nvPr/>
        </p:nvSpPr>
        <p:spPr>
          <a:xfrm>
            <a:off x="6322569" y="2596172"/>
            <a:ext cx="15943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/>
              <a:t>Podle ID pacienta (primární klíč) najdeme celý záznam 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79F65B87-FA97-83B5-29E7-5035A4C28FCD}"/>
              </a:ext>
            </a:extLst>
          </p:cNvPr>
          <p:cNvSpPr txBox="1"/>
          <p:nvPr/>
        </p:nvSpPr>
        <p:spPr>
          <a:xfrm>
            <a:off x="1272208" y="4687041"/>
            <a:ext cx="5182491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Příklad: Hledáme pacienta s příjmením Veselá.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① Databáze najde v indexu příjmení </a:t>
            </a:r>
            <a:r>
              <a:rPr lang="cs-CZ" b="1" dirty="0"/>
              <a:t>Veselá</a:t>
            </a:r>
            <a:r>
              <a:rPr lang="cs-CZ" dirty="0"/>
              <a:t>.</a:t>
            </a:r>
            <a:br>
              <a:rPr lang="cs-CZ" dirty="0"/>
            </a:br>
            <a:r>
              <a:rPr lang="cs-CZ" dirty="0"/>
              <a:t>② Z indexu získá </a:t>
            </a:r>
            <a:r>
              <a:rPr lang="cs-CZ" b="1" dirty="0"/>
              <a:t>ID pacienta 103</a:t>
            </a:r>
            <a:r>
              <a:rPr lang="cs-CZ" dirty="0"/>
              <a:t>.</a:t>
            </a:r>
            <a:br>
              <a:rPr lang="cs-CZ" dirty="0"/>
            </a:br>
            <a:r>
              <a:rPr lang="cs-CZ" dirty="0"/>
              <a:t>③ Podle ID najde v tabulce </a:t>
            </a:r>
            <a:r>
              <a:rPr lang="cs-CZ" b="1" dirty="0"/>
              <a:t>celý záznam Evy Veselé</a:t>
            </a:r>
            <a:r>
              <a:rPr lang="cs-CZ" dirty="0"/>
              <a:t>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E02D4A91-FF17-3DC5-2DFA-1C7727C1601E}"/>
              </a:ext>
            </a:extLst>
          </p:cNvPr>
          <p:cNvSpPr txBox="1"/>
          <p:nvPr/>
        </p:nvSpPr>
        <p:spPr>
          <a:xfrm>
            <a:off x="1272209" y="6032501"/>
            <a:ext cx="5029004" cy="646331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r>
              <a:rPr lang="cs-CZ" dirty="0"/>
              <a:t>Řazení výsledku mění pořadí zobrazených záznamů. Samotné uložené záznamy se tím nepřesouvají.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A42C6C8F-1CE6-D0A3-46A6-7695D6B039BA}"/>
              </a:ext>
            </a:extLst>
          </p:cNvPr>
          <p:cNvSpPr txBox="1"/>
          <p:nvPr/>
        </p:nvSpPr>
        <p:spPr>
          <a:xfrm>
            <a:off x="7398082" y="5348760"/>
            <a:ext cx="45267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Jde o zjednodušené znázornění indexu; </a:t>
            </a:r>
          </a:p>
          <a:p>
            <a:r>
              <a:rPr lang="cs-CZ" dirty="0"/>
              <a:t>odkaz na záznam zde představuje ID pacienta.</a:t>
            </a:r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0FDBCAE2-D2C2-D92B-5A87-AB75870AFF64}"/>
              </a:ext>
            </a:extLst>
          </p:cNvPr>
          <p:cNvSpPr txBox="1"/>
          <p:nvPr/>
        </p:nvSpPr>
        <p:spPr>
          <a:xfrm>
            <a:off x="6393660" y="3438151"/>
            <a:ext cx="159439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200" dirty="0"/>
              <a:t>Při řazení podle příjmení může databáze procházet tento index od A do Z a postupně načítat odpovídající záznamy</a:t>
            </a:r>
            <a:r>
              <a:rPr lang="cs-CZ" sz="1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21698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51B4E6-4CDE-5462-EFF3-48EE80AA65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E2F68C08-40A8-BEAC-B36F-09234A853F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9709" y="298764"/>
            <a:ext cx="11608904" cy="42473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Proč se někdy obnovuje index?</a:t>
            </a:r>
            <a:endParaRPr lang="cs-CZ" altLang="cs-CZ" b="1" dirty="0">
              <a:latin typeface="Arial" panose="020B0604020202020204" pitchFamily="34" charset="0"/>
            </a:endParaRPr>
          </a:p>
          <a:p>
            <a:b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lang="cs-CZ" dirty="0"/>
              <a:t>Index pomáhá rychle vyhledávat a řadit záznamy. Pokud se poškodí nebo neodpovídá údajům v tabulce, může databáze vracet nesprávné výsledky nebo hlásit chybu.</a:t>
            </a:r>
          </a:p>
          <a:p>
            <a:endParaRPr lang="cs-CZ" dirty="0"/>
          </a:p>
          <a:p>
            <a:r>
              <a:rPr lang="cs-CZ" dirty="0"/>
              <a:t>Správce databáze pak může </a:t>
            </a:r>
            <a:r>
              <a:rPr lang="cs-CZ" b="1" dirty="0"/>
              <a:t>index znovu vytvořit podle aktuálních údajů v tabulce</a:t>
            </a:r>
            <a:r>
              <a:rPr lang="cs-CZ" dirty="0"/>
              <a:t>.</a:t>
            </a:r>
          </a:p>
          <a:p>
            <a:endParaRPr lang="cs-CZ" dirty="0"/>
          </a:p>
          <a:p>
            <a:r>
              <a:rPr lang="cs-CZ" b="1" dirty="0"/>
              <a:t>Jak může problém vzniknout?</a:t>
            </a:r>
          </a:p>
          <a:p>
            <a:endParaRPr lang="cs-CZ" dirty="0"/>
          </a:p>
          <a:p>
            <a:r>
              <a:rPr lang="cs-CZ" dirty="0"/>
              <a:t>Například při přímé úpravě souboru s daty </a:t>
            </a:r>
            <a:r>
              <a:rPr lang="cs-CZ" b="1" dirty="0"/>
              <a:t>mimo databázový systém</a:t>
            </a:r>
            <a:r>
              <a:rPr lang="cs-CZ" dirty="0"/>
              <a:t>. Údaje v tabulce se změní, ale index se nemusí odpovídajícím způsobem aktualizovat.</a:t>
            </a:r>
          </a:p>
          <a:p>
            <a:endParaRPr lang="cs-CZ" dirty="0"/>
          </a:p>
          <a:p>
            <a:r>
              <a:rPr lang="cs-CZ" b="1" dirty="0"/>
              <a:t>Při běžné změně záznamu prostřednictvím databázového systému se index aktualizuje automaticky.</a:t>
            </a:r>
          </a:p>
          <a:p>
            <a:endParaRPr lang="cs-CZ" dirty="0"/>
          </a:p>
          <a:p>
            <a:r>
              <a:rPr lang="cs-CZ" i="1" dirty="0"/>
              <a:t>Možnosti a postup obnovy indexu závisí na konkrétním databázovém systému a způsobu ukládání tabulky.</a:t>
            </a:r>
            <a:endParaRPr lang="cs-CZ" dirty="0"/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896469A-B9B0-84BF-5409-9D90D172047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1756" b="17612"/>
          <a:stretch>
            <a:fillRect/>
          </a:stretch>
        </p:blipFill>
        <p:spPr>
          <a:xfrm>
            <a:off x="1693231" y="4779589"/>
            <a:ext cx="8805539" cy="1779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1976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1E590AA-8D49-4E03-91F9-18490FE29530}"/>
              </a:ext>
            </a:extLst>
          </p:cNvPr>
          <p:cNvSpPr txBox="1"/>
          <p:nvPr/>
        </p:nvSpPr>
        <p:spPr>
          <a:xfrm>
            <a:off x="302150" y="349857"/>
            <a:ext cx="35701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Souhrny dat</a:t>
            </a:r>
          </a:p>
        </p:txBody>
      </p:sp>
      <p:graphicFrame>
        <p:nvGraphicFramePr>
          <p:cNvPr id="7" name="Tabulka 6">
            <a:extLst>
              <a:ext uri="{FF2B5EF4-FFF2-40B4-BE49-F238E27FC236}">
                <a16:creationId xmlns:a16="http://schemas.microsoft.com/office/drawing/2014/main" id="{F6D90A68-7909-E603-04F1-CC87B9107E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7475315"/>
              </p:ext>
            </p:extLst>
          </p:nvPr>
        </p:nvGraphicFramePr>
        <p:xfrm>
          <a:off x="8937272" y="2199598"/>
          <a:ext cx="1972800" cy="155448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000800">
                  <a:extLst>
                    <a:ext uri="{9D8B030D-6E8A-4147-A177-3AD203B41FA5}">
                      <a16:colId xmlns:a16="http://schemas.microsoft.com/office/drawing/2014/main" val="184840689"/>
                    </a:ext>
                  </a:extLst>
                </a:gridCol>
                <a:gridCol w="972000">
                  <a:extLst>
                    <a:ext uri="{9D8B030D-6E8A-4147-A177-3AD203B41FA5}">
                      <a16:colId xmlns:a16="http://schemas.microsoft.com/office/drawing/2014/main" val="262210766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Oddělení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Počet objednávek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943261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Kardiologie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2631501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Neurologie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0242194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Ortopedie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3335688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Celkem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77615157"/>
                  </a:ext>
                </a:extLst>
              </a:tr>
            </a:tbl>
          </a:graphicData>
        </a:graphic>
      </p:graphicFrame>
      <p:sp>
        <p:nvSpPr>
          <p:cNvPr id="5" name="TextovéPole 4">
            <a:extLst>
              <a:ext uri="{FF2B5EF4-FFF2-40B4-BE49-F238E27FC236}">
                <a16:creationId xmlns:a16="http://schemas.microsoft.com/office/drawing/2014/main" id="{5C41A32C-AD81-D091-BD2B-F45BD12D7A28}"/>
              </a:ext>
            </a:extLst>
          </p:cNvPr>
          <p:cNvSpPr txBox="1"/>
          <p:nvPr/>
        </p:nvSpPr>
        <p:spPr>
          <a:xfrm>
            <a:off x="302149" y="719189"/>
            <a:ext cx="11408133" cy="1046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Souhrn dat</a:t>
            </a:r>
            <a:r>
              <a:rPr lang="cs-CZ" dirty="0"/>
              <a:t> je stručný přehled, který z více záznamů vypočítá nebo vybere podstatné údaje.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dirty="0"/>
              <a:t>Například z jednotlivých objednávek vytvoříme souhrn: </a:t>
            </a:r>
            <a:r>
              <a:rPr lang="cs-CZ" b="1" dirty="0"/>
              <a:t>počet objednávek na každém oddělení</a:t>
            </a:r>
            <a:r>
              <a:rPr lang="cs-CZ" dirty="0"/>
              <a:t> a </a:t>
            </a:r>
            <a:r>
              <a:rPr lang="cs-CZ" b="1" dirty="0"/>
              <a:t>celkový počet objednávek</a:t>
            </a:r>
            <a:r>
              <a:rPr lang="cs-CZ" dirty="0"/>
              <a:t>.</a:t>
            </a:r>
          </a:p>
        </p:txBody>
      </p:sp>
      <p:graphicFrame>
        <p:nvGraphicFramePr>
          <p:cNvPr id="9" name="Tabulka 8">
            <a:extLst>
              <a:ext uri="{FF2B5EF4-FFF2-40B4-BE49-F238E27FC236}">
                <a16:creationId xmlns:a16="http://schemas.microsoft.com/office/drawing/2014/main" id="{E6B67DA1-E07D-C97C-063D-D323192216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7849713"/>
              </p:ext>
            </p:extLst>
          </p:nvPr>
        </p:nvGraphicFramePr>
        <p:xfrm>
          <a:off x="1105242" y="2016718"/>
          <a:ext cx="4867456" cy="192024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958795">
                  <a:extLst>
                    <a:ext uri="{9D8B030D-6E8A-4147-A177-3AD203B41FA5}">
                      <a16:colId xmlns:a16="http://schemas.microsoft.com/office/drawing/2014/main" val="3192848998"/>
                    </a:ext>
                  </a:extLst>
                </a:gridCol>
                <a:gridCol w="715617">
                  <a:extLst>
                    <a:ext uri="{9D8B030D-6E8A-4147-A177-3AD203B41FA5}">
                      <a16:colId xmlns:a16="http://schemas.microsoft.com/office/drawing/2014/main" val="934732421"/>
                    </a:ext>
                  </a:extLst>
                </a:gridCol>
                <a:gridCol w="787179">
                  <a:extLst>
                    <a:ext uri="{9D8B030D-6E8A-4147-A177-3AD203B41FA5}">
                      <a16:colId xmlns:a16="http://schemas.microsoft.com/office/drawing/2014/main" val="497583936"/>
                    </a:ext>
                  </a:extLst>
                </a:gridCol>
                <a:gridCol w="1001865">
                  <a:extLst>
                    <a:ext uri="{9D8B030D-6E8A-4147-A177-3AD203B41FA5}">
                      <a16:colId xmlns:a16="http://schemas.microsoft.com/office/drawing/2014/main" val="4186158657"/>
                    </a:ext>
                  </a:extLst>
                </a:gridCol>
                <a:gridCol w="1404000">
                  <a:extLst>
                    <a:ext uri="{9D8B030D-6E8A-4147-A177-3AD203B41FA5}">
                      <a16:colId xmlns:a16="http://schemas.microsoft.com/office/drawing/2014/main" val="117186846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ID pacienta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Jméno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Příjmení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Oddělení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Datum objednávky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91368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Jana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Nová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Kardiologie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5. 10. 2026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8747417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Petr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Malý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Neurologie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8. 10. 2026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1579008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103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Eva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Veselá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Kardiologie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12. 10. 2026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04303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104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Karel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Dvořák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Ortopedie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15. 10. 2026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277327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105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Marie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Černá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Kardiologie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19. 10. 2026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6699346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106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Tomáš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Svoboda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Neurologie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22. 10. 2026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5121143"/>
                  </a:ext>
                </a:extLst>
              </a:tr>
            </a:tbl>
          </a:graphicData>
        </a:graphic>
      </p:graphicFrame>
      <p:graphicFrame>
        <p:nvGraphicFramePr>
          <p:cNvPr id="10" name="Tabulka 9">
            <a:extLst>
              <a:ext uri="{FF2B5EF4-FFF2-40B4-BE49-F238E27FC236}">
                <a16:creationId xmlns:a16="http://schemas.microsoft.com/office/drawing/2014/main" id="{22E60E8C-DACE-1169-32B7-7A49E69FD7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2404330"/>
              </p:ext>
            </p:extLst>
          </p:nvPr>
        </p:nvGraphicFramePr>
        <p:xfrm>
          <a:off x="6528025" y="2016718"/>
          <a:ext cx="1968611" cy="192024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966746">
                  <a:extLst>
                    <a:ext uri="{9D8B030D-6E8A-4147-A177-3AD203B41FA5}">
                      <a16:colId xmlns:a16="http://schemas.microsoft.com/office/drawing/2014/main" val="3192848998"/>
                    </a:ext>
                  </a:extLst>
                </a:gridCol>
                <a:gridCol w="1001865">
                  <a:extLst>
                    <a:ext uri="{9D8B030D-6E8A-4147-A177-3AD203B41FA5}">
                      <a16:colId xmlns:a16="http://schemas.microsoft.com/office/drawing/2014/main" val="418615865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ID pacienta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b="1" dirty="0"/>
                        <a:t>Oddělení</a:t>
                      </a:r>
                    </a:p>
                  </a:txBody>
                  <a:tcPr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91368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101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/>
                        <a:t>Kardiologie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8747417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Kardiologie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1579008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105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Kardiologie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04303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Neurologie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2773276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106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Neurologie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6699346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104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200" dirty="0"/>
                        <a:t>Ortopedie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5121143"/>
                  </a:ext>
                </a:extLst>
              </a:tr>
            </a:tbl>
          </a:graphicData>
        </a:graphic>
      </p:graphicFrame>
      <p:sp>
        <p:nvSpPr>
          <p:cNvPr id="14" name="Šipka: doprava 13">
            <a:extLst>
              <a:ext uri="{FF2B5EF4-FFF2-40B4-BE49-F238E27FC236}">
                <a16:creationId xmlns:a16="http://schemas.microsoft.com/office/drawing/2014/main" id="{AA304A75-493D-391C-A14E-A549297501C1}"/>
              </a:ext>
            </a:extLst>
          </p:cNvPr>
          <p:cNvSpPr/>
          <p:nvPr/>
        </p:nvSpPr>
        <p:spPr>
          <a:xfrm>
            <a:off x="6178163" y="2926082"/>
            <a:ext cx="262394" cy="198783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Šipka: doprava 14">
            <a:extLst>
              <a:ext uri="{FF2B5EF4-FFF2-40B4-BE49-F238E27FC236}">
                <a16:creationId xmlns:a16="http://schemas.microsoft.com/office/drawing/2014/main" id="{164EA311-A508-CE38-CAFC-BEA2AF9D2C2E}"/>
              </a:ext>
            </a:extLst>
          </p:cNvPr>
          <p:cNvSpPr/>
          <p:nvPr/>
        </p:nvSpPr>
        <p:spPr>
          <a:xfrm>
            <a:off x="8585757" y="2925152"/>
            <a:ext cx="262394" cy="198783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TextovéPole 18">
            <a:extLst>
              <a:ext uri="{FF2B5EF4-FFF2-40B4-BE49-F238E27FC236}">
                <a16:creationId xmlns:a16="http://schemas.microsoft.com/office/drawing/2014/main" id="{E09D628E-ABFD-2A33-759E-31319AB51D26}"/>
              </a:ext>
            </a:extLst>
          </p:cNvPr>
          <p:cNvSpPr txBox="1"/>
          <p:nvPr/>
        </p:nvSpPr>
        <p:spPr>
          <a:xfrm>
            <a:off x="302148" y="4091594"/>
            <a:ext cx="1140813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altLang="cs-CZ" dirty="0"/>
              <a:t>Výsledkem je přehled skupin a jejich četností; jednotlivé objednávky z původní tabulky se nemažou.</a:t>
            </a:r>
            <a:endParaRPr lang="cs-CZ" dirty="0"/>
          </a:p>
        </p:txBody>
      </p:sp>
      <p:sp>
        <p:nvSpPr>
          <p:cNvPr id="20" name="TextovéPole 19">
            <a:extLst>
              <a:ext uri="{FF2B5EF4-FFF2-40B4-BE49-F238E27FC236}">
                <a16:creationId xmlns:a16="http://schemas.microsoft.com/office/drawing/2014/main" id="{7EFA1F47-1BB5-2041-9AAD-93CD4C51A7F6}"/>
              </a:ext>
            </a:extLst>
          </p:cNvPr>
          <p:cNvSpPr txBox="1"/>
          <p:nvPr/>
        </p:nvSpPr>
        <p:spPr>
          <a:xfrm>
            <a:off x="302148" y="4827490"/>
            <a:ext cx="47230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Údaje ze souhrnu můžeme zobrazit v grafu. Sloupcový graf umožní snadno porovnat počty objednávek na jednotlivých odděleních, kruhový graf ukáže jejich podíl na celkovém počtu.</a:t>
            </a:r>
          </a:p>
        </p:txBody>
      </p:sp>
      <p:graphicFrame>
        <p:nvGraphicFramePr>
          <p:cNvPr id="21" name="Graf 20">
            <a:extLst>
              <a:ext uri="{FF2B5EF4-FFF2-40B4-BE49-F238E27FC236}">
                <a16:creationId xmlns:a16="http://schemas.microsoft.com/office/drawing/2014/main" id="{18907B00-C188-E01C-884F-4E97172AB2A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65884735"/>
              </p:ext>
            </p:extLst>
          </p:nvPr>
        </p:nvGraphicFramePr>
        <p:xfrm>
          <a:off x="5303516" y="4614725"/>
          <a:ext cx="2419350" cy="18811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2" name="Graf 21">
            <a:extLst>
              <a:ext uri="{FF2B5EF4-FFF2-40B4-BE49-F238E27FC236}">
                <a16:creationId xmlns:a16="http://schemas.microsoft.com/office/drawing/2014/main" id="{FD43AC69-DDC7-2F3E-56ED-8F7562121AD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73294498"/>
              </p:ext>
            </p:extLst>
          </p:nvPr>
        </p:nvGraphicFramePr>
        <p:xfrm>
          <a:off x="7621989" y="4576624"/>
          <a:ext cx="2686050" cy="19192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0691744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7E88AB1-2651-7ADF-946D-836651093D4A}"/>
              </a:ext>
            </a:extLst>
          </p:cNvPr>
          <p:cNvSpPr txBox="1"/>
          <p:nvPr/>
        </p:nvSpPr>
        <p:spPr>
          <a:xfrm>
            <a:off x="214687" y="282187"/>
            <a:ext cx="696534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Vizualizace dat: co ukáže graf?</a:t>
            </a:r>
          </a:p>
          <a:p>
            <a:r>
              <a:rPr lang="cs-CZ" b="1" dirty="0"/>
              <a:t>Stejná data můžeme zobrazit různými grafy podle toho, na co se ptáme.</a:t>
            </a:r>
          </a:p>
        </p:txBody>
      </p:sp>
      <p:graphicFrame>
        <p:nvGraphicFramePr>
          <p:cNvPr id="4" name="Tabulka 3">
            <a:extLst>
              <a:ext uri="{FF2B5EF4-FFF2-40B4-BE49-F238E27FC236}">
                <a16:creationId xmlns:a16="http://schemas.microsoft.com/office/drawing/2014/main" id="{9025ABF3-BDF9-CC33-C674-9A71C93AE6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9500934"/>
              </p:ext>
            </p:extLst>
          </p:nvPr>
        </p:nvGraphicFramePr>
        <p:xfrm>
          <a:off x="321026" y="1651791"/>
          <a:ext cx="5165375" cy="2157194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400779">
                  <a:extLst>
                    <a:ext uri="{9D8B030D-6E8A-4147-A177-3AD203B41FA5}">
                      <a16:colId xmlns:a16="http://schemas.microsoft.com/office/drawing/2014/main" val="1117136185"/>
                    </a:ext>
                  </a:extLst>
                </a:gridCol>
                <a:gridCol w="787939">
                  <a:extLst>
                    <a:ext uri="{9D8B030D-6E8A-4147-A177-3AD203B41FA5}">
                      <a16:colId xmlns:a16="http://schemas.microsoft.com/office/drawing/2014/main" val="2747241196"/>
                    </a:ext>
                  </a:extLst>
                </a:gridCol>
                <a:gridCol w="787939">
                  <a:extLst>
                    <a:ext uri="{9D8B030D-6E8A-4147-A177-3AD203B41FA5}">
                      <a16:colId xmlns:a16="http://schemas.microsoft.com/office/drawing/2014/main" val="2595114330"/>
                    </a:ext>
                  </a:extLst>
                </a:gridCol>
                <a:gridCol w="787939">
                  <a:extLst>
                    <a:ext uri="{9D8B030D-6E8A-4147-A177-3AD203B41FA5}">
                      <a16:colId xmlns:a16="http://schemas.microsoft.com/office/drawing/2014/main" val="889722364"/>
                    </a:ext>
                  </a:extLst>
                </a:gridCol>
                <a:gridCol w="1400779">
                  <a:extLst>
                    <a:ext uri="{9D8B030D-6E8A-4147-A177-3AD203B41FA5}">
                      <a16:colId xmlns:a16="http://schemas.microsoft.com/office/drawing/2014/main" val="2003264459"/>
                    </a:ext>
                  </a:extLst>
                </a:gridCol>
              </a:tblGrid>
              <a:tr h="629182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Oddělení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Leden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/>
                        <a:t>Únor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/>
                        <a:t>Březen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/>
                        <a:t>Celkem za 3 měsíce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41184848"/>
                  </a:ext>
                </a:extLst>
              </a:tr>
              <a:tr h="38200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Kardiologie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/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35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b="1"/>
                        <a:t>105</a:t>
                      </a:r>
                      <a:endParaRPr lang="cs-CZ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39892565"/>
                  </a:ext>
                </a:extLst>
              </a:tr>
              <a:tr h="38200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Neurologie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b="1" dirty="0"/>
                        <a:t>75</a:t>
                      </a:r>
                      <a:endParaRPr lang="cs-CZ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001575700"/>
                  </a:ext>
                </a:extLst>
              </a:tr>
              <a:tr h="38200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Ortopedie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20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b="1"/>
                        <a:t>45</a:t>
                      </a:r>
                      <a:endParaRPr lang="cs-CZ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201369740"/>
                  </a:ext>
                </a:extLst>
              </a:tr>
              <a:tr h="38200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b="1"/>
                        <a:t>Celkem za měsíc</a:t>
                      </a:r>
                      <a:endParaRPr lang="cs-CZ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b="1" dirty="0"/>
                        <a:t>60</a:t>
                      </a:r>
                      <a:endParaRPr lang="cs-CZ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b="1" dirty="0"/>
                        <a:t>75</a:t>
                      </a:r>
                      <a:endParaRPr lang="cs-CZ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b="1" dirty="0"/>
                        <a:t>90</a:t>
                      </a:r>
                      <a:endParaRPr lang="cs-CZ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b="1" dirty="0"/>
                        <a:t>225</a:t>
                      </a:r>
                      <a:endParaRPr lang="cs-CZ" sz="14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64436960"/>
                  </a:ext>
                </a:extLst>
              </a:tr>
            </a:tbl>
          </a:graphicData>
        </a:graphic>
      </p:graphicFrame>
      <p:sp>
        <p:nvSpPr>
          <p:cNvPr id="5" name="TextovéPole 4">
            <a:extLst>
              <a:ext uri="{FF2B5EF4-FFF2-40B4-BE49-F238E27FC236}">
                <a16:creationId xmlns:a16="http://schemas.microsoft.com/office/drawing/2014/main" id="{81175CE3-6F9A-879F-C13B-61E25B47479A}"/>
              </a:ext>
            </a:extLst>
          </p:cNvPr>
          <p:cNvSpPr txBox="1"/>
          <p:nvPr/>
        </p:nvSpPr>
        <p:spPr>
          <a:xfrm>
            <a:off x="214687" y="1246787"/>
            <a:ext cx="17492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Výchozí tabulka</a:t>
            </a: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983A4C10-2399-DAC9-A7FC-ADF7B64A78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3683" y="4029323"/>
            <a:ext cx="4460680" cy="1877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Sloupcový graf: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porovná celkové počty vyšetření na odděleních (105, 75, 45).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Spojnicový graf: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ukáže vývoj celkového počtu vyšetření v čase (60, 75, 90).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Výsečový graf: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ukáže podíl jednotlivých oddělení na všech 225 vyšetřeních. </a:t>
            </a:r>
          </a:p>
        </p:txBody>
      </p:sp>
      <p:graphicFrame>
        <p:nvGraphicFramePr>
          <p:cNvPr id="7" name="Graf 6">
            <a:extLst>
              <a:ext uri="{FF2B5EF4-FFF2-40B4-BE49-F238E27FC236}">
                <a16:creationId xmlns:a16="http://schemas.microsoft.com/office/drawing/2014/main" id="{C1886006-D183-B2B0-CA68-AFFBC539C75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30161146"/>
              </p:ext>
            </p:extLst>
          </p:nvPr>
        </p:nvGraphicFramePr>
        <p:xfrm>
          <a:off x="7787640" y="175824"/>
          <a:ext cx="3489297" cy="20593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8" name="Graf 7">
            <a:extLst>
              <a:ext uri="{FF2B5EF4-FFF2-40B4-BE49-F238E27FC236}">
                <a16:creationId xmlns:a16="http://schemas.microsoft.com/office/drawing/2014/main" id="{D6F99900-6756-9A99-2758-9D2B9B5715D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71046537"/>
              </p:ext>
            </p:extLst>
          </p:nvPr>
        </p:nvGraphicFramePr>
        <p:xfrm>
          <a:off x="7792277" y="2245838"/>
          <a:ext cx="3808676" cy="21571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Graf 8">
            <a:extLst>
              <a:ext uri="{FF2B5EF4-FFF2-40B4-BE49-F238E27FC236}">
                <a16:creationId xmlns:a16="http://schemas.microsoft.com/office/drawing/2014/main" id="{99152A19-03A2-666F-B4CF-A891894E05E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29113277"/>
              </p:ext>
            </p:extLst>
          </p:nvPr>
        </p:nvGraphicFramePr>
        <p:xfrm>
          <a:off x="7792277" y="4454520"/>
          <a:ext cx="3586040" cy="21571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" name="TextovéPole 12">
            <a:extLst>
              <a:ext uri="{FF2B5EF4-FFF2-40B4-BE49-F238E27FC236}">
                <a16:creationId xmlns:a16="http://schemas.microsoft.com/office/drawing/2014/main" id="{49294A3E-F91C-4C68-DB42-9F1E840D9639}"/>
              </a:ext>
            </a:extLst>
          </p:cNvPr>
          <p:cNvSpPr txBox="1"/>
          <p:nvPr/>
        </p:nvSpPr>
        <p:spPr>
          <a:xfrm rot="5400000" flipV="1">
            <a:off x="7231049" y="1344273"/>
            <a:ext cx="111318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Počet vyšetření</a:t>
            </a:r>
          </a:p>
        </p:txBody>
      </p: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9A47235B-C22A-F168-1502-3D0F965CE3E1}"/>
              </a:ext>
            </a:extLst>
          </p:cNvPr>
          <p:cNvSpPr txBox="1"/>
          <p:nvPr/>
        </p:nvSpPr>
        <p:spPr>
          <a:xfrm rot="5400000" flipV="1">
            <a:off x="7231049" y="3419565"/>
            <a:ext cx="111318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Počet vyšetření</a:t>
            </a:r>
          </a:p>
        </p:txBody>
      </p:sp>
    </p:spTree>
    <p:extLst>
      <p:ext uri="{BB962C8B-B14F-4D97-AF65-F5344CB8AC3E}">
        <p14:creationId xmlns:p14="http://schemas.microsoft.com/office/powerpoint/2010/main" val="7116741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589DD462-5A54-E2EF-7300-CA2425CD35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7" t="15309" r="2166" b="19602"/>
          <a:stretch>
            <a:fillRect/>
          </a:stretch>
        </p:blipFill>
        <p:spPr>
          <a:xfrm>
            <a:off x="548639" y="2117359"/>
            <a:ext cx="8690775" cy="3337236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BC00A179-DCE1-94A3-685A-C56360C269CE}"/>
              </a:ext>
            </a:extLst>
          </p:cNvPr>
          <p:cNvSpPr txBox="1"/>
          <p:nvPr/>
        </p:nvSpPr>
        <p:spPr>
          <a:xfrm>
            <a:off x="455213" y="393810"/>
            <a:ext cx="11145740" cy="17235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Vzory a trendy v datech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Vzor</a:t>
            </a:r>
            <a:r>
              <a:rPr lang="cs-CZ" dirty="0"/>
              <a:t> je pravidelnost, která se v datech opakuje.</a:t>
            </a:r>
            <a:br>
              <a:rPr lang="cs-CZ" dirty="0"/>
            </a:br>
            <a:r>
              <a:rPr lang="cs-CZ" i="1" dirty="0"/>
              <a:t>Příklad:</a:t>
            </a:r>
            <a:r>
              <a:rPr lang="cs-CZ" dirty="0"/>
              <a:t> V několika po sobě jdoucích týdnech připadá nejvíce návštěv na pondělí.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b="1" dirty="0"/>
              <a:t>Trend</a:t>
            </a:r>
            <a:r>
              <a:rPr lang="cs-CZ" dirty="0"/>
              <a:t> je celkový směr změny v delším období.</a:t>
            </a:r>
            <a:br>
              <a:rPr lang="cs-CZ" dirty="0"/>
            </a:br>
            <a:r>
              <a:rPr lang="cs-CZ" i="1" dirty="0"/>
              <a:t>Příklad:</a:t>
            </a:r>
            <a:r>
              <a:rPr lang="cs-CZ" dirty="0"/>
              <a:t> Počet vyšetření během několika měsíců převážně roste, i když v některém měsíci klesne.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E044EB93-B1B5-FDC0-EC64-436B320C9317}"/>
              </a:ext>
            </a:extLst>
          </p:cNvPr>
          <p:cNvSpPr txBox="1"/>
          <p:nvPr/>
        </p:nvSpPr>
        <p:spPr>
          <a:xfrm>
            <a:off x="9332840" y="2825245"/>
            <a:ext cx="2584176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Co z grafu skutečně vyplývá a co už je jen domněnka?“</a:t>
            </a:r>
            <a:br>
              <a:rPr lang="cs-CZ" dirty="0"/>
            </a:br>
            <a:r>
              <a:rPr lang="cs-CZ" dirty="0"/>
              <a:t>Například: </a:t>
            </a:r>
            <a:r>
              <a:rPr lang="cs-CZ" i="1" dirty="0"/>
              <a:t>Graf ukazuje více návštěv v pondělí. Sám o sobě ale nevysvětluje proč.</a:t>
            </a:r>
            <a:endParaRPr lang="cs-CZ" dirty="0"/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3A59051E-2DDB-B285-3F73-44D9BADEED43}"/>
              </a:ext>
            </a:extLst>
          </p:cNvPr>
          <p:cNvSpPr txBox="1"/>
          <p:nvPr/>
        </p:nvSpPr>
        <p:spPr>
          <a:xfrm>
            <a:off x="1981861" y="5602285"/>
            <a:ext cx="996894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200" dirty="0"/>
              <a:t>Z </a:t>
            </a:r>
            <a:r>
              <a:rPr lang="cs-CZ" sz="1200" b="1" dirty="0"/>
              <a:t>levého grafu skutečně vyplývá</a:t>
            </a:r>
            <a:r>
              <a:rPr lang="cs-CZ" sz="1200" dirty="0"/>
              <a:t>, že ve všech čtyřech zobrazených týdnech bylo v pondělí více návštěv než činil průměr za úterý až pátek. </a:t>
            </a:r>
            <a:r>
              <a:rPr lang="cs-CZ" sz="1200" b="1" dirty="0"/>
              <a:t>Domněnkou</a:t>
            </a:r>
            <a:r>
              <a:rPr lang="cs-CZ" sz="1200" dirty="0"/>
              <a:t> by bylo tvrzení, že příčinou jsou například potíže pacientů nahromaděné o víkendu. Graf příčinu neukazuje.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7C1DAA18-450E-9CAF-F048-BCE0E5B54D41}"/>
              </a:ext>
            </a:extLst>
          </p:cNvPr>
          <p:cNvSpPr txBox="1"/>
          <p:nvPr/>
        </p:nvSpPr>
        <p:spPr>
          <a:xfrm>
            <a:off x="1981861" y="6132130"/>
            <a:ext cx="996894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200" dirty="0"/>
              <a:t>Z </a:t>
            </a:r>
            <a:r>
              <a:rPr lang="cs-CZ" sz="1200" b="1" dirty="0"/>
              <a:t>pravého grafu skutečně vyplývá</a:t>
            </a:r>
            <a:r>
              <a:rPr lang="cs-CZ" sz="1200" dirty="0"/>
              <a:t>, že počet vyšetření od ledna do června celkově vzrostl, přestože v dubnu mírně klesl. </a:t>
            </a:r>
            <a:r>
              <a:rPr lang="cs-CZ" sz="1200" b="1" dirty="0"/>
              <a:t>Domněnkou</a:t>
            </a:r>
            <a:r>
              <a:rPr lang="cs-CZ" sz="1200" dirty="0"/>
              <a:t> by bylo tvrzení, že růst způsobilo přijetí nového lékaře nebo vyšší nemocnost. K ověření bychom potřebovali další údaje.</a:t>
            </a:r>
          </a:p>
        </p:txBody>
      </p:sp>
      <p:pic>
        <p:nvPicPr>
          <p:cNvPr id="14" name="Obrázek 13">
            <a:extLst>
              <a:ext uri="{FF2B5EF4-FFF2-40B4-BE49-F238E27FC236}">
                <a16:creationId xmlns:a16="http://schemas.microsoft.com/office/drawing/2014/main" id="{EFFE1FCF-DA9A-B57B-1D85-310C508BC6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7" t="20463" r="4293" b="18310"/>
          <a:stretch>
            <a:fillRect/>
          </a:stretch>
        </p:blipFill>
        <p:spPr>
          <a:xfrm>
            <a:off x="691763" y="5831467"/>
            <a:ext cx="1041621" cy="464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672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>
            <a:extLst>
              <a:ext uri="{FF2B5EF4-FFF2-40B4-BE49-F238E27FC236}">
                <a16:creationId xmlns:a16="http://schemas.microsoft.com/office/drawing/2014/main" id="{568BAAFC-DF7F-054A-73CF-6BECE8D629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1174393"/>
              </p:ext>
            </p:extLst>
          </p:nvPr>
        </p:nvGraphicFramePr>
        <p:xfrm>
          <a:off x="367513" y="392270"/>
          <a:ext cx="4176000" cy="4560488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828000">
                  <a:extLst>
                    <a:ext uri="{9D8B030D-6E8A-4147-A177-3AD203B41FA5}">
                      <a16:colId xmlns:a16="http://schemas.microsoft.com/office/drawing/2014/main" val="2516984558"/>
                    </a:ext>
                  </a:extLst>
                </a:gridCol>
                <a:gridCol w="1116000">
                  <a:extLst>
                    <a:ext uri="{9D8B030D-6E8A-4147-A177-3AD203B41FA5}">
                      <a16:colId xmlns:a16="http://schemas.microsoft.com/office/drawing/2014/main" val="3040081141"/>
                    </a:ext>
                  </a:extLst>
                </a:gridCol>
                <a:gridCol w="1116000">
                  <a:extLst>
                    <a:ext uri="{9D8B030D-6E8A-4147-A177-3AD203B41FA5}">
                      <a16:colId xmlns:a16="http://schemas.microsoft.com/office/drawing/2014/main" val="10562427"/>
                    </a:ext>
                  </a:extLst>
                </a:gridCol>
                <a:gridCol w="1116000">
                  <a:extLst>
                    <a:ext uri="{9D8B030D-6E8A-4147-A177-3AD203B41FA5}">
                      <a16:colId xmlns:a16="http://schemas.microsoft.com/office/drawing/2014/main" val="3554633788"/>
                    </a:ext>
                  </a:extLst>
                </a:gridCol>
              </a:tblGrid>
              <a:tr h="29008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b="1" dirty="0"/>
                        <a:t>ID vyšetření</a:t>
                      </a:r>
                    </a:p>
                  </a:txBody>
                  <a:tcPr marL="72522" marR="72522" marT="36261" marB="36261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b="1" dirty="0"/>
                        <a:t>Oddělení</a:t>
                      </a:r>
                    </a:p>
                  </a:txBody>
                  <a:tcPr marL="72522" marR="72522" marT="36261" marB="36261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b="1" dirty="0"/>
                        <a:t>Datum vyšetření</a:t>
                      </a:r>
                    </a:p>
                  </a:txBody>
                  <a:tcPr marL="72522" marR="72522" marT="36261" marB="36261"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b="1" dirty="0"/>
                        <a:t>Čekací doba (dny)</a:t>
                      </a:r>
                    </a:p>
                  </a:txBody>
                  <a:tcPr marL="72522" marR="72522" marT="36261" marB="36261"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1728333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Kardiologie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cs-CZ" sz="1400" dirty="0"/>
                        <a:t>12. 1. 2026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14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2450660336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2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Neurologie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cs-CZ" sz="1400" dirty="0"/>
                        <a:t>16. 1. 2026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9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3391342688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3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Kardiologie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cs-CZ" sz="1400" dirty="0"/>
                        <a:t>27. 1. 2026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/>
                        <a:t>8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2072060852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/>
                        <a:t>4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Ortopedie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cs-CZ" sz="1400" dirty="0"/>
                        <a:t>29. 1. 2026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21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1739236630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5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Kardiologie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cs-CZ" sz="1400" dirty="0"/>
                        <a:t>5. 2. 2026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12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899048044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6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Neurologie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cs-CZ" sz="1400" dirty="0"/>
                        <a:t>11. 2. 2026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17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176179208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7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Kardiologie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cs-CZ" sz="1400" dirty="0"/>
                        <a:t>18. 2. 2026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6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2309572395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/>
                        <a:t>8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Kardiologie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cs-CZ" sz="1400" dirty="0"/>
                        <a:t>25. 2. 2026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19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3063759650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9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Ortopedie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cs-CZ" sz="1400" dirty="0"/>
                        <a:t>27. 2. 2026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11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727959823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10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Kardiologie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cs-CZ" sz="1400" dirty="0"/>
                        <a:t>4. 3. 2026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10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2437379994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11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Neurologie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cs-CZ" sz="1400" dirty="0"/>
                        <a:t>9. 3. 2026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13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3980585837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12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Kardiologie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cs-CZ" sz="1400" dirty="0"/>
                        <a:t>17. 3. 2026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15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4001468157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13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Ortopedie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cs-CZ" sz="1400" dirty="0"/>
                        <a:t>20. 3. 2026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7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3420515939"/>
                  </a:ext>
                </a:extLst>
              </a:tr>
              <a:tr h="29008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14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Kardiologie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r">
                        <a:buNone/>
                      </a:pPr>
                      <a:r>
                        <a:rPr lang="cs-CZ" sz="1400" dirty="0"/>
                        <a:t>26. 3. 2026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sz="1400" dirty="0"/>
                        <a:t>5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2860969758"/>
                  </a:ext>
                </a:extLst>
              </a:tr>
            </a:tbl>
          </a:graphicData>
        </a:graphic>
      </p:graphicFrame>
      <p:sp>
        <p:nvSpPr>
          <p:cNvPr id="5" name="TextovéPole 4">
            <a:extLst>
              <a:ext uri="{FF2B5EF4-FFF2-40B4-BE49-F238E27FC236}">
                <a16:creationId xmlns:a16="http://schemas.microsoft.com/office/drawing/2014/main" id="{13354CD3-7334-21A2-EEAD-9088BA9685B8}"/>
              </a:ext>
            </a:extLst>
          </p:cNvPr>
          <p:cNvSpPr txBox="1"/>
          <p:nvPr/>
        </p:nvSpPr>
        <p:spPr>
          <a:xfrm>
            <a:off x="232576" y="5576928"/>
            <a:ext cx="4310937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000" b="1" dirty="0"/>
              <a:t>Kontrola výsledku:</a:t>
            </a:r>
            <a:r>
              <a:rPr lang="cs-CZ" sz="1000" dirty="0"/>
              <a:t> Po filtrování kardiologie zbude 8 záznamů. Seřazené čekací doby budou </a:t>
            </a:r>
            <a:r>
              <a:rPr lang="cs-CZ" sz="1000" b="1" dirty="0"/>
              <a:t>5, 6, 8, 10, 12, 14, 15, 19 dní</a:t>
            </a:r>
            <a:r>
              <a:rPr lang="cs-CZ" sz="1000" dirty="0"/>
              <a:t>.</a:t>
            </a:r>
          </a:p>
          <a:p>
            <a:pPr>
              <a:buNone/>
            </a:pPr>
            <a:r>
              <a:rPr lang="cs-CZ" sz="1000" dirty="0"/>
              <a:t> Pro graf získáme počty vyšetření: </a:t>
            </a:r>
            <a:r>
              <a:rPr lang="cs-CZ" sz="1000" b="1" dirty="0"/>
              <a:t>leden 2, únor 3, březen 3</a:t>
            </a:r>
            <a:r>
              <a:rPr lang="cs-CZ" sz="1000" dirty="0"/>
              <a:t>.</a:t>
            </a:r>
          </a:p>
          <a:p>
            <a:pPr>
              <a:buNone/>
            </a:pPr>
            <a:r>
              <a:rPr lang="cs-CZ" sz="1000" dirty="0"/>
              <a:t>V Excelu nastavte sloupec </a:t>
            </a:r>
            <a:r>
              <a:rPr lang="cs-CZ" sz="1000" i="1" dirty="0"/>
              <a:t>Datum vyšetření</a:t>
            </a:r>
            <a:r>
              <a:rPr lang="cs-CZ" sz="1000" dirty="0"/>
              <a:t> jako datum a sloupec </a:t>
            </a:r>
            <a:r>
              <a:rPr lang="cs-CZ" sz="1000" i="1" dirty="0"/>
              <a:t>Čekací doba (dny)</a:t>
            </a:r>
            <a:r>
              <a:rPr lang="cs-CZ" sz="1000" dirty="0"/>
              <a:t> jako číslo, aby šlo správně řadit a seskupovat podle měsíců.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2BE6B571-52A9-BBC8-3140-8B45FB19016A}"/>
              </a:ext>
            </a:extLst>
          </p:cNvPr>
          <p:cNvSpPr txBox="1"/>
          <p:nvPr/>
        </p:nvSpPr>
        <p:spPr>
          <a:xfrm>
            <a:off x="5162385" y="927129"/>
            <a:ext cx="6094674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Závěrečný úkol: od tabulky ke grafu</a:t>
            </a:r>
          </a:p>
          <a:p>
            <a:pPr>
              <a:buNone/>
            </a:pPr>
            <a:endParaRPr lang="cs-CZ" sz="800" b="1" dirty="0"/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Spusťte program MS Excel a vytvořte na listu 1 tabulku vyšetření podle vzoru vlevo na tomto snímku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Pracujte s tabulkou vyšetření, která obsahuje </a:t>
            </a:r>
            <a:r>
              <a:rPr lang="cs-CZ" b="1" dirty="0"/>
              <a:t>oddělení, datum vyšetření a čekací dobu</a:t>
            </a:r>
            <a:r>
              <a:rPr lang="cs-CZ" dirty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cs-CZ" b="1" dirty="0"/>
              <a:t>Filtrujte:</a:t>
            </a:r>
            <a:r>
              <a:rPr lang="cs-CZ" dirty="0"/>
              <a:t> Zobrazte pouze záznamy z kardiologie.</a:t>
            </a:r>
          </a:p>
          <a:p>
            <a:pPr marL="342900" indent="-342900">
              <a:buFont typeface="+mj-lt"/>
              <a:buAutoNum type="arabicPeriod"/>
            </a:pPr>
            <a:r>
              <a:rPr lang="cs-CZ" b="1" dirty="0"/>
              <a:t>Seřaďte:</a:t>
            </a:r>
            <a:r>
              <a:rPr lang="cs-CZ" dirty="0"/>
              <a:t> Výsledné záznamy seřaďte podle čekací doby od nejkratší po nejdelší.</a:t>
            </a:r>
          </a:p>
          <a:p>
            <a:pPr marL="342900" indent="-342900">
              <a:buFont typeface="+mj-lt"/>
              <a:buAutoNum type="arabicPeriod"/>
            </a:pPr>
            <a:r>
              <a:rPr lang="cs-CZ" b="1" dirty="0"/>
              <a:t>Vytvořte souhrn:</a:t>
            </a:r>
            <a:r>
              <a:rPr lang="cs-CZ" dirty="0"/>
              <a:t> Spočítejte počet vyšetření v každém měsíci.</a:t>
            </a:r>
          </a:p>
          <a:p>
            <a:pPr marL="342900" indent="-342900">
              <a:buFont typeface="+mj-lt"/>
              <a:buAutoNum type="arabicPeriod"/>
            </a:pPr>
            <a:r>
              <a:rPr lang="cs-CZ" b="1" dirty="0"/>
              <a:t>Zvolte graf:</a:t>
            </a:r>
            <a:r>
              <a:rPr lang="cs-CZ" dirty="0"/>
              <a:t> Zobrazte měsíční počty </a:t>
            </a:r>
            <a:r>
              <a:rPr lang="cs-CZ" b="1" dirty="0"/>
              <a:t>spojnicovým grafem</a:t>
            </a:r>
            <a:r>
              <a:rPr lang="cs-CZ" dirty="0"/>
              <a:t>, aby byl vidět jejich vývoj v čase.</a:t>
            </a:r>
          </a:p>
          <a:p>
            <a:pPr>
              <a:buNone/>
            </a:pPr>
            <a:r>
              <a:rPr lang="cs-CZ" b="1" dirty="0"/>
              <a:t>Otázka pod graf:</a:t>
            </a:r>
            <a:r>
              <a:rPr lang="cs-CZ" dirty="0"/>
              <a:t> Ve kterém měsíci bylo vyšetření nejvíce? Vyplývá z grafu také důvod?</a:t>
            </a:r>
          </a:p>
        </p:txBody>
      </p:sp>
    </p:spTree>
    <p:extLst>
      <p:ext uri="{BB962C8B-B14F-4D97-AF65-F5344CB8AC3E}">
        <p14:creationId xmlns:p14="http://schemas.microsoft.com/office/powerpoint/2010/main" val="7913712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27B0B84-0720-9ABD-1CDC-2058894FDE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03593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542</TotalTime>
  <Words>1537</Words>
  <Application>Microsoft Office PowerPoint</Application>
  <PresentationFormat>Širokoúhlá obrazovka</PresentationFormat>
  <Paragraphs>364</Paragraphs>
  <Slides>10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Motiv Office</vt:lpstr>
      <vt:lpstr>Vyhledávání a vizualizace INV 207 2. ročník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ucebna 1</cp:lastModifiedBy>
  <cp:revision>21</cp:revision>
  <dcterms:created xsi:type="dcterms:W3CDTF">2026-09-24T18:02:28Z</dcterms:created>
  <dcterms:modified xsi:type="dcterms:W3CDTF">2026-10-06T08:59:07Z</dcterms:modified>
</cp:coreProperties>
</file>