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4" r:id="rId3"/>
    <p:sldId id="257" r:id="rId4"/>
    <p:sldId id="288" r:id="rId5"/>
    <p:sldId id="282" r:id="rId6"/>
    <p:sldId id="290" r:id="rId7"/>
    <p:sldId id="289" r:id="rId8"/>
    <p:sldId id="269" r:id="rId9"/>
    <p:sldId id="286" r:id="rId10"/>
    <p:sldId id="287" r:id="rId11"/>
    <p:sldId id="258" r:id="rId12"/>
    <p:sldId id="283" r:id="rId13"/>
    <p:sldId id="272" r:id="rId14"/>
    <p:sldId id="274" r:id="rId15"/>
    <p:sldId id="285" r:id="rId16"/>
    <p:sldId id="291" r:id="rId17"/>
    <p:sldId id="275" r:id="rId18"/>
    <p:sldId id="292" r:id="rId19"/>
    <p:sldId id="276" r:id="rId20"/>
    <p:sldId id="261" r:id="rId2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  <a:srgbClr val="0066FF"/>
    <a:srgbClr val="99FF66"/>
    <a:srgbClr val="CCFF66"/>
    <a:srgbClr val="CC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4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2AAC9-DC32-41B7-AB65-DDD5F5204ECF}" type="datetimeFigureOut">
              <a:rPr lang="cs-CZ" smtClean="0"/>
              <a:t>05.06.2026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9F5E8-B1B4-4732-B7FB-5905B37E4C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20813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2AAC9-DC32-41B7-AB65-DDD5F5204ECF}" type="datetimeFigureOut">
              <a:rPr lang="cs-CZ" smtClean="0"/>
              <a:t>05.06.2026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9F5E8-B1B4-4732-B7FB-5905B37E4C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73994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2AAC9-DC32-41B7-AB65-DDD5F5204ECF}" type="datetimeFigureOut">
              <a:rPr lang="cs-CZ" smtClean="0"/>
              <a:t>05.06.2026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9F5E8-B1B4-4732-B7FB-5905B37E4C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30859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2AAC9-DC32-41B7-AB65-DDD5F5204ECF}" type="datetimeFigureOut">
              <a:rPr lang="cs-CZ" smtClean="0"/>
              <a:t>05.06.2026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9F5E8-B1B4-4732-B7FB-5905B37E4C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8975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2AAC9-DC32-41B7-AB65-DDD5F5204ECF}" type="datetimeFigureOut">
              <a:rPr lang="cs-CZ" smtClean="0"/>
              <a:t>05.06.2026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9F5E8-B1B4-4732-B7FB-5905B37E4C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35085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2AAC9-DC32-41B7-AB65-DDD5F5204ECF}" type="datetimeFigureOut">
              <a:rPr lang="cs-CZ" smtClean="0"/>
              <a:t>05.06.2026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9F5E8-B1B4-4732-B7FB-5905B37E4C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07662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2AAC9-DC32-41B7-AB65-DDD5F5204ECF}" type="datetimeFigureOut">
              <a:rPr lang="cs-CZ" smtClean="0"/>
              <a:t>05.06.2026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9F5E8-B1B4-4732-B7FB-5905B37E4C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0749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2AAC9-DC32-41B7-AB65-DDD5F5204ECF}" type="datetimeFigureOut">
              <a:rPr lang="cs-CZ" smtClean="0"/>
              <a:t>05.06.2026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9F5E8-B1B4-4732-B7FB-5905B37E4C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60020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2AAC9-DC32-41B7-AB65-DDD5F5204ECF}" type="datetimeFigureOut">
              <a:rPr lang="cs-CZ" smtClean="0"/>
              <a:t>05.06.2026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9F5E8-B1B4-4732-B7FB-5905B37E4C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2231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2AAC9-DC32-41B7-AB65-DDD5F5204ECF}" type="datetimeFigureOut">
              <a:rPr lang="cs-CZ" smtClean="0"/>
              <a:t>05.06.2026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9F5E8-B1B4-4732-B7FB-5905B37E4C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05333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2AAC9-DC32-41B7-AB65-DDD5F5204ECF}" type="datetimeFigureOut">
              <a:rPr lang="cs-CZ" smtClean="0"/>
              <a:t>05.06.2026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9F5E8-B1B4-4732-B7FB-5905B37E4C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0369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82AAC9-DC32-41B7-AB65-DDD5F5204ECF}" type="datetimeFigureOut">
              <a:rPr lang="cs-CZ" smtClean="0"/>
              <a:t>05.06.2026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89F5E8-B1B4-4732-B7FB-5905B37E4C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4948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vascak.cz/data/android/physicsatschool/template.php?s=opt_hranol&amp;l=cz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vascak.cz/data/android/physicsatschool/template.php?s=opt_fotoefekt&amp;l=cz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png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png"/><Relationship Id="rId4" Type="http://schemas.openxmlformats.org/officeDocument/2006/relationships/image" Target="../media/image3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7" Type="http://schemas.openxmlformats.org/officeDocument/2006/relationships/image" Target="../media/image32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4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vascak.cz/data/android/physicsatschool/template.php?s=kv_huygens&amp;l=cz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265685" y="1759051"/>
            <a:ext cx="3660628" cy="1476214"/>
          </a:xfrm>
        </p:spPr>
        <p:txBody>
          <a:bodyPr>
            <a:normAutofit fontScale="90000"/>
          </a:bodyPr>
          <a:lstStyle/>
          <a:p>
            <a:r>
              <a:rPr lang="cs-CZ" dirty="0"/>
              <a:t>Optika</a:t>
            </a:r>
            <a:br>
              <a:rPr lang="cs-CZ" dirty="0"/>
            </a:br>
            <a:r>
              <a:rPr lang="cs-CZ" dirty="0" err="1"/>
              <a:t>Fyz</a:t>
            </a:r>
            <a:r>
              <a:rPr lang="cs-CZ" dirty="0"/>
              <a:t> 110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128872" y="3360496"/>
            <a:ext cx="3934254" cy="2342880"/>
          </a:xfrm>
        </p:spPr>
        <p:txBody>
          <a:bodyPr>
            <a:normAutofit fontScale="92500" lnSpcReduction="10000"/>
          </a:bodyPr>
          <a:lstStyle/>
          <a:p>
            <a:r>
              <a:rPr lang="cs-CZ" sz="1800" dirty="0"/>
              <a:t>Světlo - elektromagnetické záření</a:t>
            </a:r>
          </a:p>
          <a:p>
            <a:r>
              <a:rPr lang="cs-CZ" sz="1800" dirty="0"/>
              <a:t>Vlnová délka a frekvence</a:t>
            </a:r>
          </a:p>
          <a:p>
            <a:r>
              <a:rPr lang="cs-CZ" sz="1800" dirty="0"/>
              <a:t>Optické prostředí</a:t>
            </a:r>
          </a:p>
          <a:p>
            <a:r>
              <a:rPr lang="cs-CZ" sz="1800" dirty="0"/>
              <a:t>Geometrická optika</a:t>
            </a:r>
          </a:p>
          <a:p>
            <a:r>
              <a:rPr lang="cs-CZ" sz="1800" dirty="0"/>
              <a:t>Odraz a lom světla</a:t>
            </a:r>
          </a:p>
          <a:p>
            <a:r>
              <a:rPr lang="cs-CZ" sz="1800" dirty="0"/>
              <a:t>Index lomu</a:t>
            </a:r>
          </a:p>
          <a:p>
            <a:r>
              <a:rPr lang="cs-CZ" sz="1800" dirty="0" err="1"/>
              <a:t>Snellův</a:t>
            </a:r>
            <a:r>
              <a:rPr lang="cs-CZ" sz="1800" dirty="0"/>
              <a:t> zákon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687081" y="6057479"/>
            <a:ext cx="1442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28. 3. 2026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ACDF719F-B2EB-EFDA-22A1-DE0A971D9C6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4891" y="622979"/>
            <a:ext cx="3602217" cy="900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6481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90113" y="4584323"/>
            <a:ext cx="1122534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rgbClr val="202122"/>
                </a:solidFill>
                <a:latin typeface="Arial" panose="020B0604020202020204" pitchFamily="34" charset="0"/>
              </a:rPr>
              <a:t>Elektromagnetické záření </a:t>
            </a:r>
            <a:r>
              <a:rPr lang="cs-CZ" dirty="0" smtClean="0">
                <a:solidFill>
                  <a:srgbClr val="202122"/>
                </a:solidFill>
                <a:latin typeface="Arial" panose="020B0604020202020204" pitchFamily="34" charset="0"/>
              </a:rPr>
              <a:t>může </a:t>
            </a:r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někdy vykazovat </a:t>
            </a:r>
            <a:r>
              <a:rPr lang="cs-CZ" b="1" dirty="0">
                <a:solidFill>
                  <a:srgbClr val="202122"/>
                </a:solidFill>
                <a:latin typeface="Arial" panose="020B0604020202020204" pitchFamily="34" charset="0"/>
              </a:rPr>
              <a:t>vlnový charakter </a:t>
            </a:r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(např. ohyb světla</a:t>
            </a:r>
            <a:r>
              <a:rPr lang="cs-CZ" dirty="0" smtClean="0">
                <a:solidFill>
                  <a:srgbClr val="202122"/>
                </a:solidFill>
                <a:latin typeface="Arial" panose="020B0604020202020204" pitchFamily="34" charset="0"/>
              </a:rPr>
              <a:t>) a </a:t>
            </a:r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jindy se chová jako </a:t>
            </a:r>
            <a:r>
              <a:rPr lang="cs-CZ" b="1" dirty="0">
                <a:solidFill>
                  <a:srgbClr val="202122"/>
                </a:solidFill>
                <a:latin typeface="Arial" panose="020B0604020202020204" pitchFamily="34" charset="0"/>
              </a:rPr>
              <a:t>částicové </a:t>
            </a:r>
            <a:r>
              <a:rPr lang="cs-CZ" b="1" dirty="0" smtClean="0">
                <a:solidFill>
                  <a:srgbClr val="202122"/>
                </a:solidFill>
                <a:latin typeface="Arial" panose="020B0604020202020204" pitchFamily="34" charset="0"/>
              </a:rPr>
              <a:t>záření.</a:t>
            </a:r>
            <a:r>
              <a:rPr lang="cs-CZ" dirty="0" smtClean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endParaRPr lang="cs-CZ" dirty="0">
              <a:solidFill>
                <a:srgbClr val="202122"/>
              </a:solidFill>
              <a:latin typeface="Arial" panose="020B0604020202020204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426600" y="658796"/>
            <a:ext cx="733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>
                <a:solidFill>
                  <a:srgbClr val="202122"/>
                </a:solidFill>
                <a:latin typeface="Arial" panose="020B0604020202020204" pitchFamily="34" charset="0"/>
              </a:rPr>
              <a:t>E</a:t>
            </a:r>
            <a:r>
              <a:rPr lang="cs-CZ" b="1" dirty="0" smtClean="0">
                <a:solidFill>
                  <a:srgbClr val="202122"/>
                </a:solidFill>
                <a:latin typeface="Arial" panose="020B0604020202020204" pitchFamily="34" charset="0"/>
              </a:rPr>
              <a:t>lektromagnetického </a:t>
            </a:r>
            <a:r>
              <a:rPr lang="cs-CZ" b="1" dirty="0">
                <a:solidFill>
                  <a:srgbClr val="202122"/>
                </a:solidFill>
                <a:latin typeface="Arial" panose="020B0604020202020204" pitchFamily="34" charset="0"/>
              </a:rPr>
              <a:t>záření </a:t>
            </a:r>
            <a:r>
              <a:rPr lang="cs-CZ" b="1" dirty="0" smtClean="0">
                <a:solidFill>
                  <a:srgbClr val="202122"/>
                </a:solidFill>
                <a:latin typeface="Arial" panose="020B0604020202020204" pitchFamily="34" charset="0"/>
              </a:rPr>
              <a:t>má vlnové i částicové vlastnosti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62211" y="4167582"/>
            <a:ext cx="16063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2"/>
              </a:rPr>
              <a:t>Optický hranol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4766149" y="215444"/>
            <a:ext cx="26597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202122"/>
                </a:solidFill>
                <a:latin typeface="Arial" panose="020B0604020202020204" pitchFamily="34" charset="0"/>
              </a:rPr>
              <a:t>Dualismus vln a částic</a:t>
            </a:r>
            <a:endParaRPr lang="cs-CZ" dirty="0"/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D5B36666-302F-A919-7D80-5CDA3149C8E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2" t="12202" r="50474" b="31572"/>
          <a:stretch/>
        </p:blipFill>
        <p:spPr>
          <a:xfrm>
            <a:off x="690113" y="1124669"/>
            <a:ext cx="3903566" cy="3013632"/>
          </a:xfrm>
          <a:prstGeom prst="rect">
            <a:avLst/>
          </a:prstGeom>
        </p:spPr>
      </p:pic>
      <p:pic>
        <p:nvPicPr>
          <p:cNvPr id="10" name="Obrázek 9">
            <a:hlinkClick r:id="rId2"/>
            <a:extLst>
              <a:ext uri="{FF2B5EF4-FFF2-40B4-BE49-F238E27FC236}">
                <a16:creationId xmlns:a16="http://schemas.microsoft.com/office/drawing/2014/main" id="{D5B36666-302F-A919-7D80-5CDA3149C8E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608" t="12076" r="915" b="31447"/>
          <a:stretch/>
        </p:blipFill>
        <p:spPr>
          <a:xfrm>
            <a:off x="7539487" y="1124669"/>
            <a:ext cx="3960000" cy="3013632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1760688" y="4211150"/>
            <a:ext cx="19672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rgbClr val="202122"/>
                </a:solidFill>
                <a:latin typeface="Arial" panose="020B0604020202020204" pitchFamily="34" charset="0"/>
                <a:hlinkClick r:id="rId4"/>
              </a:rPr>
              <a:t>Fotoelektrický </a:t>
            </a:r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  <a:hlinkClick r:id="rId4"/>
              </a:rPr>
              <a:t>jev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1774166" y="5187524"/>
            <a:ext cx="86436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rgbClr val="202122"/>
                </a:solidFill>
                <a:latin typeface="Arial" panose="020B0604020202020204" pitchFamily="34" charset="0"/>
              </a:rPr>
              <a:t>Čím kratší je vlnová délka, tím výrazněji se projevuje částicová povaha světla.</a:t>
            </a:r>
            <a:endParaRPr lang="cs-CZ" dirty="0">
              <a:solidFill>
                <a:srgbClr val="202122"/>
              </a:solidFill>
              <a:latin typeface="Arial" panose="020B0604020202020204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649748" y="5557354"/>
            <a:ext cx="68925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Světlo má vlnovou i částicovou povahu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Některé jevy vysvětluje vlnový model – ohyb, interference, disperze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Jiné jevy vysvětluje částicový model – fotoelektrický jev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Tato vlastnost se nazývá dualismus vln a částic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21703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5835" y="296315"/>
            <a:ext cx="43901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/>
              <a:t>Světlo jako elektromagnetické vlnění</a:t>
            </a:r>
          </a:p>
        </p:txBody>
      </p:sp>
      <p:pic>
        <p:nvPicPr>
          <p:cNvPr id="1028" name="Picture 4" descr="http://fyzika.jreichl.com/data/optika/1_zaklad_soubory/image01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89338" y="7938"/>
            <a:ext cx="428625" cy="18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http://fyzika.jreichl.com/data/optika/1_zaklad_soubory/image01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73550" y="7938"/>
            <a:ext cx="428625" cy="18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http://fyzika.jreichl.com/data/optika/1_zaklad_soubory/image01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94088" y="3752940"/>
            <a:ext cx="3987045" cy="420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fyzika.jreichl.com/data/optika/1_zaklad_soubory/image01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9201" y="3752940"/>
            <a:ext cx="3987045" cy="420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/>
          <p:cNvSpPr/>
          <p:nvPr/>
        </p:nvSpPr>
        <p:spPr>
          <a:xfrm>
            <a:off x="295834" y="696425"/>
            <a:ext cx="1154697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000000"/>
                </a:solidFill>
                <a:latin typeface="Tahoma" panose="020B0604030504040204" pitchFamily="34" charset="0"/>
              </a:rPr>
              <a:t>Elektromagnetické vlnění je šíření </a:t>
            </a:r>
            <a:r>
              <a:rPr lang="cs-CZ" b="1" dirty="0">
                <a:solidFill>
                  <a:srgbClr val="000000"/>
                </a:solidFill>
                <a:latin typeface="Tahoma" panose="020B0604030504040204" pitchFamily="34" charset="0"/>
              </a:rPr>
              <a:t>elektrických a magnetických polí v prostoru</a:t>
            </a:r>
            <a:r>
              <a:rPr lang="cs-CZ" dirty="0">
                <a:solidFill>
                  <a:srgbClr val="000000"/>
                </a:solidFill>
                <a:latin typeface="Tahoma" panose="020B0604030504040204" pitchFamily="34" charset="0"/>
              </a:rPr>
              <a:t>. Vzniká změnami elektrického náboje a proudu, které vyvolávají oscilace (kmitání) elektrického a magnetického pole.</a:t>
            </a:r>
          </a:p>
        </p:txBody>
      </p:sp>
      <p:sp>
        <p:nvSpPr>
          <p:cNvPr id="8" name="Obdélník 7"/>
          <p:cNvSpPr/>
          <p:nvPr/>
        </p:nvSpPr>
        <p:spPr>
          <a:xfrm>
            <a:off x="295833" y="1352924"/>
            <a:ext cx="1154697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000000"/>
                </a:solidFill>
                <a:latin typeface="Tahoma" panose="020B0604030504040204" pitchFamily="34" charset="0"/>
              </a:rPr>
              <a:t>Tyto dvě složky, elektrická a magnetická, jsou na sebe navzájem kolmé a oscilují v různých směrech, přičemž se ve vakuu šíří společně rychlostí </a:t>
            </a:r>
            <a:r>
              <a:rPr lang="cs-CZ" altLang="cs-CZ" b="1" i="1" dirty="0">
                <a:solidFill>
                  <a:srgbClr val="FF0000"/>
                </a:solidFill>
              </a:rPr>
              <a:t>c</a:t>
            </a:r>
            <a:r>
              <a:rPr lang="cs-CZ" altLang="cs-CZ" b="1" dirty="0">
                <a:solidFill>
                  <a:srgbClr val="FF0000"/>
                </a:solidFill>
              </a:rPr>
              <a:t> = 299 792 458 m.sec</a:t>
            </a:r>
            <a:r>
              <a:rPr lang="cs-CZ" altLang="cs-CZ" b="1" baseline="30000" dirty="0">
                <a:solidFill>
                  <a:srgbClr val="FF0000"/>
                </a:solidFill>
              </a:rPr>
              <a:t>-1</a:t>
            </a:r>
            <a:r>
              <a:rPr lang="cs-CZ" altLang="cs-CZ" b="1" dirty="0">
                <a:solidFill>
                  <a:srgbClr val="FF0000"/>
                </a:solidFill>
              </a:rPr>
              <a:t> </a:t>
            </a:r>
            <a:r>
              <a:rPr lang="cs-CZ" dirty="0">
                <a:solidFill>
                  <a:srgbClr val="000000"/>
                </a:solidFill>
                <a:latin typeface="Tahoma" panose="020B0604030504040204" pitchFamily="34" charset="0"/>
              </a:rPr>
              <a:t>. Na rozdíl od mechanických vln nepotřebuje elektromagnetické vlnění ke svému šíření materiální prostředí a šíří se i ve vakuu.</a:t>
            </a:r>
          </a:p>
        </p:txBody>
      </p:sp>
      <p:pic>
        <p:nvPicPr>
          <p:cNvPr id="13" name="Picture 2" descr="https://e-manuel.cz/wp-content/uploads/2022/11/22_1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698" y="2434737"/>
            <a:ext cx="4389463" cy="3113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Obdélník 8"/>
              <p:cNvSpPr/>
              <p:nvPr/>
            </p:nvSpPr>
            <p:spPr>
              <a:xfrm>
                <a:off x="4784161" y="2961554"/>
                <a:ext cx="7156830" cy="200362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fontAlgn="base"/>
                <a:r>
                  <a:rPr lang="cs-CZ" b="1" dirty="0">
                    <a:solidFill>
                      <a:srgbClr val="000000"/>
                    </a:solidFill>
                    <a:latin typeface="Tahoma" panose="020B0604030504040204" pitchFamily="34" charset="0"/>
                  </a:rPr>
                  <a:t>Rychlost elektromagnetického vlnění ve vakuu je maximální možnou rychlostí, kterou se mohou hmotné objekty pohybovat. </a:t>
                </a:r>
              </a:p>
              <a:p>
                <a:pPr fontAlgn="base"/>
                <a:r>
                  <a:rPr lang="cs-CZ" dirty="0">
                    <a:solidFill>
                      <a:srgbClr val="000000"/>
                    </a:solidFill>
                    <a:latin typeface="Tahoma" panose="020B0604030504040204" pitchFamily="34" charset="0"/>
                  </a:rPr>
                  <a:t>Pro přibližné (školní) řešení úloh je rychlost elektromagnetického vlnění – světla zaokrouhlena na hodnotu </a:t>
                </a:r>
              </a:p>
              <a:p>
                <a:pPr fontAlgn="base"/>
                <a:endParaRPr lang="cs-CZ" sz="800" i="1" dirty="0">
                  <a:solidFill>
                    <a:srgbClr val="000000"/>
                  </a:solidFill>
                  <a:latin typeface="Tahoma" panose="020B0604030504040204" pitchFamily="34" charset="0"/>
                </a:endParaRPr>
              </a:p>
              <a:p>
                <a:pPr algn="ctr" fontAlgn="base"/>
                <a14:m>
                  <m:oMath xmlns:m="http://schemas.openxmlformats.org/officeDocument/2006/math">
                    <m:r>
                      <a:rPr lang="cs-CZ" i="1" dirty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𝑐</m:t>
                    </m:r>
                    <m:r>
                      <a:rPr lang="cs-CZ" i="1" dirty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 ≈ 300 000</m:t>
                    </m:r>
                    <m:sSup>
                      <m:sSupPr>
                        <m:ctrlPr>
                          <a:rPr lang="cs-CZ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0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cs-CZ" b="0" i="0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km</m:t>
                        </m:r>
                        <m:r>
                          <a:rPr lang="cs-CZ" b="0" i="0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0" dirty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=3 . </m:t>
                    </m:r>
                    <m:sSup>
                      <m:sSupPr>
                        <m:ctrlPr>
                          <a:rPr lang="cs-CZ" b="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sup>
                    </m:sSup>
                    <m:r>
                      <a:rPr lang="cs-CZ" b="0" i="0" dirty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dirty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km</m:t>
                    </m:r>
                    <m:r>
                      <a:rPr lang="cs-CZ" b="0" i="0" dirty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p>
                        <m:r>
                          <a:rPr lang="cs-CZ" b="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dirty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=3. </m:t>
                    </m:r>
                    <m:sSup>
                      <m:sSupPr>
                        <m:ctrlPr>
                          <a:rPr lang="cs-CZ" b="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8</m:t>
                        </m:r>
                      </m:sup>
                    </m:sSup>
                    <m:r>
                      <a:rPr lang="cs-CZ" b="0" i="1" dirty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dirty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dirty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0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>
                    <a:solidFill>
                      <a:srgbClr val="000000"/>
                    </a:solidFill>
                    <a:latin typeface="Tahoma" panose="020B0604030504040204" pitchFamily="34" charset="0"/>
                  </a:rPr>
                  <a:t>. </a:t>
                </a:r>
              </a:p>
              <a:p>
                <a:pPr fontAlgn="base"/>
                <a:endParaRPr lang="cs-CZ" sz="800" dirty="0">
                  <a:solidFill>
                    <a:srgbClr val="000000"/>
                  </a:solidFill>
                  <a:latin typeface="Tahoma" panose="020B0604030504040204" pitchFamily="34" charset="0"/>
                </a:endParaRPr>
              </a:p>
            </p:txBody>
          </p:sp>
        </mc:Choice>
        <mc:Fallback xmlns="">
          <p:sp>
            <p:nvSpPr>
              <p:cNvPr id="9" name="Obdélník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4161" y="2961554"/>
                <a:ext cx="7156830" cy="2003625"/>
              </a:xfrm>
              <a:prstGeom prst="rect">
                <a:avLst/>
              </a:prstGeom>
              <a:blipFill>
                <a:blip r:embed="rId6"/>
                <a:stretch>
                  <a:fillRect l="-767" t="-1829" r="-68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712990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8B60456-C90B-66CA-57B5-52497BA376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b="12757"/>
          <a:stretch>
            <a:fillRect/>
          </a:stretch>
        </p:blipFill>
        <p:spPr>
          <a:xfrm>
            <a:off x="600817" y="1065137"/>
            <a:ext cx="10990366" cy="5405406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FF1C024B-D260-82E8-C3E2-921F059DE7C2}"/>
              </a:ext>
            </a:extLst>
          </p:cNvPr>
          <p:cNvSpPr txBox="1"/>
          <p:nvPr/>
        </p:nvSpPr>
        <p:spPr>
          <a:xfrm>
            <a:off x="4341463" y="387457"/>
            <a:ext cx="3509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Spektrum elektromagnetických vln</a:t>
            </a:r>
          </a:p>
        </p:txBody>
      </p:sp>
    </p:spTree>
    <p:extLst>
      <p:ext uri="{BB962C8B-B14F-4D97-AF65-F5344CB8AC3E}">
        <p14:creationId xmlns:p14="http://schemas.microsoft.com/office/powerpoint/2010/main" val="29149432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483475" y="239364"/>
                <a:ext cx="532210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b="1" dirty="0"/>
                  <a:t>Vlnová délka (délka vlny) </a:t>
                </a:r>
                <a14:m>
                  <m:oMath xmlns:m="http://schemas.openxmlformats.org/officeDocument/2006/math">
                    <m:r>
                      <a:rPr lang="cs-CZ" sz="2000" b="1" i="1" smtClean="0">
                        <a:latin typeface="Cambria Math"/>
                      </a:rPr>
                      <m:t>𝝀</m:t>
                    </m:r>
                  </m:oMath>
                </a14:m>
                <a:r>
                  <a:rPr lang="cs-CZ" sz="2000" b="1" dirty="0"/>
                  <a:t> – světelné spektrum</a:t>
                </a:r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475" y="239364"/>
                <a:ext cx="5322102" cy="400110"/>
              </a:xfrm>
              <a:prstGeom prst="rect">
                <a:avLst/>
              </a:prstGeom>
              <a:blipFill>
                <a:blip r:embed="rId2"/>
                <a:stretch>
                  <a:fillRect l="-1145" t="-7576" b="-257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10" descr="https://docplayer.cz/docs-images/103/160318877/images/6-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4" t="20068" r="3151" b="5799"/>
          <a:stretch/>
        </p:blipFill>
        <p:spPr bwMode="auto">
          <a:xfrm>
            <a:off x="6163771" y="1573750"/>
            <a:ext cx="5181600" cy="3059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483474" y="650420"/>
            <a:ext cx="1136059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dirty="0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Světlem nazýváme elektromagnetického vlnění, na které je citlivý lidský zrakový orgán - oko.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dirty="0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Fyziologický vjem zvaný vidění vyvolává elektromagnetické vlnění o vlnových délkách 390 </a:t>
            </a:r>
            <a:r>
              <a:rPr lang="cs-CZ" altLang="cs-CZ" dirty="0" err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nm</a:t>
            </a:r>
            <a:r>
              <a:rPr lang="cs-CZ" altLang="cs-CZ" dirty="0"/>
              <a:t>  </a:t>
            </a:r>
            <a:r>
              <a:rPr lang="cs-CZ" altLang="cs-CZ" dirty="0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 až 790 </a:t>
            </a:r>
            <a:r>
              <a:rPr lang="cs-CZ" altLang="cs-CZ" dirty="0" err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nm</a:t>
            </a:r>
            <a:r>
              <a:rPr lang="cs-CZ" altLang="cs-CZ" dirty="0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dirty="0"/>
              <a:t>1 nanometr (</a:t>
            </a:r>
            <a:r>
              <a:rPr lang="cs-CZ" dirty="0" err="1"/>
              <a:t>nm</a:t>
            </a:r>
            <a:r>
              <a:rPr lang="cs-CZ" dirty="0"/>
              <a:t>) = 10</a:t>
            </a:r>
            <a:r>
              <a:rPr lang="cs-CZ" baseline="30000" dirty="0"/>
              <a:t>-9</a:t>
            </a:r>
            <a:r>
              <a:rPr lang="cs-CZ" dirty="0"/>
              <a:t> m.</a:t>
            </a:r>
          </a:p>
        </p:txBody>
      </p:sp>
      <p:pic>
        <p:nvPicPr>
          <p:cNvPr id="8" name="Picture 6" descr="https://slideplayer.cz/slide/2469875/8/images/7/Rozklad+sv%C4%9Btla+hranolem+Index+lomu+je+funkc%C3%AD+vlnov%C3%A9+d%C3%A9lky%21%21%21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67" t="36811" r="22075" b="2110"/>
          <a:stretch/>
        </p:blipFill>
        <p:spPr bwMode="auto">
          <a:xfrm>
            <a:off x="483475" y="1857373"/>
            <a:ext cx="3294260" cy="2491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1"/>
              <p:cNvSpPr>
                <a:spLocks noChangeArrowheads="1"/>
              </p:cNvSpPr>
              <p:nvPr/>
            </p:nvSpPr>
            <p:spPr bwMode="auto">
              <a:xfrm>
                <a:off x="391448" y="5265617"/>
                <a:ext cx="11360593" cy="954107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ffectLst/>
              <a:extLs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>
                <a:lvl1pPr indent="1905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lvl="0" indent="0"/>
                <a:r>
                  <a:rPr kumimoji="0" lang="cs-CZ" altLang="cs-CZ" sz="1400" b="0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ahoma" panose="020B0604030504040204" pitchFamily="34" charset="0"/>
                    <a:cs typeface="Tahoma" panose="020B0604030504040204" pitchFamily="34" charset="0"/>
                  </a:rPr>
                  <a:t>Světlo různých frekvencí vyvolává u člověka různý vjem, který </a:t>
                </a:r>
                <a:r>
                  <a:rPr lang="cs-CZ" altLang="cs-CZ" sz="1400" dirty="0">
                    <a:solidFill>
                      <a:srgbClr val="000000"/>
                    </a:solidFill>
                    <a:latin typeface="Tahoma" panose="020B0604030504040204" pitchFamily="34" charset="0"/>
                    <a:cs typeface="Tahoma" panose="020B0604030504040204" pitchFamily="34" charset="0"/>
                  </a:rPr>
                  <a:t>charakterizujeme jako barva světla. </a:t>
                </a:r>
                <a:r>
                  <a:rPr kumimoji="0" lang="cs-CZ" altLang="cs-CZ" sz="1400" b="0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ahoma" panose="020B0604030504040204" pitchFamily="34" charset="0"/>
                    <a:cs typeface="Tahoma" panose="020B0604030504040204" pitchFamily="34" charset="0"/>
                  </a:rPr>
                  <a:t>Světelný interval je vymezen fialovou barvou (</a:t>
                </a:r>
                <a14:m>
                  <m:oMath xmlns:m="http://schemas.openxmlformats.org/officeDocument/2006/math">
                    <m:r>
                      <a:rPr kumimoji="0" lang="el-GR" altLang="cs-CZ" sz="1400" b="1" i="1" u="none" strike="noStrike" cap="none" normalizeH="0" baseline="0" smtClean="0">
                        <a:ln>
                          <a:noFill/>
                        </a:ln>
                        <a:solidFill>
                          <a:srgbClr val="CC3399"/>
                        </a:solidFill>
                        <a:effectLst/>
                        <a:latin typeface="Cambria Math" panose="02040503050406030204" pitchFamily="18" charset="0"/>
                        <a:cs typeface="Tahoma" panose="020B0604030504040204" pitchFamily="34" charset="0"/>
                      </a:rPr>
                      <m:t>𝝀</m:t>
                    </m:r>
                    <m:r>
                      <a:rPr kumimoji="0" lang="cs-CZ" altLang="cs-CZ" sz="1400" b="1" i="1" u="none" strike="noStrike" cap="none" normalizeH="0" baseline="0" smtClean="0">
                        <a:ln>
                          <a:noFill/>
                        </a:ln>
                        <a:solidFill>
                          <a:srgbClr val="CC3399"/>
                        </a:solidFill>
                        <a:effectLst/>
                        <a:latin typeface="Cambria Math" panose="02040503050406030204" pitchFamily="18" charset="0"/>
                        <a:cs typeface="Tahoma" panose="020B0604030504040204" pitchFamily="34" charset="0"/>
                      </a:rPr>
                      <m:t>=</m:t>
                    </m:r>
                    <m:r>
                      <a:rPr kumimoji="0" lang="cs-CZ" altLang="cs-CZ" sz="1400" b="1" i="1" u="none" strike="noStrike" cap="none" normalizeH="0" baseline="0" smtClean="0">
                        <a:ln>
                          <a:noFill/>
                        </a:ln>
                        <a:solidFill>
                          <a:srgbClr val="CC3399"/>
                        </a:solidFill>
                        <a:effectLst/>
                        <a:latin typeface="Cambria Math" panose="02040503050406030204" pitchFamily="18" charset="0"/>
                        <a:cs typeface="Tahoma" panose="020B0604030504040204" pitchFamily="34" charset="0"/>
                      </a:rPr>
                      <m:t>𝟑𝟗𝟎</m:t>
                    </m:r>
                    <m:r>
                      <a:rPr kumimoji="0" lang="cs-CZ" altLang="cs-CZ" sz="1400" b="1" i="1" u="none" strike="noStrike" cap="none" normalizeH="0" baseline="0" smtClean="0">
                        <a:ln>
                          <a:noFill/>
                        </a:ln>
                        <a:solidFill>
                          <a:srgbClr val="CC3399"/>
                        </a:solidFill>
                        <a:effectLst/>
                        <a:latin typeface="Cambria Math" panose="02040503050406030204" pitchFamily="18" charset="0"/>
                        <a:cs typeface="Tahoma" panose="020B0604030504040204" pitchFamily="34" charset="0"/>
                      </a:rPr>
                      <m:t> </m:t>
                    </m:r>
                    <m:r>
                      <a:rPr kumimoji="0" lang="cs-CZ" altLang="cs-CZ" sz="1400" b="1" i="1" u="none" strike="noStrike" cap="none" normalizeH="0" baseline="0" smtClean="0">
                        <a:ln>
                          <a:noFill/>
                        </a:ln>
                        <a:solidFill>
                          <a:srgbClr val="CC3399"/>
                        </a:solidFill>
                        <a:effectLst/>
                        <a:latin typeface="Cambria Math" panose="02040503050406030204" pitchFamily="18" charset="0"/>
                        <a:cs typeface="Tahoma" panose="020B0604030504040204" pitchFamily="34" charset="0"/>
                      </a:rPr>
                      <m:t>𝒏𝒎</m:t>
                    </m:r>
                  </m:oMath>
                </a14:m>
                <a:r>
                  <a:rPr kumimoji="0" lang="cs-CZ" altLang="cs-CZ" sz="1400" b="1" i="0" u="none" strike="noStrike" cap="none" normalizeH="0" baseline="0" dirty="0">
                    <a:ln>
                      <a:noFill/>
                    </a:ln>
                    <a:solidFill>
                      <a:srgbClr val="CC3399"/>
                    </a:solidFill>
                    <a:effectLst/>
                    <a:latin typeface="Tahoma" panose="020B0604030504040204" pitchFamily="34" charset="0"/>
                    <a:cs typeface="Tahoma" panose="020B0604030504040204" pitchFamily="34" charset="0"/>
                  </a:rPr>
                  <a:t> </a:t>
                </a:r>
                <a:r>
                  <a:rPr kumimoji="0" lang="cs-CZ" altLang="cs-CZ" sz="1400" b="0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ahoma" panose="020B0604030504040204" pitchFamily="34" charset="0"/>
                    <a:cs typeface="Tahoma" panose="020B0604030504040204" pitchFamily="34" charset="0"/>
                  </a:rPr>
                  <a:t>) a červenou barvou (</a:t>
                </a:r>
                <a14:m>
                  <m:oMath xmlns:m="http://schemas.openxmlformats.org/officeDocument/2006/math">
                    <m:r>
                      <a:rPr kumimoji="0" lang="el-GR" altLang="cs-CZ" sz="1400" b="1" i="1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Tahoma" panose="020B0604030504040204" pitchFamily="34" charset="0"/>
                      </a:rPr>
                      <m:t>𝝀</m:t>
                    </m:r>
                    <m:r>
                      <a:rPr kumimoji="0" lang="cs-CZ" altLang="cs-CZ" sz="1400" b="1" i="1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Tahoma" panose="020B0604030504040204" pitchFamily="34" charset="0"/>
                      </a:rPr>
                      <m:t>=</m:t>
                    </m:r>
                    <m:r>
                      <a:rPr kumimoji="0" lang="cs-CZ" altLang="cs-CZ" sz="1400" b="1" i="1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Tahoma" panose="020B0604030504040204" pitchFamily="34" charset="0"/>
                      </a:rPr>
                      <m:t>𝟕𝟗𝟎</m:t>
                    </m:r>
                    <m:r>
                      <a:rPr kumimoji="0" lang="cs-CZ" altLang="cs-CZ" sz="1400" b="1" i="1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Tahoma" panose="020B0604030504040204" pitchFamily="34" charset="0"/>
                      </a:rPr>
                      <m:t> </m:t>
                    </m:r>
                    <m:r>
                      <a:rPr kumimoji="0" lang="cs-CZ" altLang="cs-CZ" sz="1400" b="1" i="1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Tahoma" panose="020B0604030504040204" pitchFamily="34" charset="0"/>
                      </a:rPr>
                      <m:t>𝒏𝒎</m:t>
                    </m:r>
                  </m:oMath>
                </a14:m>
                <a:r>
                  <a:rPr kumimoji="0" lang="cs-CZ" altLang="cs-CZ" sz="1400" b="1" i="0" u="none" strike="noStrike" cap="none" normalizeH="0" baseline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Tahoma" panose="020B0604030504040204" pitchFamily="34" charset="0"/>
                    <a:cs typeface="Tahoma" panose="020B0604030504040204" pitchFamily="34" charset="0"/>
                  </a:rPr>
                  <a:t> </a:t>
                </a:r>
                <a:r>
                  <a:rPr kumimoji="0" lang="cs-CZ" altLang="cs-CZ" sz="1400" b="0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ahoma" panose="020B0604030504040204" pitchFamily="34" charset="0"/>
                    <a:cs typeface="Tahoma" panose="020B0604030504040204" pitchFamily="34" charset="0"/>
                  </a:rPr>
                  <a:t>). </a:t>
                </a:r>
              </a:p>
              <a:p>
                <a:pPr lvl="0" indent="0"/>
                <a:r>
                  <a:rPr kumimoji="0" lang="cs-CZ" altLang="cs-CZ" sz="1400" b="0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ahoma" panose="020B0604030504040204" pitchFamily="34" charset="0"/>
                    <a:cs typeface="Tahoma" panose="020B0604030504040204" pitchFamily="34" charset="0"/>
                  </a:rPr>
                  <a:t>Toto vymezení je ale orientační, protože je ovlivňováno individuálními vlastnostmi lidského zraku. Navíc </a:t>
                </a:r>
                <a:r>
                  <a:rPr lang="cs-CZ" altLang="cs-CZ" sz="1400" dirty="0">
                    <a:solidFill>
                      <a:srgbClr val="000000"/>
                    </a:solidFill>
                    <a:latin typeface="Tahoma" panose="020B0604030504040204" pitchFamily="34" charset="0"/>
                    <a:cs typeface="Tahoma" panose="020B0604030504040204" pitchFamily="34" charset="0"/>
                  </a:rPr>
                  <a:t>nejcitlivější je oko na barvu žlutozelenou (</a:t>
                </a:r>
                <a14:m>
                  <m:oMath xmlns:m="http://schemas.openxmlformats.org/officeDocument/2006/math">
                    <m:r>
                      <a:rPr lang="el-GR" altLang="cs-CZ" sz="1400" b="1" i="1" smtClean="0">
                        <a:solidFill>
                          <a:srgbClr val="99FF33"/>
                        </a:solidFill>
                        <a:latin typeface="Cambria Math"/>
                        <a:cs typeface="Tahoma" panose="020B0604030504040204" pitchFamily="34" charset="0"/>
                      </a:rPr>
                      <m:t>𝛌</m:t>
                    </m:r>
                    <m:r>
                      <a:rPr lang="cs-CZ" altLang="cs-CZ" sz="1400" b="1">
                        <a:solidFill>
                          <a:srgbClr val="99FF33"/>
                        </a:solidFill>
                        <a:latin typeface="Cambria Math"/>
                        <a:cs typeface="Tahoma" panose="020B0604030504040204" pitchFamily="34" charset="0"/>
                      </a:rPr>
                      <m:t>=</m:t>
                    </m:r>
                    <m:r>
                      <a:rPr lang="cs-CZ" altLang="cs-CZ" sz="1400" b="1" i="1">
                        <a:solidFill>
                          <a:srgbClr val="99FF33"/>
                        </a:solidFill>
                        <a:latin typeface="Cambria Math"/>
                        <a:cs typeface="Tahoma" panose="020B0604030504040204" pitchFamily="34" charset="0"/>
                      </a:rPr>
                      <m:t>𝟓𝟓𝟎</m:t>
                    </m:r>
                    <m:r>
                      <a:rPr lang="cs-CZ" altLang="cs-CZ" sz="1400" b="1">
                        <a:solidFill>
                          <a:srgbClr val="99FF33"/>
                        </a:solidFill>
                        <a:latin typeface="Cambria Math"/>
                        <a:cs typeface="Tahoma" panose="020B0604030504040204" pitchFamily="34" charset="0"/>
                      </a:rPr>
                      <m:t> </m:t>
                    </m:r>
                    <m:r>
                      <a:rPr lang="cs-CZ" altLang="cs-CZ" sz="1400" b="1" i="1">
                        <a:solidFill>
                          <a:srgbClr val="99FF33"/>
                        </a:solidFill>
                        <a:latin typeface="Cambria Math"/>
                        <a:cs typeface="Tahoma" panose="020B0604030504040204" pitchFamily="34" charset="0"/>
                      </a:rPr>
                      <m:t>𝐧𝐦</m:t>
                    </m:r>
                  </m:oMath>
                </a14:m>
                <a:r>
                  <a:rPr lang="cs-CZ" altLang="cs-CZ" sz="1400" b="1" dirty="0">
                    <a:solidFill>
                      <a:srgbClr val="99FF33"/>
                    </a:solidFill>
                    <a:latin typeface="Tahoma" panose="020B0604030504040204" pitchFamily="34" charset="0"/>
                    <a:cs typeface="Tahoma" panose="020B0604030504040204" pitchFamily="34" charset="0"/>
                  </a:rPr>
                  <a:t> </a:t>
                </a:r>
                <a:r>
                  <a:rPr lang="cs-CZ" altLang="cs-CZ" sz="1400" dirty="0">
                    <a:solidFill>
                      <a:srgbClr val="000000"/>
                    </a:solidFill>
                    <a:latin typeface="Tahoma" panose="020B0604030504040204" pitchFamily="34" charset="0"/>
                    <a:cs typeface="Tahoma" panose="020B0604030504040204" pitchFamily="34" charset="0"/>
                  </a:rPr>
                  <a:t>). </a:t>
                </a:r>
              </a:p>
            </p:txBody>
          </p:sp>
        </mc:Choice>
        <mc:Fallback xmlns="">
          <p:sp>
            <p:nvSpPr>
              <p:cNvPr id="9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91448" y="5265617"/>
                <a:ext cx="11360593" cy="954107"/>
              </a:xfrm>
              <a:prstGeom prst="rect">
                <a:avLst/>
              </a:prstGeom>
              <a:blipFill>
                <a:blip r:embed="rId5"/>
                <a:stretch>
                  <a:fillRect l="-161" t="-641" b="-6410"/>
                </a:stretch>
              </a:blip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2" descr="Spektrum světla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588" b="17783"/>
          <a:stretch/>
        </p:blipFill>
        <p:spPr bwMode="auto">
          <a:xfrm rot="16200000" flipV="1">
            <a:off x="3101022" y="2945723"/>
            <a:ext cx="2786677" cy="448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4841054" y="4163239"/>
            <a:ext cx="8240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dirty="0"/>
              <a:t>Ultrafialové</a:t>
            </a:r>
          </a:p>
          <a:p>
            <a:pPr algn="ctr"/>
            <a:r>
              <a:rPr lang="cs-CZ" sz="1000" dirty="0"/>
              <a:t>záření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4841054" y="1754237"/>
            <a:ext cx="8749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dirty="0"/>
              <a:t>Infračervené</a:t>
            </a:r>
          </a:p>
          <a:p>
            <a:pPr algn="ctr"/>
            <a:r>
              <a:rPr lang="cs-CZ" sz="1000" dirty="0"/>
              <a:t>záření</a:t>
            </a:r>
          </a:p>
        </p:txBody>
      </p:sp>
    </p:spTree>
    <p:extLst>
      <p:ext uri="{BB962C8B-B14F-4D97-AF65-F5344CB8AC3E}">
        <p14:creationId xmlns:p14="http://schemas.microsoft.com/office/powerpoint/2010/main" val="8737904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AAD9DCFA-69BB-C184-A1B3-77160AF54888}"/>
                  </a:ext>
                </a:extLst>
              </p:cNvPr>
              <p:cNvSpPr txBox="1"/>
              <p:nvPr/>
            </p:nvSpPr>
            <p:spPr>
              <a:xfrm>
                <a:off x="4163232" y="5103891"/>
                <a:ext cx="7929965" cy="101938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fontAlgn="base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altLang="cs-CZ" b="1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cs typeface="Tahoma" panose="020B0604030504040204" pitchFamily="34" charset="0"/>
                        </a:rPr>
                        <m:t>𝒄</m:t>
                      </m:r>
                      <m:r>
                        <a:rPr lang="cs-CZ" altLang="cs-CZ" b="1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cs typeface="Tahoma" panose="020B0604030504040204" pitchFamily="34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l-GR" altLang="cs-CZ" b="1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cs typeface="Tahoma" panose="020B0604030504040204" pitchFamily="34" charset="0"/>
                        </a:rPr>
                        <m:t>λ</m:t>
                      </m:r>
                      <m:r>
                        <a:rPr lang="el-GR" altLang="cs-CZ" b="1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ahoma" panose="020B0604030504040204" pitchFamily="34" charset="0"/>
                        </a:rPr>
                        <m:t>∙</m:t>
                      </m:r>
                      <m:r>
                        <a:rPr lang="cs-CZ" altLang="cs-CZ" b="1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ahoma" panose="020B0604030504040204" pitchFamily="34" charset="0"/>
                        </a:rPr>
                        <m:t>𝒇</m:t>
                      </m:r>
                      <m:r>
                        <a:rPr lang="cs-CZ" altLang="cs-CZ" b="1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ahoma" panose="020B0604030504040204" pitchFamily="34" charset="0"/>
                        </a:rPr>
                        <m:t>     →     </m:t>
                      </m:r>
                      <m:r>
                        <a:rPr lang="el-GR" altLang="cs-CZ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cs typeface="Tahoma" panose="020B0604030504040204" pitchFamily="34" charset="0"/>
                        </a:rPr>
                        <m:t>𝝀</m:t>
                      </m:r>
                      <m:r>
                        <a:rPr lang="cs-CZ" altLang="cs-CZ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cs typeface="Tahoma" panose="020B0604030504040204" pitchFamily="34" charset="0"/>
                        </a:rPr>
                        <m:t>=</m:t>
                      </m:r>
                      <m:f>
                        <m:fPr>
                          <m:ctrlPr>
                            <a:rPr lang="cs-CZ" altLang="cs-CZ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cs typeface="Tahoma" panose="020B0604030504040204" pitchFamily="34" charset="0"/>
                            </a:rPr>
                          </m:ctrlPr>
                        </m:fPr>
                        <m:num>
                          <m:r>
                            <a:rPr lang="cs-CZ" altLang="cs-CZ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cs typeface="Tahoma" panose="020B0604030504040204" pitchFamily="34" charset="0"/>
                            </a:rPr>
                            <m:t>𝒄</m:t>
                          </m:r>
                        </m:num>
                        <m:den>
                          <m:r>
                            <a:rPr lang="cs-CZ" altLang="cs-CZ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cs typeface="Tahoma" panose="020B0604030504040204" pitchFamily="34" charset="0"/>
                            </a:rPr>
                            <m:t>𝒇</m:t>
                          </m:r>
                        </m:den>
                      </m:f>
                      <m:r>
                        <a:rPr lang="cs-CZ" altLang="cs-CZ" b="1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cs typeface="Tahoma" panose="020B0604030504040204" pitchFamily="34" charset="0"/>
                        </a:rPr>
                        <m:t>       </m:t>
                      </m:r>
                      <m:r>
                        <a:rPr lang="cs-CZ" altLang="cs-CZ" b="1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ahoma" panose="020B0604030504040204" pitchFamily="34" charset="0"/>
                        </a:rPr>
                        <m:t>→        </m:t>
                      </m:r>
                      <m:r>
                        <a:rPr lang="cs-CZ" altLang="cs-CZ" b="1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ahoma" panose="020B0604030504040204" pitchFamily="34" charset="0"/>
                        </a:rPr>
                        <m:t>𝒇</m:t>
                      </m:r>
                      <m:r>
                        <a:rPr lang="cs-CZ" altLang="cs-CZ" b="1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ahoma" panose="020B0604030504040204" pitchFamily="34" charset="0"/>
                        </a:rPr>
                        <m:t>=</m:t>
                      </m:r>
                      <m:f>
                        <m:fPr>
                          <m:ctrlPr>
                            <a:rPr lang="cs-CZ" altLang="cs-CZ" b="1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ahoma" panose="020B0604030504040204" pitchFamily="34" charset="0"/>
                            </a:rPr>
                          </m:ctrlPr>
                        </m:fPr>
                        <m:num>
                          <m:r>
                            <a:rPr lang="cs-CZ" altLang="cs-CZ" b="1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ahoma" panose="020B0604030504040204" pitchFamily="34" charset="0"/>
                            </a:rPr>
                            <m:t>𝒄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l-GR" altLang="cs-CZ" b="1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ahoma" panose="020B0604030504040204" pitchFamily="34" charset="0"/>
                            </a:rPr>
                            <m:t>λ</m:t>
                          </m:r>
                        </m:den>
                      </m:f>
                    </m:oMath>
                  </m:oMathPara>
                </a14:m>
                <a:endParaRPr lang="cs-CZ" dirty="0">
                  <a:solidFill>
                    <a:srgbClr val="000000"/>
                  </a:solidFill>
                  <a:latin typeface="Tahoma" panose="020B0604030504040204" pitchFamily="34" charset="0"/>
                </a:endParaRPr>
              </a:p>
              <a:p>
                <a:pPr fontAlgn="base"/>
                <a:endParaRPr lang="cs-CZ" sz="800" dirty="0">
                  <a:solidFill>
                    <a:srgbClr val="000000"/>
                  </a:solidFill>
                  <a:latin typeface="Tahoma" panose="020B0604030504040204" pitchFamily="34" charset="0"/>
                </a:endParaRPr>
              </a:p>
              <a:p>
                <a:pPr fontAlgn="base"/>
                <a:r>
                  <a:rPr lang="cs-CZ" dirty="0">
                    <a:solidFill>
                      <a:srgbClr val="000000"/>
                    </a:solidFill>
                    <a:latin typeface="Tahoma" panose="020B0604030504040204" pitchFamily="34" charset="0"/>
                  </a:rPr>
                  <a:t>Ze vztahů vyplývá, že s rostoucí frekvencí pohybu se zkracuje vlnová délka. 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AAD9DCFA-69BB-C184-A1B3-77160AF5488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3232" y="5103891"/>
                <a:ext cx="7929965" cy="1019382"/>
              </a:xfrm>
              <a:prstGeom prst="rect">
                <a:avLst/>
              </a:prstGeom>
              <a:blipFill>
                <a:blip r:embed="rId2"/>
                <a:stretch>
                  <a:fillRect l="-692" b="-898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>
            <a:extLst>
              <a:ext uri="{FF2B5EF4-FFF2-40B4-BE49-F238E27FC236}">
                <a16:creationId xmlns:a16="http://schemas.microsoft.com/office/drawing/2014/main" id="{33E065C6-A694-9BD7-A801-E01731947E4E}"/>
              </a:ext>
            </a:extLst>
          </p:cNvPr>
          <p:cNvSpPr txBox="1"/>
          <p:nvPr/>
        </p:nvSpPr>
        <p:spPr>
          <a:xfrm>
            <a:off x="542441" y="271220"/>
            <a:ext cx="53236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Frekvence a vlnová délka elektromagnetického vlnění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62CC6ED1-8CAF-7808-CEEC-A10B928435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14" t="8532" r="6142" b="4200"/>
          <a:stretch>
            <a:fillRect/>
          </a:stretch>
        </p:blipFill>
        <p:spPr>
          <a:xfrm>
            <a:off x="426204" y="734727"/>
            <a:ext cx="3611105" cy="2642461"/>
          </a:xfrm>
          <a:prstGeom prst="rect">
            <a:avLst/>
          </a:prstGeom>
        </p:spPr>
      </p:pic>
      <p:sp>
        <p:nvSpPr>
          <p:cNvPr id="10" name="TextovéPole 9">
            <a:extLst>
              <a:ext uri="{FF2B5EF4-FFF2-40B4-BE49-F238E27FC236}">
                <a16:creationId xmlns:a16="http://schemas.microsoft.com/office/drawing/2014/main" id="{02E52FD4-945C-05F4-AB28-2516A1F78177}"/>
              </a:ext>
            </a:extLst>
          </p:cNvPr>
          <p:cNvSpPr txBox="1"/>
          <p:nvPr/>
        </p:nvSpPr>
        <p:spPr>
          <a:xfrm>
            <a:off x="4163232" y="734727"/>
            <a:ext cx="764131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indent="0"/>
            <a:r>
              <a:rPr lang="cs-CZ" altLang="cs-CZ" dirty="0"/>
              <a:t>Oko nevnímá jednoduché světlo charakterizované určitou frekvencí - barvou, ale světlo složené z vlnění různých frekvencí. Účinky jednotlivých složek světla na zrak pak určují výsledný barevný vjem, kterému odpovídá charakteristický odstín barvy. </a:t>
            </a:r>
            <a:r>
              <a:rPr lang="cs-CZ" altLang="cs-CZ" b="1" dirty="0"/>
              <a:t>Při určitém poměru barevných složek světla dostáváme světlo bílé</a:t>
            </a:r>
            <a:r>
              <a:rPr lang="cs-CZ" altLang="cs-CZ" dirty="0"/>
              <a:t>. </a:t>
            </a:r>
          </a:p>
          <a:p>
            <a:pPr lvl="0" indent="0"/>
            <a:r>
              <a:rPr lang="cs-CZ" altLang="cs-CZ" dirty="0"/>
              <a:t>Skládáním světel různých barev se zabývá kolorimetrie, jejíž poznatky jsou důležité např. pro přenos, záznam a reprodukci signálu barevné televize, …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5339BD4C-8246-9755-5F16-A9092FF3D77C}"/>
              </a:ext>
            </a:extLst>
          </p:cNvPr>
          <p:cNvSpPr txBox="1"/>
          <p:nvPr/>
        </p:nvSpPr>
        <p:spPr>
          <a:xfrm>
            <a:off x="792351" y="3429000"/>
            <a:ext cx="287881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/>
              <a:t>Složením červené, žluté a zelené vlny (všechny čárkovaně) dostaneme vlnu modrou (plnou čarou).</a:t>
            </a:r>
          </a:p>
          <a:p>
            <a:r>
              <a:rPr lang="cs-CZ" sz="1400" dirty="0"/>
              <a:t>Červená, žlutá a zelená vlna má sinusový tvar. Modrá vlna je složená. Má různé frekvence a fáze jsou náhodné. Nemá tvar sinusovky.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7F560594-2221-9528-BAEC-1FA9B1BB335D}"/>
                  </a:ext>
                </a:extLst>
              </p:cNvPr>
              <p:cNvSpPr txBox="1"/>
              <p:nvPr/>
            </p:nvSpPr>
            <p:spPr>
              <a:xfrm>
                <a:off x="4163232" y="2583228"/>
                <a:ext cx="7534759" cy="20981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Bílé světlo je tedy </a:t>
                </a:r>
                <a:r>
                  <a:rPr lang="cs-CZ" b="1" dirty="0"/>
                  <a:t>součet mnoha vln různých délek – různých barev</a:t>
                </a:r>
                <a:r>
                  <a:rPr lang="cs-CZ" dirty="0"/>
                  <a:t>. Nemá jednu frekvenci ani jednu vlnovou délku!</a:t>
                </a:r>
              </a:p>
              <a:p>
                <a:endParaRPr lang="cs-CZ" dirty="0"/>
              </a:p>
              <a:p>
                <a:r>
                  <a:rPr lang="cs-CZ" dirty="0"/>
                  <a:t>Frekvenci a vlnovou délku můžeme určit (vypočítat) pouze pro určitou složku – barvu spektra. Mezi frekvencí a vlnovou délkou platí vztah: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altLang="cs-CZ" b="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cs typeface="Tahoma" panose="020B0604030504040204" pitchFamily="34" charset="0"/>
                        </a:rPr>
                        <m:t>𝑐</m:t>
                      </m:r>
                      <m:r>
                        <a:rPr lang="cs-CZ" altLang="cs-CZ" b="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cs typeface="Tahoma" panose="020B0604030504040204" pitchFamily="34" charset="0"/>
                        </a:rPr>
                        <m:t>=</m:t>
                      </m:r>
                      <m:r>
                        <a:rPr lang="el-GR" altLang="cs-CZ" b="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cs typeface="Tahoma" panose="020B0604030504040204" pitchFamily="34" charset="0"/>
                        </a:rPr>
                        <m:t>𝜆</m:t>
                      </m:r>
                      <m:r>
                        <a:rPr lang="el-GR" altLang="cs-CZ" b="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ahoma" panose="020B0604030504040204" pitchFamily="34" charset="0"/>
                        </a:rPr>
                        <m:t>∙</m:t>
                      </m:r>
                      <m:r>
                        <a:rPr lang="cs-CZ" altLang="cs-CZ" b="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ahoma" panose="020B0604030504040204" pitchFamily="34" charset="0"/>
                        </a:rPr>
                        <m:t>𝑓</m:t>
                      </m:r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kde              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𝑐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≈3∙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8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m:rPr>
                        <m:sty m:val="p"/>
                      </m:rPr>
                      <a:rPr lang="el-GR" altLang="cs-CZ" b="1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ahoma" panose="020B0604030504040204" pitchFamily="34" charset="0"/>
                      </a:rPr>
                      <m:t>λ</m:t>
                    </m:r>
                    <m:r>
                      <a:rPr lang="cs-CZ" altLang="cs-CZ" b="1" i="1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ahoma" panose="020B0604030504040204" pitchFamily="34" charset="0"/>
                      </a:rPr>
                      <m:t>=</m:t>
                    </m:r>
                    <m:r>
                      <m:rPr>
                        <m:sty m:val="p"/>
                      </m:rPr>
                      <a:rPr lang="cs-CZ" altLang="cs-CZ" b="0" i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ahoma" panose="020B0604030504040204" pitchFamily="34" charset="0"/>
                      </a:rPr>
                      <m:t>vlnov</m:t>
                    </m:r>
                    <m:r>
                      <a:rPr lang="cs-CZ" altLang="cs-CZ" b="0" i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ahoma" panose="020B0604030504040204" pitchFamily="34" charset="0"/>
                      </a:rPr>
                      <m:t>á </m:t>
                    </m:r>
                    <m:r>
                      <m:rPr>
                        <m:sty m:val="p"/>
                      </m:rPr>
                      <a:rPr lang="cs-CZ" altLang="cs-CZ" b="0" i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ahoma" panose="020B0604030504040204" pitchFamily="34" charset="0"/>
                      </a:rPr>
                      <m:t>d</m:t>
                    </m:r>
                    <m:r>
                      <a:rPr lang="cs-CZ" altLang="cs-CZ" b="0" i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ahoma" panose="020B0604030504040204" pitchFamily="34" charset="0"/>
                      </a:rPr>
                      <m:t>é</m:t>
                    </m:r>
                    <m:r>
                      <m:rPr>
                        <m:sty m:val="p"/>
                      </m:rPr>
                      <a:rPr lang="cs-CZ" altLang="cs-CZ" b="0" i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ahoma" panose="020B0604030504040204" pitchFamily="34" charset="0"/>
                      </a:rPr>
                      <m:t>lka</m:t>
                    </m:r>
                    <m:r>
                      <a:rPr lang="cs-CZ" altLang="cs-CZ" b="1" i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ahoma" panose="020B0604030504040204" pitchFamily="34" charset="0"/>
                      </a:rPr>
                      <m:t>, </m:t>
                    </m:r>
                    <m:r>
                      <a:rPr lang="cs-CZ" altLang="cs-CZ" b="0" i="1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ahoma" panose="020B0604030504040204" pitchFamily="34" charset="0"/>
                      </a:rPr>
                      <m:t>𝑓</m:t>
                    </m:r>
                    <m:r>
                      <a:rPr lang="cs-CZ" altLang="cs-CZ" b="0" i="1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ahoma" panose="020B0604030504040204" pitchFamily="34" charset="0"/>
                      </a:rPr>
                      <m:t>=</m:t>
                    </m:r>
                    <m:r>
                      <m:rPr>
                        <m:sty m:val="p"/>
                      </m:rPr>
                      <a:rPr lang="cs-CZ" altLang="cs-CZ" b="0" i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ahoma" panose="020B0604030504040204" pitchFamily="34" charset="0"/>
                      </a:rPr>
                      <m:t>frekvence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7F560594-2221-9528-BAEC-1FA9B1BB335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3232" y="2583228"/>
                <a:ext cx="7534759" cy="2098138"/>
              </a:xfrm>
              <a:prstGeom prst="rect">
                <a:avLst/>
              </a:prstGeom>
              <a:blipFill>
                <a:blip r:embed="rId4"/>
                <a:stretch>
                  <a:fillRect l="-728" t="-1744" b="-58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496922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5EE5577-C9DC-A944-9AFA-3B7722237ED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2634" t="15255" r="2540" b="34057"/>
          <a:stretch>
            <a:fillRect/>
          </a:stretch>
        </p:blipFill>
        <p:spPr>
          <a:xfrm>
            <a:off x="7594177" y="708272"/>
            <a:ext cx="3208150" cy="3476270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4E323548-8FB4-B5AE-C473-B7E9CC9BA032}"/>
              </a:ext>
            </a:extLst>
          </p:cNvPr>
          <p:cNvSpPr txBox="1"/>
          <p:nvPr/>
        </p:nvSpPr>
        <p:spPr>
          <a:xfrm>
            <a:off x="166605" y="180334"/>
            <a:ext cx="49982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Rozklad složeného (bílého) světla na barevné složky 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7B116B97-D491-DE82-ABFE-0BB401605F9B}"/>
              </a:ext>
            </a:extLst>
          </p:cNvPr>
          <p:cNvSpPr txBox="1"/>
          <p:nvPr/>
        </p:nvSpPr>
        <p:spPr>
          <a:xfrm>
            <a:off x="472698" y="5292671"/>
            <a:ext cx="47347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Trojboký hranol rozkládající světlo na barevné složky. Chromatická disperze (rozklad) probíhá na prvním rozhraní (A) a zesiluje na druhém rozhraní (B)</a:t>
            </a:r>
          </a:p>
        </p:txBody>
      </p:sp>
      <p:grpSp>
        <p:nvGrpSpPr>
          <p:cNvPr id="10" name="Skupina 9">
            <a:extLst>
              <a:ext uri="{FF2B5EF4-FFF2-40B4-BE49-F238E27FC236}">
                <a16:creationId xmlns:a16="http://schemas.microsoft.com/office/drawing/2014/main" id="{33A28997-66E1-83D4-45BD-6FAF73601FDA}"/>
              </a:ext>
            </a:extLst>
          </p:cNvPr>
          <p:cNvGrpSpPr/>
          <p:nvPr/>
        </p:nvGrpSpPr>
        <p:grpSpPr>
          <a:xfrm>
            <a:off x="689673" y="539813"/>
            <a:ext cx="3952069" cy="4584399"/>
            <a:chOff x="689673" y="539813"/>
            <a:chExt cx="3952069" cy="4584399"/>
          </a:xfrm>
        </p:grpSpPr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E220A3B1-4EC5-E74E-04E5-FAB9C518046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2937" r="48340" b="41018"/>
            <a:stretch>
              <a:fillRect/>
            </a:stretch>
          </p:blipFill>
          <p:spPr>
            <a:xfrm>
              <a:off x="689673" y="539813"/>
              <a:ext cx="3952069" cy="4584399"/>
            </a:xfrm>
            <a:prstGeom prst="rect">
              <a:avLst/>
            </a:prstGeom>
          </p:spPr>
        </p:pic>
        <p:sp>
          <p:nvSpPr>
            <p:cNvPr id="8" name="TextovéPole 7">
              <a:extLst>
                <a:ext uri="{FF2B5EF4-FFF2-40B4-BE49-F238E27FC236}">
                  <a16:creationId xmlns:a16="http://schemas.microsoft.com/office/drawing/2014/main" id="{E851F9D8-AC52-6236-9594-93AE905C8223}"/>
                </a:ext>
              </a:extLst>
            </p:cNvPr>
            <p:cNvSpPr txBox="1"/>
            <p:nvPr/>
          </p:nvSpPr>
          <p:spPr>
            <a:xfrm>
              <a:off x="1790054" y="4370522"/>
              <a:ext cx="201478" cy="3719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A</a:t>
              </a:r>
            </a:p>
          </p:txBody>
        </p:sp>
        <p:sp>
          <p:nvSpPr>
            <p:cNvPr id="9" name="TextovéPole 8">
              <a:extLst>
                <a:ext uri="{FF2B5EF4-FFF2-40B4-BE49-F238E27FC236}">
                  <a16:creationId xmlns:a16="http://schemas.microsoft.com/office/drawing/2014/main" id="{78F9A13E-F86A-2056-9515-6599BC3E770C}"/>
                </a:ext>
              </a:extLst>
            </p:cNvPr>
            <p:cNvSpPr txBox="1"/>
            <p:nvPr/>
          </p:nvSpPr>
          <p:spPr>
            <a:xfrm>
              <a:off x="3037667" y="4339526"/>
              <a:ext cx="201478" cy="3719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B</a:t>
              </a:r>
            </a:p>
          </p:txBody>
        </p:sp>
      </p:grp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D84CF612-D677-C802-8DEC-9671EB605B68}"/>
              </a:ext>
            </a:extLst>
          </p:cNvPr>
          <p:cNvSpPr txBox="1"/>
          <p:nvPr/>
        </p:nvSpPr>
        <p:spPr>
          <a:xfrm>
            <a:off x="6798592" y="170481"/>
            <a:ext cx="47114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Rozklad slunečního světla na kapce vody - DUHA</a:t>
            </a:r>
          </a:p>
        </p:txBody>
      </p:sp>
      <p:pic>
        <p:nvPicPr>
          <p:cNvPr id="1026" name="Picture 2" descr="Duha | Eduportál Techmania">
            <a:extLst>
              <a:ext uri="{FF2B5EF4-FFF2-40B4-BE49-F238E27FC236}">
                <a16:creationId xmlns:a16="http://schemas.microsoft.com/office/drawing/2014/main" id="{56158C8B-1DC6-9DD6-617D-6D0FE9E3A07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90" b="8434"/>
          <a:stretch>
            <a:fillRect/>
          </a:stretch>
        </p:blipFill>
        <p:spPr bwMode="auto">
          <a:xfrm rot="1038620">
            <a:off x="8686383" y="4574633"/>
            <a:ext cx="1660088" cy="1892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ezké a jednoduché žluté slunce Stock Vektor od ©olgavietrova 58177747">
            <a:extLst>
              <a:ext uri="{FF2B5EF4-FFF2-40B4-BE49-F238E27FC236}">
                <a16:creationId xmlns:a16="http://schemas.microsoft.com/office/drawing/2014/main" id="{21365689-F0AB-FE97-EAED-EE860BCE6D8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4" t="2486" r="60226" b="56723"/>
          <a:stretch>
            <a:fillRect/>
          </a:stretch>
        </p:blipFill>
        <p:spPr bwMode="auto">
          <a:xfrm>
            <a:off x="8058792" y="4295052"/>
            <a:ext cx="767145" cy="829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Barevné ilustrace lidského oka s pestrými duhovkou ukazují téměř duhové  barvy a černé žáka ve středu. Grafický (dívčí oko) je vytvořena na bílém ...">
            <a:extLst>
              <a:ext uri="{FF2B5EF4-FFF2-40B4-BE49-F238E27FC236}">
                <a16:creationId xmlns:a16="http://schemas.microsoft.com/office/drawing/2014/main" id="{8E7DF7E4-42C7-5BAF-32B2-CFB97C86627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02" r="1729" b="20735"/>
          <a:stretch>
            <a:fillRect/>
          </a:stretch>
        </p:blipFill>
        <p:spPr bwMode="auto">
          <a:xfrm>
            <a:off x="8054580" y="6231800"/>
            <a:ext cx="869197" cy="522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47190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4801" y="588579"/>
            <a:ext cx="2508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Výpočet vlnové délky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304800" y="1156138"/>
                <a:ext cx="11382703" cy="18792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 dálkových ovladačích se používají světelné diody LED (</a:t>
                </a:r>
                <a:r>
                  <a:rPr lang="cs-CZ" i="1" dirty="0" err="1"/>
                  <a:t>light</a:t>
                </a:r>
                <a:r>
                  <a:rPr lang="cs-CZ" i="1" dirty="0"/>
                  <a:t> </a:t>
                </a:r>
                <a:r>
                  <a:rPr lang="cs-CZ" i="1" dirty="0" err="1"/>
                  <a:t>emitting</a:t>
                </a:r>
                <a:r>
                  <a:rPr lang="cs-CZ" i="1" dirty="0"/>
                  <a:t> </a:t>
                </a:r>
                <a:r>
                  <a:rPr lang="cs-CZ" i="1" dirty="0" err="1"/>
                  <a:t>diode</a:t>
                </a:r>
                <a:r>
                  <a:rPr lang="cs-CZ" dirty="0"/>
                  <a:t>) vyzařující elektromagnetické záření o frekvenci 2,22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</m:oMath>
                </a14:m>
                <a:r>
                  <a:rPr lang="cs-CZ" dirty="0"/>
                  <a:t>10</a:t>
                </a:r>
                <a:r>
                  <a:rPr lang="cs-CZ" baseline="30000" dirty="0"/>
                  <a:t>14</a:t>
                </a:r>
                <a:r>
                  <a:rPr lang="cs-CZ" dirty="0"/>
                  <a:t> Hz nebo 3,33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</m:oMath>
                </a14:m>
                <a:r>
                  <a:rPr lang="cs-CZ" dirty="0"/>
                  <a:t>10</a:t>
                </a:r>
                <a:r>
                  <a:rPr lang="cs-CZ" baseline="30000" dirty="0"/>
                  <a:t>14</a:t>
                </a:r>
                <a:r>
                  <a:rPr lang="cs-CZ" dirty="0"/>
                  <a:t> Hz. Jaká je vlnová délka záření? Kam bychom toto záření zařadili ve světelném spektru?</a:t>
                </a:r>
              </a:p>
              <a:p>
                <a:endParaRPr lang="cs-CZ" dirty="0"/>
              </a:p>
              <a:p>
                <a:r>
                  <a:rPr lang="cs-CZ" dirty="0"/>
                  <a:t>Řešení: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</a:rPr>
                          <m:t>𝑓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/>
                      </a:rPr>
                      <m:t>=2,22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14</m:t>
                        </m:r>
                      </m:sup>
                    </m:sSup>
                    <m:r>
                      <a:rPr lang="cs-CZ" b="0" i="1" smtClean="0">
                        <a:latin typeface="Cambria Math"/>
                        <a:ea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  <a:ea typeface="Cambria Math"/>
                      </a:rPr>
                      <m:t>Hz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,   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𝑓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/>
                        <a:ea typeface="Cambria Math"/>
                      </a:rPr>
                      <m:t>=3,33∙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14</m:t>
                        </m:r>
                      </m:sup>
                    </m:sSup>
                    <m:r>
                      <a:rPr lang="cs-CZ" b="0" i="1" smtClean="0">
                        <a:latin typeface="Cambria Math"/>
                        <a:ea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  <a:ea typeface="Cambria Math"/>
                      </a:rPr>
                      <m:t>Hz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,    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𝜆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𝑐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𝑓</m:t>
                        </m:r>
                      </m:den>
                    </m:f>
                  </m:oMath>
                </a14:m>
                <a:r>
                  <a:rPr lang="cs-CZ" dirty="0"/>
                  <a:t>,   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/>
                      </a:rPr>
                      <m:t>𝑐</m:t>
                    </m:r>
                    <m:r>
                      <a:rPr lang="cs-CZ" i="1" dirty="0" smtClean="0">
                        <a:latin typeface="Cambria Math"/>
                      </a:rPr>
                      <m:t> = 3.</m:t>
                    </m:r>
                    <m:sSup>
                      <m:sSupPr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dirty="0" smtClean="0">
                            <a:latin typeface="Cambria Math"/>
                          </a:rPr>
                          <m:t>10</m:t>
                        </m:r>
                      </m:e>
                      <m:sup>
                        <m:r>
                          <a:rPr lang="cs-CZ" b="0" i="1" dirty="0" smtClean="0">
                            <a:latin typeface="Cambria Math"/>
                          </a:rPr>
                          <m:t>8</m:t>
                        </m:r>
                      </m:sup>
                    </m:sSup>
                    <m:r>
                      <a:rPr lang="cs-CZ" i="1" dirty="0" smtClean="0"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 i="0" dirty="0" smtClean="0">
                        <a:latin typeface="Cambria Math"/>
                      </a:rPr>
                      <m:t>m</m:t>
                    </m:r>
                    <m:r>
                      <a:rPr lang="cs-CZ" i="0" dirty="0" smtClean="0">
                        <a:latin typeface="Cambria Math"/>
                      </a:rPr>
                      <m:t>.</m:t>
                    </m:r>
                    <m:sSup>
                      <m:sSupPr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dirty="0" smtClean="0">
                            <a:latin typeface="Cambria Math"/>
                          </a:rPr>
                          <m:t>sec</m:t>
                        </m:r>
                      </m:e>
                      <m:sup>
                        <m:r>
                          <a:rPr lang="cs-CZ" b="0" i="0" dirty="0" smtClean="0">
                            <a:latin typeface="Cambria Math"/>
                          </a:rPr>
                          <m:t>−1</m:t>
                        </m:r>
                      </m:sup>
                    </m:sSup>
                  </m:oMath>
                </a14:m>
                <a:endParaRPr lang="cs-CZ" baseline="30000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1156138"/>
                <a:ext cx="11382703" cy="1879232"/>
              </a:xfrm>
              <a:prstGeom prst="rect">
                <a:avLst/>
              </a:prstGeom>
              <a:blipFill>
                <a:blip r:embed="rId2"/>
                <a:stretch>
                  <a:fillRect l="-428" t="-1948" b="-97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>
            <a:off x="304800" y="3175922"/>
            <a:ext cx="1115147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399393" y="3541986"/>
                <a:ext cx="7388773" cy="5834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1.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/>
                          </a:rPr>
                          <m:t>𝝀</m:t>
                        </m:r>
                      </m:e>
                      <m:sub>
                        <m:r>
                          <a:rPr lang="cs-CZ" b="1" i="1" smtClean="0">
                            <a:latin typeface="Cambria Math"/>
                          </a:rPr>
                          <m:t>𝟏</m:t>
                        </m:r>
                      </m:sub>
                    </m:sSub>
                    <m:r>
                      <a:rPr lang="cs-CZ" b="1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/>
                          </a:rPr>
                          <m:t>𝒄</m:t>
                        </m:r>
                      </m:num>
                      <m:den>
                        <m:r>
                          <a:rPr lang="cs-CZ" b="1" i="1" smtClean="0">
                            <a:latin typeface="Cambria Math"/>
                          </a:rPr>
                          <m:t>𝒇</m:t>
                        </m:r>
                      </m:den>
                    </m:f>
                    <m:r>
                      <a:rPr lang="cs-CZ" b="1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/>
                          </a:rPr>
                          <m:t>𝟑</m:t>
                        </m:r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∙</m:t>
                        </m:r>
                        <m:sSup>
                          <m:sSupPr>
                            <m:ctrlPr>
                              <a:rPr lang="cs-CZ" b="1" i="1" smtClean="0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cs-CZ" b="1" i="1" smtClean="0">
                                <a:latin typeface="Cambria Math"/>
                                <a:ea typeface="Cambria Math"/>
                              </a:rPr>
                              <m:t>𝟏𝟎</m:t>
                            </m:r>
                          </m:e>
                          <m:sup>
                            <m:r>
                              <a:rPr lang="cs-CZ" b="1" i="1" smtClean="0">
                                <a:latin typeface="Cambria Math"/>
                                <a:ea typeface="Cambria Math"/>
                              </a:rPr>
                              <m:t>𝟖</m:t>
                            </m:r>
                          </m:sup>
                        </m:sSup>
                      </m:num>
                      <m:den>
                        <m:r>
                          <a:rPr lang="cs-CZ" b="1" i="1" smtClean="0">
                            <a:latin typeface="Cambria Math"/>
                          </a:rPr>
                          <m:t>𝟐</m:t>
                        </m:r>
                        <m:r>
                          <a:rPr lang="cs-CZ" b="1" i="1" smtClean="0">
                            <a:latin typeface="Cambria Math"/>
                          </a:rPr>
                          <m:t>,</m:t>
                        </m:r>
                        <m:r>
                          <a:rPr lang="cs-CZ" b="1" i="1" smtClean="0">
                            <a:latin typeface="Cambria Math"/>
                          </a:rPr>
                          <m:t>𝟐𝟐</m:t>
                        </m:r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∙</m:t>
                        </m:r>
                        <m:sSup>
                          <m:sSupPr>
                            <m:ctrlPr>
                              <a:rPr lang="cs-CZ" b="1" i="1" smtClean="0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cs-CZ" b="1" i="1" smtClean="0">
                                <a:latin typeface="Cambria Math"/>
                                <a:ea typeface="Cambria Math"/>
                              </a:rPr>
                              <m:t>𝟏𝟎</m:t>
                            </m:r>
                          </m:e>
                          <m:sup>
                            <m:r>
                              <a:rPr lang="cs-CZ" b="1" i="1" smtClean="0">
                                <a:latin typeface="Cambria Math"/>
                                <a:ea typeface="Cambria Math"/>
                              </a:rPr>
                              <m:t>𝟏𝟒</m:t>
                            </m:r>
                          </m:sup>
                        </m:sSup>
                      </m:den>
                    </m:f>
                    <m:r>
                      <a:rPr lang="cs-CZ" b="1" i="1" smtClean="0">
                        <a:latin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</a:rPr>
                      <m:t>𝟏</m:t>
                    </m:r>
                    <m:r>
                      <a:rPr lang="cs-CZ" b="1" i="1" smtClean="0">
                        <a:latin typeface="Cambria Math"/>
                      </a:rPr>
                      <m:t>,</m:t>
                    </m:r>
                    <m:r>
                      <a:rPr lang="cs-CZ" b="1" i="1" smtClean="0">
                        <a:latin typeface="Cambria Math"/>
                      </a:rPr>
                      <m:t>𝟑𝟓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𝟏𝟎</m:t>
                        </m:r>
                      </m:e>
                      <m:sup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−</m:t>
                        </m:r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𝟔</m:t>
                        </m:r>
                      </m:sup>
                    </m:sSup>
                    <m:r>
                      <a:rPr lang="cs-CZ" b="1" i="1" smtClean="0">
                        <a:latin typeface="Cambria Math"/>
                        <a:ea typeface="Cambria Math"/>
                      </a:rPr>
                      <m:t>  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𝒎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𝟏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,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𝟑𝟓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b="1" i="0" smtClean="0">
                        <a:latin typeface="Cambria Math"/>
                        <a:ea typeface="Cambria Math"/>
                      </a:rPr>
                      <m:t>𝛍</m:t>
                    </m:r>
                    <m:r>
                      <a:rPr lang="cs-CZ" b="1" i="0" smtClean="0">
                        <a:latin typeface="Cambria Math"/>
                        <a:ea typeface="Cambria Math"/>
                      </a:rPr>
                      <m:t>𝐦</m:t>
                    </m:r>
                    <m:r>
                      <a:rPr lang="cs-CZ" b="1" i="0" smtClean="0">
                        <a:latin typeface="Cambria Math"/>
                        <a:ea typeface="Cambria Math"/>
                      </a:rPr>
                      <m:t>  (</m:t>
                    </m:r>
                    <m:r>
                      <a:rPr lang="cs-CZ" b="1" i="0" smtClean="0">
                        <a:latin typeface="Cambria Math"/>
                        <a:ea typeface="Cambria Math"/>
                      </a:rPr>
                      <m:t>𝐦𝐢𝐤𝐫𝐨𝐦𝐞𝐭𝐫</m:t>
                    </m:r>
                    <m:r>
                      <a:rPr lang="cs-CZ" b="1" i="0" smtClean="0">
                        <a:latin typeface="Cambria Math"/>
                        <a:ea typeface="Cambria Math"/>
                      </a:rPr>
                      <m:t>)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393" y="3541986"/>
                <a:ext cx="7388773" cy="583429"/>
              </a:xfrm>
              <a:prstGeom prst="rect">
                <a:avLst/>
              </a:prstGeom>
              <a:blipFill>
                <a:blip r:embed="rId3"/>
                <a:stretch>
                  <a:fillRect l="-74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399393" y="4498428"/>
                <a:ext cx="7388773" cy="5834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2.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/>
                          </a:rPr>
                          <m:t>𝝀</m:t>
                        </m:r>
                      </m:e>
                      <m:sub>
                        <m:r>
                          <a:rPr lang="cs-CZ" b="1" i="1" smtClean="0">
                            <a:latin typeface="Cambria Math"/>
                          </a:rPr>
                          <m:t>𝟐</m:t>
                        </m:r>
                      </m:sub>
                    </m:sSub>
                    <m:r>
                      <a:rPr lang="cs-CZ" b="1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/>
                          </a:rPr>
                          <m:t>𝒄</m:t>
                        </m:r>
                      </m:num>
                      <m:den>
                        <m:r>
                          <a:rPr lang="cs-CZ" b="1" i="1" smtClean="0">
                            <a:latin typeface="Cambria Math"/>
                          </a:rPr>
                          <m:t>𝒇</m:t>
                        </m:r>
                      </m:den>
                    </m:f>
                    <m:r>
                      <a:rPr lang="cs-CZ" b="1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/>
                          </a:rPr>
                          <m:t>𝟑</m:t>
                        </m:r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∙</m:t>
                        </m:r>
                        <m:sSup>
                          <m:sSupPr>
                            <m:ctrlPr>
                              <a:rPr lang="cs-CZ" b="1" i="1" smtClean="0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cs-CZ" b="1" i="1" smtClean="0">
                                <a:latin typeface="Cambria Math"/>
                                <a:ea typeface="Cambria Math"/>
                              </a:rPr>
                              <m:t>𝟏𝟎</m:t>
                            </m:r>
                          </m:e>
                          <m:sup>
                            <m:r>
                              <a:rPr lang="cs-CZ" b="1" i="1" smtClean="0">
                                <a:latin typeface="Cambria Math"/>
                                <a:ea typeface="Cambria Math"/>
                              </a:rPr>
                              <m:t>𝟖</m:t>
                            </m:r>
                          </m:sup>
                        </m:sSup>
                      </m:num>
                      <m:den>
                        <m:r>
                          <a:rPr lang="cs-CZ" b="1" i="1" smtClean="0">
                            <a:latin typeface="Cambria Math"/>
                          </a:rPr>
                          <m:t>𝟑</m:t>
                        </m:r>
                        <m:r>
                          <a:rPr lang="cs-CZ" b="1" i="1" smtClean="0">
                            <a:latin typeface="Cambria Math"/>
                          </a:rPr>
                          <m:t>,</m:t>
                        </m:r>
                        <m:r>
                          <a:rPr lang="cs-CZ" b="1" i="1" smtClean="0">
                            <a:latin typeface="Cambria Math"/>
                          </a:rPr>
                          <m:t>𝟑𝟑</m:t>
                        </m:r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∙</m:t>
                        </m:r>
                        <m:sSup>
                          <m:sSupPr>
                            <m:ctrlPr>
                              <a:rPr lang="cs-CZ" b="1" i="1" smtClean="0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cs-CZ" b="1" i="1" smtClean="0">
                                <a:latin typeface="Cambria Math"/>
                                <a:ea typeface="Cambria Math"/>
                              </a:rPr>
                              <m:t>𝟏𝟎</m:t>
                            </m:r>
                          </m:e>
                          <m:sup>
                            <m:r>
                              <a:rPr lang="cs-CZ" b="1" i="1" smtClean="0">
                                <a:latin typeface="Cambria Math"/>
                                <a:ea typeface="Cambria Math"/>
                              </a:rPr>
                              <m:t>𝟏𝟒</m:t>
                            </m:r>
                          </m:sup>
                        </m:sSup>
                      </m:den>
                    </m:f>
                    <m:r>
                      <a:rPr lang="cs-CZ" b="1" i="1" smtClean="0">
                        <a:latin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</a:rPr>
                      <m:t>𝟎</m:t>
                    </m:r>
                    <m:r>
                      <a:rPr lang="cs-CZ" b="1" i="1" smtClean="0">
                        <a:latin typeface="Cambria Math"/>
                      </a:rPr>
                      <m:t>,</m:t>
                    </m:r>
                    <m:r>
                      <a:rPr lang="cs-CZ" b="1" i="1" smtClean="0">
                        <a:latin typeface="Cambria Math"/>
                      </a:rPr>
                      <m:t>𝟗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𝟏𝟎</m:t>
                        </m:r>
                      </m:e>
                      <m:sup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−</m:t>
                        </m:r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𝟔</m:t>
                        </m:r>
                      </m:sup>
                    </m:sSup>
                    <m:r>
                      <a:rPr lang="cs-CZ" b="1" i="1" smtClean="0">
                        <a:latin typeface="Cambria Math"/>
                        <a:ea typeface="Cambria Math"/>
                      </a:rPr>
                      <m:t>  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𝒎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𝟎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,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𝟗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b="1" i="0" smtClean="0">
                        <a:latin typeface="Cambria Math"/>
                        <a:ea typeface="Cambria Math"/>
                      </a:rPr>
                      <m:t>𝛍</m:t>
                    </m:r>
                    <m:r>
                      <a:rPr lang="cs-CZ" b="1" i="0" smtClean="0">
                        <a:latin typeface="Cambria Math"/>
                        <a:ea typeface="Cambria Math"/>
                      </a:rPr>
                      <m:t>𝐦</m:t>
                    </m:r>
                    <m:r>
                      <a:rPr lang="cs-CZ" b="1" i="0" smtClean="0">
                        <a:latin typeface="Cambria Math"/>
                        <a:ea typeface="Cambria Math"/>
                      </a:rPr>
                      <m:t>  (</m:t>
                    </m:r>
                    <m:r>
                      <a:rPr lang="cs-CZ" b="1" i="0" smtClean="0">
                        <a:latin typeface="Cambria Math"/>
                        <a:ea typeface="Cambria Math"/>
                      </a:rPr>
                      <m:t>𝐦𝐢𝐤𝐫𝐨𝐦𝐞𝐭𝐫</m:t>
                    </m:r>
                    <m:r>
                      <a:rPr lang="cs-CZ" b="1" i="0" smtClean="0">
                        <a:latin typeface="Cambria Math"/>
                        <a:ea typeface="Cambria Math"/>
                      </a:rPr>
                      <m:t>)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393" y="4498428"/>
                <a:ext cx="7388773" cy="583429"/>
              </a:xfrm>
              <a:prstGeom prst="rect">
                <a:avLst/>
              </a:prstGeom>
              <a:blipFill>
                <a:blip r:embed="rId4"/>
                <a:stretch>
                  <a:fillRect l="-74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ovéPole 8"/>
          <p:cNvSpPr txBox="1"/>
          <p:nvPr/>
        </p:nvSpPr>
        <p:spPr>
          <a:xfrm>
            <a:off x="399393" y="5486400"/>
            <a:ext cx="110568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Záření LED je v oblasti infračerveného záření, tj. záření o delších vlnových délkách než je délka okem viditelné části spektra  (vlnové délky od 390 </a:t>
            </a:r>
            <a:r>
              <a:rPr lang="cs-CZ" b="1" dirty="0" err="1"/>
              <a:t>nm</a:t>
            </a:r>
            <a:r>
              <a:rPr lang="cs-CZ" b="1" dirty="0"/>
              <a:t> do 760 </a:t>
            </a:r>
            <a:r>
              <a:rPr lang="cs-CZ" b="1" dirty="0" err="1"/>
              <a:t>nm</a:t>
            </a:r>
            <a:r>
              <a:rPr lang="cs-CZ" b="1" dirty="0"/>
              <a:t>, v metrech od 3,9.10</a:t>
            </a:r>
            <a:r>
              <a:rPr lang="cs-CZ" b="1" baseline="30000" dirty="0"/>
              <a:t>-7</a:t>
            </a:r>
            <a:r>
              <a:rPr lang="cs-CZ" b="1" dirty="0"/>
              <a:t> m do 7,6.10</a:t>
            </a:r>
            <a:r>
              <a:rPr lang="cs-CZ" b="1" baseline="30000" dirty="0"/>
              <a:t>-7 </a:t>
            </a:r>
            <a:r>
              <a:rPr lang="cs-CZ" b="1" dirty="0"/>
              <a:t>m)</a:t>
            </a:r>
          </a:p>
        </p:txBody>
      </p:sp>
    </p:spTree>
    <p:extLst>
      <p:ext uri="{BB962C8B-B14F-4D97-AF65-F5344CB8AC3E}">
        <p14:creationId xmlns:p14="http://schemas.microsoft.com/office/powerpoint/2010/main" val="1883650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9259CD7B-DF3B-9548-4A4D-139D7D25420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654" t="17463" r="8870" b="19172"/>
          <a:stretch>
            <a:fillRect/>
          </a:stretch>
        </p:blipFill>
        <p:spPr>
          <a:xfrm>
            <a:off x="1334145" y="1531706"/>
            <a:ext cx="2489848" cy="1260000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8FE9C3F4-DC8D-8698-5F11-DDAC377E4D46}"/>
              </a:ext>
            </a:extLst>
          </p:cNvPr>
          <p:cNvSpPr txBox="1"/>
          <p:nvPr/>
        </p:nvSpPr>
        <p:spPr>
          <a:xfrm>
            <a:off x="962187" y="1237237"/>
            <a:ext cx="35013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1. Průchod světla čirým prostředím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18604DFB-074C-7E85-5AC5-62BDE957ECBE}"/>
              </a:ext>
            </a:extLst>
          </p:cNvPr>
          <p:cNvSpPr txBox="1"/>
          <p:nvPr/>
        </p:nvSpPr>
        <p:spPr>
          <a:xfrm>
            <a:off x="962186" y="2810115"/>
            <a:ext cx="319910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Paprsek prochází téměř beze změny - sklo, čistá voda, …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8A5DC491-8685-421D-DD3F-B61B4176CD7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8443" t="19548" r="9297" b="18870"/>
          <a:stretch>
            <a:fillRect/>
          </a:stretch>
        </p:blipFill>
        <p:spPr>
          <a:xfrm>
            <a:off x="1299368" y="4427521"/>
            <a:ext cx="2524625" cy="1260000"/>
          </a:xfrm>
          <a:prstGeom prst="rect">
            <a:avLst/>
          </a:prstGeom>
        </p:spPr>
      </p:pic>
      <p:sp>
        <p:nvSpPr>
          <p:cNvPr id="11" name="TextovéPole 10">
            <a:extLst>
              <a:ext uri="{FF2B5EF4-FFF2-40B4-BE49-F238E27FC236}">
                <a16:creationId xmlns:a16="http://schemas.microsoft.com/office/drawing/2014/main" id="{52DF05E8-8C82-C1B9-A90C-F6722FA702D0}"/>
              </a:ext>
            </a:extLst>
          </p:cNvPr>
          <p:cNvSpPr txBox="1"/>
          <p:nvPr/>
        </p:nvSpPr>
        <p:spPr>
          <a:xfrm>
            <a:off x="962186" y="3788321"/>
            <a:ext cx="33321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2. Průchod paprsku absorbujícím prostředím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DE6730FE-C649-AC56-2306-7726BE5BA137}"/>
              </a:ext>
            </a:extLst>
          </p:cNvPr>
          <p:cNvSpPr txBox="1"/>
          <p:nvPr/>
        </p:nvSpPr>
        <p:spPr>
          <a:xfrm>
            <a:off x="962186" y="5794789"/>
            <a:ext cx="362531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projde jen světlo určitých vlnových délek - barevné filtry, …</a:t>
            </a:r>
            <a:endParaRPr lang="cs-CZ" dirty="0"/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A599268C-1B99-7133-B6D3-7F30946854A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8217" t="18762" r="9147" b="19536"/>
          <a:stretch>
            <a:fillRect/>
          </a:stretch>
        </p:blipFill>
        <p:spPr>
          <a:xfrm>
            <a:off x="6972872" y="1606569"/>
            <a:ext cx="2531256" cy="1260000"/>
          </a:xfrm>
          <a:prstGeom prst="rect">
            <a:avLst/>
          </a:prstGeom>
        </p:spPr>
      </p:pic>
      <p:sp>
        <p:nvSpPr>
          <p:cNvPr id="16" name="TextovéPole 15">
            <a:extLst>
              <a:ext uri="{FF2B5EF4-FFF2-40B4-BE49-F238E27FC236}">
                <a16:creationId xmlns:a16="http://schemas.microsoft.com/office/drawing/2014/main" id="{AA10A305-F488-0114-6B1C-208DFB02C387}"/>
              </a:ext>
            </a:extLst>
          </p:cNvPr>
          <p:cNvSpPr txBox="1"/>
          <p:nvPr/>
        </p:nvSpPr>
        <p:spPr>
          <a:xfrm>
            <a:off x="6746284" y="1234611"/>
            <a:ext cx="43485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3. Průchod paprsku v rozptylujícím prostředí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D9689178-7E92-9568-D820-272833B9FBFE}"/>
              </a:ext>
            </a:extLst>
          </p:cNvPr>
          <p:cNvSpPr txBox="1"/>
          <p:nvPr/>
        </p:nvSpPr>
        <p:spPr>
          <a:xfrm>
            <a:off x="6746284" y="3040241"/>
            <a:ext cx="490844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180340"/>
            <a:r>
              <a:rPr lang="cs-CZ" dirty="0"/>
              <a:t>Rozptyl (disperze) světla - nepravidelně se mění směr šíření světla (matné prostředí)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30F1B860-F727-1823-8F5C-1FAA34851213}"/>
              </a:ext>
            </a:extLst>
          </p:cNvPr>
          <p:cNvSpPr txBox="1"/>
          <p:nvPr/>
        </p:nvSpPr>
        <p:spPr>
          <a:xfrm>
            <a:off x="6736599" y="3785695"/>
            <a:ext cx="33321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4. Odraz světelného paprsku</a:t>
            </a:r>
          </a:p>
        </p:txBody>
      </p:sp>
      <p:pic>
        <p:nvPicPr>
          <p:cNvPr id="21" name="Obrázek 20">
            <a:extLst>
              <a:ext uri="{FF2B5EF4-FFF2-40B4-BE49-F238E27FC236}">
                <a16:creationId xmlns:a16="http://schemas.microsoft.com/office/drawing/2014/main" id="{D2D3409D-66A2-527D-33BA-93F4BF73016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7614" t="12204" r="7188" b="25988"/>
          <a:stretch>
            <a:fillRect/>
          </a:stretch>
        </p:blipFill>
        <p:spPr>
          <a:xfrm>
            <a:off x="6972872" y="4427521"/>
            <a:ext cx="2605236" cy="1260000"/>
          </a:xfrm>
          <a:prstGeom prst="rect">
            <a:avLst/>
          </a:prstGeom>
        </p:spPr>
      </p:pic>
      <p:sp>
        <p:nvSpPr>
          <p:cNvPr id="23" name="TextovéPole 22">
            <a:extLst>
              <a:ext uri="{FF2B5EF4-FFF2-40B4-BE49-F238E27FC236}">
                <a16:creationId xmlns:a16="http://schemas.microsoft.com/office/drawing/2014/main" id="{E6BA1191-BD9C-06A4-1201-54BC480EC1DE}"/>
              </a:ext>
            </a:extLst>
          </p:cNvPr>
          <p:cNvSpPr txBox="1"/>
          <p:nvPr/>
        </p:nvSpPr>
        <p:spPr>
          <a:xfrm>
            <a:off x="6746284" y="5794789"/>
            <a:ext cx="526135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světlo prostředím neprochází, ale odráží se - zrcadla, …</a:t>
            </a:r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8825E55A-55E2-BD83-9EC8-D4C4CCFA0378}"/>
              </a:ext>
            </a:extLst>
          </p:cNvPr>
          <p:cNvSpPr txBox="1"/>
          <p:nvPr/>
        </p:nvSpPr>
        <p:spPr>
          <a:xfrm>
            <a:off x="396497" y="194649"/>
            <a:ext cx="49426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Šíření světelného paprsku v prostředí</a:t>
            </a:r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BC6D5FB2-0E5A-D30D-3A44-EBC693B1256C}"/>
              </a:ext>
            </a:extLst>
          </p:cNvPr>
          <p:cNvSpPr txBox="1"/>
          <p:nvPr/>
        </p:nvSpPr>
        <p:spPr>
          <a:xfrm>
            <a:off x="396497" y="645320"/>
            <a:ext cx="92899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cs-CZ" dirty="0"/>
              <a:t>Šíření světla je ovlivněno vlastnostmi prostředí, jímž světlo prochází. Mohou nastat tyto případy: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10241" y="203764"/>
            <a:ext cx="2331203" cy="731595"/>
          </a:xfrm>
        </p:spPr>
        <p:txBody>
          <a:bodyPr>
            <a:normAutofit/>
          </a:bodyPr>
          <a:lstStyle/>
          <a:p>
            <a:r>
              <a:rPr sz="800" dirty="0" err="1"/>
              <a:t>průhledné</a:t>
            </a:r>
            <a:r>
              <a:rPr sz="800" dirty="0"/>
              <a:t> – </a:t>
            </a:r>
            <a:r>
              <a:rPr sz="800" dirty="0" err="1"/>
              <a:t>vidíme</a:t>
            </a:r>
            <a:r>
              <a:rPr sz="800" dirty="0"/>
              <a:t> </a:t>
            </a:r>
            <a:r>
              <a:rPr sz="800" dirty="0" err="1"/>
              <a:t>skrz</a:t>
            </a:r>
            <a:r>
              <a:rPr sz="800" dirty="0"/>
              <a:t> (</a:t>
            </a:r>
            <a:r>
              <a:rPr sz="800" dirty="0" err="1"/>
              <a:t>sklo</a:t>
            </a:r>
            <a:r>
              <a:rPr sz="800" dirty="0"/>
              <a:t>, </a:t>
            </a:r>
            <a:r>
              <a:rPr sz="800" dirty="0" err="1"/>
              <a:t>voda</a:t>
            </a:r>
            <a:r>
              <a:rPr sz="800" dirty="0"/>
              <a:t>)</a:t>
            </a:r>
          </a:p>
          <a:p>
            <a:r>
              <a:rPr sz="800" dirty="0" err="1"/>
              <a:t>průsvitné</a:t>
            </a:r>
            <a:r>
              <a:rPr sz="800" dirty="0"/>
              <a:t> – </a:t>
            </a:r>
            <a:r>
              <a:rPr sz="800" dirty="0" err="1"/>
              <a:t>světlo</a:t>
            </a:r>
            <a:r>
              <a:rPr sz="800" dirty="0"/>
              <a:t> se </a:t>
            </a:r>
            <a:r>
              <a:rPr sz="800" dirty="0" err="1"/>
              <a:t>rozptyluje</a:t>
            </a:r>
            <a:r>
              <a:rPr sz="800" dirty="0"/>
              <a:t> (</a:t>
            </a:r>
            <a:r>
              <a:rPr sz="800" dirty="0" err="1"/>
              <a:t>mléčné</a:t>
            </a:r>
            <a:r>
              <a:rPr sz="800" dirty="0"/>
              <a:t> </a:t>
            </a:r>
            <a:r>
              <a:rPr sz="800" dirty="0" err="1"/>
              <a:t>sklo</a:t>
            </a:r>
            <a:r>
              <a:rPr sz="800" dirty="0"/>
              <a:t>)</a:t>
            </a:r>
          </a:p>
          <a:p>
            <a:r>
              <a:rPr sz="800" dirty="0" err="1"/>
              <a:t>neprůhledné</a:t>
            </a:r>
            <a:r>
              <a:rPr sz="800" dirty="0"/>
              <a:t> – </a:t>
            </a:r>
            <a:r>
              <a:rPr sz="800" dirty="0" err="1"/>
              <a:t>světlo</a:t>
            </a:r>
            <a:r>
              <a:rPr sz="800" dirty="0"/>
              <a:t> </a:t>
            </a:r>
            <a:r>
              <a:rPr sz="800" dirty="0" err="1"/>
              <a:t>neprojde</a:t>
            </a:r>
            <a:r>
              <a:rPr sz="800" dirty="0"/>
              <a:t> (</a:t>
            </a:r>
            <a:r>
              <a:rPr sz="800" dirty="0" err="1"/>
              <a:t>kov</a:t>
            </a:r>
            <a:r>
              <a:rPr sz="800" dirty="0"/>
              <a:t>, </a:t>
            </a:r>
            <a:r>
              <a:rPr sz="800" dirty="0" err="1"/>
              <a:t>dřevo</a:t>
            </a:r>
            <a:r>
              <a:rPr sz="800" dirty="0"/>
              <a:t>)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77F3E34A-D5D6-22B8-90C4-EDC41F9AA991}"/>
              </a:ext>
            </a:extLst>
          </p:cNvPr>
          <p:cNvSpPr txBox="1"/>
          <p:nvPr/>
        </p:nvSpPr>
        <p:spPr>
          <a:xfrm>
            <a:off x="396497" y="194649"/>
            <a:ext cx="49426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Šíření světelného paprsku v prostředí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372E5748-2E7C-1702-8B0A-C62F9AF0B561}"/>
              </a:ext>
            </a:extLst>
          </p:cNvPr>
          <p:cNvSpPr txBox="1"/>
          <p:nvPr/>
        </p:nvSpPr>
        <p:spPr>
          <a:xfrm>
            <a:off x="396497" y="569562"/>
            <a:ext cx="760837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cs-CZ" sz="2400" dirty="0"/>
              <a:t>Optické prostředí z hlediska průchodnosti světla může být: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4F95C481-3DA6-D757-3A82-0672E14FC94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025" t="10734" r="9673" b="19097"/>
          <a:stretch>
            <a:fillRect/>
          </a:stretch>
        </p:blipFill>
        <p:spPr>
          <a:xfrm>
            <a:off x="492852" y="1778145"/>
            <a:ext cx="3707834" cy="2160000"/>
          </a:xfrm>
          <a:prstGeom prst="rect">
            <a:avLst/>
          </a:prstGeom>
        </p:spPr>
      </p:pic>
      <p:sp>
        <p:nvSpPr>
          <p:cNvPr id="11" name="TextovéPole 10">
            <a:extLst>
              <a:ext uri="{FF2B5EF4-FFF2-40B4-BE49-F238E27FC236}">
                <a16:creationId xmlns:a16="http://schemas.microsoft.com/office/drawing/2014/main" id="{03A3EFF6-349E-A8C8-B4EB-9B233BAC50CC}"/>
              </a:ext>
            </a:extLst>
          </p:cNvPr>
          <p:cNvSpPr txBox="1"/>
          <p:nvPr/>
        </p:nvSpPr>
        <p:spPr>
          <a:xfrm>
            <a:off x="396497" y="1293782"/>
            <a:ext cx="38041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1. </a:t>
            </a:r>
            <a:r>
              <a:rPr lang="cs-CZ" sz="1600" dirty="0"/>
              <a:t>Průchod světla průhledným prostředím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98063440-37A1-31BD-64D9-5B7C34CA08B0}"/>
              </a:ext>
            </a:extLst>
          </p:cNvPr>
          <p:cNvSpPr txBox="1"/>
          <p:nvPr/>
        </p:nvSpPr>
        <p:spPr>
          <a:xfrm>
            <a:off x="492853" y="4053176"/>
            <a:ext cx="3707833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dirty="0"/>
              <a:t>V průhledném prostředí nedochází k rozptylu světla. Prostředí mohou být čirá (sklo, voda, …) nebo barevná. Barevná propouští jen světlo některých vlnových délek. Tímto prostředím je tedy vidět.</a:t>
            </a:r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7543E02A-4E3F-D920-345E-A5E89BC1845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1531" t="15037" r="10954" b="21017"/>
          <a:stretch>
            <a:fillRect/>
          </a:stretch>
        </p:blipFill>
        <p:spPr>
          <a:xfrm>
            <a:off x="4557749" y="2246145"/>
            <a:ext cx="3076503" cy="1692000"/>
          </a:xfrm>
          <a:prstGeom prst="rect">
            <a:avLst/>
          </a:prstGeom>
        </p:spPr>
      </p:pic>
      <p:pic>
        <p:nvPicPr>
          <p:cNvPr id="17" name="Obrázek 16">
            <a:extLst>
              <a:ext uri="{FF2B5EF4-FFF2-40B4-BE49-F238E27FC236}">
                <a16:creationId xmlns:a16="http://schemas.microsoft.com/office/drawing/2014/main" id="{DA320C3F-03DF-AE03-E85B-050B5200938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1456" t="19106" r="11331" b="23390"/>
          <a:stretch>
            <a:fillRect/>
          </a:stretch>
        </p:blipFill>
        <p:spPr>
          <a:xfrm>
            <a:off x="7991315" y="2131683"/>
            <a:ext cx="3407853" cy="1692000"/>
          </a:xfrm>
          <a:prstGeom prst="rect">
            <a:avLst/>
          </a:prstGeom>
        </p:spPr>
      </p:pic>
      <p:sp>
        <p:nvSpPr>
          <p:cNvPr id="18" name="TextovéPole 17">
            <a:extLst>
              <a:ext uri="{FF2B5EF4-FFF2-40B4-BE49-F238E27FC236}">
                <a16:creationId xmlns:a16="http://schemas.microsoft.com/office/drawing/2014/main" id="{967D950B-881B-46BB-C7D9-853A4AE7512C}"/>
              </a:ext>
            </a:extLst>
          </p:cNvPr>
          <p:cNvSpPr txBox="1"/>
          <p:nvPr/>
        </p:nvSpPr>
        <p:spPr>
          <a:xfrm>
            <a:off x="4193906" y="1339558"/>
            <a:ext cx="38041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2. </a:t>
            </a:r>
            <a:r>
              <a:rPr lang="cs-CZ" sz="1600" dirty="0"/>
              <a:t>Průchod světla průsvitným prostředím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1CE8026C-87EF-BF49-611C-C109B18B92FD}"/>
              </a:ext>
            </a:extLst>
          </p:cNvPr>
          <p:cNvSpPr txBox="1"/>
          <p:nvPr/>
        </p:nvSpPr>
        <p:spPr>
          <a:xfrm>
            <a:off x="8347211" y="1408813"/>
            <a:ext cx="26960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3. </a:t>
            </a:r>
            <a:r>
              <a:rPr lang="cs-CZ" sz="1600" dirty="0"/>
              <a:t>Neprůhledné prostředí</a:t>
            </a: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B2E09038-47B2-095B-ED15-EFEB44747F83}"/>
              </a:ext>
            </a:extLst>
          </p:cNvPr>
          <p:cNvSpPr txBox="1"/>
          <p:nvPr/>
        </p:nvSpPr>
        <p:spPr>
          <a:xfrm>
            <a:off x="4427026" y="4053176"/>
            <a:ext cx="333794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dirty="0"/>
              <a:t>V průsvitném prostředí se světlo prostředím šíří, ale zčásti se rozptyluje (mléčné sklo, voda s mlékem, …)</a:t>
            </a:r>
          </a:p>
          <a:p>
            <a:pPr algn="just"/>
            <a:r>
              <a:rPr lang="cs-CZ" sz="1600" dirty="0"/>
              <a:t>Toto prostředí lze „prosvítit“.</a:t>
            </a:r>
          </a:p>
        </p:txBody>
      </p:sp>
      <p:sp>
        <p:nvSpPr>
          <p:cNvPr id="23" name="TextovéPole 22">
            <a:extLst>
              <a:ext uri="{FF2B5EF4-FFF2-40B4-BE49-F238E27FC236}">
                <a16:creationId xmlns:a16="http://schemas.microsoft.com/office/drawing/2014/main" id="{76DC1008-3689-A519-4BC6-2092B6B74442}"/>
              </a:ext>
            </a:extLst>
          </p:cNvPr>
          <p:cNvSpPr txBox="1"/>
          <p:nvPr/>
        </p:nvSpPr>
        <p:spPr>
          <a:xfrm>
            <a:off x="7991314" y="4053176"/>
            <a:ext cx="340785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dirty="0"/>
              <a:t>V neprůhledném prostředí se světlo v prostředí silně pohlcuje nebo se na povrchu odráží.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C147D2E1-164B-AFE8-9462-E3430EE84B53}"/>
              </a:ext>
            </a:extLst>
          </p:cNvPr>
          <p:cNvSpPr txBox="1"/>
          <p:nvPr/>
        </p:nvSpPr>
        <p:spPr>
          <a:xfrm>
            <a:off x="497237" y="311705"/>
            <a:ext cx="495816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2400" dirty="0"/>
              <a:t>Šíření světelného paprsku v prostředí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00032DE4-6AB1-3934-D1AA-FDA0361B0B5D}"/>
              </a:ext>
            </a:extLst>
          </p:cNvPr>
          <p:cNvSpPr txBox="1"/>
          <p:nvPr/>
        </p:nvSpPr>
        <p:spPr>
          <a:xfrm>
            <a:off x="8865680" y="4196886"/>
            <a:ext cx="268120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dirty="0"/>
              <a:t>Opticky anizotropní prostředí je prostředí, jehož vlastnosti závisí na směru šíření světla. Takové prostředí má v různých směrech různé vlastnosti - např. některé typy krystalů.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AD88AEEE-BC0E-B29D-72BD-93BA47F117F6}"/>
              </a:ext>
            </a:extLst>
          </p:cNvPr>
          <p:cNvSpPr txBox="1"/>
          <p:nvPr/>
        </p:nvSpPr>
        <p:spPr>
          <a:xfrm>
            <a:off x="497237" y="708663"/>
            <a:ext cx="742175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Bef>
                <a:spcPts val="100"/>
              </a:spcBef>
              <a:spcAft>
                <a:spcPts val="100"/>
              </a:spcAft>
            </a:pPr>
            <a:r>
              <a:rPr lang="cs-CZ" sz="2400" dirty="0"/>
              <a:t>Z hlediska optických vlastností může být optické prostředí: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2DFC64BA-962B-0A13-6DE8-E65182CFA09B}"/>
              </a:ext>
            </a:extLst>
          </p:cNvPr>
          <p:cNvSpPr txBox="1"/>
          <p:nvPr/>
        </p:nvSpPr>
        <p:spPr>
          <a:xfrm>
            <a:off x="426202" y="4196886"/>
            <a:ext cx="319911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dirty="0"/>
              <a:t>Opticky homogenní (stejnorodé) je prostředí, které má v celém svém objemu stejné optické vlastnosti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6B3091CD-4134-211B-805B-168FD5A66BEE}"/>
              </a:ext>
            </a:extLst>
          </p:cNvPr>
          <p:cNvSpPr txBox="1"/>
          <p:nvPr/>
        </p:nvSpPr>
        <p:spPr>
          <a:xfrm>
            <a:off x="4790269" y="4196886"/>
            <a:ext cx="312872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dirty="0"/>
              <a:t>Opticky izotropní prostředí je prostředí, jehož vlastnosti jsou nezávislé na směru šíření paprsku. Toto prostředí má všech směrech stejné vlastnosti - např. sklo, voda. …</a:t>
            </a:r>
          </a:p>
        </p:txBody>
      </p:sp>
      <p:pic>
        <p:nvPicPr>
          <p:cNvPr id="19" name="Obrázek 18">
            <a:extLst>
              <a:ext uri="{FF2B5EF4-FFF2-40B4-BE49-F238E27FC236}">
                <a16:creationId xmlns:a16="http://schemas.microsoft.com/office/drawing/2014/main" id="{C0CABE14-C97E-35FE-97DF-F01614C0A1A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594" t="19548" r="9448" b="19661"/>
          <a:stretch>
            <a:fillRect/>
          </a:stretch>
        </p:blipFill>
        <p:spPr>
          <a:xfrm>
            <a:off x="619970" y="2599289"/>
            <a:ext cx="2548101" cy="1260000"/>
          </a:xfrm>
          <a:prstGeom prst="rect">
            <a:avLst/>
          </a:prstGeom>
        </p:spPr>
      </p:pic>
      <p:sp>
        <p:nvSpPr>
          <p:cNvPr id="20" name="TextovéPole 19">
            <a:extLst>
              <a:ext uri="{FF2B5EF4-FFF2-40B4-BE49-F238E27FC236}">
                <a16:creationId xmlns:a16="http://schemas.microsoft.com/office/drawing/2014/main" id="{BBB52806-A856-8299-C574-D7DAE1ED2F9D}"/>
              </a:ext>
            </a:extLst>
          </p:cNvPr>
          <p:cNvSpPr txBox="1"/>
          <p:nvPr/>
        </p:nvSpPr>
        <p:spPr>
          <a:xfrm>
            <a:off x="426202" y="1957376"/>
            <a:ext cx="29356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1. </a:t>
            </a:r>
            <a:r>
              <a:rPr lang="cs-CZ" sz="1600" dirty="0"/>
              <a:t>Opticky homogenní prostředí</a:t>
            </a:r>
          </a:p>
        </p:txBody>
      </p:sp>
      <p:pic>
        <p:nvPicPr>
          <p:cNvPr id="22" name="Obrázek 21">
            <a:extLst>
              <a:ext uri="{FF2B5EF4-FFF2-40B4-BE49-F238E27FC236}">
                <a16:creationId xmlns:a16="http://schemas.microsoft.com/office/drawing/2014/main" id="{49BEC26A-9A40-1CC0-DFCF-DC4E7D5C442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9422" t="16158" r="9297" b="16610"/>
          <a:stretch>
            <a:fillRect/>
          </a:stretch>
        </p:blipFill>
        <p:spPr>
          <a:xfrm>
            <a:off x="4953529" y="2599289"/>
            <a:ext cx="2284941" cy="1260000"/>
          </a:xfrm>
          <a:prstGeom prst="rect">
            <a:avLst/>
          </a:prstGeom>
        </p:spPr>
      </p:pic>
      <p:pic>
        <p:nvPicPr>
          <p:cNvPr id="24" name="Obrázek 23">
            <a:extLst>
              <a:ext uri="{FF2B5EF4-FFF2-40B4-BE49-F238E27FC236}">
                <a16:creationId xmlns:a16="http://schemas.microsoft.com/office/drawing/2014/main" id="{99F0E6DF-FB96-9F09-2063-66C97202F80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9197" t="19661" r="9598" b="19548"/>
          <a:stretch>
            <a:fillRect/>
          </a:stretch>
        </p:blipFill>
        <p:spPr>
          <a:xfrm>
            <a:off x="8865680" y="2747883"/>
            <a:ext cx="2524674" cy="1260000"/>
          </a:xfrm>
          <a:prstGeom prst="rect">
            <a:avLst/>
          </a:prstGeom>
        </p:spPr>
      </p:pic>
      <p:sp>
        <p:nvSpPr>
          <p:cNvPr id="25" name="TextovéPole 24">
            <a:extLst>
              <a:ext uri="{FF2B5EF4-FFF2-40B4-BE49-F238E27FC236}">
                <a16:creationId xmlns:a16="http://schemas.microsoft.com/office/drawing/2014/main" id="{B6579966-0A48-05D8-2B43-19476CCA95FE}"/>
              </a:ext>
            </a:extLst>
          </p:cNvPr>
          <p:cNvSpPr txBox="1"/>
          <p:nvPr/>
        </p:nvSpPr>
        <p:spPr>
          <a:xfrm>
            <a:off x="4790269" y="1957376"/>
            <a:ext cx="29356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2. </a:t>
            </a:r>
            <a:r>
              <a:rPr lang="cs-CZ" sz="1600" dirty="0"/>
              <a:t>Opticky izotropní prostředí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6430" y="263442"/>
            <a:ext cx="26779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202122"/>
                </a:solidFill>
                <a:latin typeface="Arial" panose="020B0604020202020204" pitchFamily="34" charset="0"/>
              </a:rPr>
              <a:t>Geometrická optika</a:t>
            </a:r>
          </a:p>
        </p:txBody>
      </p:sp>
      <p:sp>
        <p:nvSpPr>
          <p:cNvPr id="3" name="Obdélník 2"/>
          <p:cNvSpPr/>
          <p:nvPr/>
        </p:nvSpPr>
        <p:spPr>
          <a:xfrm>
            <a:off x="316301" y="632774"/>
            <a:ext cx="1155939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Geometrická optika (též zvaná paprsková optika) je částí optiky, která popisuje </a:t>
            </a:r>
            <a:r>
              <a:rPr lang="cs-CZ" b="1" dirty="0"/>
              <a:t>šíření světla v prostředí pomocí paprsků</a:t>
            </a:r>
            <a:r>
              <a:rPr lang="cs-CZ" dirty="0"/>
              <a:t>. </a:t>
            </a:r>
          </a:p>
          <a:p>
            <a:r>
              <a:rPr lang="cs-CZ" dirty="0"/>
              <a:t>Je použitelná v případech, kdy rozměry optických prvků a vzdálenosti mezi nimi jsou velké ve srovnání s vlnovou délkou světla a vlnové vlastnosti světla lze ignorovat. </a:t>
            </a:r>
          </a:p>
        </p:txBody>
      </p:sp>
      <p:sp>
        <p:nvSpPr>
          <p:cNvPr id="4" name="Obdélník 3"/>
          <p:cNvSpPr/>
          <p:nvPr/>
        </p:nvSpPr>
        <p:spPr>
          <a:xfrm>
            <a:off x="316301" y="1564378"/>
            <a:ext cx="53961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Geometrická optika je postavena na těchto principech: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E4E583FA-57CF-0EFE-AC11-8FA35FD9CE3A}"/>
              </a:ext>
            </a:extLst>
          </p:cNvPr>
          <p:cNvSpPr txBox="1"/>
          <p:nvPr/>
        </p:nvSpPr>
        <p:spPr>
          <a:xfrm>
            <a:off x="316300" y="1895817"/>
            <a:ext cx="6580445" cy="1354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>
                <a:solidFill>
                  <a:srgbClr val="202122"/>
                </a:solidFill>
                <a:latin typeface="Arial" panose="020B0604020202020204" pitchFamily="34" charset="0"/>
              </a:rPr>
              <a:t>Princip přímočarého šíření světla.</a:t>
            </a:r>
          </a:p>
          <a:p>
            <a:pPr marL="742950" lvl="1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cs-CZ" altLang="cs-CZ" dirty="0"/>
              <a:t>Pokud světlu „nic nepřekáží“, letí rovně </a:t>
            </a:r>
          </a:p>
          <a:p>
            <a:pPr marL="742950" lvl="1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cs-CZ" altLang="cs-CZ" dirty="0"/>
              <a:t>nezatáčí, nezakřivuje se </a:t>
            </a:r>
          </a:p>
          <a:p>
            <a:pPr marL="742950" lvl="1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cs-CZ" altLang="cs-CZ" dirty="0"/>
              <a:t>jeho dráhu znázorňujeme jako světelný paprsek (přímku) </a:t>
            </a:r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7B5898AE-DB8F-9193-511B-50AA0E03B6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6935" y="1845820"/>
            <a:ext cx="2626640" cy="1854408"/>
          </a:xfrm>
          <a:prstGeom prst="rect">
            <a:avLst/>
          </a:prstGeom>
        </p:spPr>
      </p:pic>
      <p:sp>
        <p:nvSpPr>
          <p:cNvPr id="15" name="TextovéPole 14">
            <a:extLst>
              <a:ext uri="{FF2B5EF4-FFF2-40B4-BE49-F238E27FC236}">
                <a16:creationId xmlns:a16="http://schemas.microsoft.com/office/drawing/2014/main" id="{A2ACE045-AE1D-AD8C-384C-E7BE1BE79539}"/>
              </a:ext>
            </a:extLst>
          </p:cNvPr>
          <p:cNvSpPr txBox="1"/>
          <p:nvPr/>
        </p:nvSpPr>
        <p:spPr>
          <a:xfrm>
            <a:off x="316300" y="3280812"/>
            <a:ext cx="60947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>
                <a:solidFill>
                  <a:srgbClr val="202122"/>
                </a:solidFill>
                <a:latin typeface="Arial" panose="020B0604020202020204" pitchFamily="34" charset="0"/>
              </a:rPr>
              <a:t>Princip vzájemné nezávislosti paprsků</a:t>
            </a:r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54B6297F-099E-9F01-25FA-2CD5B036DFAA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328679" y="3650144"/>
            <a:ext cx="6695265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742950" lvl="1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cs-CZ" altLang="cs-CZ" dirty="0"/>
              <a:t>dva (nebo více) paprsků mohou procházet stejným místem </a:t>
            </a:r>
          </a:p>
          <a:p>
            <a:pPr marL="742950" lvl="1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cs-CZ" altLang="cs-CZ" dirty="0"/>
              <a:t>každý pokračuje dál, jako by tam ten druhý nebyl </a:t>
            </a:r>
          </a:p>
          <a:p>
            <a:pPr marL="742950" lvl="1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cs-CZ" altLang="cs-CZ" dirty="0"/>
              <a:t>nedochází k „srážce“ ani změně směru 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C44D51F9-13C3-334D-EEEE-7E1C86ABB577}"/>
              </a:ext>
            </a:extLst>
          </p:cNvPr>
          <p:cNvSpPr txBox="1"/>
          <p:nvPr/>
        </p:nvSpPr>
        <p:spPr>
          <a:xfrm>
            <a:off x="336430" y="4711974"/>
            <a:ext cx="60947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>
                <a:solidFill>
                  <a:srgbClr val="202122"/>
                </a:solidFill>
                <a:latin typeface="Arial" panose="020B0604020202020204" pitchFamily="34" charset="0"/>
              </a:rPr>
              <a:t>Princip záměnnosti chodu paprsků</a:t>
            </a:r>
          </a:p>
        </p:txBody>
      </p:sp>
      <p:sp>
        <p:nvSpPr>
          <p:cNvPr id="19" name="Rectangle 3">
            <a:extLst>
              <a:ext uri="{FF2B5EF4-FFF2-40B4-BE49-F238E27FC236}">
                <a16:creationId xmlns:a16="http://schemas.microsoft.com/office/drawing/2014/main" id="{34AA606C-3261-A018-76FE-B96A8F96D7C8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328678" y="5127473"/>
            <a:ext cx="6094708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742950" lvl="1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světlo jde z bodu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 → B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742950" lvl="1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když směr otočíme, půjde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 → A po stejné dráze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742950" lvl="1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platí pro odraz i lom světla </a:t>
            </a:r>
          </a:p>
        </p:txBody>
      </p:sp>
      <p:pic>
        <p:nvPicPr>
          <p:cNvPr id="3077" name="Picture 5" descr="Odraz a lom světla | Eduportál Techmania">
            <a:extLst>
              <a:ext uri="{FF2B5EF4-FFF2-40B4-BE49-F238E27FC236}">
                <a16:creationId xmlns:a16="http://schemas.microsoft.com/office/drawing/2014/main" id="{03FE81DA-3DDD-C3E3-ABE2-A1CEB1AA09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5177" y="3884424"/>
            <a:ext cx="2449942" cy="2241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 6">
            <a:extLst>
              <a:ext uri="{FF2B5EF4-FFF2-40B4-BE49-F238E27FC236}">
                <a16:creationId xmlns:a16="http://schemas.microsoft.com/office/drawing/2014/main" id="{E50C7E66-1B53-133C-596A-90FB5637E2F8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7446935" y="6125696"/>
            <a:ext cx="3928820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paprsek dopadá na zrcadlo → odrazí se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kdybychom ho pustili opačně, vrátí se </a:t>
            </a:r>
            <a:r>
              <a:rPr kumimoji="0" lang="cs-CZ" altLang="cs-CZ" sz="11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 stejné trase</a:t>
            </a:r>
            <a:r>
              <a:rPr kumimoji="0" lang="cs-CZ" altLang="cs-CZ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103587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6331" y="306089"/>
            <a:ext cx="24699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/>
              <a:t>Zákon odrazu</a:t>
            </a:r>
          </a:p>
        </p:txBody>
      </p:sp>
      <p:pic>
        <p:nvPicPr>
          <p:cNvPr id="1026" name="Picture 2" descr="http://edu.techmania.cz/sites/default/files/encyklopedie/insert/53_8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270" y="1038075"/>
            <a:ext cx="4192138" cy="3835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5290868" y="307115"/>
            <a:ext cx="674356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V místě dopadu světla na rozhraní vztyčíme kolmici, kterou nazýváme kolmice dopadu. Úhel </a:t>
            </a:r>
            <a:r>
              <a:rPr lang="el-GR" dirty="0"/>
              <a:t>α, </a:t>
            </a:r>
            <a:r>
              <a:rPr lang="cs-CZ" dirty="0"/>
              <a:t>který svírá paprsek dopadajícího světla s kolmicí dopadu, je úhel dopadu; úhel </a:t>
            </a:r>
            <a:r>
              <a:rPr lang="el-GR" dirty="0"/>
              <a:t>α´, </a:t>
            </a:r>
            <a:r>
              <a:rPr lang="cs-CZ" dirty="0"/>
              <a:t>který svírá paprsek odraženého světla s kolmicí dopadu, je úhel odrazu. </a:t>
            </a:r>
          </a:p>
        </p:txBody>
      </p:sp>
      <p:sp>
        <p:nvSpPr>
          <p:cNvPr id="7" name="Obdélník 6"/>
          <p:cNvSpPr/>
          <p:nvPr/>
        </p:nvSpPr>
        <p:spPr>
          <a:xfrm>
            <a:off x="5290868" y="2892942"/>
            <a:ext cx="674356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dirty="0"/>
              <a:t>Dopadající a odražený paprsek leží ve stejné rovině – v rovině dopadu. 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Úhel odrazu nezávisí na frekvenci světla. Pro daný úhel dopadu se světlo odráží pod stejným úhlem pro všechny frekvence. 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Při odrazu se nemění rychlost světla, neboť celý děj probíhá v jednom prostředí. Podmínka </a:t>
            </a:r>
            <a:r>
              <a:rPr lang="el-GR" dirty="0"/>
              <a:t>α = α´ </a:t>
            </a:r>
            <a:r>
              <a:rPr lang="cs-CZ" dirty="0"/>
              <a:t>souvisí právě se stejnou rychlostí světla před odrazem i po odrazu. 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Při kolmém dopadu je dopadající paprsek sám kolmicí dopadu a splývá s odraženým paprskem. Platí tedy </a:t>
            </a:r>
            <a:r>
              <a:rPr lang="el-GR" dirty="0"/>
              <a:t>α = α´= 0°.</a:t>
            </a:r>
            <a:endParaRPr lang="cs-CZ" dirty="0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07413A5B-ED5A-4367-1537-E8CFD9663758}"/>
              </a:ext>
            </a:extLst>
          </p:cNvPr>
          <p:cNvSpPr txBox="1"/>
          <p:nvPr/>
        </p:nvSpPr>
        <p:spPr>
          <a:xfrm>
            <a:off x="5926443" y="2274557"/>
            <a:ext cx="5472416" cy="36933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cs-CZ" dirty="0"/>
              <a:t>Velikost úhlu odrazu </a:t>
            </a:r>
            <a:r>
              <a:rPr lang="el-GR" dirty="0"/>
              <a:t>α´ </a:t>
            </a:r>
            <a:r>
              <a:rPr lang="cs-CZ" dirty="0"/>
              <a:t>se rovná velikosti úhlu dopadu </a:t>
            </a:r>
            <a:r>
              <a:rPr lang="el-GR" dirty="0"/>
              <a:t>α. </a:t>
            </a:r>
            <a:endParaRPr lang="cs-CZ" dirty="0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8B71AB43-26FD-0680-4136-53FDA70EC9AD}"/>
              </a:ext>
            </a:extLst>
          </p:cNvPr>
          <p:cNvSpPr txBox="1"/>
          <p:nvPr/>
        </p:nvSpPr>
        <p:spPr>
          <a:xfrm>
            <a:off x="5290868" y="1756497"/>
            <a:ext cx="60947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Pro odraz světla platí zákon odrazu: </a:t>
            </a:r>
          </a:p>
        </p:txBody>
      </p:sp>
    </p:spTree>
    <p:extLst>
      <p:ext uri="{BB962C8B-B14F-4D97-AF65-F5344CB8AC3E}">
        <p14:creationId xmlns:p14="http://schemas.microsoft.com/office/powerpoint/2010/main" val="1203926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9393" y="351362"/>
            <a:ext cx="28268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/>
              <a:t>Lom světla (refrakce)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99393" y="712428"/>
            <a:ext cx="110779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Rychlost světla v průsvitném hmotném prostředí je vždy nižší než rychlost světla ve vakuu a rychlost je pro dané prostředí charakteristická (jedinečná). Přechází-li světelný paprsek z jednoho průsvitného prostředí do jiného průsvitného prostředí, mění se i jeho rychlost. </a:t>
            </a:r>
          </a:p>
        </p:txBody>
      </p:sp>
      <p:pic>
        <p:nvPicPr>
          <p:cNvPr id="2050" name="Picture 2" descr="http://edu.techmania.cz/sites/default/files/encyklopedie/insert/56_6.gif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80"/>
          <a:stretch>
            <a:fillRect/>
          </a:stretch>
        </p:blipFill>
        <p:spPr bwMode="auto">
          <a:xfrm>
            <a:off x="3022169" y="2315637"/>
            <a:ext cx="2457708" cy="4191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Obdélník 6"/>
              <p:cNvSpPr/>
              <p:nvPr/>
            </p:nvSpPr>
            <p:spPr>
              <a:xfrm>
                <a:off x="5784118" y="1720453"/>
                <a:ext cx="6096000" cy="3416320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cs-CZ" dirty="0"/>
                  <a:t>K lomu světla dochází na rozhraní dvou prostředí, proniká–</a:t>
                </a:r>
                <a:r>
                  <a:rPr lang="cs-CZ" dirty="0" err="1"/>
                  <a:t>li</a:t>
                </a:r>
                <a:r>
                  <a:rPr lang="cs-CZ" dirty="0"/>
                  <a:t> světlo z jednoho prostředí do prostředí druhého. Úhel dopadu měřený od kolmice k rozhraní obou prostředí značíme </a:t>
                </a:r>
                <a:r>
                  <a:rPr lang="el-GR" dirty="0"/>
                  <a:t>α, </a:t>
                </a:r>
                <a:r>
                  <a:rPr lang="cs-CZ" dirty="0"/>
                  <a:t>úhel</a:t>
                </a:r>
                <a:r>
                  <a:rPr lang="el-GR" dirty="0"/>
                  <a:t>, </a:t>
                </a:r>
                <a:r>
                  <a:rPr lang="cs-CZ" dirty="0"/>
                  <a:t>který svírá lomený paprsek s kolmicí, je úhel lomu </a:t>
                </a:r>
                <a:r>
                  <a:rPr lang="el-GR" dirty="0"/>
                  <a:t>β</a:t>
                </a:r>
                <a:r>
                  <a:rPr lang="cs-CZ" dirty="0"/>
                  <a:t>. </a:t>
                </a:r>
              </a:p>
              <a:p>
                <a:endParaRPr lang="cs-CZ" dirty="0"/>
              </a:p>
              <a:p>
                <a:r>
                  <a:rPr lang="cs-CZ" dirty="0"/>
                  <a:t>Je-li rychlost světla v prostředí A větší než rychlost v prostředí B, pak dráha paprsku světla za čas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v prostředí A je delší než v prostředí B, na obrázku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. Důsledek je lomení paprsku ke kolmici k rozhraní obou prostředí,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𝛽</m:t>
                    </m:r>
                  </m:oMath>
                </a14:m>
                <a:r>
                  <a:rPr lang="cs-CZ" dirty="0"/>
                  <a:t>.</a:t>
                </a:r>
              </a:p>
              <a:p>
                <a:endParaRPr lang="cs-CZ" dirty="0"/>
              </a:p>
              <a:p>
                <a:r>
                  <a:rPr lang="cs-CZ" dirty="0"/>
                  <a:t>V případě, že rychlost v prostředí A ne nižší než v prostředí B, bude se světelný paprsek lomit od kolmice,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𝛽</m:t>
                    </m:r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7" name="Obdélník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84118" y="1720453"/>
                <a:ext cx="6096000" cy="3416320"/>
              </a:xfrm>
              <a:prstGeom prst="rect">
                <a:avLst/>
              </a:prstGeom>
              <a:blipFill>
                <a:blip r:embed="rId3"/>
                <a:stretch>
                  <a:fillRect l="-900" t="-891" r="-1500" b="-178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062" name="Skupina 2061">
            <a:extLst>
              <a:ext uri="{FF2B5EF4-FFF2-40B4-BE49-F238E27FC236}">
                <a16:creationId xmlns:a16="http://schemas.microsoft.com/office/drawing/2014/main" id="{309D3DF0-730C-2A23-1FFF-1CAFE26726DD}"/>
              </a:ext>
            </a:extLst>
          </p:cNvPr>
          <p:cNvGrpSpPr/>
          <p:nvPr/>
        </p:nvGrpSpPr>
        <p:grpSpPr>
          <a:xfrm>
            <a:off x="164083" y="1720453"/>
            <a:ext cx="2693018" cy="5012351"/>
            <a:chOff x="164083" y="1720453"/>
            <a:chExt cx="2693018" cy="5012351"/>
          </a:xfrm>
        </p:grpSpPr>
        <p:sp>
          <p:nvSpPr>
            <p:cNvPr id="6" name="Obdélník 5">
              <a:extLst>
                <a:ext uri="{FF2B5EF4-FFF2-40B4-BE49-F238E27FC236}">
                  <a16:creationId xmlns:a16="http://schemas.microsoft.com/office/drawing/2014/main" id="{3131E3E9-462B-FC7B-201E-F733DD264BB7}"/>
                </a:ext>
              </a:extLst>
            </p:cNvPr>
            <p:cNvSpPr/>
            <p:nvPr/>
          </p:nvSpPr>
          <p:spPr>
            <a:xfrm>
              <a:off x="399393" y="4556501"/>
              <a:ext cx="2457708" cy="1890793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0" name="Přímá spojnice 9">
              <a:extLst>
                <a:ext uri="{FF2B5EF4-FFF2-40B4-BE49-F238E27FC236}">
                  <a16:creationId xmlns:a16="http://schemas.microsoft.com/office/drawing/2014/main" id="{79BFBA78-1DF5-CAA2-4661-F416B5211A63}"/>
                </a:ext>
              </a:extLst>
            </p:cNvPr>
            <p:cNvCxnSpPr/>
            <p:nvPr/>
          </p:nvCxnSpPr>
          <p:spPr>
            <a:xfrm>
              <a:off x="399393" y="4556501"/>
              <a:ext cx="2457708" cy="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11">
              <a:extLst>
                <a:ext uri="{FF2B5EF4-FFF2-40B4-BE49-F238E27FC236}">
                  <a16:creationId xmlns:a16="http://schemas.microsoft.com/office/drawing/2014/main" id="{DDE91184-459A-6C95-B8A7-B19872565596}"/>
                </a:ext>
              </a:extLst>
            </p:cNvPr>
            <p:cNvCxnSpPr>
              <a:cxnSpLocks/>
            </p:cNvCxnSpPr>
            <p:nvPr/>
          </p:nvCxnSpPr>
          <p:spPr>
            <a:xfrm>
              <a:off x="164083" y="3153374"/>
              <a:ext cx="733457" cy="137159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nice 12">
              <a:extLst>
                <a:ext uri="{FF2B5EF4-FFF2-40B4-BE49-F238E27FC236}">
                  <a16:creationId xmlns:a16="http://schemas.microsoft.com/office/drawing/2014/main" id="{969612E2-74B7-D035-1199-D404227CDC13}"/>
                </a:ext>
              </a:extLst>
            </p:cNvPr>
            <p:cNvCxnSpPr>
              <a:cxnSpLocks/>
            </p:cNvCxnSpPr>
            <p:nvPr/>
          </p:nvCxnSpPr>
          <p:spPr>
            <a:xfrm>
              <a:off x="1321341" y="2695003"/>
              <a:ext cx="982989" cy="187126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Přímá spojnice 22">
              <a:extLst>
                <a:ext uri="{FF2B5EF4-FFF2-40B4-BE49-F238E27FC236}">
                  <a16:creationId xmlns:a16="http://schemas.microsoft.com/office/drawing/2014/main" id="{8D0DF94F-0B74-B779-486D-922BB310A0CF}"/>
                </a:ext>
              </a:extLst>
            </p:cNvPr>
            <p:cNvCxnSpPr>
              <a:cxnSpLocks/>
            </p:cNvCxnSpPr>
            <p:nvPr/>
          </p:nvCxnSpPr>
          <p:spPr>
            <a:xfrm>
              <a:off x="901651" y="4588030"/>
              <a:ext cx="198729" cy="155754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Přímá spojnice 43">
              <a:extLst>
                <a:ext uri="{FF2B5EF4-FFF2-40B4-BE49-F238E27FC236}">
                  <a16:creationId xmlns:a16="http://schemas.microsoft.com/office/drawing/2014/main" id="{A1ED773A-3D5D-D201-8405-DC9266B1E72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28154" y="4566266"/>
              <a:ext cx="1358396" cy="208007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Přímá spojnice 45">
              <a:extLst>
                <a:ext uri="{FF2B5EF4-FFF2-40B4-BE49-F238E27FC236}">
                  <a16:creationId xmlns:a16="http://schemas.microsoft.com/office/drawing/2014/main" id="{96AB3044-F235-D14A-AD10-78F991FD10EA}"/>
                </a:ext>
              </a:extLst>
            </p:cNvPr>
            <p:cNvCxnSpPr>
              <a:cxnSpLocks/>
            </p:cNvCxnSpPr>
            <p:nvPr/>
          </p:nvCxnSpPr>
          <p:spPr>
            <a:xfrm>
              <a:off x="2304330" y="4517223"/>
              <a:ext cx="198729" cy="155754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Přímá spojnice 47">
              <a:extLst>
                <a:ext uri="{FF2B5EF4-FFF2-40B4-BE49-F238E27FC236}">
                  <a16:creationId xmlns:a16="http://schemas.microsoft.com/office/drawing/2014/main" id="{3F05E225-2442-807B-6474-9514CC9CC95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11882" y="2790900"/>
              <a:ext cx="1078328" cy="64779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Přímá spojnice 48">
              <a:extLst>
                <a:ext uri="{FF2B5EF4-FFF2-40B4-BE49-F238E27FC236}">
                  <a16:creationId xmlns:a16="http://schemas.microsoft.com/office/drawing/2014/main" id="{8224B56C-4800-B5EE-6501-BE89647AB2A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04422" y="3344418"/>
              <a:ext cx="1088453" cy="65217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Přímá spojnice 49">
              <a:extLst>
                <a:ext uri="{FF2B5EF4-FFF2-40B4-BE49-F238E27FC236}">
                  <a16:creationId xmlns:a16="http://schemas.microsoft.com/office/drawing/2014/main" id="{D014830F-7E58-DDD7-0B06-EF74A8B06D1B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1170624" y="3695812"/>
              <a:ext cx="581187" cy="1061634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Přímá spojnice 52">
              <a:extLst>
                <a:ext uri="{FF2B5EF4-FFF2-40B4-BE49-F238E27FC236}">
                  <a16:creationId xmlns:a16="http://schemas.microsoft.com/office/drawing/2014/main" id="{9E1316AF-89AA-358E-40E6-1F27750F5CB2}"/>
                </a:ext>
              </a:extLst>
            </p:cNvPr>
            <p:cNvCxnSpPr>
              <a:cxnSpLocks/>
            </p:cNvCxnSpPr>
            <p:nvPr/>
          </p:nvCxnSpPr>
          <p:spPr>
            <a:xfrm>
              <a:off x="1993899" y="3957528"/>
              <a:ext cx="294933" cy="595466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Přímá spojnice 56">
              <a:extLst>
                <a:ext uri="{FF2B5EF4-FFF2-40B4-BE49-F238E27FC236}">
                  <a16:creationId xmlns:a16="http://schemas.microsoft.com/office/drawing/2014/main" id="{52AB79D9-383B-7914-58F7-6881C0C0DA7F}"/>
                </a:ext>
              </a:extLst>
            </p:cNvPr>
            <p:cNvCxnSpPr>
              <a:cxnSpLocks/>
            </p:cNvCxnSpPr>
            <p:nvPr/>
          </p:nvCxnSpPr>
          <p:spPr>
            <a:xfrm>
              <a:off x="894673" y="4538988"/>
              <a:ext cx="43476" cy="238026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Přímá spojnice 60">
              <a:extLst>
                <a:ext uri="{FF2B5EF4-FFF2-40B4-BE49-F238E27FC236}">
                  <a16:creationId xmlns:a16="http://schemas.microsoft.com/office/drawing/2014/main" id="{66931E4D-AA7E-24F2-CA28-F8BAC11711D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52138" y="4838986"/>
              <a:ext cx="1379198" cy="231158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8" name="Přímá spojnice 2047">
              <a:extLst>
                <a:ext uri="{FF2B5EF4-FFF2-40B4-BE49-F238E27FC236}">
                  <a16:creationId xmlns:a16="http://schemas.microsoft.com/office/drawing/2014/main" id="{73A72EA9-7DFF-417C-18CB-740629B3B88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90089" y="5134277"/>
              <a:ext cx="1393643" cy="215164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2" name="Přímá spojnice 2051">
              <a:extLst>
                <a:ext uri="{FF2B5EF4-FFF2-40B4-BE49-F238E27FC236}">
                  <a16:creationId xmlns:a16="http://schemas.microsoft.com/office/drawing/2014/main" id="{71956B40-FAC4-00FF-CFBD-4F242B2EBF6F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-219625" y="4201100"/>
              <a:ext cx="5012351" cy="51057"/>
            </a:xfrm>
            <a:prstGeom prst="line">
              <a:avLst/>
            </a:prstGeom>
            <a:ln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53" name="TextovéPole 2052">
                  <a:extLst>
                    <a:ext uri="{FF2B5EF4-FFF2-40B4-BE49-F238E27FC236}">
                      <a16:creationId xmlns:a16="http://schemas.microsoft.com/office/drawing/2014/main" id="{702D03ED-F429-94A0-60B8-FCB46469736D}"/>
                    </a:ext>
                  </a:extLst>
                </p:cNvPr>
                <p:cNvSpPr txBox="1"/>
                <p:nvPr/>
              </p:nvSpPr>
              <p:spPr>
                <a:xfrm>
                  <a:off x="1828817" y="3270895"/>
                  <a:ext cx="42620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053" name="TextovéPole 2052">
                  <a:extLst>
                    <a:ext uri="{FF2B5EF4-FFF2-40B4-BE49-F238E27FC236}">
                      <a16:creationId xmlns:a16="http://schemas.microsoft.com/office/drawing/2014/main" id="{702D03ED-F429-94A0-60B8-FCB46469736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28817" y="3270895"/>
                  <a:ext cx="426204" cy="369332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54" name="TextovéPole 2053">
                  <a:extLst>
                    <a:ext uri="{FF2B5EF4-FFF2-40B4-BE49-F238E27FC236}">
                      <a16:creationId xmlns:a16="http://schemas.microsoft.com/office/drawing/2014/main" id="{875FB64C-52E0-6E4F-6B98-62A7B3CD6895}"/>
                    </a:ext>
                  </a:extLst>
                </p:cNvPr>
                <p:cNvSpPr txBox="1"/>
                <p:nvPr/>
              </p:nvSpPr>
              <p:spPr>
                <a:xfrm>
                  <a:off x="2170630" y="5673222"/>
                  <a:ext cx="42620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𝛽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054" name="TextovéPole 2053">
                  <a:extLst>
                    <a:ext uri="{FF2B5EF4-FFF2-40B4-BE49-F238E27FC236}">
                      <a16:creationId xmlns:a16="http://schemas.microsoft.com/office/drawing/2014/main" id="{875FB64C-52E0-6E4F-6B98-62A7B3CD689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170630" y="5673222"/>
                  <a:ext cx="426204" cy="369332"/>
                </a:xfrm>
                <a:prstGeom prst="rect">
                  <a:avLst/>
                </a:prstGeom>
                <a:blipFill>
                  <a:blip r:embed="rId5"/>
                  <a:stretch>
                    <a:fillRect b="-13333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58" name="TextovéPole 2057">
              <a:extLst>
                <a:ext uri="{FF2B5EF4-FFF2-40B4-BE49-F238E27FC236}">
                  <a16:creationId xmlns:a16="http://schemas.microsoft.com/office/drawing/2014/main" id="{AD2F2DB5-B29E-30BC-2EE2-C41163A8BD0D}"/>
                </a:ext>
              </a:extLst>
            </p:cNvPr>
            <p:cNvSpPr txBox="1"/>
            <p:nvPr/>
          </p:nvSpPr>
          <p:spPr>
            <a:xfrm>
              <a:off x="1243142" y="2268990"/>
              <a:ext cx="36421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A</a:t>
              </a:r>
            </a:p>
          </p:txBody>
        </p:sp>
        <p:sp>
          <p:nvSpPr>
            <p:cNvPr id="2059" name="TextovéPole 2058">
              <a:extLst>
                <a:ext uri="{FF2B5EF4-FFF2-40B4-BE49-F238E27FC236}">
                  <a16:creationId xmlns:a16="http://schemas.microsoft.com/office/drawing/2014/main" id="{65E36F22-5EB7-D53F-DC3A-3F9956E3382B}"/>
                </a:ext>
              </a:extLst>
            </p:cNvPr>
            <p:cNvSpPr txBox="1"/>
            <p:nvPr/>
          </p:nvSpPr>
          <p:spPr>
            <a:xfrm>
              <a:off x="530463" y="5953853"/>
              <a:ext cx="36421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B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60" name="TextovéPole 2059">
                  <a:extLst>
                    <a:ext uri="{FF2B5EF4-FFF2-40B4-BE49-F238E27FC236}">
                      <a16:creationId xmlns:a16="http://schemas.microsoft.com/office/drawing/2014/main" id="{E9971BA5-2637-72DC-3E4B-FECE9621DD41}"/>
                    </a:ext>
                  </a:extLst>
                </p:cNvPr>
                <p:cNvSpPr txBox="1"/>
                <p:nvPr/>
              </p:nvSpPr>
              <p:spPr>
                <a:xfrm>
                  <a:off x="532947" y="4479019"/>
                  <a:ext cx="395207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𝑠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060" name="TextovéPole 2059">
                  <a:extLst>
                    <a:ext uri="{FF2B5EF4-FFF2-40B4-BE49-F238E27FC236}">
                      <a16:creationId xmlns:a16="http://schemas.microsoft.com/office/drawing/2014/main" id="{E9971BA5-2637-72DC-3E4B-FECE9621DD4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2947" y="4479019"/>
                  <a:ext cx="395207" cy="369332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61" name="TextovéPole 2060">
                  <a:extLst>
                    <a:ext uri="{FF2B5EF4-FFF2-40B4-BE49-F238E27FC236}">
                      <a16:creationId xmlns:a16="http://schemas.microsoft.com/office/drawing/2014/main" id="{1D4EDEA3-D76A-3D56-8410-7E950A0A8C1B}"/>
                    </a:ext>
                  </a:extLst>
                </p:cNvPr>
                <p:cNvSpPr txBox="1"/>
                <p:nvPr/>
              </p:nvSpPr>
              <p:spPr>
                <a:xfrm>
                  <a:off x="1762006" y="4080730"/>
                  <a:ext cx="395207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𝑠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061" name="TextovéPole 2060">
                  <a:extLst>
                    <a:ext uri="{FF2B5EF4-FFF2-40B4-BE49-F238E27FC236}">
                      <a16:creationId xmlns:a16="http://schemas.microsoft.com/office/drawing/2014/main" id="{1D4EDEA3-D76A-3D56-8410-7E950A0A8C1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762006" y="4080730"/>
                  <a:ext cx="395207" cy="369332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2063" name="TextovéPole 2062">
            <a:extLst>
              <a:ext uri="{FF2B5EF4-FFF2-40B4-BE49-F238E27FC236}">
                <a16:creationId xmlns:a16="http://schemas.microsoft.com/office/drawing/2014/main" id="{5EF58542-C337-E502-C4CE-B5B25DFB0E63}"/>
              </a:ext>
            </a:extLst>
          </p:cNvPr>
          <p:cNvSpPr txBox="1"/>
          <p:nvPr/>
        </p:nvSpPr>
        <p:spPr>
          <a:xfrm>
            <a:off x="5784118" y="5379054"/>
            <a:ext cx="59985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Prostředí s větší rychlostí světelného paprsku se též nazývá „prostředí opticky řidší“ a prostředí s nižší rychlostí se pak nazývá „prostředí opticky hustší“.</a:t>
            </a:r>
          </a:p>
        </p:txBody>
      </p:sp>
    </p:spTree>
    <p:extLst>
      <p:ext uri="{BB962C8B-B14F-4D97-AF65-F5344CB8AC3E}">
        <p14:creationId xmlns:p14="http://schemas.microsoft.com/office/powerpoint/2010/main" val="24624024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04062" y="328893"/>
            <a:ext cx="17161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/>
              <a:t>Index lomu 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04062" y="729003"/>
            <a:ext cx="115885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Lom vlnění se projevuje změnou směru, kterým se vlnění po průchodu rozhraním dvou prostředí šíří (viz přechozí snímek).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68" t="38729" r="10314" b="4711"/>
          <a:stretch/>
        </p:blipFill>
        <p:spPr>
          <a:xfrm>
            <a:off x="204062" y="1325512"/>
            <a:ext cx="4384834" cy="312377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5246176" y="1125220"/>
                <a:ext cx="6603382" cy="46867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Jakmile dospěje vlnění do budu </a:t>
                </a:r>
                <a:r>
                  <a:rPr lang="cs-CZ" b="1" dirty="0"/>
                  <a:t>A</a:t>
                </a:r>
                <a:r>
                  <a:rPr lang="cs-CZ" dirty="0"/>
                  <a:t> rozhraní, stává se tento bod zdrojem elementárního vlnění. Za dobu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𝜏</m:t>
                    </m:r>
                  </m:oMath>
                </a14:m>
                <a:r>
                  <a:rPr lang="cs-CZ" dirty="0"/>
                  <a:t>, než vlnění v prvním prostředí dospěje z bodu </a:t>
                </a:r>
                <a:r>
                  <a:rPr lang="cs-CZ" b="1" dirty="0"/>
                  <a:t>D</a:t>
                </a:r>
                <a:r>
                  <a:rPr lang="cs-CZ" dirty="0"/>
                  <a:t> do bodu </a:t>
                </a:r>
                <a:r>
                  <a:rPr lang="cs-CZ" b="1" dirty="0"/>
                  <a:t>B</a:t>
                </a:r>
                <a:r>
                  <a:rPr lang="cs-CZ" dirty="0"/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d>
                          <m:dPr>
                            <m:begChr m:val="|"/>
                            <m:endChr m:val="|"/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𝐷𝐵</m:t>
                            </m:r>
                          </m:e>
                        </m:d>
                        <m:r>
                          <a:rPr lang="cs-CZ" b="0" i="1" smtClean="0">
                            <a:latin typeface="Cambria Math"/>
                          </a:rPr>
                          <m:t>=</m:t>
                        </m:r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𝑣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/>
                              </a:rPr>
                              <m:t>1</m:t>
                            </m:r>
                          </m:sub>
                        </m:sSub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∙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𝜏</m:t>
                        </m:r>
                      </m:e>
                    </m:d>
                  </m:oMath>
                </a14:m>
                <a:r>
                  <a:rPr lang="cs-CZ" dirty="0"/>
                  <a:t>, vznikne v druhém prostředí elementární vlnoplocha o poloměru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𝐴𝐶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𝜏</m:t>
                    </m:r>
                  </m:oMath>
                </a14:m>
                <a:r>
                  <a:rPr lang="cs-CZ" dirty="0"/>
                  <a:t>.</a:t>
                </a:r>
              </a:p>
              <a:p>
                <a:r>
                  <a:rPr lang="cs-CZ" dirty="0"/>
                  <a:t>Z bodů na úsečce </a:t>
                </a:r>
                <a:r>
                  <a:rPr lang="cs-CZ" b="1" dirty="0"/>
                  <a:t>AB</a:t>
                </a:r>
                <a:r>
                  <a:rPr lang="cs-CZ" dirty="0"/>
                  <a:t> vycházejí další elementární vlnoplochy a jejich obalová plocha </a:t>
                </a:r>
                <a:r>
                  <a:rPr lang="cs-CZ" b="1" dirty="0"/>
                  <a:t>CB</a:t>
                </a:r>
                <a:r>
                  <a:rPr lang="cs-CZ" dirty="0"/>
                  <a:t> je rovinnou vlnoplochou lomeného vlnění  ve druhém prostředí. Dopadající a lomené paprsky jsou kolmé na vlnoplochy </a:t>
                </a:r>
                <a:r>
                  <a:rPr lang="cs-CZ" b="1" dirty="0"/>
                  <a:t> AD </a:t>
                </a:r>
                <a:r>
                  <a:rPr lang="cs-CZ" dirty="0"/>
                  <a:t>a </a:t>
                </a:r>
                <a:r>
                  <a:rPr lang="cs-CZ" b="1" dirty="0"/>
                  <a:t>CB</a:t>
                </a:r>
                <a:r>
                  <a:rPr lang="cs-CZ" dirty="0"/>
                  <a:t>. </a:t>
                </a:r>
              </a:p>
              <a:p>
                <a:r>
                  <a:rPr lang="cs-CZ" dirty="0"/>
                  <a:t>Platí (viz obrázek)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d>
                          <m:dPr>
                            <m:begChr m:val="|"/>
                            <m:endChr m:val="|"/>
                            <m:ctrlPr>
                              <a:rPr lang="cs-CZ" b="1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cs-CZ" b="1" i="1" smtClean="0">
                                <a:latin typeface="Cambria Math"/>
                              </a:rPr>
                              <m:t>𝑫𝑩</m:t>
                            </m:r>
                          </m:e>
                        </m:d>
                      </m:num>
                      <m:den>
                        <m:d>
                          <m:dPr>
                            <m:begChr m:val="|"/>
                            <m:endChr m:val="|"/>
                            <m:ctrlPr>
                              <a:rPr lang="cs-CZ" b="1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cs-CZ" b="1" i="1" smtClean="0">
                                <a:latin typeface="Cambria Math"/>
                              </a:rPr>
                              <m:t>𝑨𝑪</m:t>
                            </m:r>
                          </m:e>
                        </m:d>
                      </m:den>
                    </m:f>
                    <m:r>
                      <a:rPr lang="cs-CZ" b="1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1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 smtClean="0">
                                <a:latin typeface="Cambria Math"/>
                              </a:rPr>
                              <m:t>𝒗</m:t>
                            </m:r>
                          </m:e>
                          <m:sub>
                            <m:r>
                              <a:rPr lang="cs-CZ" b="1" i="1" smtClean="0">
                                <a:latin typeface="Cambria Math"/>
                              </a:rPr>
                              <m:t>𝟏</m:t>
                            </m:r>
                            <m:r>
                              <a:rPr lang="cs-CZ" b="1" i="1" smtClean="0">
                                <a:latin typeface="Cambria Math"/>
                                <a:ea typeface="Cambria Math"/>
                              </a:rPr>
                              <m:t>∙</m:t>
                            </m:r>
                          </m:sub>
                        </m:sSub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𝝉</m:t>
                        </m:r>
                      </m:num>
                      <m:den>
                        <m:sSub>
                          <m:sSubPr>
                            <m:ctrlPr>
                              <a:rPr lang="cs-CZ" b="1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 smtClean="0">
                                <a:latin typeface="Cambria Math"/>
                              </a:rPr>
                              <m:t>𝒗</m:t>
                            </m:r>
                          </m:e>
                          <m:sub>
                            <m:r>
                              <a:rPr lang="cs-CZ" b="1" i="1" smtClean="0">
                                <a:latin typeface="Cambria Math"/>
                              </a:rPr>
                              <m:t>𝟐</m:t>
                            </m:r>
                          </m:sub>
                        </m:sSub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∙</m:t>
                        </m:r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𝝉</m:t>
                        </m:r>
                      </m:den>
                    </m:f>
                    <m:r>
                      <a:rPr lang="cs-CZ" b="1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1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 smtClean="0">
                                <a:latin typeface="Cambria Math"/>
                              </a:rPr>
                              <m:t>𝒗</m:t>
                            </m:r>
                          </m:e>
                          <m:sub>
                            <m:r>
                              <a:rPr lang="cs-CZ" b="1" i="1" smtClean="0">
                                <a:latin typeface="Cambria Math"/>
                              </a:rPr>
                              <m:t>𝟏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b="1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 smtClean="0">
                                <a:latin typeface="Cambria Math"/>
                              </a:rPr>
                              <m:t>𝒗</m:t>
                            </m:r>
                          </m:e>
                          <m:sub>
                            <m:r>
                              <a:rPr lang="cs-CZ" b="1" i="1" smtClean="0">
                                <a:latin typeface="Cambria Math"/>
                              </a:rPr>
                              <m:t>𝟐</m:t>
                            </m:r>
                          </m:sub>
                        </m:sSub>
                      </m:den>
                    </m:f>
                  </m:oMath>
                </a14:m>
                <a:endParaRPr lang="cs-CZ" b="1" dirty="0"/>
              </a:p>
              <a:p>
                <a:endParaRPr lang="cs-CZ" b="1" dirty="0"/>
              </a:p>
              <a:p>
                <a:r>
                  <a:rPr lang="cs-CZ" dirty="0"/>
                  <a:t>dále platí  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𝑫𝑩</m:t>
                        </m:r>
                      </m:e>
                    </m:d>
                    <m:r>
                      <a:rPr lang="cs-CZ" b="1" i="1" smtClean="0">
                        <a:latin typeface="Cambria Math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𝑨𝑩</m:t>
                        </m:r>
                      </m:e>
                    </m:d>
                    <m:r>
                      <a:rPr lang="cs-CZ" b="1" i="1" smtClean="0">
                        <a:latin typeface="Cambria Math"/>
                        <a:ea typeface="Cambria Math"/>
                      </a:rPr>
                      <m:t>∙</m:t>
                    </m:r>
                    <m:func>
                      <m:funcPr>
                        <m:ctrlPr>
                          <a:rPr lang="cs-CZ" b="1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uncPr>
                      <m:fName>
                        <m:r>
                          <a:rPr lang="cs-CZ" b="1" i="0" smtClean="0">
                            <a:latin typeface="Cambria Math"/>
                            <a:ea typeface="Cambria Math"/>
                          </a:rPr>
                          <m:t>𝐬𝐢𝐧</m:t>
                        </m:r>
                      </m:fName>
                      <m:e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𝜶</m:t>
                        </m:r>
                      </m:e>
                    </m:func>
                  </m:oMath>
                </a14:m>
                <a:r>
                  <a:rPr lang="cs-CZ" dirty="0"/>
                  <a:t>  a  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𝑨𝑪</m:t>
                        </m:r>
                      </m:e>
                    </m:d>
                    <m:r>
                      <a:rPr lang="cs-CZ" b="1" i="1" smtClean="0">
                        <a:latin typeface="Cambria Math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𝑨𝑩</m:t>
                        </m:r>
                      </m:e>
                    </m:d>
                    <m:r>
                      <a:rPr lang="cs-CZ" b="1" i="1" smtClean="0">
                        <a:latin typeface="Cambria Math"/>
                        <a:ea typeface="Cambria Math"/>
                      </a:rPr>
                      <m:t>∙</m:t>
                    </m:r>
                    <m:func>
                      <m:funcPr>
                        <m:ctrlPr>
                          <a:rPr lang="cs-CZ" b="1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uncPr>
                      <m:fName>
                        <m:r>
                          <a:rPr lang="cs-CZ" b="1" i="0" smtClean="0">
                            <a:latin typeface="Cambria Math"/>
                            <a:ea typeface="Cambria Math"/>
                          </a:rPr>
                          <m:t>𝐬𝐢𝐧</m:t>
                        </m:r>
                      </m:fName>
                      <m:e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𝜷</m:t>
                        </m:r>
                      </m:e>
                    </m:func>
                  </m:oMath>
                </a14:m>
                <a:endParaRPr lang="cs-CZ" b="1" dirty="0"/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cs-CZ" sz="24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func>
                          <m:funcPr>
                            <m:ctrlPr>
                              <a:rPr lang="cs-CZ" sz="2400" b="1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a:rPr lang="cs-CZ" sz="2400" b="1" i="0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𝐬𝐢𝐧</m:t>
                            </m:r>
                          </m:fName>
                          <m:e>
                            <m:r>
                              <a:rPr lang="cs-CZ" sz="24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  <a:ea typeface="Cambria Math"/>
                              </a:rPr>
                              <m:t>𝜶</m:t>
                            </m:r>
                          </m:e>
                        </m:func>
                      </m:num>
                      <m:den>
                        <m:func>
                          <m:funcPr>
                            <m:ctrlPr>
                              <a:rPr lang="cs-CZ" sz="2400" b="1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a:rPr lang="cs-CZ" sz="2400" b="1" i="0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𝐬𝐢𝐧</m:t>
                            </m:r>
                          </m:fName>
                          <m:e>
                            <m:r>
                              <a:rPr lang="cs-CZ" sz="24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  <a:ea typeface="Cambria Math"/>
                              </a:rPr>
                              <m:t>𝜷</m:t>
                            </m:r>
                          </m:e>
                        </m:func>
                      </m:den>
                    </m:f>
                    <m:r>
                      <a:rPr lang="cs-CZ" sz="2400" b="1" i="1" smtClean="0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4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sz="2400" b="1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24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𝒗</m:t>
                            </m:r>
                          </m:e>
                          <m:sub>
                            <m:r>
                              <a:rPr lang="cs-CZ" sz="24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𝟏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sz="2400" b="1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24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𝒗</m:t>
                            </m:r>
                          </m:e>
                          <m:sub>
                            <m:r>
                              <a:rPr lang="cs-CZ" sz="24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𝟐</m:t>
                            </m:r>
                          </m:sub>
                        </m:sSub>
                      </m:den>
                    </m:f>
                    <m:r>
                      <a:rPr lang="cs-CZ" sz="2400" b="1" i="1" smtClean="0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r>
                      <a:rPr lang="cs-CZ" sz="2400" b="1" i="1" smtClean="0">
                        <a:solidFill>
                          <a:srgbClr val="C00000"/>
                        </a:solidFill>
                        <a:latin typeface="Cambria Math"/>
                      </a:rPr>
                      <m:t>𝒏</m:t>
                    </m:r>
                  </m:oMath>
                </a14:m>
                <a:r>
                  <a:rPr lang="cs-CZ" sz="2400" b="1" dirty="0"/>
                  <a:t>   </a:t>
                </a:r>
              </a:p>
              <a:p>
                <a:endParaRPr lang="cs-CZ" sz="800" i="1" dirty="0">
                  <a:latin typeface="Cambria Math"/>
                </a:endParaRPr>
              </a:p>
              <a:p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/>
                      </a:rPr>
                      <m:t>𝒏</m:t>
                    </m:r>
                  </m:oMath>
                </a14:m>
                <a:r>
                  <a:rPr lang="cs-CZ" dirty="0"/>
                  <a:t> je relativní index lomu vlnění mezi prostředím I a II,</a:t>
                </a:r>
              </a:p>
              <a:p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ea typeface="Cambria Math"/>
                      </a:rPr>
                      <m:t>𝜶</m:t>
                    </m:r>
                  </m:oMath>
                </a14:m>
                <a:r>
                  <a:rPr lang="cs-CZ" dirty="0"/>
                  <a:t> je úhel dopadu a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ea typeface="Cambria Math"/>
                      </a:rPr>
                      <m:t>𝜷</m:t>
                    </m:r>
                  </m:oMath>
                </a14:m>
                <a:r>
                  <a:rPr lang="cs-CZ" dirty="0"/>
                  <a:t> je uhel lomu vlnění.</a:t>
                </a:r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46176" y="1125220"/>
                <a:ext cx="6603382" cy="4686732"/>
              </a:xfrm>
              <a:prstGeom prst="rect">
                <a:avLst/>
              </a:prstGeom>
              <a:blipFill>
                <a:blip r:embed="rId3"/>
                <a:stretch>
                  <a:fillRect l="-831" t="-781" r="-92" b="-130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ovéPole 7">
            <a:extLst>
              <a:ext uri="{FF2B5EF4-FFF2-40B4-BE49-F238E27FC236}">
                <a16:creationId xmlns:a16="http://schemas.microsoft.com/office/drawing/2014/main" id="{5EF355A6-3C3F-4715-B005-9C7F5630225D}"/>
              </a:ext>
            </a:extLst>
          </p:cNvPr>
          <p:cNvSpPr txBox="1"/>
          <p:nvPr/>
        </p:nvSpPr>
        <p:spPr>
          <a:xfrm>
            <a:off x="6424049" y="5838837"/>
            <a:ext cx="424763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cs-CZ" dirty="0"/>
              <a:t>Index lomu je fyzikální veličina, která říká, </a:t>
            </a:r>
          </a:p>
          <a:p>
            <a:pPr algn="ctr"/>
            <a:r>
              <a:rPr lang="cs-CZ" b="1" dirty="0"/>
              <a:t>jak moc dané prostředí zpomaluje světlo</a:t>
            </a:r>
            <a:r>
              <a:rPr lang="cs-CZ" dirty="0"/>
              <a:t>.</a:t>
            </a:r>
          </a:p>
        </p:txBody>
      </p:sp>
      <p:pic>
        <p:nvPicPr>
          <p:cNvPr id="4098" name="Picture 2" descr="Refraction | AMNH">
            <a:extLst>
              <a:ext uri="{FF2B5EF4-FFF2-40B4-BE49-F238E27FC236}">
                <a16:creationId xmlns:a16="http://schemas.microsoft.com/office/drawing/2014/main" id="{C6FD6AD1-F226-9F01-5B84-4E976F965A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799" y="4490929"/>
            <a:ext cx="2779361" cy="2083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50941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C2D81EAB-C7DB-8F73-4523-0788F6F80E12}"/>
              </a:ext>
            </a:extLst>
          </p:cNvPr>
          <p:cNvSpPr txBox="1"/>
          <p:nvPr/>
        </p:nvSpPr>
        <p:spPr>
          <a:xfrm>
            <a:off x="204062" y="328893"/>
            <a:ext cx="17161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/>
              <a:t>Index lomu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515C4B6A-D18B-64D6-59B7-3DCA3600A7A4}"/>
                  </a:ext>
                </a:extLst>
              </p:cNvPr>
              <p:cNvSpPr txBox="1"/>
              <p:nvPr/>
            </p:nvSpPr>
            <p:spPr>
              <a:xfrm>
                <a:off x="204062" y="729003"/>
                <a:ext cx="11561735" cy="18171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Stanovení indexu lomu pro různá prostředí by bylo velmi nepraktické, ne-li nemožné. Proto v tabulkách nebo v jiném zdroji fyzikálních hodnot je stanoven index lomu daného prostředí a vakua: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𝑐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       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       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𝑣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</m:den>
                    </m:f>
                  </m:oMath>
                </a14:m>
                <a:r>
                  <a:rPr lang="cs-CZ" dirty="0"/>
                  <a:t>    (tento vztah použijeme níže)</a:t>
                </a:r>
              </a:p>
              <a:p>
                <a:endParaRPr lang="cs-CZ" sz="800" dirty="0"/>
              </a:p>
              <a:p>
                <a:r>
                  <a:rPr lang="cs-CZ" dirty="0"/>
                  <a:t>kde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𝑐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≈3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8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je rychlost světla ve vakuu a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cs-CZ" dirty="0"/>
                  <a:t> je rychlost světla v daném prostředí. Takto stanovený index lomu se nazývá </a:t>
                </a:r>
                <a:r>
                  <a:rPr lang="cs-CZ" b="1" dirty="0"/>
                  <a:t>absolutní index lomu</a:t>
                </a:r>
                <a:r>
                  <a:rPr lang="cs-CZ" dirty="0"/>
                  <a:t>. Index lomu je bezrozměrná fyzikální veličina s jednotkou 1.</a:t>
                </a:r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515C4B6A-D18B-64D6-59B7-3DCA3600A7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4062" y="729003"/>
                <a:ext cx="11561735" cy="1817164"/>
              </a:xfrm>
              <a:prstGeom prst="rect">
                <a:avLst/>
              </a:prstGeom>
              <a:blipFill>
                <a:blip r:embed="rId2"/>
                <a:stretch>
                  <a:fillRect l="-422" t="-2013" r="-633" b="-436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ulka 4">
            <a:extLst>
              <a:ext uri="{FF2B5EF4-FFF2-40B4-BE49-F238E27FC236}">
                <a16:creationId xmlns:a16="http://schemas.microsoft.com/office/drawing/2014/main" id="{56292999-FE3C-D646-2F82-C90E73C31F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6180215"/>
              </p:ext>
            </p:extLst>
          </p:nvPr>
        </p:nvGraphicFramePr>
        <p:xfrm>
          <a:off x="303939" y="2616243"/>
          <a:ext cx="4303245" cy="1478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59245">
                  <a:extLst>
                    <a:ext uri="{9D8B030D-6E8A-4147-A177-3AD203B41FA5}">
                      <a16:colId xmlns:a16="http://schemas.microsoft.com/office/drawing/2014/main" val="3682101224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587540800"/>
                    </a:ext>
                  </a:extLst>
                </a:gridCol>
                <a:gridCol w="1548000">
                  <a:extLst>
                    <a:ext uri="{9D8B030D-6E8A-4147-A177-3AD203B41FA5}">
                      <a16:colId xmlns:a16="http://schemas.microsoft.com/office/drawing/2014/main" val="3774859010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44583278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Led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1,31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Korunové sklo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1,52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0834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Voda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1,33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Flintové sklo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1,76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23872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/>
                        <a:t>Ethylalkohol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1,36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Sirouhlík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1,63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3190174"/>
                  </a:ext>
                </a:extLst>
              </a:tr>
              <a:tr h="300282">
                <a:tc>
                  <a:txBody>
                    <a:bodyPr/>
                    <a:lstStyle/>
                    <a:p>
                      <a:r>
                        <a:rPr lang="cs-CZ" dirty="0"/>
                        <a:t>Běžné sklo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1,5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Diamant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2,42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2621321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D952ED4A-6B7F-315B-ED83-5BFCCD8265B7}"/>
                  </a:ext>
                </a:extLst>
              </p:cNvPr>
              <p:cNvSpPr txBox="1"/>
              <p:nvPr/>
            </p:nvSpPr>
            <p:spPr>
              <a:xfrm>
                <a:off x="4754104" y="2550393"/>
                <a:ext cx="688899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U všech optických prostředí kromě vakua je index lomu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&gt;1</m:t>
                    </m:r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D952ED4A-6B7F-315B-ED83-5BFCCD8265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54104" y="2550393"/>
                <a:ext cx="6888997" cy="369332"/>
              </a:xfrm>
              <a:prstGeom prst="rect">
                <a:avLst/>
              </a:prstGeom>
              <a:blipFill>
                <a:blip r:embed="rId3"/>
                <a:stretch>
                  <a:fillRect l="-796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5FDDA138-A370-5EEB-DEA6-9C455D126A35}"/>
                  </a:ext>
                </a:extLst>
              </p:cNvPr>
              <p:cNvSpPr txBox="1"/>
              <p:nvPr/>
            </p:nvSpPr>
            <p:spPr>
              <a:xfrm>
                <a:off x="4812223" y="2958471"/>
                <a:ext cx="7049098" cy="15151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Šíří-li se světlo z optického prostředí o indexu lomu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, kde má rychlost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, do prostředí s indexem lomu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, kde má rychlost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, platí</a:t>
                </a:r>
              </a:p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cs-CZ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sz="24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2400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cs-CZ" sz="24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sz="24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2400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cs-CZ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den>
                    </m:f>
                    <m:r>
                      <a:rPr lang="cs-CZ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cs-CZ" sz="24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sz="2400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</m:num>
                          <m:den>
                            <m:sSub>
                              <m:sSubPr>
                                <m:ctrlPr>
                                  <a:rPr lang="cs-CZ" sz="24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sz="2400" b="0" i="1" smtClean="0">
                                    <a:latin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cs-CZ" sz="2400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</m:den>
                        </m:f>
                      </m:num>
                      <m:den>
                        <m:f>
                          <m:fPr>
                            <m:ctrlPr>
                              <a:rPr lang="cs-CZ" sz="24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sz="2400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</m:num>
                          <m:den>
                            <m:sSub>
                              <m:sSubPr>
                                <m:ctrlPr>
                                  <a:rPr lang="cs-CZ" sz="24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sz="2400" b="0" i="1" smtClean="0">
                                    <a:latin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cs-CZ" sz="2400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b>
                            </m:sSub>
                          </m:den>
                        </m:f>
                      </m:den>
                    </m:f>
                    <m:r>
                      <a:rPr lang="cs-CZ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24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e>
                          <m:sub>
                            <m:r>
                              <a:rPr lang="cs-CZ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24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e>
                          <m:sub>
                            <m:r>
                              <a:rPr lang="cs-CZ" sz="24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lang="cs-CZ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func>
                          <m:funcPr>
                            <m:ctrlPr>
                              <a:rPr lang="cs-CZ" sz="2400" b="0" i="1" smtClean="0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cs-CZ" sz="2400" b="0" i="0" smtClean="0">
                                <a:latin typeface="Cambria Math" panose="02040503050406030204" pitchFamily="18" charset="0"/>
                              </a:rPr>
                              <m:t>sin</m:t>
                            </m:r>
                          </m:fName>
                          <m:e>
                            <m:r>
                              <a:rPr lang="cs-CZ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𝛼</m:t>
                            </m:r>
                          </m:e>
                        </m:func>
                      </m:num>
                      <m:den>
                        <m:func>
                          <m:funcPr>
                            <m:ctrlPr>
                              <a:rPr lang="cs-CZ" sz="2400" b="0" i="1" smtClean="0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cs-CZ" sz="2400" b="0" i="0" smtClean="0">
                                <a:latin typeface="Cambria Math" panose="02040503050406030204" pitchFamily="18" charset="0"/>
                              </a:rPr>
                              <m:t>sin</m:t>
                            </m:r>
                          </m:fName>
                          <m:e>
                            <m:r>
                              <a:rPr lang="cs-CZ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𝛽</m:t>
                            </m:r>
                          </m:e>
                        </m:func>
                      </m:den>
                    </m:f>
                  </m:oMath>
                </a14:m>
                <a:r>
                  <a:rPr lang="cs-CZ" dirty="0"/>
                  <a:t>   (viz odvozený vztah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func>
                          <m:funcPr>
                            <m:ctrlPr>
                              <a:rPr lang="cs-CZ" b="1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a:rPr lang="cs-CZ" b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𝐬𝐢𝐧</m:t>
                            </m:r>
                          </m:fName>
                          <m:e>
                            <m:r>
                              <a:rPr lang="cs-CZ" b="1" i="1">
                                <a:solidFill>
                                  <a:srgbClr val="C00000"/>
                                </a:solidFill>
                                <a:latin typeface="Cambria Math"/>
                                <a:ea typeface="Cambria Math"/>
                              </a:rPr>
                              <m:t>𝜶</m:t>
                            </m:r>
                          </m:e>
                        </m:func>
                      </m:num>
                      <m:den>
                        <m:func>
                          <m:funcPr>
                            <m:ctrlPr>
                              <a:rPr lang="cs-CZ" b="1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a:rPr lang="cs-CZ" b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𝐬𝐢𝐧</m:t>
                            </m:r>
                          </m:fName>
                          <m:e>
                            <m:r>
                              <a:rPr lang="cs-CZ" b="1" i="1">
                                <a:solidFill>
                                  <a:srgbClr val="C00000"/>
                                </a:solidFill>
                                <a:latin typeface="Cambria Math"/>
                                <a:ea typeface="Cambria Math"/>
                              </a:rPr>
                              <m:t>𝜷</m:t>
                            </m:r>
                          </m:e>
                        </m:func>
                      </m:den>
                    </m:f>
                    <m:r>
                      <a:rPr lang="cs-CZ" b="1" i="1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1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𝒗</m:t>
                            </m:r>
                          </m:e>
                          <m:sub>
                            <m:r>
                              <a:rPr lang="cs-CZ" b="1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𝟏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b="1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𝒗</m:t>
                            </m:r>
                          </m:e>
                          <m:sub>
                            <m:r>
                              <a:rPr lang="cs-CZ" b="1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𝟐</m:t>
                            </m:r>
                          </m:sub>
                        </m:sSub>
                      </m:den>
                    </m:f>
                  </m:oMath>
                </a14:m>
                <a:r>
                  <a:rPr lang="cs-CZ" dirty="0"/>
                  <a:t> na snímku 15) </a:t>
                </a:r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5FDDA138-A370-5EEB-DEA6-9C455D126A3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2223" y="2958471"/>
                <a:ext cx="7049098" cy="1515158"/>
              </a:xfrm>
              <a:prstGeom prst="rect">
                <a:avLst/>
              </a:prstGeom>
              <a:blipFill>
                <a:blip r:embed="rId4"/>
                <a:stretch>
                  <a:fillRect l="-691" t="-2008" r="-43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D3D93F2C-76A3-62B1-C22E-EDF2A20BFFF4}"/>
                  </a:ext>
                </a:extLst>
              </p:cNvPr>
              <p:cNvSpPr txBox="1"/>
              <p:nvPr/>
            </p:nvSpPr>
            <p:spPr>
              <a:xfrm>
                <a:off x="303939" y="4726983"/>
                <a:ext cx="11461858" cy="14816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Vztah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func>
                          <m:funcPr>
                            <m:ctrlPr>
                              <a:rPr lang="cs-CZ" b="1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a:rPr lang="cs-CZ" b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𝐬𝐢𝐧</m:t>
                            </m:r>
                          </m:fName>
                          <m:e>
                            <m:r>
                              <a:rPr lang="cs-CZ" b="1" i="1">
                                <a:solidFill>
                                  <a:srgbClr val="C00000"/>
                                </a:solidFill>
                                <a:latin typeface="Cambria Math"/>
                                <a:ea typeface="Cambria Math"/>
                              </a:rPr>
                              <m:t>𝜶</m:t>
                            </m:r>
                          </m:e>
                        </m:func>
                      </m:num>
                      <m:den>
                        <m:func>
                          <m:funcPr>
                            <m:ctrlPr>
                              <a:rPr lang="cs-CZ" b="1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a:rPr lang="cs-CZ" b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𝐬𝐢𝐧</m:t>
                            </m:r>
                          </m:fName>
                          <m:e>
                            <m:r>
                              <a:rPr lang="cs-CZ" b="1" i="1">
                                <a:solidFill>
                                  <a:srgbClr val="C00000"/>
                                </a:solidFill>
                                <a:latin typeface="Cambria Math"/>
                                <a:ea typeface="Cambria Math"/>
                              </a:rPr>
                              <m:t>𝜷</m:t>
                            </m:r>
                          </m:e>
                        </m:func>
                      </m:den>
                    </m:f>
                    <m:r>
                      <a:rPr lang="cs-CZ" b="1" i="1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1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𝒏</m:t>
                            </m:r>
                          </m:e>
                          <m:sub>
                            <m:r>
                              <a:rPr lang="cs-CZ" b="1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b="1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𝒏</m:t>
                            </m:r>
                          </m:e>
                          <m:sub>
                            <m:r>
                              <a:rPr lang="cs-CZ" b="1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</m:den>
                    </m:f>
                    <m:r>
                      <a:rPr lang="cs-CZ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se nazývá </a:t>
                </a:r>
                <a:r>
                  <a:rPr lang="cs-CZ" b="1" dirty="0"/>
                  <a:t>zákon lomu světla</a:t>
                </a:r>
                <a:r>
                  <a:rPr lang="cs-CZ" dirty="0"/>
                  <a:t>, který se používá ve tvaru: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𝒏</m:t>
                          </m:r>
                        </m:e>
                        <m:sub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unc>
                        <m:funcPr>
                          <m:ctrlP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cs-CZ" b="1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𝐬𝐢𝐧</m:t>
                          </m:r>
                        </m:fName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𝜶</m:t>
                          </m:r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</m:e>
                      </m:func>
                      <m:sSub>
                        <m:sSubPr>
                          <m:ctrlP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𝒏</m:t>
                          </m:r>
                        </m:e>
                        <m:sub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unc>
                        <m:funcPr>
                          <m:ctrlP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cs-CZ" b="1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𝐬𝐢𝐧</m:t>
                          </m:r>
                        </m:fName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𝜷</m:t>
                          </m:r>
                        </m:e>
                      </m:func>
                    </m:oMath>
                  </m:oMathPara>
                </a14:m>
                <a:endParaRPr lang="cs-CZ" b="1" dirty="0"/>
              </a:p>
              <a:p>
                <a:endParaRPr lang="cs-CZ" b="1" dirty="0"/>
              </a:p>
              <a:p>
                <a:r>
                  <a:rPr lang="cs-CZ" dirty="0"/>
                  <a:t>Zákon lomu světla objevil v 17. století Holanďan W. SNELL (čti </a:t>
                </a:r>
                <a:r>
                  <a:rPr lang="cs-CZ" dirty="0" err="1"/>
                  <a:t>snel</a:t>
                </a:r>
                <a:r>
                  <a:rPr lang="cs-CZ" dirty="0"/>
                  <a:t>) a po objeviteli se zákon nazývá </a:t>
                </a:r>
                <a:r>
                  <a:rPr lang="cs-CZ" b="1" dirty="0"/>
                  <a:t>zákon </a:t>
                </a:r>
                <a:r>
                  <a:rPr lang="cs-CZ" b="1" dirty="0" err="1"/>
                  <a:t>Snellův</a:t>
                </a:r>
                <a:r>
                  <a:rPr lang="cs-CZ" b="1" dirty="0"/>
                  <a:t>.</a:t>
                </a:r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D3D93F2C-76A3-62B1-C22E-EDF2A20BFF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939" y="4726983"/>
                <a:ext cx="11461858" cy="1481624"/>
              </a:xfrm>
              <a:prstGeom prst="rect">
                <a:avLst/>
              </a:prstGeom>
              <a:blipFill>
                <a:blip r:embed="rId5"/>
                <a:stretch>
                  <a:fillRect l="-479" b="-576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684120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30925" y="578069"/>
            <a:ext cx="9682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/>
              <a:t>Úloha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430924" y="1063427"/>
                <a:ext cx="11161985" cy="14907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Rychlost světla v kapalině je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2,14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5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  <a:ea typeface="Cambria Math"/>
                      </a:rPr>
                      <m:t>km</m:t>
                    </m:r>
                    <m:r>
                      <a:rPr lang="cs-CZ" b="0" i="0" smtClean="0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/>
                            <a:ea typeface="Cambria Math"/>
                          </a:rPr>
                          <m:t>s</m:t>
                        </m:r>
                      </m:e>
                      <m:sup>
                        <m:r>
                          <a:rPr lang="cs-CZ" b="0" i="0" smtClean="0">
                            <a:latin typeface="Cambria Math"/>
                            <a:ea typeface="Cambria Math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 a světlo na její hladinu dopadá ze vzduchu pod úhlem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45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0</m:t>
                        </m:r>
                      </m:sup>
                    </m:sSup>
                  </m:oMath>
                </a14:m>
                <a:r>
                  <a:rPr lang="cs-CZ" dirty="0"/>
                  <a:t>. Jaký je úhel lomu světla?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/>
                        <a:ea typeface="Cambria Math"/>
                      </a:rPr>
                      <m:t>≅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𝑐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=3∙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8</m:t>
                        </m:r>
                      </m:sup>
                    </m:sSup>
                    <m:r>
                      <a:rPr lang="cs-CZ" b="0" i="1" smtClean="0">
                        <a:latin typeface="Cambria Math"/>
                        <a:ea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  <a:ea typeface="Cambria Math"/>
                      </a:rPr>
                      <m:t>m</m:t>
                    </m:r>
                    <m:r>
                      <a:rPr lang="cs-CZ" b="0" i="0" smtClean="0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/>
                            <a:ea typeface="Cambria Math"/>
                          </a:rPr>
                          <m:t>s</m:t>
                        </m:r>
                      </m:e>
                      <m:sup>
                        <m:r>
                          <a:rPr lang="cs-CZ" b="0" i="0" smtClean="0">
                            <a:latin typeface="Cambria Math"/>
                            <a:ea typeface="Cambria Math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/>
                        <a:ea typeface="Cambria Math"/>
                      </a:rPr>
                      <m:t>,</m:t>
                    </m:r>
                    <m:r>
                      <a:rPr lang="cs-CZ" b="0" i="1" smtClean="0">
                        <a:latin typeface="Cambria Math"/>
                      </a:rPr>
                      <m:t>  </m:t>
                    </m:r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/>
                      </a:rPr>
                      <m:t>=2,14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5</m:t>
                        </m:r>
                      </m:sup>
                    </m:sSup>
                    <m:r>
                      <a:rPr lang="cs-CZ" b="0" i="1" smtClean="0">
                        <a:latin typeface="Cambria Math"/>
                        <a:ea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  <a:ea typeface="Cambria Math"/>
                      </a:rPr>
                      <m:t>km</m:t>
                    </m:r>
                    <m:r>
                      <a:rPr lang="cs-CZ" b="0" i="0" smtClean="0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/>
                            <a:ea typeface="Cambria Math"/>
                          </a:rPr>
                          <m:t>s</m:t>
                        </m:r>
                      </m:e>
                      <m:sup>
                        <m:r>
                          <a:rPr lang="cs-CZ" b="0" i="0" smtClean="0">
                            <a:latin typeface="Cambria Math"/>
                            <a:ea typeface="Cambria Math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/>
                        <a:ea typeface="Cambria Math"/>
                      </a:rPr>
                      <m:t>=2,14∙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8</m:t>
                        </m:r>
                      </m:sup>
                    </m:sSup>
                    <m:r>
                      <a:rPr lang="cs-CZ" b="0" i="1" smtClean="0">
                        <a:latin typeface="Cambria Math"/>
                        <a:ea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  <a:ea typeface="Cambria Math"/>
                      </a:rPr>
                      <m:t>m</m:t>
                    </m:r>
                    <m:r>
                      <a:rPr lang="cs-CZ" b="0" i="0" smtClean="0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/>
                            <a:ea typeface="Cambria Math"/>
                          </a:rPr>
                          <m:t>s</m:t>
                        </m:r>
                      </m:e>
                      <m:sup>
                        <m:r>
                          <a:rPr lang="cs-CZ" b="0" i="0" smtClean="0">
                            <a:latin typeface="Cambria Math"/>
                            <a:ea typeface="Cambria Math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/>
                        <a:ea typeface="Cambria Math"/>
                      </a:rPr>
                      <m:t>,</m:t>
                    </m:r>
                  </m:oMath>
                </a14:m>
                <a:r>
                  <a:rPr lang="cs-CZ" dirty="0"/>
                  <a:t>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/>
                        <a:ea typeface="Cambria Math"/>
                      </a:rPr>
                      <m:t>𝛼</m:t>
                    </m:r>
                    <m:r>
                      <a:rPr lang="cs-CZ" b="0" i="1" dirty="0" smtClean="0">
                        <a:latin typeface="Cambria Math"/>
                        <a:ea typeface="Cambria Math"/>
                      </a:rPr>
                      <m:t>=</m:t>
                    </m:r>
                    <m:sSup>
                      <m:sSupPr>
                        <m:ctrlPr>
                          <a:rPr lang="cs-CZ" b="0" i="1" dirty="0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 dirty="0" smtClean="0">
                            <a:latin typeface="Cambria Math"/>
                            <a:ea typeface="Cambria Math"/>
                          </a:rPr>
                          <m:t>45</m:t>
                        </m:r>
                      </m:e>
                      <m:sup>
                        <m:r>
                          <a:rPr lang="cs-CZ" b="0" i="1" dirty="0" smtClean="0">
                            <a:latin typeface="Cambria Math"/>
                            <a:ea typeface="Cambria Math"/>
                          </a:rPr>
                          <m:t>0</m:t>
                        </m:r>
                      </m:sup>
                    </m:sSup>
                    <m:r>
                      <a:rPr lang="cs-CZ" b="0" i="1" dirty="0" smtClean="0">
                        <a:latin typeface="Cambria Math"/>
                        <a:ea typeface="Cambria Math"/>
                      </a:rPr>
                      <m:t>,  </m:t>
                    </m:r>
                    <m:func>
                      <m:funcPr>
                        <m:ctrlPr>
                          <a:rPr lang="cs-CZ" b="0" i="1" dirty="0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b="0" i="0" dirty="0" smtClean="0">
                            <a:latin typeface="Cambria Math"/>
                            <a:ea typeface="Cambria Math"/>
                          </a:rPr>
                          <m:t>sin</m:t>
                        </m:r>
                      </m:fName>
                      <m:e>
                        <m:sSup>
                          <m:sSupPr>
                            <m:ctrlPr>
                              <a:rPr lang="cs-CZ" b="0" i="1" dirty="0" smtClean="0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cs-CZ" b="0" i="1" dirty="0" smtClean="0">
                                <a:latin typeface="Cambria Math"/>
                                <a:ea typeface="Cambria Math"/>
                              </a:rPr>
                              <m:t>45</m:t>
                            </m:r>
                          </m:e>
                          <m:sup>
                            <m:r>
                              <a:rPr lang="cs-CZ" b="0" i="1" dirty="0" smtClean="0">
                                <a:latin typeface="Cambria Math"/>
                                <a:ea typeface="Cambria Math"/>
                              </a:rPr>
                              <m:t>0</m:t>
                            </m:r>
                          </m:sup>
                        </m:sSup>
                        <m:r>
                          <a:rPr lang="cs-CZ" b="0" i="1" dirty="0" smtClean="0">
                            <a:latin typeface="Cambria Math"/>
                            <a:ea typeface="Cambria Math"/>
                          </a:rPr>
                          <m:t>=</m:t>
                        </m:r>
                        <m:f>
                          <m:fPr>
                            <m:ctrlPr>
                              <a:rPr lang="cs-CZ" b="0" i="1" dirty="0" smtClean="0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fPr>
                          <m:num>
                            <m:rad>
                              <m:radPr>
                                <m:degHide m:val="on"/>
                                <m:ctrlPr>
                                  <a:rPr lang="cs-CZ" b="0" i="1" dirty="0" smtClean="0"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cs-CZ" b="0" i="1" dirty="0" smtClean="0">
                                    <a:latin typeface="Cambria Math"/>
                                    <a:ea typeface="Cambria Math"/>
                                  </a:rPr>
                                  <m:t>2</m:t>
                                </m:r>
                              </m:e>
                            </m:rad>
                          </m:num>
                          <m:den>
                            <m:r>
                              <a:rPr lang="cs-CZ" b="0" i="1" dirty="0" smtClean="0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den>
                        </m:f>
                      </m:e>
                    </m:func>
                    <m:r>
                      <a:rPr lang="cs-CZ" b="0" i="1" dirty="0" smtClean="0">
                        <a:latin typeface="Cambria Math"/>
                        <a:ea typeface="Cambria Math"/>
                      </a:rPr>
                      <m:t> ,   </m:t>
                    </m:r>
                    <m:r>
                      <a:rPr lang="cs-CZ" b="0" i="1" dirty="0" smtClean="0">
                        <a:latin typeface="Cambria Math"/>
                        <a:ea typeface="Cambria Math"/>
                      </a:rPr>
                      <m:t>𝛽</m:t>
                    </m:r>
                    <m:r>
                      <a:rPr lang="cs-CZ" b="0" i="1" dirty="0" smtClean="0">
                        <a:latin typeface="Cambria Math"/>
                        <a:ea typeface="Cambria Math"/>
                      </a:rPr>
                      <m:t>=?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0924" y="1063427"/>
                <a:ext cx="11161985" cy="1490793"/>
              </a:xfrm>
              <a:prstGeom prst="rect">
                <a:avLst/>
              </a:prstGeom>
              <a:blipFill>
                <a:blip r:embed="rId2"/>
                <a:stretch>
                  <a:fillRect l="-492" t="-16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7" name="Skupina 6">
            <a:extLst>
              <a:ext uri="{FF2B5EF4-FFF2-40B4-BE49-F238E27FC236}">
                <a16:creationId xmlns:a16="http://schemas.microsoft.com/office/drawing/2014/main" id="{F53C92B4-329E-E30B-7E2B-BA773682F7C3}"/>
              </a:ext>
            </a:extLst>
          </p:cNvPr>
          <p:cNvGrpSpPr/>
          <p:nvPr/>
        </p:nvGrpSpPr>
        <p:grpSpPr>
          <a:xfrm>
            <a:off x="430924" y="2869324"/>
            <a:ext cx="2869324" cy="2722179"/>
            <a:chOff x="430924" y="2869324"/>
            <a:chExt cx="2869324" cy="2722179"/>
          </a:xfrm>
        </p:grpSpPr>
        <p:cxnSp>
          <p:nvCxnSpPr>
            <p:cNvPr id="6" name="Přímá spojnice 5"/>
            <p:cNvCxnSpPr/>
            <p:nvPr/>
          </p:nvCxnSpPr>
          <p:spPr>
            <a:xfrm flipV="1">
              <a:off x="557048" y="3993931"/>
              <a:ext cx="2743200" cy="21021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nice 7"/>
            <p:cNvCxnSpPr/>
            <p:nvPr/>
          </p:nvCxnSpPr>
          <p:spPr>
            <a:xfrm flipH="1">
              <a:off x="1839310" y="2869324"/>
              <a:ext cx="89338" cy="2722179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nice 9"/>
            <p:cNvCxnSpPr/>
            <p:nvPr/>
          </p:nvCxnSpPr>
          <p:spPr>
            <a:xfrm flipH="1" flipV="1">
              <a:off x="914400" y="3069021"/>
              <a:ext cx="969579" cy="945931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11"/>
            <p:cNvCxnSpPr/>
            <p:nvPr/>
          </p:nvCxnSpPr>
          <p:spPr>
            <a:xfrm>
              <a:off x="1883979" y="4014952"/>
              <a:ext cx="617483" cy="1502979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ovéPole 12"/>
            <p:cNvSpPr txBox="1"/>
            <p:nvPr/>
          </p:nvSpPr>
          <p:spPr>
            <a:xfrm>
              <a:off x="430925" y="2974428"/>
              <a:ext cx="30479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1</a:t>
              </a:r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430924" y="4397109"/>
              <a:ext cx="30479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2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" name="TextovéPole 14"/>
                <p:cNvSpPr txBox="1"/>
                <p:nvPr/>
              </p:nvSpPr>
              <p:spPr>
                <a:xfrm>
                  <a:off x="1502979" y="3154269"/>
                  <a:ext cx="316623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i="1" dirty="0">
                            <a:latin typeface="Cambria Math"/>
                            <a:ea typeface="Cambria Math"/>
                          </a:rPr>
                          <m:t>𝛼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5" name="TextovéPole 1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502979" y="3154269"/>
                  <a:ext cx="316623" cy="369332"/>
                </a:xfrm>
                <a:prstGeom prst="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" name="TextovéPole 15"/>
                <p:cNvSpPr txBox="1"/>
                <p:nvPr/>
              </p:nvSpPr>
              <p:spPr>
                <a:xfrm>
                  <a:off x="1928648" y="4978854"/>
                  <a:ext cx="336331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i="1" dirty="0">
                            <a:latin typeface="Cambria Math"/>
                            <a:ea typeface="Cambria Math"/>
                          </a:rPr>
                          <m:t>𝛽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6" name="TextovéPole 1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928648" y="4978854"/>
                  <a:ext cx="336331" cy="369332"/>
                </a:xfrm>
                <a:prstGeom prst="rect">
                  <a:avLst/>
                </a:prstGeom>
                <a:blipFill>
                  <a:blip r:embed="rId4"/>
                  <a:stretch>
                    <a:fillRect l="-3571" r="-1786" b="-13333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Obdélník 16"/>
              <p:cNvSpPr/>
              <p:nvPr/>
            </p:nvSpPr>
            <p:spPr>
              <a:xfrm>
                <a:off x="3723899" y="3209257"/>
                <a:ext cx="7396046" cy="577979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cs-CZ" sz="20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func>
                          <m:funcPr>
                            <m:ctrlPr>
                              <a:rPr lang="cs-CZ" sz="20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a:rPr lang="cs-CZ" sz="2000" b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𝐬𝐢𝐧</m:t>
                            </m:r>
                          </m:fName>
                          <m:e>
                            <m:r>
                              <a:rPr lang="cs-CZ" sz="2000" b="1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𝜶</m:t>
                            </m:r>
                          </m:e>
                        </m:func>
                      </m:num>
                      <m:den>
                        <m:func>
                          <m:funcPr>
                            <m:ctrlPr>
                              <a:rPr lang="cs-CZ" sz="20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a:rPr lang="cs-CZ" sz="2000" b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𝐬𝐢𝐧</m:t>
                            </m:r>
                          </m:fName>
                          <m:e>
                            <m:r>
                              <a:rPr lang="cs-CZ" sz="2000" b="1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𝜷</m:t>
                            </m:r>
                          </m:e>
                        </m:func>
                      </m:den>
                    </m:f>
                    <m:r>
                      <a:rPr lang="cs-CZ" sz="2000" b="1" i="1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0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sz="20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2000" b="1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𝒗</m:t>
                            </m:r>
                          </m:e>
                          <m:sub>
                            <m:r>
                              <a:rPr lang="cs-CZ" sz="2000" b="1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𝟏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sz="20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2000" b="1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𝒗</m:t>
                            </m:r>
                          </m:e>
                          <m:sub>
                            <m:r>
                              <a:rPr lang="cs-CZ" sz="2000" b="1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𝟐</m:t>
                            </m:r>
                          </m:sub>
                        </m:sSub>
                      </m:den>
                    </m:f>
                    <m:r>
                      <a:rPr lang="cs-CZ" sz="2000" b="1" i="1" smtClean="0">
                        <a:solidFill>
                          <a:schemeClr val="tx1"/>
                        </a:solidFill>
                        <a:latin typeface="Cambria Math"/>
                      </a:rPr>
                      <m:t>       </m:t>
                    </m:r>
                    <m:r>
                      <a:rPr lang="cs-CZ" sz="2000" b="1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→    </m:t>
                    </m:r>
                    <m:func>
                      <m:funcPr>
                        <m:ctrlPr>
                          <a:rPr lang="cs-CZ" sz="20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2000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sin</m:t>
                        </m:r>
                      </m:fName>
                      <m:e>
                        <m:r>
                          <a:rPr lang="cs-CZ" sz="2000" b="0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𝜷</m:t>
                        </m:r>
                        <m:r>
                          <a:rPr lang="cs-CZ" sz="2000" b="1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=</m:t>
                        </m:r>
                        <m:f>
                          <m:fPr>
                            <m:ctrlPr>
                              <a:rPr lang="cs-CZ" sz="20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cs-CZ" sz="20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sSubPr>
                              <m:e>
                                <m:r>
                                  <a:rPr lang="cs-CZ" sz="2000" b="1" i="1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  <a:ea typeface="Cambria Math"/>
                                  </a:rPr>
                                  <m:t>𝒗</m:t>
                                </m:r>
                              </m:e>
                              <m:sub>
                                <m:r>
                                  <a:rPr lang="cs-CZ" sz="2000" b="1" i="1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  <a:ea typeface="Cambria Math"/>
                                  </a:rPr>
                                  <m:t>𝟐</m:t>
                                </m:r>
                              </m:sub>
                            </m:sSub>
                            <m:r>
                              <a:rPr lang="cs-CZ" sz="2000" b="1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∙</m:t>
                            </m:r>
                            <m:func>
                              <m:funcPr>
                                <m:ctrlPr>
                                  <a:rPr lang="cs-CZ" sz="20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funcPr>
                              <m:fName>
                                <m:r>
                                  <m:rPr>
                                    <m:sty m:val="p"/>
                                  </m:rPr>
                                  <a:rPr lang="cs-CZ" sz="2000" b="0" i="0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  <a:ea typeface="Cambria Math"/>
                                  </a:rPr>
                                  <m:t>sin</m:t>
                                </m:r>
                              </m:fName>
                              <m:e>
                                <m:r>
                                  <a:rPr lang="cs-CZ" sz="2000" b="0" i="1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  <a:ea typeface="Cambria Math"/>
                                  </a:rPr>
                                  <m:t>𝜶</m:t>
                                </m:r>
                              </m:e>
                            </m:func>
                          </m:num>
                          <m:den>
                            <m:sSub>
                              <m:sSubPr>
                                <m:ctrlPr>
                                  <a:rPr lang="cs-CZ" sz="20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sSubPr>
                              <m:e>
                                <m:r>
                                  <a:rPr lang="cs-CZ" sz="2000" b="1" i="1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  <a:ea typeface="Cambria Math"/>
                                  </a:rPr>
                                  <m:t>𝒗</m:t>
                                </m:r>
                              </m:e>
                              <m:sub>
                                <m:r>
                                  <a:rPr lang="cs-CZ" sz="2000" b="1" i="1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  <a:ea typeface="Cambria Math"/>
                                  </a:rPr>
                                  <m:t>𝟏</m:t>
                                </m:r>
                              </m:sub>
                            </m:sSub>
                          </m:den>
                        </m:f>
                        <m:r>
                          <a:rPr lang="cs-CZ" sz="2000" b="1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          →         </m:t>
                        </m:r>
                        <m:r>
                          <a:rPr lang="cs-CZ" sz="2000" b="1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𝜷</m:t>
                        </m:r>
                        <m:r>
                          <a:rPr lang="cs-CZ" sz="2000" b="1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=   ……..  </m:t>
                        </m:r>
                      </m:e>
                    </m:func>
                  </m:oMath>
                </a14:m>
                <a:r>
                  <a:rPr lang="cs-CZ" sz="2000" b="1" dirty="0"/>
                  <a:t> </a:t>
                </a:r>
                <a:r>
                  <a:rPr lang="cs-CZ" b="1" dirty="0"/>
                  <a:t>                     </a:t>
                </a:r>
              </a:p>
            </p:txBody>
          </p:sp>
        </mc:Choice>
        <mc:Fallback xmlns="">
          <p:sp>
            <p:nvSpPr>
              <p:cNvPr id="17" name="Obdélník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3899" y="3209257"/>
                <a:ext cx="7396046" cy="577979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3723899" y="4212443"/>
                <a:ext cx="6211614" cy="8721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i="0" smtClean="0">
                              <a:latin typeface="Cambria Math"/>
                            </a:rPr>
                            <m:t>sin</m:t>
                          </m:r>
                        </m:fName>
                        <m:e>
                          <m:r>
                            <a:rPr lang="cs-CZ" i="1" smtClean="0">
                              <a:latin typeface="Cambria Math"/>
                              <a:ea typeface="Cambria Math"/>
                            </a:rPr>
                            <m:t>𝛽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=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2,14∙</m:t>
                              </m:r>
                              <m:sSup>
                                <m:sSup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8</m:t>
                                  </m:r>
                                </m:sup>
                              </m:s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∙</m:t>
                              </m:r>
                              <m:f>
                                <m:f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fPr>
                                <m:num>
                                  <m:rad>
                                    <m:radPr>
                                      <m:degHide m:val="on"/>
                                      <m:ctrlPr>
                                        <a:rPr lang="cs-CZ" b="0" i="1" smtClean="0">
                                          <a:latin typeface="Cambria Math" panose="02040503050406030204" pitchFamily="18" charset="0"/>
                                          <a:ea typeface="Cambria Math"/>
                                        </a:rPr>
                                      </m:ctrlPr>
                                    </m:radPr>
                                    <m:deg/>
                                    <m:e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2</m:t>
                                      </m:r>
                                    </m:e>
                                  </m:rad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den>
                              </m:f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3∙</m:t>
                              </m:r>
                              <m:sSup>
                                <m:sSup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8</m:t>
                                  </m:r>
                                </m:sup>
                              </m:sSup>
                            </m:den>
                          </m:f>
                        </m:e>
                      </m:func>
                      <m:r>
                        <a:rPr lang="cs-CZ" b="0" i="1" smtClean="0">
                          <a:latin typeface="Cambria Math"/>
                        </a:rPr>
                        <m:t> =0,50      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→      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𝛽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0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3899" y="4212443"/>
                <a:ext cx="6211614" cy="87216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3920359" y="5433848"/>
                <a:ext cx="3137337" cy="375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Úhel lomu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  <a:ea typeface="Cambria Math"/>
                      </a:rPr>
                      <m:t>𝜷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r>
                  <a:rPr lang="cs-CZ" b="1" dirty="0"/>
                  <a:t>má velikost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𝟑𝟎</m:t>
                        </m:r>
                      </m:e>
                      <m:sup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𝟎</m:t>
                        </m:r>
                      </m:sup>
                    </m:sSup>
                    <m:r>
                      <a:rPr lang="cs-CZ" b="1" i="1" smtClean="0">
                        <a:latin typeface="Cambria Math"/>
                        <a:ea typeface="Cambria Math"/>
                      </a:rPr>
                      <m:t>.</m:t>
                    </m:r>
                  </m:oMath>
                </a14:m>
                <a:r>
                  <a:rPr lang="cs-CZ" b="1" dirty="0"/>
                  <a:t> </a:t>
                </a:r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0359" y="5433848"/>
                <a:ext cx="3137337" cy="375552"/>
              </a:xfrm>
              <a:prstGeom prst="rect">
                <a:avLst/>
              </a:prstGeom>
              <a:blipFill rotWithShape="1">
                <a:blip r:embed="rId7"/>
                <a:stretch>
                  <a:fillRect l="-1553" t="-6452" b="-2419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780C0892-847E-BC1D-E0C5-611BEABFE2D5}"/>
              </a:ext>
            </a:extLst>
          </p:cNvPr>
          <p:cNvCxnSpPr/>
          <p:nvPr/>
        </p:nvCxnSpPr>
        <p:spPr>
          <a:xfrm>
            <a:off x="430924" y="2573272"/>
            <a:ext cx="1128579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70579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96A19BC2-64D7-6C78-88FD-14D1CDC7DF60}"/>
              </a:ext>
            </a:extLst>
          </p:cNvPr>
          <p:cNvSpPr txBox="1"/>
          <p:nvPr/>
        </p:nvSpPr>
        <p:spPr>
          <a:xfrm>
            <a:off x="430925" y="578069"/>
            <a:ext cx="9682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/>
              <a:t>Úloha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9C0DBB8C-6037-D975-EE79-C101C6316D5F}"/>
                  </a:ext>
                </a:extLst>
              </p:cNvPr>
              <p:cNvSpPr txBox="1"/>
              <p:nvPr/>
            </p:nvSpPr>
            <p:spPr>
              <a:xfrm>
                <a:off x="430925" y="980454"/>
                <a:ext cx="11205274" cy="7931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Světelný paprsek přechází ze vzduchu do vody pod úhlem dopadu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r>
                  <a:rPr lang="cs-CZ" dirty="0"/>
                  <a:t>. Urči úhel lomu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𝛽</m:t>
                    </m:r>
                  </m:oMath>
                </a14:m>
                <a:r>
                  <a:rPr lang="cs-CZ" dirty="0"/>
                  <a:t>.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 Index lomu vzduchu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=1,00</m:t>
                    </m:r>
                  </m:oMath>
                </a14:m>
                <a:r>
                  <a:rPr lang="cs-CZ" dirty="0"/>
                  <a:t>, index lomu vody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=1,33</m:t>
                    </m:r>
                  </m:oMath>
                </a14:m>
                <a:r>
                  <a:rPr lang="cs-CZ" dirty="0"/>
                  <a:t>, uhel dopadu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30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r>
                  <a:rPr lang="cs-CZ" dirty="0"/>
                  <a:t>,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sSup>
                          <m:sSupPr>
                            <m:ctrlPr>
                              <a:rPr lang="cs-CZ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30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</m:t>
                            </m:r>
                          </m:sup>
                        </m:s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=0,5. </m:t>
                        </m:r>
                      </m:e>
                    </m:func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𝛽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=?</m:t>
                    </m:r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9C0DBB8C-6037-D975-EE79-C101C6316D5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0925" y="980454"/>
                <a:ext cx="11205274" cy="793102"/>
              </a:xfrm>
              <a:prstGeom prst="rect">
                <a:avLst/>
              </a:prstGeom>
              <a:blipFill>
                <a:blip r:embed="rId2"/>
                <a:stretch>
                  <a:fillRect l="-490" t="-4615" b="-846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2A890B0C-A101-6FAE-3ECF-8B0D086663CD}"/>
              </a:ext>
            </a:extLst>
          </p:cNvPr>
          <p:cNvCxnSpPr/>
          <p:nvPr/>
        </p:nvCxnSpPr>
        <p:spPr>
          <a:xfrm flipV="1">
            <a:off x="430925" y="1782303"/>
            <a:ext cx="1120527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A01CDA3E-A144-B126-49C7-9C1C35BD06DF}"/>
                  </a:ext>
                </a:extLst>
              </p:cNvPr>
              <p:cNvSpPr txBox="1"/>
              <p:nvPr/>
            </p:nvSpPr>
            <p:spPr>
              <a:xfrm>
                <a:off x="534692" y="2022529"/>
                <a:ext cx="8066867" cy="40719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K vyřešení úlohy použijeme </a:t>
                </a:r>
                <a:r>
                  <a:rPr lang="cs-CZ" dirty="0" err="1"/>
                  <a:t>Snellův</a:t>
                </a:r>
                <a:r>
                  <a:rPr lang="cs-CZ" dirty="0"/>
                  <a:t> zákon lomu: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>
                              <a:latin typeface="Cambria Math" panose="02040503050406030204" pitchFamily="18" charset="0"/>
                            </a:rPr>
                            <m:t>𝑛</m:t>
                          </m:r>
                        </m:e>
                        <m:sub>
                          <m:r>
                            <a:rPr lang="cs-CZ" b="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unc>
                        <m:func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r>
                            <a:rPr lang="cs-CZ" b="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</m:t>
                          </m:r>
                          <m:r>
                            <a:rPr lang="cs-CZ" b="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</m:e>
                      </m:func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𝑛</m:t>
                          </m:r>
                        </m:e>
                        <m:sub>
                          <m:r>
                            <a:rPr lang="cs-CZ" b="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unc>
                        <m:func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r>
                            <a:rPr lang="cs-CZ" b="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𝛽</m:t>
                          </m:r>
                        </m:e>
                      </m:func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Po úpravě rovnice vyjádřením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i="0" smtClean="0">
                            <a:latin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𝛽</m:t>
                        </m:r>
                      </m:e>
                    </m:func>
                  </m:oMath>
                </a14:m>
                <a:r>
                  <a:rPr lang="cs-CZ" dirty="0"/>
                  <a:t> dostaneme rovnici: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𝛽</m:t>
                          </m:r>
                        </m:e>
                      </m:func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cs-CZ" b="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b="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func>
                            <m:func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b="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sin</m:t>
                              </m:r>
                            </m:fName>
                            <m:e>
                              <m:r>
                                <a:rPr lang="cs-CZ" b="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𝛼</m:t>
                              </m:r>
                            </m:e>
                          </m:func>
                        </m:num>
                        <m:den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sz="800" dirty="0"/>
              </a:p>
              <a:p>
                <a:r>
                  <a:rPr lang="cs-CZ" dirty="0"/>
                  <a:t>Dosazením zadaných hodnot vypočteme úhel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𝛽</m:t>
                    </m:r>
                  </m:oMath>
                </a14:m>
                <a:r>
                  <a:rPr lang="cs-CZ" dirty="0"/>
                  <a:t>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i="0" smtClean="0">
                              <a:latin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𝛽</m:t>
                          </m:r>
                        </m:e>
                      </m:func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1,00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∙0,5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1,33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0,376           →     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𝛽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22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 algn="ctr"/>
                <a:r>
                  <a:rPr lang="cs-CZ" b="1" dirty="0"/>
                  <a:t>Úhel lomu je přibližně 22</a:t>
                </a:r>
                <a:r>
                  <a:rPr lang="cs-CZ" b="1" baseline="30000" dirty="0"/>
                  <a:t>0</a:t>
                </a:r>
                <a:r>
                  <a:rPr lang="cs-CZ" dirty="0"/>
                  <a:t>.</a:t>
                </a:r>
              </a:p>
              <a:p>
                <a:pPr algn="ctr"/>
                <a:endParaRPr lang="cs-CZ" dirty="0"/>
              </a:p>
              <a:p>
                <a:pPr algn="ctr"/>
                <a:r>
                  <a:rPr lang="cs-CZ" dirty="0"/>
                  <a:t>Paprsek se láme ke kolmici, protože voda má větší index lomu než vzduch (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𝛽</m:t>
                    </m:r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A01CDA3E-A144-B126-49C7-9C1C35BD06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4692" y="2022529"/>
                <a:ext cx="8066867" cy="4071949"/>
              </a:xfrm>
              <a:prstGeom prst="rect">
                <a:avLst/>
              </a:prstGeom>
              <a:blipFill>
                <a:blip r:embed="rId3"/>
                <a:stretch>
                  <a:fillRect l="-680" t="-898" b="-149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8" name="Skupina 17">
            <a:extLst>
              <a:ext uri="{FF2B5EF4-FFF2-40B4-BE49-F238E27FC236}">
                <a16:creationId xmlns:a16="http://schemas.microsoft.com/office/drawing/2014/main" id="{AF707245-12C3-732A-0F1C-0A8CDE29ED82}"/>
              </a:ext>
            </a:extLst>
          </p:cNvPr>
          <p:cNvGrpSpPr/>
          <p:nvPr/>
        </p:nvGrpSpPr>
        <p:grpSpPr>
          <a:xfrm>
            <a:off x="8506787" y="2303636"/>
            <a:ext cx="2945606" cy="2722179"/>
            <a:chOff x="8506787" y="2303636"/>
            <a:chExt cx="2945606" cy="2722179"/>
          </a:xfrm>
        </p:grpSpPr>
        <p:cxnSp>
          <p:nvCxnSpPr>
            <p:cNvPr id="8" name="Přímá spojnice 7">
              <a:extLst>
                <a:ext uri="{FF2B5EF4-FFF2-40B4-BE49-F238E27FC236}">
                  <a16:creationId xmlns:a16="http://schemas.microsoft.com/office/drawing/2014/main" id="{F214AAAE-2453-77F4-2E1F-BAB62DBC17E7}"/>
                </a:ext>
              </a:extLst>
            </p:cNvPr>
            <p:cNvCxnSpPr/>
            <p:nvPr/>
          </p:nvCxnSpPr>
          <p:spPr>
            <a:xfrm flipV="1">
              <a:off x="8709193" y="3428243"/>
              <a:ext cx="2743200" cy="21021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nice 8">
              <a:extLst>
                <a:ext uri="{FF2B5EF4-FFF2-40B4-BE49-F238E27FC236}">
                  <a16:creationId xmlns:a16="http://schemas.microsoft.com/office/drawing/2014/main" id="{91B87839-AFFC-2D2F-01F5-EDC71E3E675A}"/>
                </a:ext>
              </a:extLst>
            </p:cNvPr>
            <p:cNvCxnSpPr/>
            <p:nvPr/>
          </p:nvCxnSpPr>
          <p:spPr>
            <a:xfrm flipH="1">
              <a:off x="9991455" y="2303636"/>
              <a:ext cx="89338" cy="2722179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nice 9">
              <a:extLst>
                <a:ext uri="{FF2B5EF4-FFF2-40B4-BE49-F238E27FC236}">
                  <a16:creationId xmlns:a16="http://schemas.microsoft.com/office/drawing/2014/main" id="{647ECC0E-D511-A32A-E69A-F65CBA826B9F}"/>
                </a:ext>
              </a:extLst>
            </p:cNvPr>
            <p:cNvCxnSpPr/>
            <p:nvPr/>
          </p:nvCxnSpPr>
          <p:spPr>
            <a:xfrm flipH="1" flipV="1">
              <a:off x="9066545" y="2503333"/>
              <a:ext cx="969579" cy="945931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nice 10">
              <a:extLst>
                <a:ext uri="{FF2B5EF4-FFF2-40B4-BE49-F238E27FC236}">
                  <a16:creationId xmlns:a16="http://schemas.microsoft.com/office/drawing/2014/main" id="{6A49E33A-13FC-903E-B600-1A78E3E958CF}"/>
                </a:ext>
              </a:extLst>
            </p:cNvPr>
            <p:cNvCxnSpPr/>
            <p:nvPr/>
          </p:nvCxnSpPr>
          <p:spPr>
            <a:xfrm>
              <a:off x="10036124" y="3449264"/>
              <a:ext cx="617483" cy="1502979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" name="TextovéPole 13">
                  <a:extLst>
                    <a:ext uri="{FF2B5EF4-FFF2-40B4-BE49-F238E27FC236}">
                      <a16:creationId xmlns:a16="http://schemas.microsoft.com/office/drawing/2014/main" id="{712D021B-451D-22C2-E687-53F56C3CA920}"/>
                    </a:ext>
                  </a:extLst>
                </p:cNvPr>
                <p:cNvSpPr txBox="1"/>
                <p:nvPr/>
              </p:nvSpPr>
              <p:spPr>
                <a:xfrm>
                  <a:off x="9655124" y="2588581"/>
                  <a:ext cx="316623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i="1" dirty="0">
                            <a:latin typeface="Cambria Math"/>
                            <a:ea typeface="Cambria Math"/>
                          </a:rPr>
                          <m:t>𝛼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4" name="TextovéPole 13">
                  <a:extLst>
                    <a:ext uri="{FF2B5EF4-FFF2-40B4-BE49-F238E27FC236}">
                      <a16:creationId xmlns:a16="http://schemas.microsoft.com/office/drawing/2014/main" id="{712D021B-451D-22C2-E687-53F56C3CA92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655124" y="2588581"/>
                  <a:ext cx="316623" cy="369332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" name="TextovéPole 14">
                  <a:extLst>
                    <a:ext uri="{FF2B5EF4-FFF2-40B4-BE49-F238E27FC236}">
                      <a16:creationId xmlns:a16="http://schemas.microsoft.com/office/drawing/2014/main" id="{10D14E9A-A330-6642-9A21-414ED8C40EE2}"/>
                    </a:ext>
                  </a:extLst>
                </p:cNvPr>
                <p:cNvSpPr txBox="1"/>
                <p:nvPr/>
              </p:nvSpPr>
              <p:spPr>
                <a:xfrm>
                  <a:off x="10080793" y="4413166"/>
                  <a:ext cx="336331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i="1" dirty="0">
                            <a:latin typeface="Cambria Math"/>
                            <a:ea typeface="Cambria Math"/>
                          </a:rPr>
                          <m:t>𝛽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5" name="TextovéPole 14">
                  <a:extLst>
                    <a:ext uri="{FF2B5EF4-FFF2-40B4-BE49-F238E27FC236}">
                      <a16:creationId xmlns:a16="http://schemas.microsoft.com/office/drawing/2014/main" id="{10D14E9A-A330-6642-9A21-414ED8C40EE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080793" y="4413166"/>
                  <a:ext cx="336331" cy="369332"/>
                </a:xfrm>
                <a:prstGeom prst="rect">
                  <a:avLst/>
                </a:prstGeom>
                <a:blipFill>
                  <a:blip r:embed="rId5"/>
                  <a:stretch>
                    <a:fillRect l="-3636" r="-3636" b="-11475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6" name="TextovéPole 15">
              <a:extLst>
                <a:ext uri="{FF2B5EF4-FFF2-40B4-BE49-F238E27FC236}">
                  <a16:creationId xmlns:a16="http://schemas.microsoft.com/office/drawing/2014/main" id="{BB143A5D-EED3-5BAC-2A33-10E55D92C20D}"/>
                </a:ext>
              </a:extLst>
            </p:cNvPr>
            <p:cNvSpPr txBox="1"/>
            <p:nvPr/>
          </p:nvSpPr>
          <p:spPr>
            <a:xfrm>
              <a:off x="8506787" y="2883063"/>
              <a:ext cx="85404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Vzduch</a:t>
              </a:r>
            </a:p>
          </p:txBody>
        </p:sp>
        <p:sp>
          <p:nvSpPr>
            <p:cNvPr id="17" name="TextovéPole 16">
              <a:extLst>
                <a:ext uri="{FF2B5EF4-FFF2-40B4-BE49-F238E27FC236}">
                  <a16:creationId xmlns:a16="http://schemas.microsoft.com/office/drawing/2014/main" id="{488617FF-FBA4-D6FE-71C3-4BF0DF91AEEB}"/>
                </a:ext>
              </a:extLst>
            </p:cNvPr>
            <p:cNvSpPr txBox="1"/>
            <p:nvPr/>
          </p:nvSpPr>
          <p:spPr>
            <a:xfrm>
              <a:off x="8627319" y="3596520"/>
              <a:ext cx="85404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Voda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085141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945118" y="2301766"/>
            <a:ext cx="230176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20462899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20717" y="430924"/>
            <a:ext cx="96169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/>
              <a:t>Vlnění v izotropním prostředí</a:t>
            </a:r>
          </a:p>
          <a:p>
            <a:r>
              <a:rPr lang="cs-CZ" sz="1400" dirty="0"/>
              <a:t>(</a:t>
            </a:r>
            <a:r>
              <a:rPr lang="cs-CZ" sz="1400" b="1" dirty="0"/>
              <a:t>Izotropie</a:t>
            </a:r>
            <a:r>
              <a:rPr lang="cs-CZ" sz="1400" dirty="0"/>
              <a:t> je vlastnost, kterou se označuje nezávislost na směru. Vlastnosti jsou ve všech směrech stejné. Např. izotropní záření má stejnou intenzitu bez ohledu na směr měření.)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04800" y="1262674"/>
            <a:ext cx="112776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Huygensův princip</a:t>
            </a:r>
          </a:p>
          <a:p>
            <a:r>
              <a:rPr lang="cs-CZ" sz="1600" dirty="0"/>
              <a:t>Christian </a:t>
            </a:r>
            <a:r>
              <a:rPr lang="cs-CZ" sz="1600" dirty="0" err="1"/>
              <a:t>Huygens</a:t>
            </a:r>
            <a:r>
              <a:rPr lang="cs-CZ" sz="1600" dirty="0"/>
              <a:t> (</a:t>
            </a:r>
            <a:r>
              <a:rPr lang="cs-CZ" sz="1600" dirty="0" err="1"/>
              <a:t>kristien</a:t>
            </a:r>
            <a:r>
              <a:rPr lang="cs-CZ" sz="1600" dirty="0"/>
              <a:t> </a:t>
            </a:r>
            <a:r>
              <a:rPr lang="cs-CZ" sz="1600" dirty="0" err="1"/>
              <a:t>hajchens</a:t>
            </a:r>
            <a:r>
              <a:rPr lang="cs-CZ" sz="1600" dirty="0"/>
              <a:t>) 1629 – 1695 byl současníkem </a:t>
            </a:r>
            <a:r>
              <a:rPr lang="cs-CZ" sz="1600" dirty="0" err="1"/>
              <a:t>Isaaka</a:t>
            </a:r>
            <a:r>
              <a:rPr lang="cs-CZ" sz="1600" dirty="0"/>
              <a:t> Newtona a jedním z největších vědců 17.století. Zabýval se zkoumáním vlastností světla, které považoval za druh vlnění a v souvislosti s tím zformuloval princip šíření vlnění.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220717" y="2238703"/>
            <a:ext cx="107941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Ze zdroje </a:t>
            </a:r>
            <a:r>
              <a:rPr lang="cs-CZ"/>
              <a:t>vlnění se </a:t>
            </a:r>
            <a:r>
              <a:rPr lang="cs-CZ" dirty="0"/>
              <a:t>vlnění šíří v izotropním prostředí stejnou rychlostí  a v určitém okamžiku body ve stejné vzdálenosti od zdroje vlnění leží na povrchu kulové plochy a fáze jejich  kmitání je stejná. Takovou plochu nazýváme </a:t>
            </a:r>
            <a:r>
              <a:rPr lang="cs-CZ" b="1" dirty="0"/>
              <a:t>vlnoplocha.</a:t>
            </a:r>
            <a:r>
              <a:rPr lang="cs-CZ" dirty="0"/>
              <a:t> Směr šíření vlnění v daném bodě určuje kolmice k vlnoploše, která se nazývá </a:t>
            </a:r>
            <a:r>
              <a:rPr lang="cs-CZ" b="1" dirty="0"/>
              <a:t>paprsek.</a:t>
            </a:r>
          </a:p>
        </p:txBody>
      </p:sp>
      <p:pic>
        <p:nvPicPr>
          <p:cNvPr id="3074" name="Picture 2" descr="Fyzika.petrnovotny.at - Maturitní témata z fyziky - 15. Mechanické vlnění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4127" y="3540407"/>
            <a:ext cx="2738273" cy="2834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slideplayer.cz/slide/2984803/11/images/10/Huygens%C5%AFv+princip+%C5%A1%C3%AD%C5%99en%C3%AD+vlnoploch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14" t="50000" r="24752" b="8421"/>
          <a:stretch/>
        </p:blipFill>
        <p:spPr bwMode="auto">
          <a:xfrm>
            <a:off x="220717" y="3284954"/>
            <a:ext cx="4444378" cy="3010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slideplayer.cz/slide/2984803/11/images/10/Huygens%C5%AFv+princip+%C5%A1%C3%AD%C5%99en%C3%AD+vlnoploch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" t="23644" r="10409" b="56616"/>
          <a:stretch/>
        </p:blipFill>
        <p:spPr bwMode="auto">
          <a:xfrm>
            <a:off x="3016469" y="3393262"/>
            <a:ext cx="6222124" cy="1046964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0394730" y="262759"/>
            <a:ext cx="1072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4"/>
              </a:rPr>
              <a:t>Animace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886421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1949</TotalTime>
  <Words>1223</Words>
  <Application>Microsoft Office PowerPoint</Application>
  <PresentationFormat>Širokoúhlá obrazovka</PresentationFormat>
  <Paragraphs>217</Paragraphs>
  <Slides>20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Cambria Math</vt:lpstr>
      <vt:lpstr>Tahoma</vt:lpstr>
      <vt:lpstr>Motiv Office</vt:lpstr>
      <vt:lpstr>Optika Fyz 110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Optika</dc:title>
  <dc:creator>Karel Sixl</dc:creator>
  <cp:lastModifiedBy>Karel Sixl</cp:lastModifiedBy>
  <cp:revision>127</cp:revision>
  <dcterms:created xsi:type="dcterms:W3CDTF">2020-12-11T10:43:24Z</dcterms:created>
  <dcterms:modified xsi:type="dcterms:W3CDTF">2026-06-05T05:35:40Z</dcterms:modified>
</cp:coreProperties>
</file>