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7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513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9565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230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3843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630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2841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9204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505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4159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9528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66557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1049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28849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222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16104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0332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1CD83-2FD1-40F8-A923-869F86AC42D8}" type="datetimeFigureOut">
              <a:rPr lang="cs-CZ" smtClean="0"/>
              <a:t>02.09.2021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4BF0BC1-6426-4727-9BB9-4ECAC80BA0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222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6" r:id="rId1"/>
    <p:sldLayoutId id="2147484077" r:id="rId2"/>
    <p:sldLayoutId id="2147484078" r:id="rId3"/>
    <p:sldLayoutId id="2147484079" r:id="rId4"/>
    <p:sldLayoutId id="2147484080" r:id="rId5"/>
    <p:sldLayoutId id="2147484081" r:id="rId6"/>
    <p:sldLayoutId id="2147484082" r:id="rId7"/>
    <p:sldLayoutId id="2147484083" r:id="rId8"/>
    <p:sldLayoutId id="2147484084" r:id="rId9"/>
    <p:sldLayoutId id="2147484085" r:id="rId10"/>
    <p:sldLayoutId id="2147484086" r:id="rId11"/>
    <p:sldLayoutId id="2147484087" r:id="rId12"/>
    <p:sldLayoutId id="2147484088" r:id="rId13"/>
    <p:sldLayoutId id="2147484089" r:id="rId14"/>
    <p:sldLayoutId id="2147484090" r:id="rId15"/>
    <p:sldLayoutId id="214748409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bsah obrázku mapa&#10;&#10;Popis byl vytvořen automaticky">
            <a:extLst>
              <a:ext uri="{FF2B5EF4-FFF2-40B4-BE49-F238E27FC236}">
                <a16:creationId xmlns:a16="http://schemas.microsoft.com/office/drawing/2014/main" id="{7F749278-E6B5-4693-9E06-FFA9963908F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21000"/>
          </a:blip>
          <a:srcRect t="7386" b="738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4D6B910E-248F-49B3-9EA6-6AEF5B45BB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10574" y="394646"/>
            <a:ext cx="7372348" cy="3866635"/>
          </a:xfrm>
        </p:spPr>
        <p:txBody>
          <a:bodyPr>
            <a:normAutofit/>
          </a:bodyPr>
          <a:lstStyle/>
          <a:p>
            <a:pPr algn="l"/>
            <a:r>
              <a:rPr lang="cs-CZ" sz="7200" b="1" dirty="0">
                <a:solidFill>
                  <a:schemeClr val="accent1">
                    <a:lumMod val="75000"/>
                  </a:schemeClr>
                </a:solidFill>
              </a:rPr>
              <a:t>MÍČKOVÁNÍ</a:t>
            </a:r>
          </a:p>
        </p:txBody>
      </p:sp>
    </p:spTree>
    <p:extLst>
      <p:ext uri="{BB962C8B-B14F-4D97-AF65-F5344CB8AC3E}">
        <p14:creationId xmlns:p14="http://schemas.microsoft.com/office/powerpoint/2010/main" val="3042832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F33ACD-4722-4765-95EA-B8DC49E4D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474" y="0"/>
            <a:ext cx="10018714" cy="1196266"/>
          </a:xfrm>
        </p:spPr>
        <p:txBody>
          <a:bodyPr/>
          <a:lstStyle/>
          <a:p>
            <a:pPr algn="l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MÍČKOVÁNÍ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458C25-7FF6-43BE-B53D-63E8B09DC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2474" y="1299838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60000"/>
              </a:lnSpc>
            </a:pPr>
            <a:r>
              <a:rPr lang="cs-CZ" sz="2400" b="1" dirty="0"/>
              <a:t> </a:t>
            </a: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autorka – Zdena Jebavá</a:t>
            </a:r>
          </a:p>
          <a:p>
            <a:pPr>
              <a:lnSpc>
                <a:spcPct val="160000"/>
              </a:lnSpc>
            </a:pP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metoda vypracovaná roku1993 pro děti trpící astmatem</a:t>
            </a:r>
          </a:p>
          <a:p>
            <a:pPr>
              <a:lnSpc>
                <a:spcPct val="160000"/>
              </a:lnSpc>
            </a:pP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postupně rozšířena vedle dětské </a:t>
            </a:r>
            <a:r>
              <a:rPr lang="cs-CZ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pneumologie</a:t>
            </a: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i do jiných lékařských odvětví</a:t>
            </a:r>
          </a:p>
          <a:p>
            <a:pPr>
              <a:lnSpc>
                <a:spcPct val="160000"/>
              </a:lnSpc>
            </a:pP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využíváno ve fyzioterapii, ortopedii, chirurgii, neurologii a jinde</a:t>
            </a:r>
          </a:p>
          <a:p>
            <a:pPr>
              <a:lnSpc>
                <a:spcPct val="160000"/>
              </a:lnSpc>
            </a:pP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využití teorie akupunkturních bodů a teorie závislosti mezi kontrakcí (stažením) a relaxací (uvolněním svalu)</a:t>
            </a:r>
          </a:p>
          <a:p>
            <a:pPr marL="0" indent="0">
              <a:lnSpc>
                <a:spcPct val="160000"/>
              </a:lnSpc>
              <a:buNone/>
            </a:pP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047528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F33ACD-4722-4765-95EA-B8DC49E4D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474" y="0"/>
            <a:ext cx="10018714" cy="1196266"/>
          </a:xfrm>
        </p:spPr>
        <p:txBody>
          <a:bodyPr/>
          <a:lstStyle/>
          <a:p>
            <a:pPr algn="l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MÍČKOVÁNÍ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458C25-7FF6-43BE-B53D-63E8B09DC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2474" y="1353103"/>
            <a:ext cx="10018713" cy="4781367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Účinky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snížení napětí mezižeberních svalů, svalů kolem průdušnice a dýchacích cest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uvolnění svalů zad, hrudníku</a:t>
            </a:r>
            <a:r>
              <a:rPr lang="en-US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krku</a:t>
            </a:r>
            <a:r>
              <a:rPr lang="en-US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p</a:t>
            </a:r>
            <a:r>
              <a:rPr lang="cs-CZ" sz="19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ánve</a:t>
            </a:r>
            <a:r>
              <a:rPr lang="cs-CZ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pletence ramenního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pomáhá k uvolnění nahromaděného hlenu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pomáhá k snadnému odkašlávání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tlumí pocit dušnosti a nemožnosti se nadechnout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reflexivně uvolňuje svaly bronchů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uvolněná bránice umožňuje fyziologickou dechovou vlnu, břišní dýchání, zvýšení dechového objemu a snížení dechové frekvence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1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prevence zánětu vedlejších nosních dutin</a:t>
            </a:r>
          </a:p>
        </p:txBody>
      </p:sp>
    </p:spTree>
    <p:extLst>
      <p:ext uri="{BB962C8B-B14F-4D97-AF65-F5344CB8AC3E}">
        <p14:creationId xmlns:p14="http://schemas.microsoft.com/office/powerpoint/2010/main" val="826640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F33ACD-4722-4765-95EA-B8DC49E4D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474" y="0"/>
            <a:ext cx="10018714" cy="1196266"/>
          </a:xfrm>
        </p:spPr>
        <p:txBody>
          <a:bodyPr/>
          <a:lstStyle/>
          <a:p>
            <a:pPr algn="l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MÍČKOVÁNÍ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458C25-7FF6-43BE-B53D-63E8B09DC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2474" y="1095650"/>
            <a:ext cx="10018713" cy="523412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sz="2400" b="1" dirty="0">
                <a:solidFill>
                  <a:schemeClr val="tx1"/>
                </a:solidFill>
              </a:rPr>
              <a:t>cíle: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snížení medikamentózní léčby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snížení počtu akutních horečnatých onemocnění během speleoterapie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snížení noční dušnosti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zvýšení celkové plicní kapacity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zvýšení výdechové síly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vymizení bronchitických šelestů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psychoterapeutický efekt</a:t>
            </a:r>
          </a:p>
        </p:txBody>
      </p:sp>
    </p:spTree>
    <p:extLst>
      <p:ext uri="{BB962C8B-B14F-4D97-AF65-F5344CB8AC3E}">
        <p14:creationId xmlns:p14="http://schemas.microsoft.com/office/powerpoint/2010/main" val="575561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F33ACD-4722-4765-95EA-B8DC49E4D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474" y="0"/>
            <a:ext cx="10018714" cy="1196266"/>
          </a:xfrm>
        </p:spPr>
        <p:txBody>
          <a:bodyPr/>
          <a:lstStyle/>
          <a:p>
            <a:pPr algn="l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MÍČKOVÁNÍ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458C25-7FF6-43BE-B53D-63E8B09DC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2475" y="873709"/>
            <a:ext cx="10018713" cy="3742679"/>
          </a:xfrm>
        </p:spPr>
        <p:txBody>
          <a:bodyPr>
            <a:normAutofit lnSpcReduction="10000"/>
          </a:bodyPr>
          <a:lstStyle/>
          <a:p>
            <a:r>
              <a:rPr lang="cs-CZ" sz="2400" b="1" dirty="0">
                <a:solidFill>
                  <a:schemeClr val="tx1"/>
                </a:solidFill>
              </a:rPr>
              <a:t>Psychologický efekt u dětí:</a:t>
            </a:r>
          </a:p>
          <a:p>
            <a:endParaRPr lang="cs-CZ" sz="2400" b="1" dirty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b="1" dirty="0">
                <a:solidFill>
                  <a:schemeClr val="tx1"/>
                </a:solidFill>
              </a:rPr>
              <a:t> </a:t>
            </a:r>
            <a:r>
              <a:rPr lang="cs-CZ" sz="2200" b="1" dirty="0">
                <a:solidFill>
                  <a:schemeClr val="tx1"/>
                </a:solidFill>
              </a:rPr>
              <a:t>závisí na kooperaci a mazlení mezi dítětem a rodičem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psychický stres zvyšuje napětí hladké svaloviny bronchů, snížení imunity, depresivně působí na dítě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stres vede k svalové nerovnováze posturálního systému, vlivem toho nedovoluje provést správnou dechovou vlnu </a:t>
            </a:r>
          </a:p>
        </p:txBody>
      </p:sp>
    </p:spTree>
    <p:extLst>
      <p:ext uri="{BB962C8B-B14F-4D97-AF65-F5344CB8AC3E}">
        <p14:creationId xmlns:p14="http://schemas.microsoft.com/office/powerpoint/2010/main" val="6438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F33ACD-4722-4765-95EA-B8DC49E4D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474" y="0"/>
            <a:ext cx="10018714" cy="1196266"/>
          </a:xfrm>
        </p:spPr>
        <p:txBody>
          <a:bodyPr/>
          <a:lstStyle/>
          <a:p>
            <a:pPr algn="l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MÍČKOVÁNÍ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458C25-7FF6-43BE-B53D-63E8B09DC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2475" y="873708"/>
            <a:ext cx="10018713" cy="5527091"/>
          </a:xfrm>
        </p:spPr>
        <p:txBody>
          <a:bodyPr>
            <a:normAutofit fontScale="77500" lnSpcReduction="20000"/>
          </a:bodyPr>
          <a:lstStyle/>
          <a:p>
            <a:r>
              <a:rPr lang="cs-CZ" sz="2400" b="1" dirty="0">
                <a:solidFill>
                  <a:schemeClr val="tx1"/>
                </a:solidFill>
              </a:rPr>
              <a:t> </a:t>
            </a:r>
            <a:r>
              <a:rPr lang="cs-CZ" sz="3400" b="1" dirty="0">
                <a:solidFill>
                  <a:schemeClr val="tx1"/>
                </a:solidFill>
              </a:rPr>
              <a:t>využití: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astmatické stavy dětí i dospělých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imunitní defekty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opakované záněty průdušek (obstruktivní bronchitis)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opakovaný zánět hrtanu (</a:t>
            </a:r>
            <a:r>
              <a:rPr lang="cs-CZ" sz="2200" b="1" dirty="0" err="1">
                <a:solidFill>
                  <a:schemeClr val="tx1"/>
                </a:solidFill>
              </a:rPr>
              <a:t>laryngotracheitis</a:t>
            </a:r>
            <a:r>
              <a:rPr lang="cs-CZ" sz="2200" b="1" dirty="0">
                <a:solidFill>
                  <a:schemeClr val="tx1"/>
                </a:solidFill>
              </a:rPr>
              <a:t>)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senná rýma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nachlazení, rýma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ekzém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léčba artrózy, skoliózy, vadného držení těla, vývojové či získané vady chodidel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pooperační péče o jizvu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senzomotorická stimulace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neurologie – periferní parézy, kořenové léze, …</a:t>
            </a:r>
          </a:p>
        </p:txBody>
      </p:sp>
    </p:spTree>
    <p:extLst>
      <p:ext uri="{BB962C8B-B14F-4D97-AF65-F5344CB8AC3E}">
        <p14:creationId xmlns:p14="http://schemas.microsoft.com/office/powerpoint/2010/main" val="2498068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F33ACD-4722-4765-95EA-B8DC49E4D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474" y="0"/>
            <a:ext cx="10018714" cy="1196266"/>
          </a:xfrm>
        </p:spPr>
        <p:txBody>
          <a:bodyPr/>
          <a:lstStyle/>
          <a:p>
            <a:pPr algn="l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MÍČKOVÁNÍ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458C25-7FF6-43BE-B53D-63E8B09DC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2475" y="873709"/>
            <a:ext cx="10018713" cy="3124201"/>
          </a:xfrm>
        </p:spPr>
        <p:txBody>
          <a:bodyPr/>
          <a:lstStyle/>
          <a:p>
            <a:r>
              <a:rPr lang="cs-CZ" dirty="0"/>
              <a:t> </a:t>
            </a:r>
            <a:r>
              <a:rPr lang="cs-CZ" sz="2400" b="1" dirty="0">
                <a:solidFill>
                  <a:schemeClr val="tx1"/>
                </a:solidFill>
              </a:rPr>
              <a:t>kontraindikace:</a:t>
            </a:r>
          </a:p>
          <a:p>
            <a:endParaRPr lang="cs-CZ" sz="2400" b="1" dirty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kožní onemocnění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2200" b="1" dirty="0">
                <a:solidFill>
                  <a:schemeClr val="tx1"/>
                </a:solidFill>
              </a:rPr>
              <a:t> nespolupracující dítě</a:t>
            </a:r>
          </a:p>
        </p:txBody>
      </p:sp>
    </p:spTree>
    <p:extLst>
      <p:ext uri="{BB962C8B-B14F-4D97-AF65-F5344CB8AC3E}">
        <p14:creationId xmlns:p14="http://schemas.microsoft.com/office/powerpoint/2010/main" val="1287549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F33ACD-4722-4765-95EA-B8DC49E4D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474" y="0"/>
            <a:ext cx="10018714" cy="1196266"/>
          </a:xfrm>
        </p:spPr>
        <p:txBody>
          <a:bodyPr/>
          <a:lstStyle/>
          <a:p>
            <a:pPr algn="l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MÍČKOVÁNÍ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458C25-7FF6-43BE-B53D-63E8B09DC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2475" y="873709"/>
            <a:ext cx="10018713" cy="4905654"/>
          </a:xfrm>
        </p:spPr>
        <p:txBody>
          <a:bodyPr/>
          <a:lstStyle/>
          <a:p>
            <a:r>
              <a:rPr lang="cs-CZ" dirty="0"/>
              <a:t> </a:t>
            </a:r>
            <a:r>
              <a:rPr lang="cs-CZ" sz="2400" b="1" dirty="0">
                <a:solidFill>
                  <a:schemeClr val="tx1"/>
                </a:solidFill>
              </a:rPr>
              <a:t>postup: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b="1" dirty="0">
                <a:solidFill>
                  <a:schemeClr val="tx1"/>
                </a:solidFill>
              </a:rPr>
              <a:t> </a:t>
            </a:r>
            <a:r>
              <a:rPr lang="cs-CZ" sz="1800" b="1" dirty="0">
                <a:solidFill>
                  <a:schemeClr val="tx1"/>
                </a:solidFill>
              </a:rPr>
              <a:t>molitanové</a:t>
            </a:r>
            <a:r>
              <a:rPr lang="cs-CZ" b="1" dirty="0">
                <a:solidFill>
                  <a:schemeClr val="tx1"/>
                </a:solidFill>
              </a:rPr>
              <a:t> </a:t>
            </a:r>
            <a:r>
              <a:rPr lang="cs-CZ" sz="1800" b="1" dirty="0">
                <a:solidFill>
                  <a:schemeClr val="tx1"/>
                </a:solidFill>
              </a:rPr>
              <a:t>míčky o průměru 7,5 cm pro trup, 5,5 cm pro obličej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1800" b="1" dirty="0">
                <a:solidFill>
                  <a:schemeClr val="tx1"/>
                </a:solidFill>
              </a:rPr>
              <a:t> tahy se provádí 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1600" b="1" dirty="0">
                <a:solidFill>
                  <a:schemeClr val="tx1"/>
                </a:solidFill>
              </a:rPr>
              <a:t> koulením – odvalování míčku dlaní, prsty nebo zápěstím  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1600" b="1" dirty="0">
                <a:solidFill>
                  <a:schemeClr val="tx1"/>
                </a:solidFill>
              </a:rPr>
              <a:t> vytíráním – posouvání míčku drženého v ruce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1800" b="1" dirty="0">
                <a:solidFill>
                  <a:schemeClr val="tx1"/>
                </a:solidFill>
              </a:rPr>
              <a:t> přiměřený tlak – kožní řasa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1800" b="1" dirty="0">
                <a:solidFill>
                  <a:schemeClr val="tx1"/>
                </a:solidFill>
              </a:rPr>
              <a:t> rychlost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1800" b="1" dirty="0">
                <a:solidFill>
                  <a:schemeClr val="tx1"/>
                </a:solidFill>
              </a:rPr>
              <a:t> začíná se vždy na pravé straně</a:t>
            </a:r>
          </a:p>
          <a:p>
            <a:pPr lvl="1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cs-CZ" sz="1800" b="1" dirty="0">
                <a:solidFill>
                  <a:schemeClr val="tx1"/>
                </a:solidFill>
              </a:rPr>
              <a:t> každý tah se opakuje 3x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4046861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F33ACD-4722-4765-95EA-B8DC49E4D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474" y="0"/>
            <a:ext cx="10018714" cy="1196266"/>
          </a:xfrm>
        </p:spPr>
        <p:txBody>
          <a:bodyPr/>
          <a:lstStyle/>
          <a:p>
            <a:pPr algn="l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MÍČKOVÁNÍ</a:t>
            </a:r>
          </a:p>
        </p:txBody>
      </p:sp>
      <p:pic>
        <p:nvPicPr>
          <p:cNvPr id="5" name="Obrázek 4" descr="Obsah obrázku fotka, různé, zobrazení, kytice&#10;&#10;Popis byl vytvořen automaticky">
            <a:extLst>
              <a:ext uri="{FF2B5EF4-FFF2-40B4-BE49-F238E27FC236}">
                <a16:creationId xmlns:a16="http://schemas.microsoft.com/office/drawing/2014/main" id="{F263370E-A54D-419F-9BC0-D54398EDEE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604" y="743775"/>
            <a:ext cx="7082880" cy="5977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5746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F33ACD-4722-4765-95EA-B8DC49E4D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474" y="0"/>
            <a:ext cx="10018714" cy="1196266"/>
          </a:xfrm>
        </p:spPr>
        <p:txBody>
          <a:bodyPr/>
          <a:lstStyle/>
          <a:p>
            <a:pPr algn="l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MÍČKOVÁNÍ</a:t>
            </a:r>
          </a:p>
        </p:txBody>
      </p:sp>
      <p:pic>
        <p:nvPicPr>
          <p:cNvPr id="4" name="Obrázek 3" descr="Obsah obrázku interiér, osoba, hledání, stůl&#10;&#10;Popis byl vytvořen automaticky">
            <a:extLst>
              <a:ext uri="{FF2B5EF4-FFF2-40B4-BE49-F238E27FC236}">
                <a16:creationId xmlns:a16="http://schemas.microsoft.com/office/drawing/2014/main" id="{55006FA2-241C-47DE-AE5E-E16E083EC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045" y="1047140"/>
            <a:ext cx="8621015" cy="5193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450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F33ACD-4722-4765-95EA-B8DC49E4D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4719" y="79899"/>
            <a:ext cx="10018714" cy="1196266"/>
          </a:xfrm>
        </p:spPr>
        <p:txBody>
          <a:bodyPr/>
          <a:lstStyle/>
          <a:p>
            <a:pPr algn="l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MÍČKOVÁNÍ</a:t>
            </a:r>
          </a:p>
        </p:txBody>
      </p:sp>
      <p:pic>
        <p:nvPicPr>
          <p:cNvPr id="5" name="Zástupný obsah 4" descr="Obsah obrázku text&#10;&#10;Popis byl vytvořen automaticky">
            <a:extLst>
              <a:ext uri="{FF2B5EF4-FFF2-40B4-BE49-F238E27FC236}">
                <a16:creationId xmlns:a16="http://schemas.microsoft.com/office/drawing/2014/main" id="{03969A6B-F9C4-4EB9-88A3-B35C8A1750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532" y="873124"/>
            <a:ext cx="4225518" cy="5694770"/>
          </a:xfrm>
        </p:spPr>
      </p:pic>
    </p:spTree>
    <p:extLst>
      <p:ext uri="{BB962C8B-B14F-4D97-AF65-F5344CB8AC3E}">
        <p14:creationId xmlns:p14="http://schemas.microsoft.com/office/powerpoint/2010/main" val="3963513938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Stébla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tébl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tébl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121</TotalTime>
  <Words>361</Words>
  <Application>Microsoft Office PowerPoint</Application>
  <PresentationFormat>Širokoúhlá obrazovka</PresentationFormat>
  <Paragraphs>63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7" baseType="lpstr">
      <vt:lpstr>Arial</vt:lpstr>
      <vt:lpstr>Century Gothic</vt:lpstr>
      <vt:lpstr>Courier New</vt:lpstr>
      <vt:lpstr>Wingdings</vt:lpstr>
      <vt:lpstr>Wingdings 3</vt:lpstr>
      <vt:lpstr>Stébla</vt:lpstr>
      <vt:lpstr>MÍČKOVÁNÍ</vt:lpstr>
      <vt:lpstr>MÍČKOVÁNÍ</vt:lpstr>
      <vt:lpstr>MÍČKOVÁNÍ</vt:lpstr>
      <vt:lpstr>MÍČKOVÁNÍ</vt:lpstr>
      <vt:lpstr>MÍČKOVÁNÍ</vt:lpstr>
      <vt:lpstr>MÍČKOVÁNÍ</vt:lpstr>
      <vt:lpstr>MÍČKOVÁNÍ</vt:lpstr>
      <vt:lpstr>MÍČKOVÁNÍ</vt:lpstr>
      <vt:lpstr>MÍČKOVÁNÍ</vt:lpstr>
      <vt:lpstr>MÍČKOVÁNÍ</vt:lpstr>
      <vt:lpstr>MÍČKOVÁNÍ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MÍČKOVÁNÍ</dc:title>
  <dc:creator>Jana Hlinecká</dc:creator>
  <cp:lastModifiedBy>Jana Hlinecká</cp:lastModifiedBy>
  <cp:revision>8</cp:revision>
  <dcterms:created xsi:type="dcterms:W3CDTF">2020-09-29T17:37:31Z</dcterms:created>
  <dcterms:modified xsi:type="dcterms:W3CDTF">2021-09-02T18:37:42Z</dcterms:modified>
</cp:coreProperties>
</file>