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94660"/>
  </p:normalViewPr>
  <p:slideViewPr>
    <p:cSldViewPr snapToGrid="0">
      <p:cViewPr varScale="1">
        <p:scale>
          <a:sx n="82" d="100"/>
          <a:sy n="82" d="100"/>
        </p:scale>
        <p:origin x="27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7ACDE0-861A-677A-A937-65237244ED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6656313-0801-B066-75A2-41A66B86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4383B1E-A7C6-8784-CDB1-1BA47CA79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5799F8-8B8E-5020-C04A-D56FF56BC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66200A1-CA6F-C934-6D3C-E1618E0ED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315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58BC12-BA8B-880D-77EC-A9F1500E4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53F721-CD5C-D034-DC64-3C616C0BB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6C5C98-D520-E67B-4127-5A346437F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14ED5D-CCEB-3D50-A599-2CE8DB02A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BB186C-87E7-DA5C-2D04-47841CE37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85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D70DE9-3636-E647-B9E0-55176B500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BD395F1-46D1-8BD4-346A-B858CCEBA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3BD00F-0B87-9A0D-42E5-9201C5990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A9BF5D-2A12-11C6-B338-85EC24A07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61137F-EC31-7F4C-9E45-54F674AB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967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6D6ACD-62BB-111A-ABF3-4AAA2E631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C27D971-6F85-AC0D-B99D-9257AE2D8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2553F04-BFC5-3F30-6E93-1E8A120C9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5B92E25-8379-7D01-16B6-D31EB2222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AE69559-4145-03CB-B59A-345659A62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2FC98EE-EFC3-F277-2CEB-54F42E66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962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671ED7-9D72-31A8-93A6-FBBEF6D88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66437BE-8BD6-D419-0775-53BD65966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36414CC-6D37-D5D8-6CDF-5EDD9260C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683C3DF-CF9E-35A9-46F5-1ACB4629F5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EEBD311-B344-93FD-4A10-07760DEEA5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4C8134F-F38D-B051-DF7B-01B7C1AB9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20DFCA5-D45B-8239-3B83-17D691CD8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8A71854-D83E-2547-6CE4-994EB3132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962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E499FC-A740-579A-FC3B-46145BC00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8B47FF5-AF6B-2D33-D49D-44EFC3C27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BD6DF69-5FC2-007A-8060-089EBC0F5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C16E839-C87B-E9B0-3AFC-D75D01D6D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240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ADDE87B-7309-65A9-1847-FF0C0AAA3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6A9821B-FD65-4E02-BED2-4C8B850B8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6116C33-85FD-8391-EADB-95F0C85DA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19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CAF18B-B5D3-7ECA-22C9-BA84218B2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7379827-AD5F-D38C-EFDC-74CB6D63D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3AC587E-746E-558C-6631-0D859D1817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F7C6B30-D64D-55C9-8796-8ACA708BF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490F554-8848-FB7A-1908-0C4823653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233D95B-BE67-0DEE-2F1F-93F16EFD5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1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18E342-9310-5263-E342-4070E03EC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00EBC45-225F-C3E3-1405-D68CC49950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B4DFC55-36AE-0CF3-D477-93CCBA241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C4D8A11-F3FA-67B4-D808-E5E205F78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91058AA-5AFC-B109-BD1A-85F0842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451C76-5BB9-4979-730D-50178BE87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338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FD38AF-857A-8702-9771-6555DEBEE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0324D2-8AB4-889D-D0C0-78EE7DA35B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EE19ED-0961-EC40-EE5E-D034C6A1D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730EAD4-84E8-90CE-E988-6236B4D9E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25C620-AE99-4329-F298-4E5AA0891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766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C3B834C-E0DB-412A-B4FA-F131A0D08D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AB9EE24-7D44-E498-3E8B-0BF582D8D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D8B552-E63D-ECBC-5530-C37FD2B38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386EFF-1FDF-6386-03C1-32517077F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B4BB82-3456-C8A4-BA94-24909AB01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631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02FA6C3-6827-99F6-1A9A-ABE97E649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94D5A01-BE60-C09F-EF6C-749AA42C6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CD9541-341D-65FE-F139-4EE548A14B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51073-210A-4294-AB95-3A0A5F840E52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240823-9D86-D470-737D-15B29BD330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FA5F8DD-9EC0-541B-30D4-BC71AC5A86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362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FB8D67-5A35-C96C-B81B-F332A87230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201"/>
            <a:ext cx="9144000" cy="1244558"/>
          </a:xfrm>
        </p:spPr>
        <p:txBody>
          <a:bodyPr>
            <a:normAutofit/>
          </a:bodyPr>
          <a:lstStyle/>
          <a:p>
            <a:r>
              <a:rPr lang="cs-CZ" sz="4000" dirty="0"/>
              <a:t>Data a informace</a:t>
            </a:r>
            <a:br>
              <a:rPr lang="cs-CZ" sz="4000" dirty="0"/>
            </a:br>
            <a:r>
              <a:rPr lang="cs-CZ" sz="4000"/>
              <a:t>INV 401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B7D57C-29AA-2D09-AA26-AE41D3D1A8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Data a informace</a:t>
            </a:r>
          </a:p>
          <a:p>
            <a:r>
              <a:rPr lang="cs-CZ" dirty="0"/>
              <a:t>Chyby a kontrola</a:t>
            </a:r>
          </a:p>
          <a:p>
            <a:r>
              <a:rPr lang="cs-CZ" dirty="0"/>
              <a:t>Kódování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0A880E1-A4E6-70B2-07CF-0529A0A22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3116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DAA7CA2-FC48-38D1-8A5B-C61CB3E2F85C}"/>
              </a:ext>
            </a:extLst>
          </p:cNvPr>
          <p:cNvSpPr txBox="1"/>
          <p:nvPr/>
        </p:nvSpPr>
        <p:spPr>
          <a:xfrm>
            <a:off x="560174" y="6145427"/>
            <a:ext cx="1210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8. 9. 2026</a:t>
            </a:r>
          </a:p>
        </p:txBody>
      </p:sp>
    </p:spTree>
    <p:extLst>
      <p:ext uri="{BB962C8B-B14F-4D97-AF65-F5344CB8AC3E}">
        <p14:creationId xmlns:p14="http://schemas.microsoft.com/office/powerpoint/2010/main" val="425283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3F67314-0EF1-F914-1633-4BF78F9B9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838" y="461483"/>
            <a:ext cx="6104238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a informace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jsou zaznamenané hodnoty, znaky nebo údaje.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Informace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vzniká interpretací dat – pochopením jejich významu.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Stejná data mohou lidé vyložit různě podle souvislostí.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38,5 °C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= data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„Pacient má zvýšenou teplotu.“ = informace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836063C-F221-320E-1E1B-B4E43D2D58E9}"/>
              </a:ext>
            </a:extLst>
          </p:cNvPr>
          <p:cNvSpPr txBox="1"/>
          <p:nvPr/>
        </p:nvSpPr>
        <p:spPr>
          <a:xfrm>
            <a:off x="617838" y="3429000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Množství informace v datech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 všechna data přinášejí stejně mnoho nové informace.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Čím je výsledek méně očekávaný, tím více informace obvykle přináší.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Množství digitální informace vyjadřujeme v </a:t>
            </a:r>
            <a:r>
              <a:rPr lang="cs-CZ" b="1" dirty="0"/>
              <a:t>bitech a bajtech</a:t>
            </a:r>
            <a:r>
              <a:rPr lang="cs-CZ" dirty="0"/>
              <a:t>. 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Příklad:</a:t>
            </a:r>
          </a:p>
          <a:p>
            <a:pPr>
              <a:buNone/>
            </a:pPr>
            <a:br>
              <a:rPr lang="cs-CZ" dirty="0"/>
            </a:br>
            <a:r>
              <a:rPr lang="cs-CZ" dirty="0"/>
              <a:t>„V létě bylo teplo.“ – málo nové informace</a:t>
            </a:r>
            <a:br>
              <a:rPr lang="cs-CZ" dirty="0"/>
            </a:br>
            <a:r>
              <a:rPr lang="cs-CZ" dirty="0"/>
              <a:t>„V červenci sněžilo.“ – mnoho nové informace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4CEFF81-371D-9A2B-EA8A-248EE2AD3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9" b="6729"/>
          <a:stretch>
            <a:fillRect/>
          </a:stretch>
        </p:blipFill>
        <p:spPr>
          <a:xfrm>
            <a:off x="6713837" y="795302"/>
            <a:ext cx="5354763" cy="25285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AFF1B48-2D39-C7B4-5235-ED45D7879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75" y="3657623"/>
            <a:ext cx="5342559" cy="300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20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C690B1-FF38-A7F8-50BC-D88493097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847" y="555500"/>
            <a:ext cx="6071287" cy="552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Chyby a kontrola dat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mohou být: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neúplná,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nepřesná,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zastaralá,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duplicitní,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zadaná v nesprávném formátu.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Kontrola dat: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ověření zdroje, rozsahu, formátu, úplnosti a logických souvislostí.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Věk pacienta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250 let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hodnota je formálně číslo, ale není věrohodná.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Hlavní myšlenka: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→ interpretace a kontrola → informace → model skutečnosti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DB9B2F4-D66E-95F8-AB3B-F94E9427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3" b="13273"/>
          <a:stretch>
            <a:fillRect/>
          </a:stretch>
        </p:blipFill>
        <p:spPr>
          <a:xfrm>
            <a:off x="4308390" y="555500"/>
            <a:ext cx="7147204" cy="299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3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40D2EC5-8C9F-325A-9021-6281C3BB5F4C}"/>
              </a:ext>
            </a:extLst>
          </p:cNvPr>
          <p:cNvSpPr txBox="1"/>
          <p:nvPr/>
        </p:nvSpPr>
        <p:spPr>
          <a:xfrm>
            <a:off x="411892" y="249351"/>
            <a:ext cx="6096000" cy="6263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Kódování informací a dat</a:t>
            </a:r>
          </a:p>
          <a:p>
            <a:pPr>
              <a:buNone/>
            </a:pPr>
            <a:r>
              <a:rPr lang="cs-CZ" b="1" dirty="0"/>
              <a:t>Kódování</a:t>
            </a:r>
            <a:r>
              <a:rPr lang="cs-CZ" dirty="0"/>
              <a:t> je převod informace do předem dohodnuté podoby – </a:t>
            </a:r>
            <a:r>
              <a:rPr lang="cs-CZ" b="1" dirty="0"/>
              <a:t>kódu</a:t>
            </a:r>
            <a:r>
              <a:rPr lang="cs-CZ" dirty="0"/>
              <a:t> – aby ji bylo možné uložit, přenášet nebo počítačově zpracovat.</a:t>
            </a:r>
          </a:p>
          <a:p>
            <a:pPr>
              <a:buNone/>
            </a:pPr>
            <a:r>
              <a:rPr lang="cs-CZ" dirty="0"/>
              <a:t>Počítač všechna data převádí na posloupnosti </a:t>
            </a:r>
            <a:r>
              <a:rPr lang="cs-CZ" b="1" dirty="0"/>
              <a:t>bitů – nul a jedniček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Příklady kódování:</a:t>
            </a: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text → znakové kódy </a:t>
            </a:r>
            <a:r>
              <a:rPr lang="cs-CZ" b="1" dirty="0"/>
              <a:t>Unicode, UTF-8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čísla → zápis v </a:t>
            </a:r>
            <a:r>
              <a:rPr lang="cs-CZ" b="1" dirty="0"/>
              <a:t>dvojkové soustavě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obrázek → pixely a jejich barevné hodnoty,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zvuk → číselné vzorky,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video → posloupnost obrazů doplněná zvukem.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Příklad:</a:t>
            </a:r>
            <a:endParaRPr lang="cs-CZ" dirty="0"/>
          </a:p>
          <a:p>
            <a:pPr>
              <a:buNone/>
            </a:pPr>
            <a:r>
              <a:rPr lang="cs-CZ" dirty="0"/>
              <a:t>Písmeno </a:t>
            </a:r>
            <a:r>
              <a:rPr lang="cs-CZ" b="1" dirty="0"/>
              <a:t>A</a:t>
            </a:r>
            <a:r>
              <a:rPr lang="cs-CZ" dirty="0"/>
              <a:t> → kód </a:t>
            </a:r>
            <a:r>
              <a:rPr lang="cs-CZ" b="1" dirty="0"/>
              <a:t>65</a:t>
            </a:r>
            <a:r>
              <a:rPr lang="cs-CZ" dirty="0"/>
              <a:t> → binárně </a:t>
            </a:r>
            <a:r>
              <a:rPr lang="cs-CZ" b="1" dirty="0"/>
              <a:t>01000001</a:t>
            </a:r>
            <a:endParaRPr lang="cs-CZ" dirty="0"/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Hlavní myšlenka:</a:t>
            </a:r>
            <a:endParaRPr lang="cs-CZ" dirty="0"/>
          </a:p>
          <a:p>
            <a:pPr>
              <a:buNone/>
            </a:pPr>
            <a:r>
              <a:rPr lang="cs-CZ" b="1" dirty="0"/>
              <a:t>Informace → kódování → data → uložení nebo přenos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Při čtení dat probíhá opačný postup:</a:t>
            </a:r>
          </a:p>
          <a:p>
            <a:pPr>
              <a:buNone/>
            </a:pPr>
            <a:r>
              <a:rPr lang="cs-CZ" b="1" dirty="0"/>
              <a:t>Data → dekódování → srozumitelná informace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FFAA750-7152-6039-3DCC-CBFA1D68A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1" b="12552"/>
          <a:stretch>
            <a:fillRect/>
          </a:stretch>
        </p:blipFill>
        <p:spPr>
          <a:xfrm>
            <a:off x="5993907" y="2114366"/>
            <a:ext cx="6096000" cy="262926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2BE3BE4-D4CD-17E7-3999-4C82EB0CB30A}"/>
              </a:ext>
            </a:extLst>
          </p:cNvPr>
          <p:cNvSpPr txBox="1"/>
          <p:nvPr/>
        </p:nvSpPr>
        <p:spPr>
          <a:xfrm>
            <a:off x="7595286" y="6327938"/>
            <a:ext cx="3904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Navazující prezentace: INV105 a INV106</a:t>
            </a:r>
          </a:p>
        </p:txBody>
      </p:sp>
    </p:spTree>
    <p:extLst>
      <p:ext uri="{BB962C8B-B14F-4D97-AF65-F5344CB8AC3E}">
        <p14:creationId xmlns:p14="http://schemas.microsoft.com/office/powerpoint/2010/main" val="33745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8C925D-0E10-B7BB-A60A-F7C810BC5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898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305</Words>
  <Application>Microsoft Office PowerPoint</Application>
  <PresentationFormat>Širokoúhlá obrazovka</PresentationFormat>
  <Paragraphs>55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0" baseType="lpstr">
      <vt:lpstr>Arial</vt:lpstr>
      <vt:lpstr>Arial Unicode MS</vt:lpstr>
      <vt:lpstr>Calibri</vt:lpstr>
      <vt:lpstr>Calibri Light</vt:lpstr>
      <vt:lpstr>Motiv Office</vt:lpstr>
      <vt:lpstr>Data a informace INV 401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5</cp:revision>
  <dcterms:created xsi:type="dcterms:W3CDTF">2026-09-08T17:55:15Z</dcterms:created>
  <dcterms:modified xsi:type="dcterms:W3CDTF">2026-10-06T17:27:06Z</dcterms:modified>
</cp:coreProperties>
</file>