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9/2/2024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9/2/2024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9/2/2024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9/2/2024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9/2/2024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BÚRSKÉ VÁLKY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614731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BÚRSKÉ VÁLKY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Největší válečný konflikt na konci 19. století</a:t>
            </a:r>
          </a:p>
          <a:p>
            <a:r>
              <a:rPr lang="cs-CZ" dirty="0" smtClean="0"/>
              <a:t>Búrové – původní holandští usedlíci v jižní Africe</a:t>
            </a:r>
          </a:p>
          <a:p>
            <a:r>
              <a:rPr lang="cs-CZ" dirty="0" smtClean="0"/>
              <a:t>Konflikt mezi Britským impériem a Búry</a:t>
            </a:r>
          </a:p>
          <a:p>
            <a:r>
              <a:rPr lang="cs-CZ" b="1" u="sng" dirty="0" smtClean="0"/>
              <a:t>Búrské republiky:</a:t>
            </a:r>
          </a:p>
          <a:p>
            <a:pPr lvl="1"/>
            <a:r>
              <a:rPr lang="cs-CZ" dirty="0" err="1" smtClean="0"/>
              <a:t>Transvaal</a:t>
            </a:r>
            <a:endParaRPr lang="cs-CZ" dirty="0" smtClean="0"/>
          </a:p>
          <a:p>
            <a:pPr lvl="1"/>
            <a:r>
              <a:rPr lang="cs-CZ" dirty="0" smtClean="0"/>
              <a:t>Svobodný stát Oranžsko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820324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BÚRSKÉ REPUBLIKY</a:t>
            </a:r>
            <a:endParaRPr lang="cs-CZ" b="1" dirty="0"/>
          </a:p>
        </p:txBody>
      </p:sp>
      <p:pic>
        <p:nvPicPr>
          <p:cNvPr id="1026" name="Picture 2" descr="undefined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8125" y="2557463"/>
            <a:ext cx="6635750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35385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PŘÍČINY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Jižní Afrika – nerostné bohatství – diamanty a zlato</a:t>
            </a:r>
          </a:p>
          <a:p>
            <a:r>
              <a:rPr lang="cs-CZ" dirty="0" smtClean="0"/>
              <a:t>=&gt; příchod nových osadníků =&gt; nárůst konfliktů mezi Brity a ostatními </a:t>
            </a:r>
            <a:r>
              <a:rPr lang="cs-CZ" dirty="0" smtClean="0"/>
              <a:t>obyvateli</a:t>
            </a:r>
          </a:p>
          <a:p>
            <a:r>
              <a:rPr lang="cs-CZ" dirty="0" smtClean="0"/>
              <a:t>Snaha ovládnout kontrolu nad těžbou a obchodem s nerostným bohatstvím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681165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PRVNÍ BÚRSKÁ VÁLKA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1880 – 1881</a:t>
            </a:r>
          </a:p>
          <a:p>
            <a:r>
              <a:rPr lang="cs-CZ" dirty="0" smtClean="0"/>
              <a:t>Búrové se brání britské snaze o anexi území</a:t>
            </a:r>
          </a:p>
          <a:p>
            <a:r>
              <a:rPr lang="cs-CZ" dirty="0" smtClean="0"/>
              <a:t>Búrové – v čele </a:t>
            </a:r>
            <a:r>
              <a:rPr lang="cs-CZ" b="1" dirty="0" smtClean="0"/>
              <a:t>Paul </a:t>
            </a:r>
            <a:r>
              <a:rPr lang="cs-CZ" b="1" dirty="0" err="1" smtClean="0"/>
              <a:t>Kruger</a:t>
            </a:r>
            <a:endParaRPr lang="cs-CZ" b="1" dirty="0" smtClean="0"/>
          </a:p>
          <a:p>
            <a:r>
              <a:rPr lang="cs-CZ" dirty="0" smtClean="0"/>
              <a:t>Bitva u </a:t>
            </a:r>
            <a:r>
              <a:rPr lang="cs-CZ" dirty="0" err="1" smtClean="0"/>
              <a:t>Majuby</a:t>
            </a:r>
            <a:r>
              <a:rPr lang="cs-CZ" dirty="0" smtClean="0"/>
              <a:t> – Búrové porazily Brity</a:t>
            </a:r>
          </a:p>
          <a:p>
            <a:r>
              <a:rPr lang="cs-CZ" dirty="0" smtClean="0"/>
              <a:t>Taktika gerilové války</a:t>
            </a:r>
          </a:p>
          <a:p>
            <a:r>
              <a:rPr lang="cs-CZ" dirty="0" smtClean="0"/>
              <a:t>1881 – uzavření </a:t>
            </a:r>
            <a:r>
              <a:rPr lang="cs-CZ" b="1" dirty="0" smtClean="0"/>
              <a:t>Pretorijské smlouvy </a:t>
            </a:r>
            <a:r>
              <a:rPr lang="cs-CZ" dirty="0" smtClean="0"/>
              <a:t>– uznání nezávislosti </a:t>
            </a:r>
            <a:r>
              <a:rPr lang="cs-CZ" dirty="0" err="1" smtClean="0"/>
              <a:t>Transvaalu</a:t>
            </a:r>
            <a:r>
              <a:rPr lang="cs-CZ" dirty="0" smtClean="0"/>
              <a:t> pod britským dohledem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9534657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DRUHÁ BÚRSKÁ VÁLKA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1899 – 1902</a:t>
            </a:r>
          </a:p>
          <a:p>
            <a:r>
              <a:rPr lang="cs-CZ" dirty="0" smtClean="0"/>
              <a:t>Britové odmítli požadavek na burskou nezávislost</a:t>
            </a:r>
          </a:p>
          <a:p>
            <a:r>
              <a:rPr lang="cs-CZ" dirty="0" smtClean="0"/>
              <a:t>Britové – vojenská převaha</a:t>
            </a:r>
          </a:p>
          <a:p>
            <a:r>
              <a:rPr lang="cs-CZ" dirty="0" smtClean="0"/>
              <a:t>Gerilová válka</a:t>
            </a:r>
          </a:p>
          <a:p>
            <a:r>
              <a:rPr lang="cs-CZ" dirty="0" smtClean="0"/>
              <a:t>Válečné zločiny – koncentrační tábory pro Búry</a:t>
            </a:r>
          </a:p>
          <a:p>
            <a:r>
              <a:rPr lang="cs-CZ" dirty="0" smtClean="0"/>
              <a:t>Deportace Búrů na </a:t>
            </a:r>
            <a:r>
              <a:rPr lang="cs-CZ" dirty="0"/>
              <a:t>C</a:t>
            </a:r>
            <a:r>
              <a:rPr lang="cs-CZ" dirty="0" smtClean="0"/>
              <a:t>ejlon nebo na ostrov Sv. Heleny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64526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BÚRSKÉ VÁLKY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Britská armáda – 400 000 mužů – vojáci i z Indie nebo Austrálie</a:t>
            </a:r>
          </a:p>
          <a:p>
            <a:r>
              <a:rPr lang="cs-CZ" dirty="0" smtClean="0"/>
              <a:t>Do bojů se zapojil i W. Churchill nebo Robert Baden </a:t>
            </a:r>
            <a:r>
              <a:rPr lang="cs-CZ" dirty="0" err="1" smtClean="0"/>
              <a:t>Powell</a:t>
            </a:r>
            <a:endParaRPr lang="cs-CZ" dirty="0" smtClean="0"/>
          </a:p>
          <a:p>
            <a:r>
              <a:rPr lang="cs-CZ" dirty="0" smtClean="0"/>
              <a:t>26 000 lidí zemřelo v koncentračních táborech</a:t>
            </a:r>
          </a:p>
          <a:p>
            <a:r>
              <a:rPr lang="cs-CZ" dirty="0" smtClean="0"/>
              <a:t>12 000 obyvatel z domorodých kmenů zemřelo proto, že žilo na búrském území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8648169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ODKAZY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1) https://cs.wikipedia.org/wiki/B%C3%BArsk%C3%A9_republiky#/media/Soubor:BoerGriquaRepublics.svg</a:t>
            </a:r>
          </a:p>
        </p:txBody>
      </p:sp>
    </p:spTree>
    <p:extLst>
      <p:ext uri="{BB962C8B-B14F-4D97-AF65-F5344CB8AC3E}">
        <p14:creationId xmlns:p14="http://schemas.microsoft.com/office/powerpoint/2010/main" val="117957247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152</TotalTime>
  <Words>200</Words>
  <Application>Microsoft Office PowerPoint</Application>
  <PresentationFormat>Širokoúhlá obrazovka</PresentationFormat>
  <Paragraphs>34</Paragraphs>
  <Slides>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11" baseType="lpstr">
      <vt:lpstr>Arial</vt:lpstr>
      <vt:lpstr>Garamond</vt:lpstr>
      <vt:lpstr>Organika</vt:lpstr>
      <vt:lpstr>BÚRSKÉ VÁLKY</vt:lpstr>
      <vt:lpstr>BÚRSKÉ VÁLKY</vt:lpstr>
      <vt:lpstr>BÚRSKÉ REPUBLIKY</vt:lpstr>
      <vt:lpstr>PŘÍČINY</vt:lpstr>
      <vt:lpstr>PRVNÍ BÚRSKÁ VÁLKA</vt:lpstr>
      <vt:lpstr>DRUHÁ BÚRSKÁ VÁLKA</vt:lpstr>
      <vt:lpstr>BÚRSKÉ VÁLKY</vt:lpstr>
      <vt:lpstr>ODKAZY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BURSKÉ VÁLKY</dc:title>
  <dc:creator>BLAŽKOVÁ</dc:creator>
  <cp:lastModifiedBy>BLAŽKOVÁ</cp:lastModifiedBy>
  <cp:revision>9</cp:revision>
  <dcterms:created xsi:type="dcterms:W3CDTF">2024-08-27T08:25:12Z</dcterms:created>
  <dcterms:modified xsi:type="dcterms:W3CDTF">2024-09-02T06:20:47Z</dcterms:modified>
</cp:coreProperties>
</file>